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handoutMasterIdLst>
    <p:handoutMasterId r:id="rId44"/>
  </p:handoutMasterIdLst>
  <p:sldIdLst>
    <p:sldId id="257" r:id="rId2"/>
    <p:sldId id="258" r:id="rId3"/>
    <p:sldId id="270"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7" r:id="rId29"/>
    <p:sldId id="284" r:id="rId30"/>
    <p:sldId id="283" r:id="rId31"/>
    <p:sldId id="286" r:id="rId32"/>
    <p:sldId id="288" r:id="rId33"/>
    <p:sldId id="289" r:id="rId34"/>
    <p:sldId id="290" r:id="rId35"/>
    <p:sldId id="291" r:id="rId36"/>
    <p:sldId id="292" r:id="rId37"/>
    <p:sldId id="293" r:id="rId38"/>
    <p:sldId id="294" r:id="rId39"/>
    <p:sldId id="296" r:id="rId40"/>
    <p:sldId id="297" r:id="rId41"/>
    <p:sldId id="298" r:id="rId4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71" d="100"/>
          <a:sy n="71" d="100"/>
        </p:scale>
        <p:origin x="54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2024年1月19日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2024年1月19日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インフラ構築５</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構築指示と指示外構築</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異なるリソースバインド</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lnSpcReduction="10000"/>
          </a:bodyPr>
          <a:lstStyle/>
          <a:p>
            <a:r>
              <a:rPr kumimoji="1" lang="ja-JP" altLang="en-US" dirty="0"/>
              <a:t>例えば、あるプログラムが１プロセスあたり</a:t>
            </a:r>
            <a:r>
              <a:rPr kumimoji="1" lang="en-US" altLang="ja-JP" dirty="0"/>
              <a:t>300MB</a:t>
            </a:r>
            <a:r>
              <a:rPr kumimoji="1" lang="ja-JP" altLang="en-US" dirty="0"/>
              <a:t>をバインドし、処理中の</a:t>
            </a:r>
            <a:r>
              <a:rPr kumimoji="1" lang="en-US" altLang="ja-JP" dirty="0"/>
              <a:t>CPU</a:t>
            </a:r>
            <a:r>
              <a:rPr kumimoji="1" lang="ja-JP" altLang="en-US" dirty="0"/>
              <a:t>負荷はプロセスあたり</a:t>
            </a:r>
            <a:r>
              <a:rPr lang="en-US" altLang="ja-JP" dirty="0"/>
              <a:t>15</a:t>
            </a:r>
            <a:r>
              <a:rPr kumimoji="1" lang="en-US" altLang="ja-JP" dirty="0"/>
              <a:t>%</a:t>
            </a:r>
            <a:r>
              <a:rPr kumimoji="1" lang="ja-JP" altLang="en-US" dirty="0"/>
              <a:t>程度を使用するとした場合、これを実行するインスタンスが</a:t>
            </a:r>
            <a:r>
              <a:rPr kumimoji="1" lang="en-US" altLang="ja-JP" dirty="0"/>
              <a:t>1CPU/1GB</a:t>
            </a:r>
            <a:r>
              <a:rPr kumimoji="1" lang="ja-JP" altLang="en-US" dirty="0"/>
              <a:t>であるなら、このプロセスを</a:t>
            </a:r>
            <a:r>
              <a:rPr kumimoji="1" lang="en-US" altLang="ja-JP" dirty="0"/>
              <a:t>4</a:t>
            </a:r>
            <a:r>
              <a:rPr kumimoji="1" lang="ja-JP" altLang="en-US" dirty="0"/>
              <a:t>つ立ち上げることはできない。</a:t>
            </a:r>
            <a:endParaRPr kumimoji="1" lang="en-US" altLang="ja-JP" dirty="0"/>
          </a:p>
          <a:p>
            <a:pPr lvl="1"/>
            <a:r>
              <a:rPr lang="en-US" altLang="ja-JP" dirty="0"/>
              <a:t>3</a:t>
            </a:r>
            <a:r>
              <a:rPr lang="ja-JP" altLang="en-US" dirty="0"/>
              <a:t>つ立ち上げた状態でのメモリ消費は</a:t>
            </a:r>
            <a:r>
              <a:rPr lang="en-US" altLang="ja-JP" dirty="0"/>
              <a:t>900MB</a:t>
            </a:r>
            <a:r>
              <a:rPr lang="ja-JP" altLang="en-US" dirty="0"/>
              <a:t>に及ぶが、</a:t>
            </a:r>
            <a:r>
              <a:rPr lang="en-US" altLang="ja-JP" dirty="0"/>
              <a:t>CPU</a:t>
            </a:r>
            <a:r>
              <a:rPr lang="ja-JP" altLang="en-US" dirty="0"/>
              <a:t>負荷は最大でも</a:t>
            </a:r>
            <a:r>
              <a:rPr lang="en-US" altLang="ja-JP" dirty="0"/>
              <a:t>45%</a:t>
            </a:r>
            <a:r>
              <a:rPr lang="ja-JP" altLang="en-US" dirty="0"/>
              <a:t>で小さいままである。</a:t>
            </a:r>
            <a:endParaRPr lang="en-US" altLang="ja-JP" dirty="0"/>
          </a:p>
          <a:p>
            <a:r>
              <a:rPr kumimoji="1" lang="ja-JP" altLang="en-US" dirty="0"/>
              <a:t>このプログラムに対して適切なスケーリング基準とは何か、となった場合、</a:t>
            </a:r>
            <a:r>
              <a:rPr kumimoji="1" lang="en-US" altLang="ja-JP" dirty="0"/>
              <a:t>CPU</a:t>
            </a:r>
            <a:r>
              <a:rPr kumimoji="1" lang="ja-JP" altLang="en-US" dirty="0"/>
              <a:t>を</a:t>
            </a:r>
            <a:r>
              <a:rPr kumimoji="1" lang="en-US" altLang="ja-JP" dirty="0"/>
              <a:t>45%</a:t>
            </a:r>
            <a:r>
              <a:rPr kumimoji="1" lang="ja-JP" altLang="en-US" dirty="0"/>
              <a:t>閾値でスケーリングさせるのは正解だろうか？</a:t>
            </a:r>
            <a:endParaRPr kumimoji="1" lang="en-US" altLang="ja-JP" dirty="0"/>
          </a:p>
          <a:p>
            <a:r>
              <a:rPr kumimoji="1" lang="ja-JP" altLang="en-US" dirty="0"/>
              <a:t>おそ</a:t>
            </a:r>
            <a:r>
              <a:rPr lang="ja-JP" altLang="en-US" dirty="0"/>
              <a:t>らくこの状況では不適切である。この場合、単体プロセスが処理可能なスレッドや入力上限などから、トラフィック数やコネクション数をもとにスケーリング判断をすべきである。</a:t>
            </a:r>
            <a:endParaRPr lang="en-US" altLang="ja-JP" dirty="0"/>
          </a:p>
          <a:p>
            <a:r>
              <a:rPr kumimoji="1" lang="ja-JP" altLang="en-US" dirty="0"/>
              <a:t>つまり、アプリケーションが何をバインドするかによって条件は変わるが、必ずしもバインドする要素が常に判断基準であるわけでもないということになる。</a:t>
            </a:r>
            <a:endParaRPr kumimoji="1" lang="en-US" altLang="ja-JP" dirty="0"/>
          </a:p>
        </p:txBody>
      </p:sp>
    </p:spTree>
    <p:extLst>
      <p:ext uri="{BB962C8B-B14F-4D97-AF65-F5344CB8AC3E}">
        <p14:creationId xmlns:p14="http://schemas.microsoft.com/office/powerpoint/2010/main" val="274122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リソースバインドに対する認識と判断</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kumimoji="1" lang="ja-JP" altLang="en-US" dirty="0"/>
              <a:t>これらのアプリケーションが何をどうバインドするか、という点については、特に多言語に対する知見や、それらのアプリケーションコードが「</a:t>
            </a:r>
            <a:r>
              <a:rPr kumimoji="1" lang="ja-JP" altLang="en-US" b="1" dirty="0">
                <a:solidFill>
                  <a:srgbClr val="FF0000"/>
                </a:solidFill>
              </a:rPr>
              <a:t>どのように実装されているのか</a:t>
            </a:r>
            <a:r>
              <a:rPr kumimoji="1" lang="ja-JP" altLang="en-US" dirty="0"/>
              <a:t>」というアプリケーションコード自体のコード品質、実装形態に対する洞察が必要です。</a:t>
            </a:r>
            <a:endParaRPr kumimoji="1" lang="en-US" altLang="ja-JP" dirty="0"/>
          </a:p>
          <a:p>
            <a:r>
              <a:rPr lang="ja-JP" altLang="en-US" dirty="0"/>
              <a:t>例えば多くの</a:t>
            </a:r>
            <a:r>
              <a:rPr lang="en-US" altLang="ja-JP" dirty="0"/>
              <a:t>LL</a:t>
            </a:r>
            <a:r>
              <a:rPr lang="ja-JP" altLang="en-US" dirty="0"/>
              <a:t>言語は動的型付けと動的メモリ確保を行いますが、逆に</a:t>
            </a:r>
            <a:r>
              <a:rPr lang="en-US" altLang="ja-JP" dirty="0"/>
              <a:t>JVM</a:t>
            </a:r>
            <a:r>
              <a:rPr lang="ja-JP" altLang="en-US" dirty="0"/>
              <a:t>のように仮想マシンとして一定量のメモリをバインドするシステムや、</a:t>
            </a:r>
            <a:r>
              <a:rPr lang="en-US" altLang="ja-JP" dirty="0"/>
              <a:t>C</a:t>
            </a:r>
            <a:r>
              <a:rPr lang="ja-JP" altLang="en-US" dirty="0"/>
              <a:t>言語のように静的宣言型言語も多く存在する。</a:t>
            </a:r>
            <a:endParaRPr lang="en-US" altLang="ja-JP" dirty="0"/>
          </a:p>
          <a:p>
            <a:r>
              <a:rPr kumimoji="1" lang="ja-JP" altLang="en-US" dirty="0"/>
              <a:t>これらの言語特性に対して、十分な知見をもって臨まなければ、適正なオートスケール基準を設けることができない場合が実在し、またそもそも開発者側からこれらのバインドの情報が適切に示されないことのほうが多い。</a:t>
            </a:r>
            <a:endParaRPr lang="en-US" altLang="ja-JP" dirty="0"/>
          </a:p>
          <a:p>
            <a:pPr lvl="1"/>
            <a:r>
              <a:rPr kumimoji="1" lang="ja-JP" altLang="en-US" dirty="0"/>
              <a:t>そもそも開発者側（特に近年）において、特にメモリ消費は動的宣言の関係と十分に安価になったこともあってそこまで意識されないことが多い。</a:t>
            </a:r>
            <a:endParaRPr kumimoji="1" lang="en-US" altLang="ja-JP" dirty="0"/>
          </a:p>
        </p:txBody>
      </p:sp>
    </p:spTree>
    <p:extLst>
      <p:ext uri="{BB962C8B-B14F-4D97-AF65-F5344CB8AC3E}">
        <p14:creationId xmlns:p14="http://schemas.microsoft.com/office/powerpoint/2010/main" val="310914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アプリケーションデプロイメント１</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kumimoji="1" lang="ja-JP" altLang="en-US" dirty="0"/>
              <a:t>オートスケールを構成する場合、最も悩ましいのはアプリケーションデプロイメントである。</a:t>
            </a:r>
            <a:endParaRPr kumimoji="1" lang="en-US" altLang="ja-JP" dirty="0"/>
          </a:p>
          <a:p>
            <a:r>
              <a:rPr lang="ja-JP" altLang="en-US" dirty="0"/>
              <a:t>どのタイミングで、アプリケーションをスケールアウトするインスタンスにデプロイするか、というのは正解のない問題でもある。</a:t>
            </a:r>
            <a:endParaRPr lang="en-US" altLang="ja-JP" dirty="0"/>
          </a:p>
          <a:p>
            <a:pPr lvl="1"/>
            <a:r>
              <a:rPr lang="ja-JP" altLang="en-US" dirty="0"/>
              <a:t>なぜならデプロイメントは開発側のタスクであり、本質的にはインフラの領域ではないためだ。</a:t>
            </a:r>
            <a:endParaRPr lang="en-US" altLang="ja-JP" dirty="0"/>
          </a:p>
          <a:p>
            <a:r>
              <a:rPr kumimoji="1" lang="en-US" altLang="ja-JP" dirty="0"/>
              <a:t>AWS</a:t>
            </a:r>
            <a:r>
              <a:rPr kumimoji="1" lang="ja-JP" altLang="en-US" dirty="0"/>
              <a:t>におけるもっともスマートな解決法は</a:t>
            </a:r>
            <a:r>
              <a:rPr kumimoji="1" lang="en-US" altLang="ja-JP" dirty="0"/>
              <a:t>Code Deploy</a:t>
            </a:r>
            <a:r>
              <a:rPr kumimoji="1" lang="ja-JP" altLang="en-US" dirty="0"/>
              <a:t>の使用であるが、これは開発側がこれを使用できるか、という問題と密接にかかわる。</a:t>
            </a:r>
            <a:endParaRPr kumimoji="1" lang="en-US" altLang="ja-JP" dirty="0"/>
          </a:p>
          <a:p>
            <a:pPr lvl="1"/>
            <a:r>
              <a:rPr lang="ja-JP" altLang="en-US" dirty="0"/>
              <a:t>同時に、</a:t>
            </a:r>
            <a:r>
              <a:rPr lang="en-US" altLang="ja-JP" dirty="0"/>
              <a:t>Code Deploy</a:t>
            </a:r>
            <a:r>
              <a:rPr lang="ja-JP" altLang="en-US" dirty="0"/>
              <a:t>実行にあたってセットアップする</a:t>
            </a:r>
            <a:r>
              <a:rPr lang="en-US" altLang="ja-JP" dirty="0" err="1"/>
              <a:t>AppSpec.yml</a:t>
            </a:r>
            <a:r>
              <a:rPr lang="ja-JP" altLang="en-US" dirty="0"/>
              <a:t>などはサーバ内に対するデプロイメント操作であるため、構築したサーバの情報が十分に必要となる。</a:t>
            </a:r>
            <a:endParaRPr lang="en-US" altLang="ja-JP" dirty="0"/>
          </a:p>
          <a:p>
            <a:pPr lvl="1"/>
            <a:r>
              <a:rPr kumimoji="1" lang="en-US" altLang="ja-JP" dirty="0"/>
              <a:t>Code Deploy</a:t>
            </a:r>
            <a:r>
              <a:rPr kumimoji="1" lang="ja-JP" altLang="en-US" dirty="0"/>
              <a:t>を単体で使用することもできるが、一般には</a:t>
            </a:r>
            <a:r>
              <a:rPr kumimoji="1" lang="en-US" altLang="ja-JP" dirty="0"/>
              <a:t>Code Pipeline</a:t>
            </a:r>
            <a:r>
              <a:rPr kumimoji="1" lang="ja-JP" altLang="en-US" dirty="0"/>
              <a:t>と組み合わせて使用するものである。</a:t>
            </a:r>
            <a:endParaRPr kumimoji="1" lang="en-US" altLang="ja-JP" dirty="0"/>
          </a:p>
          <a:p>
            <a:endParaRPr kumimoji="1" lang="en-US" altLang="ja-JP" dirty="0"/>
          </a:p>
        </p:txBody>
      </p:sp>
    </p:spTree>
    <p:extLst>
      <p:ext uri="{BB962C8B-B14F-4D97-AF65-F5344CB8AC3E}">
        <p14:creationId xmlns:p14="http://schemas.microsoft.com/office/powerpoint/2010/main" val="6280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アプリケーションデプロイメント２</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lnSpcReduction="10000"/>
          </a:bodyPr>
          <a:lstStyle/>
          <a:p>
            <a:r>
              <a:rPr kumimoji="1" lang="ja-JP" altLang="en-US" dirty="0"/>
              <a:t>その他の解決策としては、</a:t>
            </a:r>
            <a:r>
              <a:rPr kumimoji="1" lang="en-US" altLang="ja-JP" dirty="0"/>
              <a:t>NFS Sharing</a:t>
            </a:r>
            <a:r>
              <a:rPr kumimoji="1" lang="ja-JP" altLang="en-US" dirty="0"/>
              <a:t>パターンなどがそれに該当する。</a:t>
            </a:r>
            <a:endParaRPr kumimoji="1" lang="en-US" altLang="ja-JP" dirty="0"/>
          </a:p>
          <a:p>
            <a:r>
              <a:rPr lang="ja-JP" altLang="en-US" dirty="0"/>
              <a:t>また、</a:t>
            </a:r>
            <a:r>
              <a:rPr lang="en-US" altLang="ja-JP" dirty="0"/>
              <a:t>Cloud-</a:t>
            </a:r>
            <a:r>
              <a:rPr lang="en-US" altLang="ja-JP" dirty="0" err="1"/>
              <a:t>init</a:t>
            </a:r>
            <a:r>
              <a:rPr lang="ja-JP" altLang="en-US" dirty="0"/>
              <a:t>の中にデプロイメントコードを埋め込むことも可能と言える。</a:t>
            </a:r>
            <a:endParaRPr lang="en-US" altLang="ja-JP" dirty="0"/>
          </a:p>
          <a:p>
            <a:r>
              <a:rPr lang="ja-JP" altLang="en-US" dirty="0"/>
              <a:t>アプリケーションのコンテナ化は、このデプロイメント問題をインフラとアプリケーションの間で明確にラインを引き、コンテナ単位、という形でアプリケーションのデプロイメントを取り扱えるようにした手法とも言い換えることができる。</a:t>
            </a:r>
            <a:endParaRPr lang="en-US" altLang="ja-JP" dirty="0"/>
          </a:p>
          <a:p>
            <a:pPr lvl="1"/>
            <a:r>
              <a:rPr lang="ja-JP" altLang="en-US" dirty="0"/>
              <a:t>ここではコンテナ化に伴って生じる問題、あるいはそれに関するツール、サービス等はいったん取り扱わない。</a:t>
            </a:r>
            <a:endParaRPr lang="en-US" altLang="ja-JP" dirty="0"/>
          </a:p>
          <a:p>
            <a:r>
              <a:rPr lang="ja-JP" altLang="en-US" dirty="0"/>
              <a:t>また、アプリケーションソースをどこにどう配置するか、も実はインフラの提言に関わるケースがある。</a:t>
            </a:r>
            <a:endParaRPr lang="en-US" altLang="ja-JP" dirty="0"/>
          </a:p>
          <a:p>
            <a:pPr lvl="1"/>
            <a:r>
              <a:rPr lang="en-US" altLang="ja-JP" dirty="0"/>
              <a:t>Git clone</a:t>
            </a:r>
            <a:r>
              <a:rPr lang="ja-JP" altLang="en-US" dirty="0"/>
              <a:t>なのか、</a:t>
            </a:r>
            <a:r>
              <a:rPr lang="en-US" altLang="ja-JP" dirty="0"/>
              <a:t>S3</a:t>
            </a:r>
            <a:r>
              <a:rPr lang="ja-JP" altLang="en-US" dirty="0"/>
              <a:t>からの</a:t>
            </a:r>
            <a:r>
              <a:rPr lang="en-US" altLang="ja-JP" dirty="0"/>
              <a:t>download</a:t>
            </a:r>
            <a:r>
              <a:rPr lang="ja-JP" altLang="en-US" dirty="0"/>
              <a:t>とするのか、</a:t>
            </a:r>
            <a:r>
              <a:rPr lang="en-US" altLang="ja-JP" dirty="0" err="1"/>
              <a:t>github</a:t>
            </a:r>
            <a:r>
              <a:rPr lang="en-US" altLang="ja-JP" dirty="0"/>
              <a:t> actions</a:t>
            </a:r>
            <a:r>
              <a:rPr lang="ja-JP" altLang="en-US" dirty="0"/>
              <a:t>などから</a:t>
            </a:r>
            <a:r>
              <a:rPr lang="en-US" altLang="ja-JP" dirty="0"/>
              <a:t>CI/CD</a:t>
            </a:r>
            <a:r>
              <a:rPr lang="ja-JP" altLang="en-US" dirty="0"/>
              <a:t>を回すのか？</a:t>
            </a:r>
            <a:endParaRPr lang="en-US" altLang="ja-JP" dirty="0"/>
          </a:p>
          <a:p>
            <a:pPr lvl="1"/>
            <a:r>
              <a:rPr lang="ja-JP" altLang="en-US" dirty="0"/>
              <a:t>これらは開発の都合であると同時に、インフラのデプロイメントに影響を及ぼす要素である。</a:t>
            </a:r>
            <a:endParaRPr lang="en-US" altLang="ja-JP" dirty="0"/>
          </a:p>
          <a:p>
            <a:endParaRPr lang="en-US" altLang="ja-JP" dirty="0"/>
          </a:p>
        </p:txBody>
      </p:sp>
    </p:spTree>
    <p:extLst>
      <p:ext uri="{BB962C8B-B14F-4D97-AF65-F5344CB8AC3E}">
        <p14:creationId xmlns:p14="http://schemas.microsoft.com/office/powerpoint/2010/main" val="426955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5E211-B90F-5578-E428-5A2A60C11520}"/>
              </a:ext>
            </a:extLst>
          </p:cNvPr>
          <p:cNvSpPr>
            <a:spLocks noGrp="1"/>
          </p:cNvSpPr>
          <p:nvPr>
            <p:ph type="title"/>
          </p:nvPr>
        </p:nvSpPr>
        <p:spPr/>
        <p:txBody>
          <a:bodyPr/>
          <a:lstStyle/>
          <a:p>
            <a:r>
              <a:rPr kumimoji="1" lang="en-US" altLang="ja-JP" dirty="0"/>
              <a:t>RDS</a:t>
            </a:r>
            <a:r>
              <a:rPr kumimoji="1" lang="ja-JP" altLang="en-US" dirty="0"/>
              <a:t>での指示外要素</a:t>
            </a:r>
          </a:p>
        </p:txBody>
      </p:sp>
      <p:sp>
        <p:nvSpPr>
          <p:cNvPr id="3" name="テキスト プレースホルダー 2">
            <a:extLst>
              <a:ext uri="{FF2B5EF4-FFF2-40B4-BE49-F238E27FC236}">
                <a16:creationId xmlns:a16="http://schemas.microsoft.com/office/drawing/2014/main" id="{E2223D95-A434-2BA4-D5C1-D65935D77B8F}"/>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1798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en-US" altLang="ja-JP" dirty="0"/>
              <a:t>RDS</a:t>
            </a:r>
            <a:r>
              <a:rPr lang="ja-JP" altLang="en-US" dirty="0"/>
              <a:t>での指示外要素</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データベースにおける指示外となりやすい要素としては、</a:t>
            </a:r>
            <a:r>
              <a:rPr lang="en-US" altLang="ja-JP" dirty="0"/>
              <a:t>DB</a:t>
            </a:r>
            <a:r>
              <a:rPr lang="ja-JP" altLang="en-US" dirty="0"/>
              <a:t>の構成パラメータがあげられる。</a:t>
            </a:r>
            <a:endParaRPr lang="en-US" altLang="ja-JP" dirty="0"/>
          </a:p>
          <a:p>
            <a:r>
              <a:rPr lang="ja-JP" altLang="en-US" dirty="0"/>
              <a:t>もちろん、多くの場合これらは指示要素でもあるが、あまりに基本的すぎるといった側面から指示外となる要素も多い。</a:t>
            </a:r>
            <a:endParaRPr lang="en-US" altLang="ja-JP" dirty="0"/>
          </a:p>
          <a:p>
            <a:r>
              <a:rPr lang="ja-JP" altLang="en-US" dirty="0"/>
              <a:t>主だったものとしては、キャラクターセットや照合順序、タイムゾーン、ログの出力などがこれにあたる。</a:t>
            </a:r>
            <a:endParaRPr lang="en-US" altLang="ja-JP" dirty="0"/>
          </a:p>
          <a:p>
            <a:r>
              <a:rPr lang="ja-JP" altLang="en-US" dirty="0"/>
              <a:t>このため、キャラクターセットについても現在の主流となる文字コードなどについての知見が不可欠である。</a:t>
            </a:r>
            <a:endParaRPr lang="en-US" altLang="ja-JP" dirty="0"/>
          </a:p>
          <a:p>
            <a:r>
              <a:rPr lang="ja-JP" altLang="en-US" dirty="0"/>
              <a:t>ここにいる人間で日本語を用いる場合の</a:t>
            </a:r>
            <a:r>
              <a:rPr lang="en-US" altLang="ja-JP" dirty="0"/>
              <a:t>RDS</a:t>
            </a:r>
            <a:r>
              <a:rPr lang="ja-JP" altLang="en-US" dirty="0"/>
              <a:t>の文字コードとしては</a:t>
            </a:r>
            <a:r>
              <a:rPr lang="en-US" altLang="ja-JP" dirty="0"/>
              <a:t>utf8</a:t>
            </a:r>
            <a:r>
              <a:rPr lang="ja-JP" altLang="en-US" dirty="0"/>
              <a:t>だろ、と思っていたりはしないだろうか？</a:t>
            </a:r>
            <a:br>
              <a:rPr lang="en-US" altLang="ja-JP" dirty="0"/>
            </a:br>
            <a:endParaRPr lang="en-US" altLang="ja-JP" dirty="0"/>
          </a:p>
        </p:txBody>
      </p:sp>
    </p:spTree>
    <p:extLst>
      <p:ext uri="{BB962C8B-B14F-4D97-AF65-F5344CB8AC3E}">
        <p14:creationId xmlns:p14="http://schemas.microsoft.com/office/powerpoint/2010/main" val="225056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en-US" altLang="ja-JP" dirty="0"/>
              <a:t>MySQL</a:t>
            </a:r>
            <a:r>
              <a:rPr lang="ja-JP" altLang="en-US" dirty="0"/>
              <a:t>での文字コードの隆盛</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fontScale="92500" lnSpcReduction="10000"/>
          </a:bodyPr>
          <a:lstStyle/>
          <a:p>
            <a:r>
              <a:rPr lang="ja-JP" altLang="en-US" dirty="0"/>
              <a:t>実は（こと</a:t>
            </a:r>
            <a:r>
              <a:rPr lang="en-US" altLang="ja-JP" dirty="0"/>
              <a:t>MySQL</a:t>
            </a:r>
            <a:r>
              <a:rPr lang="ja-JP" altLang="en-US" dirty="0"/>
              <a:t>において）</a:t>
            </a:r>
            <a:r>
              <a:rPr lang="en-US" altLang="ja-JP" dirty="0"/>
              <a:t>utf8</a:t>
            </a:r>
            <a:r>
              <a:rPr lang="ja-JP" altLang="en-US" dirty="0"/>
              <a:t>はとんでもない曲者である。だいたい</a:t>
            </a:r>
            <a:r>
              <a:rPr lang="en-US" altLang="ja-JP" dirty="0"/>
              <a:t>MySQL</a:t>
            </a:r>
            <a:r>
              <a:rPr lang="ja-JP" altLang="en-US" dirty="0"/>
              <a:t>が悪いので、</a:t>
            </a:r>
            <a:r>
              <a:rPr lang="en-US" altLang="ja-JP" dirty="0"/>
              <a:t>utf8</a:t>
            </a:r>
            <a:r>
              <a:rPr lang="ja-JP" altLang="en-US" dirty="0"/>
              <a:t>が悪いわけではないが、データベースは出力をソートする必要（というか機能）があるので、カラムに格納されたマルチバイト文字列に対して、正しくソートできなければならない。</a:t>
            </a:r>
            <a:endParaRPr lang="en-US" altLang="ja-JP" dirty="0"/>
          </a:p>
          <a:p>
            <a:r>
              <a:rPr lang="ja-JP" altLang="en-US" dirty="0"/>
              <a:t>このため、これらのデータベースはマルチバイト文字列を認識し、順序を定められるように、各テーブルで使用される文字コードと照合順序を定義できる。</a:t>
            </a:r>
            <a:endParaRPr lang="en-US" altLang="ja-JP" dirty="0"/>
          </a:p>
          <a:p>
            <a:r>
              <a:rPr lang="ja-JP" altLang="en-US" dirty="0"/>
              <a:t>これが、</a:t>
            </a:r>
            <a:r>
              <a:rPr lang="en-US" altLang="ja-JP" dirty="0"/>
              <a:t>MySQL</a:t>
            </a:r>
            <a:r>
              <a:rPr lang="ja-JP" altLang="en-US" dirty="0"/>
              <a:t>のパラメータにおけるキャラクターセットと照合順序の意味である。</a:t>
            </a:r>
            <a:endParaRPr lang="en-US" altLang="ja-JP" dirty="0"/>
          </a:p>
          <a:p>
            <a:r>
              <a:rPr lang="en-US" altLang="ja-JP" dirty="0"/>
              <a:t>MySQL</a:t>
            </a:r>
            <a:r>
              <a:rPr lang="ja-JP" altLang="en-US" dirty="0"/>
              <a:t>はこのマルチバイト文字列の取り扱いが基本的に</a:t>
            </a:r>
            <a:r>
              <a:rPr lang="ja-JP" altLang="en-US" strike="sngStrike" dirty="0"/>
              <a:t>ポンコツであり、</a:t>
            </a:r>
            <a:r>
              <a:rPr lang="en-US" altLang="ja-JP" dirty="0"/>
              <a:t>utf8</a:t>
            </a:r>
            <a:r>
              <a:rPr lang="ja-JP" altLang="en-US" dirty="0"/>
              <a:t>を</a:t>
            </a:r>
            <a:r>
              <a:rPr lang="en-US" altLang="ja-JP" dirty="0"/>
              <a:t>3</a:t>
            </a:r>
            <a:r>
              <a:rPr lang="ja-JP" altLang="en-US" dirty="0"/>
              <a:t>バイト固定長として定めてしまったが、</a:t>
            </a:r>
            <a:r>
              <a:rPr lang="en-US" altLang="ja-JP" dirty="0"/>
              <a:t>utf8</a:t>
            </a:r>
            <a:r>
              <a:rPr lang="ja-JP" altLang="en-US" dirty="0"/>
              <a:t>の仕様は１～４バイト可変長文字コードである。</a:t>
            </a:r>
            <a:endParaRPr lang="en-US" altLang="ja-JP" dirty="0"/>
          </a:p>
          <a:p>
            <a:pPr lvl="1"/>
            <a:r>
              <a:rPr lang="ja-JP" altLang="en-US" strike="sngStrike" dirty="0"/>
              <a:t>バカなんじゃないだろうか</a:t>
            </a:r>
            <a:endParaRPr lang="en-US" altLang="ja-JP" strike="sngStrike" dirty="0"/>
          </a:p>
          <a:p>
            <a:r>
              <a:rPr lang="ja-JP" altLang="en-US" dirty="0"/>
              <a:t>結果、現在の</a:t>
            </a:r>
            <a:r>
              <a:rPr lang="en-US" altLang="ja-JP" dirty="0"/>
              <a:t>MySQL</a:t>
            </a:r>
            <a:r>
              <a:rPr lang="ja-JP" altLang="en-US" dirty="0"/>
              <a:t>には</a:t>
            </a:r>
            <a:r>
              <a:rPr lang="en-US" altLang="ja-JP" dirty="0"/>
              <a:t>utf8mb4</a:t>
            </a:r>
            <a:r>
              <a:rPr lang="ja-JP" altLang="en-US" dirty="0"/>
              <a:t>という４バイト用</a:t>
            </a:r>
            <a:r>
              <a:rPr lang="en-US" altLang="ja-JP" dirty="0"/>
              <a:t>utf8</a:t>
            </a:r>
            <a:r>
              <a:rPr lang="ja-JP" altLang="en-US" dirty="0"/>
              <a:t>定義が存在し、あるバージョンからこちらを標準の</a:t>
            </a:r>
            <a:r>
              <a:rPr lang="en-US" altLang="ja-JP" dirty="0"/>
              <a:t>utf8</a:t>
            </a:r>
            <a:r>
              <a:rPr lang="ja-JP" altLang="en-US" dirty="0"/>
              <a:t>とする、といったてんやわんやが存在する。</a:t>
            </a:r>
            <a:endParaRPr lang="en-US" altLang="ja-JP" dirty="0"/>
          </a:p>
        </p:txBody>
      </p:sp>
    </p:spTree>
    <p:extLst>
      <p:ext uri="{BB962C8B-B14F-4D97-AF65-F5344CB8AC3E}">
        <p14:creationId xmlns:p14="http://schemas.microsoft.com/office/powerpoint/2010/main" val="42308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そしてわりとこれは常識扱い</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こんな話は知らなければどうしようもないが、基本的に</a:t>
            </a:r>
            <a:r>
              <a:rPr lang="en-US" altLang="ja-JP" dirty="0"/>
              <a:t>Web</a:t>
            </a:r>
            <a:r>
              <a:rPr lang="ja-JP" altLang="en-US" dirty="0"/>
              <a:t>の人間からはインフラは当然知っているよね？として扱われる。</a:t>
            </a:r>
            <a:endParaRPr lang="en-US" altLang="ja-JP" dirty="0"/>
          </a:p>
          <a:p>
            <a:pPr lvl="1"/>
            <a:r>
              <a:rPr lang="ja-JP" altLang="en-US" dirty="0"/>
              <a:t>そりゃ開発から見れば「ミドルウェアの仕様とわちゃわちゃ」に過ぎないんだから、</a:t>
            </a:r>
            <a:r>
              <a:rPr lang="en-US" altLang="ja-JP" dirty="0"/>
              <a:t>Web</a:t>
            </a:r>
            <a:r>
              <a:rPr lang="ja-JP" altLang="en-US" dirty="0"/>
              <a:t>屋の知ってるこんな話をインフラが知らないなんてあるわけがないと思われている。</a:t>
            </a:r>
            <a:endParaRPr lang="en-US" altLang="ja-JP" dirty="0"/>
          </a:p>
          <a:p>
            <a:pPr lvl="1"/>
            <a:r>
              <a:rPr lang="ja-JP" altLang="en-US" dirty="0"/>
              <a:t>そして実際そんなことあっちゃいけない。ミドルウェアへの知見でインフラが</a:t>
            </a:r>
            <a:r>
              <a:rPr lang="en-US" altLang="ja-JP" dirty="0"/>
              <a:t>Web</a:t>
            </a:r>
            <a:r>
              <a:rPr lang="ja-JP" altLang="en-US" dirty="0"/>
              <a:t>屋に教えてもらう、なんてできれば避けたい話でしかない。</a:t>
            </a:r>
            <a:endParaRPr lang="en-US" altLang="ja-JP" dirty="0"/>
          </a:p>
          <a:p>
            <a:r>
              <a:rPr lang="ja-JP" altLang="en-US" dirty="0"/>
              <a:t>そして、皆さんも「</a:t>
            </a:r>
            <a:r>
              <a:rPr lang="ja-JP" altLang="en-US" b="1" dirty="0">
                <a:solidFill>
                  <a:srgbClr val="FF0000"/>
                </a:solidFill>
              </a:rPr>
              <a:t>知るきっかけ</a:t>
            </a:r>
            <a:r>
              <a:rPr lang="ja-JP" altLang="en-US" dirty="0"/>
              <a:t>」自体は日常的に関与している。</a:t>
            </a:r>
            <a:endParaRPr lang="en-US" altLang="ja-JP" dirty="0"/>
          </a:p>
          <a:p>
            <a:r>
              <a:rPr lang="ja-JP" altLang="en-US" dirty="0"/>
              <a:t>それが何かというと、</a:t>
            </a:r>
            <a:r>
              <a:rPr lang="en-US" altLang="ja-JP" dirty="0"/>
              <a:t>MySQL</a:t>
            </a:r>
            <a:r>
              <a:rPr lang="ja-JP" altLang="en-US" dirty="0"/>
              <a:t>のパッケージの</a:t>
            </a:r>
            <a:r>
              <a:rPr lang="en-US" altLang="ja-JP" dirty="0" err="1"/>
              <a:t>ChangeLog</a:t>
            </a:r>
            <a:r>
              <a:rPr lang="ja-JP" altLang="en-US" dirty="0"/>
              <a:t>である。つまり、</a:t>
            </a:r>
            <a:r>
              <a:rPr lang="en-US" altLang="ja-JP" dirty="0"/>
              <a:t>MySQL</a:t>
            </a:r>
            <a:r>
              <a:rPr lang="ja-JP" altLang="en-US" dirty="0"/>
              <a:t>のアップデートの際に必ず見ている（はず）の</a:t>
            </a:r>
            <a:r>
              <a:rPr lang="en-US" altLang="ja-JP" dirty="0" err="1"/>
              <a:t>ChangeLog</a:t>
            </a:r>
            <a:r>
              <a:rPr lang="ja-JP" altLang="en-US" dirty="0"/>
              <a:t>に、これらは明記されているのだ。</a:t>
            </a:r>
            <a:endParaRPr lang="en-US" altLang="ja-JP" dirty="0"/>
          </a:p>
          <a:p>
            <a:pPr lvl="1"/>
            <a:r>
              <a:rPr lang="ja-JP" altLang="en-US" dirty="0"/>
              <a:t>あとは気づくか気づかないか気にもしないで無視するかの話</a:t>
            </a:r>
            <a:endParaRPr lang="en-US" altLang="ja-JP" dirty="0"/>
          </a:p>
          <a:p>
            <a:endParaRPr lang="en-US" altLang="ja-JP" dirty="0"/>
          </a:p>
        </p:txBody>
      </p:sp>
    </p:spTree>
    <p:extLst>
      <p:ext uri="{BB962C8B-B14F-4D97-AF65-F5344CB8AC3E}">
        <p14:creationId xmlns:p14="http://schemas.microsoft.com/office/powerpoint/2010/main" val="347187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ログはどこに出すのか</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ログの出力も悩ましい点ではある。</a:t>
            </a:r>
            <a:endParaRPr lang="en-US" altLang="ja-JP" dirty="0"/>
          </a:p>
          <a:p>
            <a:r>
              <a:rPr lang="en-US" altLang="ja-JP" dirty="0"/>
              <a:t>CloudWatch Logs</a:t>
            </a:r>
            <a:r>
              <a:rPr lang="ja-JP" altLang="en-US" dirty="0"/>
              <a:t>に出力すれば楽ではあるのだが、当然保管コストは発生するので、これに関しては上流に相談すべきと言える。</a:t>
            </a:r>
            <a:endParaRPr lang="en-US" altLang="ja-JP" dirty="0"/>
          </a:p>
          <a:p>
            <a:r>
              <a:rPr lang="ja-JP" altLang="en-US" dirty="0"/>
              <a:t>一方で、ファイルに出力したログは短期間でローテートされ、また取り扱いも</a:t>
            </a:r>
            <a:r>
              <a:rPr lang="en-US" altLang="ja-JP" dirty="0"/>
              <a:t>GUI</a:t>
            </a:r>
            <a:r>
              <a:rPr lang="ja-JP" altLang="en-US" dirty="0"/>
              <a:t>からのみなので操作性が悪い。</a:t>
            </a:r>
            <a:endParaRPr lang="en-US" altLang="ja-JP" dirty="0"/>
          </a:p>
          <a:p>
            <a:r>
              <a:rPr lang="ja-JP" altLang="en-US" dirty="0"/>
              <a:t>もう一つはログそのものを</a:t>
            </a:r>
            <a:r>
              <a:rPr lang="en-US" altLang="ja-JP" dirty="0"/>
              <a:t>DB</a:t>
            </a:r>
            <a:r>
              <a:rPr lang="ja-JP" altLang="en-US" dirty="0"/>
              <a:t>のテーブルに書き込む、というもので、こちらはこちらで「ログ見たいときは</a:t>
            </a:r>
            <a:r>
              <a:rPr lang="en-US" altLang="ja-JP" dirty="0"/>
              <a:t>DB</a:t>
            </a:r>
            <a:r>
              <a:rPr lang="ja-JP" altLang="en-US" dirty="0"/>
              <a:t>止まってんじゃないのか」という突っ込みも当然である。</a:t>
            </a:r>
            <a:endParaRPr lang="en-US" altLang="ja-JP" dirty="0"/>
          </a:p>
          <a:p>
            <a:r>
              <a:rPr lang="ja-JP" altLang="en-US" dirty="0"/>
              <a:t>正解なんかないので、何が適切かは状況に応じて考えるポイントと言える。</a:t>
            </a:r>
            <a:endParaRPr lang="en-US" altLang="ja-JP" dirty="0"/>
          </a:p>
          <a:p>
            <a:pPr lvl="1"/>
            <a:r>
              <a:rPr lang="en-US" altLang="ja-JP" dirty="0"/>
              <a:t>CloudWatch Logs</a:t>
            </a:r>
            <a:r>
              <a:rPr lang="ja-JP" altLang="en-US" dirty="0"/>
              <a:t>に出しておくのが素直ではある。たいして高くはならない。</a:t>
            </a:r>
            <a:endParaRPr lang="en-US" altLang="ja-JP" dirty="0"/>
          </a:p>
        </p:txBody>
      </p:sp>
    </p:spTree>
    <p:extLst>
      <p:ext uri="{BB962C8B-B14F-4D97-AF65-F5344CB8AC3E}">
        <p14:creationId xmlns:p14="http://schemas.microsoft.com/office/powerpoint/2010/main" val="311666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タイムゾーン</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当たり前だが、</a:t>
            </a:r>
            <a:r>
              <a:rPr lang="en-US" altLang="ja-JP" dirty="0"/>
              <a:t>RDS</a:t>
            </a:r>
            <a:r>
              <a:rPr lang="ja-JP" altLang="en-US" dirty="0"/>
              <a:t>のタイムゾーンはデフォルト</a:t>
            </a:r>
            <a:r>
              <a:rPr lang="en-US" altLang="ja-JP" dirty="0"/>
              <a:t>UTC</a:t>
            </a:r>
            <a:r>
              <a:rPr lang="ja-JP" altLang="en-US" dirty="0"/>
              <a:t>である。</a:t>
            </a:r>
            <a:endParaRPr lang="en-US" altLang="ja-JP" dirty="0"/>
          </a:p>
          <a:p>
            <a:r>
              <a:rPr lang="en-US" altLang="ja-JP" dirty="0"/>
              <a:t>EC2</a:t>
            </a:r>
            <a:r>
              <a:rPr lang="ja-JP" altLang="en-US" dirty="0"/>
              <a:t>だってデフォルト</a:t>
            </a:r>
            <a:r>
              <a:rPr lang="en-US" altLang="ja-JP" dirty="0"/>
              <a:t>UTC</a:t>
            </a:r>
            <a:r>
              <a:rPr lang="ja-JP" altLang="en-US" dirty="0"/>
              <a:t>であり、</a:t>
            </a:r>
            <a:r>
              <a:rPr lang="en-US" altLang="ja-JP" dirty="0"/>
              <a:t>AWS</a:t>
            </a:r>
            <a:r>
              <a:rPr lang="ja-JP" altLang="en-US" dirty="0"/>
              <a:t>のすべてがデフォルト</a:t>
            </a:r>
            <a:r>
              <a:rPr lang="en-US" altLang="ja-JP" dirty="0"/>
              <a:t>UTC</a:t>
            </a:r>
            <a:r>
              <a:rPr lang="ja-JP" altLang="en-US" dirty="0"/>
              <a:t>である。</a:t>
            </a:r>
            <a:endParaRPr lang="en-US" altLang="ja-JP" dirty="0"/>
          </a:p>
          <a:p>
            <a:r>
              <a:rPr lang="ja-JP" altLang="en-US" dirty="0"/>
              <a:t>つまり、何も設定しないで</a:t>
            </a:r>
            <a:r>
              <a:rPr lang="en-US" altLang="ja-JP" dirty="0"/>
              <a:t>RDS</a:t>
            </a:r>
            <a:r>
              <a:rPr lang="ja-JP" altLang="en-US" dirty="0"/>
              <a:t>をリリースしたら、</a:t>
            </a:r>
            <a:r>
              <a:rPr lang="en-US" altLang="ja-JP" dirty="0"/>
              <a:t>insert into </a:t>
            </a:r>
            <a:r>
              <a:rPr lang="ja-JP" altLang="en-US" dirty="0"/>
              <a:t>で</a:t>
            </a:r>
            <a:r>
              <a:rPr lang="en-US" altLang="ja-JP" dirty="0"/>
              <a:t>now()</a:t>
            </a:r>
            <a:r>
              <a:rPr lang="ja-JP" altLang="en-US" dirty="0"/>
              <a:t>関数使ったら</a:t>
            </a:r>
            <a:r>
              <a:rPr lang="en-US" altLang="ja-JP" dirty="0"/>
              <a:t>UTC</a:t>
            </a:r>
            <a:r>
              <a:rPr lang="ja-JP" altLang="en-US" dirty="0"/>
              <a:t>が記録される。多分日本の</a:t>
            </a:r>
            <a:r>
              <a:rPr lang="en-US" altLang="ja-JP" dirty="0"/>
              <a:t>Web</a:t>
            </a:r>
            <a:r>
              <a:rPr lang="ja-JP" altLang="en-US" dirty="0"/>
              <a:t>屋さんの</a:t>
            </a:r>
            <a:r>
              <a:rPr lang="en-US" altLang="ja-JP" dirty="0"/>
              <a:t>99.9%</a:t>
            </a:r>
            <a:r>
              <a:rPr lang="ja-JP" altLang="en-US" dirty="0"/>
              <a:t>が激怒すると思う。</a:t>
            </a:r>
            <a:endParaRPr lang="en-US" altLang="ja-JP" dirty="0"/>
          </a:p>
          <a:p>
            <a:r>
              <a:rPr lang="ja-JP" altLang="en-US" dirty="0"/>
              <a:t>というわけで、とりあえず</a:t>
            </a:r>
            <a:r>
              <a:rPr lang="en-US" altLang="ja-JP" dirty="0"/>
              <a:t>AWS</a:t>
            </a:r>
            <a:r>
              <a:rPr lang="ja-JP" altLang="en-US" dirty="0"/>
              <a:t>使うときはタイムゾーンを必ず考慮しましょう、という話。</a:t>
            </a:r>
            <a:endParaRPr lang="en-US" altLang="ja-JP" dirty="0"/>
          </a:p>
          <a:p>
            <a:pPr lvl="1"/>
            <a:r>
              <a:rPr lang="en-US" altLang="ja-JP" dirty="0"/>
              <a:t>RDS</a:t>
            </a:r>
            <a:r>
              <a:rPr lang="ja-JP" altLang="en-US" dirty="0"/>
              <a:t>に限った話じゃあない。</a:t>
            </a:r>
            <a:endParaRPr lang="en-US" altLang="ja-JP" dirty="0"/>
          </a:p>
        </p:txBody>
      </p:sp>
    </p:spTree>
    <p:extLst>
      <p:ext uri="{BB962C8B-B14F-4D97-AF65-F5344CB8AC3E}">
        <p14:creationId xmlns:p14="http://schemas.microsoft.com/office/powerpoint/2010/main" val="25112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構築指示に基づく構築</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kumimoji="1" lang="ja-JP" altLang="en-US" dirty="0"/>
              <a:t>構築指示で示されるのは基本的には最低限の要素となります。</a:t>
            </a:r>
            <a:endParaRPr kumimoji="1" lang="en-US" altLang="ja-JP" dirty="0"/>
          </a:p>
          <a:p>
            <a:r>
              <a:rPr lang="ja-JP" altLang="en-US" dirty="0"/>
              <a:t>つまり、それがなければ設計が成り立たない要素であると考えられるもの、ということです。</a:t>
            </a:r>
            <a:endParaRPr lang="en-US" altLang="ja-JP" dirty="0"/>
          </a:p>
          <a:p>
            <a:pPr lvl="1"/>
            <a:r>
              <a:rPr lang="ja-JP" altLang="en-US" dirty="0"/>
              <a:t>一方で、これに含まれない要素、というものも同時に存在します。</a:t>
            </a:r>
            <a:endParaRPr lang="en-US" altLang="ja-JP" dirty="0"/>
          </a:p>
          <a:p>
            <a:pPr lvl="1"/>
            <a:r>
              <a:rPr kumimoji="1" lang="ja-JP" altLang="en-US" dirty="0"/>
              <a:t>ここからは、これら指示外の要素について、どのように考慮すべきかを検討してみましょう。</a:t>
            </a:r>
            <a:endParaRPr kumimoji="1" lang="en-US" altLang="ja-JP" dirty="0"/>
          </a:p>
          <a:p>
            <a:r>
              <a:rPr lang="ja-JP" altLang="en-US" dirty="0"/>
              <a:t>これらの指示外要素は、原則ルールとして「それをすることで顧客にコストが生じるなら上流に伺いを立てろ、そうじゃないなら好きにしろ」が基本的なルールと言えるだろう。</a:t>
            </a:r>
            <a:endParaRPr lang="en-US" altLang="ja-JP" dirty="0"/>
          </a:p>
          <a:p>
            <a:endParaRPr kumimoji="1" lang="en-US" altLang="ja-JP" dirty="0"/>
          </a:p>
        </p:txBody>
      </p:sp>
    </p:spTree>
    <p:extLst>
      <p:ext uri="{BB962C8B-B14F-4D97-AF65-F5344CB8AC3E}">
        <p14:creationId xmlns:p14="http://schemas.microsoft.com/office/powerpoint/2010/main" val="198769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5E211-B90F-5578-E428-5A2A60C11520}"/>
              </a:ext>
            </a:extLst>
          </p:cNvPr>
          <p:cNvSpPr>
            <a:spLocks noGrp="1"/>
          </p:cNvSpPr>
          <p:nvPr>
            <p:ph type="title"/>
          </p:nvPr>
        </p:nvSpPr>
        <p:spPr/>
        <p:txBody>
          <a:bodyPr/>
          <a:lstStyle/>
          <a:p>
            <a:r>
              <a:rPr kumimoji="1" lang="ja-JP" altLang="en-US" dirty="0"/>
              <a:t>バックアップでの指示外要素</a:t>
            </a:r>
          </a:p>
        </p:txBody>
      </p:sp>
      <p:sp>
        <p:nvSpPr>
          <p:cNvPr id="3" name="テキスト プレースホルダー 2">
            <a:extLst>
              <a:ext uri="{FF2B5EF4-FFF2-40B4-BE49-F238E27FC236}">
                <a16:creationId xmlns:a16="http://schemas.microsoft.com/office/drawing/2014/main" id="{E2223D95-A434-2BA4-D5C1-D65935D77B8F}"/>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5543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バックアップとは何か</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バックアップは、「</a:t>
            </a:r>
            <a:r>
              <a:rPr lang="ja-JP" altLang="en-US" b="1" dirty="0">
                <a:solidFill>
                  <a:srgbClr val="FF0000"/>
                </a:solidFill>
              </a:rPr>
              <a:t>バックアップを取得することが目的ではない</a:t>
            </a:r>
            <a:r>
              <a:rPr lang="ja-JP" altLang="en-US" dirty="0"/>
              <a:t>」。</a:t>
            </a:r>
            <a:endParaRPr lang="en-US" altLang="ja-JP" dirty="0"/>
          </a:p>
          <a:p>
            <a:r>
              <a:rPr lang="ja-JP" altLang="en-US" dirty="0"/>
              <a:t>これだけは大前提として、心の中に刻み込め。</a:t>
            </a:r>
            <a:endParaRPr lang="en-US" altLang="ja-JP" dirty="0"/>
          </a:p>
          <a:p>
            <a:r>
              <a:rPr lang="ja-JP" altLang="en-US" dirty="0"/>
              <a:t>バックアップの目的は「</a:t>
            </a:r>
            <a:r>
              <a:rPr lang="ja-JP" altLang="en-US" b="1" dirty="0">
                <a:solidFill>
                  <a:srgbClr val="FF0000"/>
                </a:solidFill>
              </a:rPr>
              <a:t>復元すること</a:t>
            </a:r>
            <a:r>
              <a:rPr lang="ja-JP" altLang="en-US" dirty="0"/>
              <a:t>」であって「</a:t>
            </a:r>
            <a:r>
              <a:rPr lang="ja-JP" altLang="en-US" b="1" dirty="0">
                <a:solidFill>
                  <a:srgbClr val="FF0000"/>
                </a:solidFill>
              </a:rPr>
              <a:t>取得すること</a:t>
            </a:r>
            <a:r>
              <a:rPr lang="ja-JP" altLang="en-US" dirty="0"/>
              <a:t>」ではないのだ。</a:t>
            </a:r>
            <a:endParaRPr lang="en-US" altLang="ja-JP" dirty="0"/>
          </a:p>
          <a:p>
            <a:pPr lvl="1"/>
            <a:r>
              <a:rPr lang="ja-JP" altLang="en-US" dirty="0"/>
              <a:t>復元できるなら別にバックアップじゃなくたって構わない。</a:t>
            </a:r>
            <a:endParaRPr lang="en-US" altLang="ja-JP" dirty="0"/>
          </a:p>
          <a:p>
            <a:r>
              <a:rPr lang="ja-JP" altLang="en-US" dirty="0"/>
              <a:t>つまり、バックアップとは「</a:t>
            </a:r>
            <a:r>
              <a:rPr lang="ja-JP" altLang="en-US" b="1" dirty="0">
                <a:solidFill>
                  <a:srgbClr val="FF0000"/>
                </a:solidFill>
              </a:rPr>
              <a:t>レストアを実現するための準備</a:t>
            </a:r>
            <a:r>
              <a:rPr lang="ja-JP" altLang="en-US" dirty="0"/>
              <a:t>」に過ぎない。</a:t>
            </a:r>
            <a:endParaRPr lang="en-US" altLang="ja-JP" dirty="0"/>
          </a:p>
          <a:p>
            <a:pPr lvl="1"/>
            <a:r>
              <a:rPr lang="ja-JP" altLang="en-US" dirty="0"/>
              <a:t>バックアップが本質ではなく、レストアが本質である。</a:t>
            </a:r>
            <a:endParaRPr lang="en-US" altLang="ja-JP" dirty="0"/>
          </a:p>
          <a:p>
            <a:pPr lvl="1"/>
            <a:r>
              <a:rPr lang="ja-JP" altLang="en-US" dirty="0"/>
              <a:t>バックアップとってるから大丈夫、という言葉がそもそも何もかもの誤りである。</a:t>
            </a:r>
            <a:endParaRPr lang="en-US" altLang="ja-JP" dirty="0"/>
          </a:p>
        </p:txBody>
      </p:sp>
    </p:spTree>
    <p:extLst>
      <p:ext uri="{BB962C8B-B14F-4D97-AF65-F5344CB8AC3E}">
        <p14:creationId xmlns:p14="http://schemas.microsoft.com/office/powerpoint/2010/main" val="298351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バックアップしてる、とレストアできるの違い</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バックアップしててもレストア手順がない、あるいはレストアに条件が多くて実施が困難、とかそういうのはバックアップをしてるだけで意味がないバックアップに近い。</a:t>
            </a:r>
            <a:endParaRPr lang="en-US" altLang="ja-JP" dirty="0"/>
          </a:p>
          <a:p>
            <a:r>
              <a:rPr lang="ja-JP" altLang="en-US" dirty="0"/>
              <a:t>レストアできる、というのは</a:t>
            </a:r>
            <a:endParaRPr lang="en-US" altLang="ja-JP" dirty="0"/>
          </a:p>
          <a:p>
            <a:pPr lvl="1"/>
            <a:r>
              <a:rPr lang="ja-JP" altLang="en-US" dirty="0"/>
              <a:t>バックアップしているものからレストアテストを実施してそれが成功している</a:t>
            </a:r>
            <a:endParaRPr lang="en-US" altLang="ja-JP" dirty="0"/>
          </a:p>
          <a:p>
            <a:pPr lvl="1"/>
            <a:r>
              <a:rPr lang="ja-JP" altLang="en-US" dirty="0"/>
              <a:t>バックアップしたものなんて毎日変わってるんだから理想的には毎日レストアテストされている</a:t>
            </a:r>
            <a:endParaRPr lang="en-US" altLang="ja-JP" dirty="0"/>
          </a:p>
          <a:p>
            <a:pPr lvl="1"/>
            <a:r>
              <a:rPr lang="ja-JP" altLang="en-US" dirty="0"/>
              <a:t>そうじゃなくても半年に一回くらいはバックアップデータのレストアテストを走らせている</a:t>
            </a:r>
            <a:endParaRPr lang="en-US" altLang="ja-JP" dirty="0"/>
          </a:p>
          <a:p>
            <a:r>
              <a:rPr lang="ja-JP" altLang="en-US" dirty="0"/>
              <a:t>ということだ。</a:t>
            </a:r>
            <a:endParaRPr lang="en-US" altLang="ja-JP" dirty="0"/>
          </a:p>
          <a:p>
            <a:pPr lvl="1"/>
            <a:r>
              <a:rPr lang="ja-JP" altLang="en-US" dirty="0"/>
              <a:t>これを満たしていないのはただのバックアップデータでしかなく、信用度がダダ下がる。</a:t>
            </a:r>
            <a:endParaRPr lang="en-US" altLang="ja-JP" dirty="0"/>
          </a:p>
          <a:p>
            <a:pPr lvl="1"/>
            <a:r>
              <a:rPr lang="ja-JP" altLang="en-US" dirty="0"/>
              <a:t>世の中そういうバックアップデータだらけだが。</a:t>
            </a:r>
            <a:endParaRPr lang="en-US" altLang="ja-JP" dirty="0"/>
          </a:p>
        </p:txBody>
      </p:sp>
    </p:spTree>
    <p:extLst>
      <p:ext uri="{BB962C8B-B14F-4D97-AF65-F5344CB8AC3E}">
        <p14:creationId xmlns:p14="http://schemas.microsoft.com/office/powerpoint/2010/main" val="72527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恒常的レストアテスト</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人の手でやってもいいし、運用として組み込んでもいい。</a:t>
            </a:r>
            <a:endParaRPr lang="en-US" altLang="ja-JP" dirty="0"/>
          </a:p>
          <a:p>
            <a:r>
              <a:rPr lang="ja-JP" altLang="en-US" dirty="0"/>
              <a:t>機械的にやるならコストはかかるが、</a:t>
            </a:r>
            <a:r>
              <a:rPr lang="en-US" altLang="ja-JP" dirty="0"/>
              <a:t>AWS</a:t>
            </a:r>
            <a:r>
              <a:rPr lang="ja-JP" altLang="en-US" dirty="0"/>
              <a:t>　</a:t>
            </a:r>
            <a:r>
              <a:rPr lang="en-US" altLang="ja-JP" dirty="0"/>
              <a:t>Backup</a:t>
            </a:r>
            <a:r>
              <a:rPr lang="ja-JP" altLang="en-US" dirty="0"/>
              <a:t>に自動復元テスト機能も追加されたので、これによって定期的な自動復元テストを行ってもよい。</a:t>
            </a:r>
            <a:endParaRPr lang="en-US" altLang="ja-JP" dirty="0"/>
          </a:p>
          <a:p>
            <a:pPr lvl="1"/>
            <a:r>
              <a:rPr lang="ja-JP" altLang="en-US" dirty="0"/>
              <a:t>中のデータの完全性まではインフラも担保できないので、「バックアップデータを復元に用いることができる」ことを担保するものである。</a:t>
            </a:r>
            <a:endParaRPr lang="en-US" altLang="ja-JP" dirty="0"/>
          </a:p>
          <a:p>
            <a:r>
              <a:rPr lang="ja-JP" altLang="en-US" dirty="0"/>
              <a:t>また、</a:t>
            </a:r>
            <a:r>
              <a:rPr lang="en-US" altLang="ja-JP" dirty="0"/>
              <a:t>RPO</a:t>
            </a:r>
            <a:r>
              <a:rPr lang="ja-JP" altLang="en-US" dirty="0"/>
              <a:t>、</a:t>
            </a:r>
            <a:r>
              <a:rPr lang="en-US" altLang="ja-JP" dirty="0"/>
              <a:t>RTO</a:t>
            </a:r>
            <a:r>
              <a:rPr lang="ja-JP" altLang="en-US" dirty="0"/>
              <a:t>、</a:t>
            </a:r>
            <a:r>
              <a:rPr lang="en-US" altLang="ja-JP" dirty="0"/>
              <a:t>RLO</a:t>
            </a:r>
            <a:r>
              <a:rPr lang="ja-JP" altLang="en-US" dirty="0"/>
              <a:t>などの定義がある場合、このレストアテストが非常に重要である。</a:t>
            </a:r>
            <a:endParaRPr lang="en-US" altLang="ja-JP" dirty="0"/>
          </a:p>
          <a:p>
            <a:pPr lvl="1"/>
            <a:r>
              <a:rPr lang="ja-JP" altLang="en-US" dirty="0"/>
              <a:t>要するにこれらを満たしているかを確認する行為だからである。</a:t>
            </a:r>
            <a:endParaRPr lang="en-US" altLang="ja-JP" dirty="0"/>
          </a:p>
          <a:p>
            <a:pPr lvl="1"/>
            <a:r>
              <a:rPr lang="ja-JP" altLang="en-US" dirty="0"/>
              <a:t>契約上定められた</a:t>
            </a:r>
            <a:r>
              <a:rPr lang="en-US" altLang="ja-JP" dirty="0"/>
              <a:t>RPO/RTO/RLO</a:t>
            </a:r>
            <a:r>
              <a:rPr lang="ja-JP" altLang="en-US" dirty="0"/>
              <a:t>を満たすかどうかはテストしないと担保できない。</a:t>
            </a:r>
            <a:endParaRPr lang="en-US" altLang="ja-JP" dirty="0"/>
          </a:p>
          <a:p>
            <a:pPr lvl="1"/>
            <a:r>
              <a:rPr lang="ja-JP" altLang="en-US" dirty="0"/>
              <a:t>ちなみに先日のみずほの大障害はこれを軽視した結果どうにもならなくなった。バックアップだけなら３重、４重で持っていたのだ。</a:t>
            </a:r>
            <a:r>
              <a:rPr lang="ja-JP" altLang="en-US" b="1" dirty="0">
                <a:solidFill>
                  <a:srgbClr val="FF0000"/>
                </a:solidFill>
              </a:rPr>
              <a:t>戻せないバックアップを</a:t>
            </a:r>
            <a:r>
              <a:rPr lang="ja-JP" altLang="en-US" dirty="0"/>
              <a:t>。</a:t>
            </a:r>
            <a:endParaRPr lang="en-US" altLang="ja-JP" dirty="0"/>
          </a:p>
        </p:txBody>
      </p:sp>
    </p:spTree>
    <p:extLst>
      <p:ext uri="{BB962C8B-B14F-4D97-AF65-F5344CB8AC3E}">
        <p14:creationId xmlns:p14="http://schemas.microsoft.com/office/powerpoint/2010/main" val="4259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5E211-B90F-5578-E428-5A2A60C11520}"/>
              </a:ext>
            </a:extLst>
          </p:cNvPr>
          <p:cNvSpPr>
            <a:spLocks noGrp="1"/>
          </p:cNvSpPr>
          <p:nvPr>
            <p:ph type="title"/>
          </p:nvPr>
        </p:nvSpPr>
        <p:spPr/>
        <p:txBody>
          <a:bodyPr/>
          <a:lstStyle/>
          <a:p>
            <a:r>
              <a:rPr kumimoji="1" lang="ja-JP" altLang="en-US" dirty="0"/>
              <a:t>ネットワークでの指示外要素</a:t>
            </a:r>
          </a:p>
        </p:txBody>
      </p:sp>
      <p:sp>
        <p:nvSpPr>
          <p:cNvPr id="3" name="テキスト プレースホルダー 2">
            <a:extLst>
              <a:ext uri="{FF2B5EF4-FFF2-40B4-BE49-F238E27FC236}">
                <a16:creationId xmlns:a16="http://schemas.microsoft.com/office/drawing/2014/main" id="{E2223D95-A434-2BA4-D5C1-D65935D77B8F}"/>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517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ネットワークにおける指示外要素</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とんでもなく多い。なぜなら、ネットワーク自体自由度がものすごく高いためだ。</a:t>
            </a:r>
            <a:endParaRPr lang="en-US" altLang="ja-JP" dirty="0"/>
          </a:p>
          <a:p>
            <a:r>
              <a:rPr lang="ja-JP" altLang="en-US" dirty="0"/>
              <a:t>例えば、本件の指示要素としては</a:t>
            </a:r>
            <a:endParaRPr lang="en-US" altLang="ja-JP" dirty="0"/>
          </a:p>
          <a:p>
            <a:pPr lvl="1"/>
            <a:r>
              <a:rPr lang="en-US" altLang="ja-JP" dirty="0"/>
              <a:t>Bastion</a:t>
            </a:r>
            <a:r>
              <a:rPr lang="ja-JP" altLang="en-US" dirty="0"/>
              <a:t>を通じてバックエンドインスタンスに接続できること</a:t>
            </a:r>
            <a:endParaRPr lang="en-US" altLang="ja-JP" dirty="0"/>
          </a:p>
          <a:p>
            <a:pPr lvl="1"/>
            <a:r>
              <a:rPr lang="ja-JP" altLang="en-US" dirty="0"/>
              <a:t>その他のインスタンスはプライベートネットワークにあること</a:t>
            </a:r>
            <a:endParaRPr lang="en-US" altLang="ja-JP" dirty="0"/>
          </a:p>
          <a:p>
            <a:pPr lvl="1"/>
            <a:r>
              <a:rPr lang="en-US" altLang="ja-JP" dirty="0"/>
              <a:t>NAT</a:t>
            </a:r>
            <a:r>
              <a:rPr lang="ja-JP" altLang="en-US" dirty="0"/>
              <a:t>を通じてインターネットに出れること</a:t>
            </a:r>
            <a:endParaRPr lang="en-US" altLang="ja-JP" dirty="0"/>
          </a:p>
          <a:p>
            <a:r>
              <a:rPr lang="ja-JP" altLang="en-US" dirty="0"/>
              <a:t>くらいしかない。あとは</a:t>
            </a:r>
            <a:r>
              <a:rPr lang="en-US" altLang="ja-JP" dirty="0"/>
              <a:t>CIDR</a:t>
            </a:r>
            <a:r>
              <a:rPr lang="ja-JP" altLang="en-US" dirty="0"/>
              <a:t>周りの指示だろう。</a:t>
            </a:r>
            <a:endParaRPr lang="en-US" altLang="ja-JP" dirty="0"/>
          </a:p>
          <a:p>
            <a:endParaRPr lang="en-US" altLang="ja-JP" dirty="0"/>
          </a:p>
          <a:p>
            <a:r>
              <a:rPr lang="ja-JP" altLang="en-US" dirty="0"/>
              <a:t>ところで、じゃあこのインスタンス、</a:t>
            </a:r>
            <a:r>
              <a:rPr lang="en-US" altLang="ja-JP" dirty="0"/>
              <a:t>SSM</a:t>
            </a:r>
            <a:r>
              <a:rPr lang="ja-JP" altLang="en-US" dirty="0"/>
              <a:t>でのログインは許容されるの？ダメなの？</a:t>
            </a:r>
            <a:endParaRPr lang="en-US" altLang="ja-JP" dirty="0"/>
          </a:p>
        </p:txBody>
      </p:sp>
    </p:spTree>
    <p:extLst>
      <p:ext uri="{BB962C8B-B14F-4D97-AF65-F5344CB8AC3E}">
        <p14:creationId xmlns:p14="http://schemas.microsoft.com/office/powerpoint/2010/main" val="21051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セキュリティとの兼ね合い</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本来ほぼコストのかからないセッションマネージャーでのログインだが、これがめんどくさいことにネットワークはセキュリティとの兼ね合いを発生させる。</a:t>
            </a:r>
            <a:endParaRPr lang="en-US" altLang="ja-JP" dirty="0"/>
          </a:p>
          <a:p>
            <a:r>
              <a:rPr lang="ja-JP" altLang="en-US" dirty="0"/>
              <a:t>これにより、ノーコストなのに上流確認したほうがよい、という要素になってくる。</a:t>
            </a:r>
            <a:endParaRPr lang="en-US" altLang="ja-JP" dirty="0"/>
          </a:p>
          <a:p>
            <a:r>
              <a:rPr lang="en-US" altLang="ja-JP" dirty="0"/>
              <a:t>Instance Connect</a:t>
            </a:r>
            <a:r>
              <a:rPr lang="ja-JP" altLang="en-US" dirty="0"/>
              <a:t>の使用はあくまで</a:t>
            </a:r>
            <a:r>
              <a:rPr lang="en-US" altLang="ja-JP" dirty="0"/>
              <a:t>Bastion</a:t>
            </a:r>
            <a:r>
              <a:rPr lang="ja-JP" altLang="en-US" dirty="0"/>
              <a:t>にしか成立しない（プライベート側には</a:t>
            </a:r>
            <a:r>
              <a:rPr lang="en-US" altLang="ja-JP" dirty="0"/>
              <a:t>Instance Connect Endpoint</a:t>
            </a:r>
            <a:r>
              <a:rPr lang="ja-JP" altLang="en-US" dirty="0"/>
              <a:t>が必要なのでノーコストじゃない）ので、これは条件合致するため、こちらは</a:t>
            </a:r>
            <a:r>
              <a:rPr lang="en-US" altLang="ja-JP" dirty="0"/>
              <a:t>OK</a:t>
            </a:r>
            <a:r>
              <a:rPr lang="ja-JP" altLang="en-US" dirty="0"/>
              <a:t>。</a:t>
            </a:r>
            <a:endParaRPr lang="en-US" altLang="ja-JP" dirty="0"/>
          </a:p>
          <a:p>
            <a:pPr lvl="1"/>
            <a:r>
              <a:rPr lang="en-US" altLang="ja-JP" dirty="0"/>
              <a:t>Instance Connect Endpoint</a:t>
            </a:r>
            <a:r>
              <a:rPr lang="ja-JP" altLang="en-US" dirty="0"/>
              <a:t>おかせてくれ、というのなら上流相談だ。</a:t>
            </a:r>
            <a:endParaRPr lang="en-US" altLang="ja-JP" dirty="0"/>
          </a:p>
          <a:p>
            <a:r>
              <a:rPr lang="ja-JP" altLang="en-US" dirty="0"/>
              <a:t>セキュリティグループも同様。今回は上流がセキュリティグループをソースとして示しているが、ここに実</a:t>
            </a:r>
            <a:r>
              <a:rPr lang="en-US" altLang="ja-JP" dirty="0"/>
              <a:t>CIDR</a:t>
            </a:r>
            <a:r>
              <a:rPr lang="ja-JP" altLang="en-US" dirty="0"/>
              <a:t>を入れてくるプレーヤーはかなり多い。</a:t>
            </a:r>
            <a:endParaRPr lang="en-US" altLang="ja-JP" dirty="0"/>
          </a:p>
          <a:p>
            <a:pPr lvl="1"/>
            <a:r>
              <a:rPr lang="ja-JP" altLang="en-US" dirty="0"/>
              <a:t>このとき</a:t>
            </a:r>
            <a:r>
              <a:rPr lang="en-US" altLang="ja-JP" dirty="0"/>
              <a:t>Security Group ID</a:t>
            </a:r>
            <a:r>
              <a:rPr lang="ja-JP" altLang="en-US" dirty="0"/>
              <a:t>に置き換えてよいかどうか、は実は等価ではないので上流相談である。</a:t>
            </a:r>
            <a:endParaRPr lang="en-US" altLang="ja-JP" dirty="0"/>
          </a:p>
        </p:txBody>
      </p:sp>
    </p:spTree>
    <p:extLst>
      <p:ext uri="{BB962C8B-B14F-4D97-AF65-F5344CB8AC3E}">
        <p14:creationId xmlns:p14="http://schemas.microsoft.com/office/powerpoint/2010/main" val="261856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ネットワークの自由度</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ネットワークに関してはそもそも様々な形態がとれてしまうこともあり、一筋縄ではいかないだろう。</a:t>
            </a:r>
            <a:endParaRPr lang="en-US" altLang="ja-JP" dirty="0"/>
          </a:p>
          <a:p>
            <a:r>
              <a:rPr lang="ja-JP" altLang="en-US" dirty="0"/>
              <a:t>サブネット定義にしろ、どの</a:t>
            </a:r>
            <a:r>
              <a:rPr lang="en-US" altLang="ja-JP" dirty="0"/>
              <a:t>AZ</a:t>
            </a:r>
            <a:r>
              <a:rPr lang="ja-JP" altLang="en-US" dirty="0"/>
              <a:t>に配備するのか？　今の</a:t>
            </a:r>
            <a:r>
              <a:rPr lang="en-US" altLang="ja-JP" dirty="0"/>
              <a:t>AWS</a:t>
            </a:r>
            <a:r>
              <a:rPr lang="ja-JP" altLang="en-US" dirty="0"/>
              <a:t>の主軸</a:t>
            </a:r>
            <a:r>
              <a:rPr lang="en-US" altLang="ja-JP" dirty="0"/>
              <a:t>AZ</a:t>
            </a:r>
            <a:r>
              <a:rPr lang="ja-JP" altLang="en-US" dirty="0"/>
              <a:t>はどこか？　ポンチ絵はサブネット２つだけど３つにしたらいいのかダメなのか？　メンテナンス用のバックドアを作っておくか？　などなど。</a:t>
            </a:r>
            <a:endParaRPr lang="en-US" altLang="ja-JP" dirty="0"/>
          </a:p>
          <a:p>
            <a:r>
              <a:rPr lang="ja-JP" altLang="en-US" dirty="0"/>
              <a:t>これらの考慮は特にレイテンシに影響を与えることが多く、アプリケーションの「速度」に関与してくる部分でもあり、ノーコストで影響を変化させうるため、ある意味下流の腕の見せ所でもある。</a:t>
            </a:r>
            <a:endParaRPr lang="en-US" altLang="ja-JP" dirty="0"/>
          </a:p>
          <a:p>
            <a:r>
              <a:rPr lang="en-US" altLang="ja-JP" dirty="0"/>
              <a:t>Route53</a:t>
            </a:r>
            <a:r>
              <a:rPr lang="ja-JP" altLang="en-US" dirty="0"/>
              <a:t>の名前解決なども、特に内部名前解決などは自由裁量の範疇に近い。</a:t>
            </a:r>
            <a:endParaRPr lang="en-US" altLang="ja-JP" dirty="0"/>
          </a:p>
          <a:p>
            <a:pPr lvl="1"/>
            <a:r>
              <a:rPr lang="ja-JP" altLang="en-US" dirty="0"/>
              <a:t>ホストゾーンのホスト代として</a:t>
            </a:r>
            <a:r>
              <a:rPr lang="en-US" altLang="ja-JP" dirty="0"/>
              <a:t>1$</a:t>
            </a:r>
            <a:r>
              <a:rPr lang="ja-JP" altLang="en-US" dirty="0"/>
              <a:t>かかるけども、さすがにそれで目くじら立てる奴はまずいない。</a:t>
            </a:r>
            <a:endParaRPr lang="en-US" altLang="ja-JP" dirty="0"/>
          </a:p>
        </p:txBody>
      </p:sp>
    </p:spTree>
    <p:extLst>
      <p:ext uri="{BB962C8B-B14F-4D97-AF65-F5344CB8AC3E}">
        <p14:creationId xmlns:p14="http://schemas.microsoft.com/office/powerpoint/2010/main" val="248232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サービスディスカバリー</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同様に、指示として出ていれば作ればいいが、指示外としても考慮しておきたいのはサービスディスカバリーや</a:t>
            </a:r>
            <a:r>
              <a:rPr lang="en-US" altLang="ja-JP" dirty="0"/>
              <a:t>Route53</a:t>
            </a:r>
            <a:r>
              <a:rPr lang="ja-JP" altLang="en-US" dirty="0"/>
              <a:t>によるホストヘルスチェックなどのサービスワークフレームである。</a:t>
            </a:r>
            <a:endParaRPr lang="en-US" altLang="ja-JP" dirty="0"/>
          </a:p>
          <a:p>
            <a:r>
              <a:rPr lang="ja-JP" altLang="en-US" dirty="0"/>
              <a:t>このあたりは明確なメリットが（少なくとも今回の構成では）出てくるわけではないのと、コストも発生する場所も多いので、導入の可否判断は慎重にすべきだが、こういうものが使えないか、と検討すること自体に意味がある。</a:t>
            </a:r>
            <a:endParaRPr lang="en-US" altLang="ja-JP" dirty="0"/>
          </a:p>
          <a:p>
            <a:pPr marL="0" indent="0">
              <a:buNone/>
            </a:pPr>
            <a:endParaRPr lang="en-US" altLang="ja-JP" dirty="0"/>
          </a:p>
        </p:txBody>
      </p:sp>
    </p:spTree>
    <p:extLst>
      <p:ext uri="{BB962C8B-B14F-4D97-AF65-F5344CB8AC3E}">
        <p14:creationId xmlns:p14="http://schemas.microsoft.com/office/powerpoint/2010/main" val="385334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5E211-B90F-5578-E428-5A2A60C11520}"/>
              </a:ext>
            </a:extLst>
          </p:cNvPr>
          <p:cNvSpPr>
            <a:spLocks noGrp="1"/>
          </p:cNvSpPr>
          <p:nvPr>
            <p:ph type="title"/>
          </p:nvPr>
        </p:nvSpPr>
        <p:spPr/>
        <p:txBody>
          <a:bodyPr/>
          <a:lstStyle/>
          <a:p>
            <a:r>
              <a:rPr kumimoji="1" lang="ja-JP" altLang="en-US" dirty="0"/>
              <a:t>セキュリティでの指示外要素</a:t>
            </a:r>
          </a:p>
        </p:txBody>
      </p:sp>
      <p:sp>
        <p:nvSpPr>
          <p:cNvPr id="3" name="テキスト プレースホルダー 2">
            <a:extLst>
              <a:ext uri="{FF2B5EF4-FFF2-40B4-BE49-F238E27FC236}">
                <a16:creationId xmlns:a16="http://schemas.microsoft.com/office/drawing/2014/main" id="{E2223D95-A434-2BA4-D5C1-D65935D77B8F}"/>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04408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899EF-8851-02E9-D9F4-0726AA70F7A1}"/>
              </a:ext>
            </a:extLst>
          </p:cNvPr>
          <p:cNvSpPr>
            <a:spLocks noGrp="1"/>
          </p:cNvSpPr>
          <p:nvPr>
            <p:ph type="title"/>
          </p:nvPr>
        </p:nvSpPr>
        <p:spPr/>
        <p:txBody>
          <a:bodyPr/>
          <a:lstStyle/>
          <a:p>
            <a:r>
              <a:rPr kumimoji="1" lang="en-US" altLang="ja-JP" dirty="0"/>
              <a:t>EC2</a:t>
            </a:r>
            <a:r>
              <a:rPr kumimoji="1" lang="ja-JP" altLang="en-US" dirty="0"/>
              <a:t>とオートスケーリング</a:t>
            </a:r>
          </a:p>
        </p:txBody>
      </p:sp>
      <p:sp>
        <p:nvSpPr>
          <p:cNvPr id="3" name="テキスト プレースホルダー 2">
            <a:extLst>
              <a:ext uri="{FF2B5EF4-FFF2-40B4-BE49-F238E27FC236}">
                <a16:creationId xmlns:a16="http://schemas.microsoft.com/office/drawing/2014/main" id="{873762C0-A1C4-8594-510B-CDCF5C99428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3869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セキュリティ</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セキュリティ機構の多くはノーコストでは機能しないため、基本的には上流との相談をすべき事案である。</a:t>
            </a:r>
            <a:endParaRPr lang="en-US" altLang="ja-JP" dirty="0"/>
          </a:p>
          <a:p>
            <a:r>
              <a:rPr lang="ja-JP" altLang="en-US" dirty="0"/>
              <a:t>また、基本的にはこれは設計に関わるので、上流が定義すべきと言える。</a:t>
            </a:r>
            <a:endParaRPr lang="en-US" altLang="ja-JP" dirty="0"/>
          </a:p>
          <a:p>
            <a:r>
              <a:rPr lang="ja-JP" altLang="en-US" dirty="0"/>
              <a:t>一方で、誰も定義しない領域がある。それが「</a:t>
            </a:r>
            <a:r>
              <a:rPr lang="ja-JP" altLang="en-US" b="1" dirty="0">
                <a:solidFill>
                  <a:srgbClr val="FF0000"/>
                </a:solidFill>
              </a:rPr>
              <a:t>アカウントに関する管理</a:t>
            </a:r>
            <a:r>
              <a:rPr lang="ja-JP" altLang="en-US" dirty="0"/>
              <a:t>」である。</a:t>
            </a:r>
            <a:endParaRPr lang="en-US" altLang="ja-JP" dirty="0"/>
          </a:p>
          <a:p>
            <a:r>
              <a:rPr lang="ja-JP" altLang="en-US" dirty="0"/>
              <a:t>これは上流も自分の領域としないことが多く、同時にクライアントも自発的にはほぼやらない。下流も当然自分だと思っていない。</a:t>
            </a:r>
            <a:endParaRPr lang="en-US" altLang="ja-JP" dirty="0"/>
          </a:p>
          <a:p>
            <a:r>
              <a:rPr lang="ja-JP" altLang="en-US" dirty="0"/>
              <a:t>作った</a:t>
            </a:r>
            <a:r>
              <a:rPr lang="en-US" altLang="ja-JP" dirty="0"/>
              <a:t>IAM</a:t>
            </a:r>
            <a:r>
              <a:rPr lang="ja-JP" altLang="en-US" dirty="0"/>
              <a:t>ユーザーやロールに関しては関与しても、</a:t>
            </a:r>
            <a:r>
              <a:rPr lang="en-US" altLang="ja-JP" dirty="0"/>
              <a:t>root</a:t>
            </a:r>
            <a:r>
              <a:rPr lang="ja-JP" altLang="en-US" dirty="0"/>
              <a:t>アカウントの</a:t>
            </a:r>
            <a:r>
              <a:rPr lang="en-US" altLang="ja-JP" dirty="0"/>
              <a:t>MFA</a:t>
            </a:r>
            <a:r>
              <a:rPr lang="ja-JP" altLang="en-US" dirty="0"/>
              <a:t>を上流や下流が定義するのはおかしいからだ。</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59679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アカウントセキュリティ</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しかし同時に、このアカウントセキュリティは</a:t>
            </a:r>
            <a:r>
              <a:rPr lang="en-US" altLang="ja-JP" dirty="0"/>
              <a:t>AWS</a:t>
            </a:r>
            <a:r>
              <a:rPr lang="ja-JP" altLang="en-US" dirty="0"/>
              <a:t>のセキュリティの根底、というかここが腐ってたら他をいくら頑張っても無駄レベルの要素である。</a:t>
            </a:r>
            <a:endParaRPr lang="en-US" altLang="ja-JP" dirty="0"/>
          </a:p>
          <a:p>
            <a:r>
              <a:rPr lang="ja-JP" altLang="en-US" dirty="0"/>
              <a:t>なので、恐れることはない。言え。言えば誰かがやるか、新しい仕事として発注される。</a:t>
            </a:r>
            <a:endParaRPr lang="en-US" altLang="ja-JP" dirty="0"/>
          </a:p>
          <a:p>
            <a:pPr lvl="1"/>
            <a:r>
              <a:rPr lang="ja-JP" altLang="en-US" dirty="0"/>
              <a:t>誰も言わなきゃ、ただスルーされて、将来何かのタイミングで、「なんで最初に言わない」って怒られて信用を無くすリスクだけを残す。</a:t>
            </a:r>
            <a:endParaRPr lang="en-US" altLang="ja-JP" dirty="0"/>
          </a:p>
          <a:p>
            <a:r>
              <a:rPr lang="en-US" altLang="ja-JP" dirty="0" err="1"/>
              <a:t>GuardDuty</a:t>
            </a:r>
            <a:r>
              <a:rPr lang="ja-JP" altLang="en-US" dirty="0"/>
              <a:t>、</a:t>
            </a:r>
            <a:r>
              <a:rPr lang="en-US" altLang="ja-JP" dirty="0" err="1"/>
              <a:t>SecurityHub</a:t>
            </a:r>
            <a:r>
              <a:rPr lang="ja-JP" altLang="en-US" dirty="0"/>
              <a:t>、</a:t>
            </a:r>
            <a:r>
              <a:rPr lang="en-US" altLang="ja-JP" dirty="0"/>
              <a:t>Inspector</a:t>
            </a:r>
            <a:r>
              <a:rPr lang="ja-JP" altLang="en-US" dirty="0"/>
              <a:t>、</a:t>
            </a:r>
            <a:r>
              <a:rPr lang="en-US" altLang="ja-JP" dirty="0"/>
              <a:t>IAM</a:t>
            </a:r>
            <a:r>
              <a:rPr lang="ja-JP" altLang="en-US" dirty="0"/>
              <a:t>のアカウントへの制約、</a:t>
            </a:r>
            <a:r>
              <a:rPr lang="en-US" altLang="ja-JP" dirty="0"/>
              <a:t>AWS Config</a:t>
            </a:r>
            <a:r>
              <a:rPr lang="ja-JP" altLang="en-US" dirty="0"/>
              <a:t>といったアカウント全体を制御するセキュリティ機構は、少なくともプロジェクト単体が負うべき要素とはいいがたいが、それでも踏み込め。</a:t>
            </a:r>
            <a:endParaRPr lang="en-US" altLang="ja-JP" dirty="0"/>
          </a:p>
          <a:p>
            <a:pPr lvl="1"/>
            <a:r>
              <a:rPr lang="ja-JP" altLang="en-US" dirty="0"/>
              <a:t>ただしこのアカウントが「</a:t>
            </a:r>
            <a:r>
              <a:rPr lang="ja-JP" altLang="en-US" b="1" dirty="0">
                <a:solidFill>
                  <a:srgbClr val="FF0000"/>
                </a:solidFill>
              </a:rPr>
              <a:t>そのプロジェクト専用</a:t>
            </a:r>
            <a:r>
              <a:rPr lang="ja-JP" altLang="en-US" dirty="0"/>
              <a:t>」ということなら、上流が出張っても何ら問題はない。</a:t>
            </a:r>
            <a:endParaRPr lang="en-US" altLang="ja-JP" dirty="0"/>
          </a:p>
          <a:p>
            <a:pPr lvl="1"/>
            <a:r>
              <a:rPr lang="ja-JP" altLang="en-US" dirty="0"/>
              <a:t>逆に他のプロジェクトなどと共有しているなら、これをやれるのはクライアント自身だけである。</a:t>
            </a:r>
            <a:endParaRPr lang="en-US" altLang="ja-JP" dirty="0"/>
          </a:p>
        </p:txBody>
      </p:sp>
    </p:spTree>
    <p:extLst>
      <p:ext uri="{BB962C8B-B14F-4D97-AF65-F5344CB8AC3E}">
        <p14:creationId xmlns:p14="http://schemas.microsoft.com/office/powerpoint/2010/main" val="139031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5E211-B90F-5578-E428-5A2A60C11520}"/>
              </a:ext>
            </a:extLst>
          </p:cNvPr>
          <p:cNvSpPr>
            <a:spLocks noGrp="1"/>
          </p:cNvSpPr>
          <p:nvPr>
            <p:ph type="title"/>
          </p:nvPr>
        </p:nvSpPr>
        <p:spPr/>
        <p:txBody>
          <a:bodyPr/>
          <a:lstStyle/>
          <a:p>
            <a:r>
              <a:rPr kumimoji="1" lang="ja-JP" altLang="en-US" dirty="0"/>
              <a:t>監視</a:t>
            </a:r>
            <a:r>
              <a:rPr kumimoji="1" lang="en-US" altLang="ja-JP" dirty="0"/>
              <a:t>/</a:t>
            </a:r>
            <a:r>
              <a:rPr kumimoji="1" lang="ja-JP" altLang="en-US" dirty="0"/>
              <a:t>運用での指示外要素</a:t>
            </a:r>
          </a:p>
        </p:txBody>
      </p:sp>
      <p:sp>
        <p:nvSpPr>
          <p:cNvPr id="3" name="テキスト プレースホルダー 2">
            <a:extLst>
              <a:ext uri="{FF2B5EF4-FFF2-40B4-BE49-F238E27FC236}">
                <a16:creationId xmlns:a16="http://schemas.microsoft.com/office/drawing/2014/main" id="{E2223D95-A434-2BA4-D5C1-D65935D77B8F}"/>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2984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監視</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バックアップと同じ話をここでもする。</a:t>
            </a:r>
            <a:endParaRPr lang="en-US" altLang="ja-JP" dirty="0"/>
          </a:p>
          <a:p>
            <a:r>
              <a:rPr lang="ja-JP" altLang="en-US" dirty="0"/>
              <a:t>監視は「</a:t>
            </a:r>
            <a:r>
              <a:rPr lang="ja-JP" altLang="en-US" b="1" dirty="0">
                <a:solidFill>
                  <a:srgbClr val="FF0000"/>
                </a:solidFill>
              </a:rPr>
              <a:t>監視すること</a:t>
            </a:r>
            <a:r>
              <a:rPr lang="ja-JP" altLang="en-US" dirty="0"/>
              <a:t>」が目的では</a:t>
            </a:r>
            <a:r>
              <a:rPr lang="ja-JP" altLang="en-US" b="1" dirty="0">
                <a:solidFill>
                  <a:srgbClr val="FF0000"/>
                </a:solidFill>
              </a:rPr>
              <a:t>ない</a:t>
            </a:r>
            <a:r>
              <a:rPr lang="ja-JP" altLang="en-US" dirty="0"/>
              <a:t>。</a:t>
            </a:r>
            <a:endParaRPr lang="en-US" altLang="ja-JP" dirty="0"/>
          </a:p>
          <a:p>
            <a:r>
              <a:rPr lang="ja-JP" altLang="en-US" dirty="0"/>
              <a:t>言い換えれば、「</a:t>
            </a:r>
            <a:r>
              <a:rPr lang="ja-JP" altLang="en-US" b="1" dirty="0">
                <a:solidFill>
                  <a:srgbClr val="FF0000"/>
                </a:solidFill>
              </a:rPr>
              <a:t>異常を検知すること</a:t>
            </a:r>
            <a:r>
              <a:rPr lang="ja-JP" altLang="en-US" dirty="0"/>
              <a:t>」も目的では</a:t>
            </a:r>
            <a:r>
              <a:rPr lang="ja-JP" altLang="en-US" b="1" dirty="0">
                <a:solidFill>
                  <a:srgbClr val="FF0000"/>
                </a:solidFill>
              </a:rPr>
              <a:t>ない</a:t>
            </a:r>
            <a:r>
              <a:rPr lang="ja-JP" altLang="en-US" dirty="0"/>
              <a:t>。</a:t>
            </a:r>
            <a:endParaRPr lang="en-US" altLang="ja-JP" dirty="0"/>
          </a:p>
          <a:p>
            <a:r>
              <a:rPr lang="ja-JP" altLang="en-US" dirty="0"/>
              <a:t>これは、いずれも「</a:t>
            </a:r>
            <a:r>
              <a:rPr lang="ja-JP" altLang="en-US" b="1" dirty="0">
                <a:solidFill>
                  <a:srgbClr val="FF0000"/>
                </a:solidFill>
              </a:rPr>
              <a:t>手段</a:t>
            </a:r>
            <a:r>
              <a:rPr lang="ja-JP" altLang="en-US" dirty="0"/>
              <a:t>」である。</a:t>
            </a:r>
            <a:endParaRPr lang="en-US" altLang="ja-JP" dirty="0"/>
          </a:p>
          <a:p>
            <a:endParaRPr lang="en-US" altLang="ja-JP" dirty="0"/>
          </a:p>
          <a:p>
            <a:r>
              <a:rPr lang="ja-JP" altLang="en-US" dirty="0"/>
              <a:t>これはオペレーションに長く従事してくると監視自体が目的になってしまうので、考えを入れ替える。</a:t>
            </a:r>
            <a:endParaRPr lang="en-US" altLang="ja-JP" dirty="0"/>
          </a:p>
          <a:p>
            <a:r>
              <a:rPr lang="ja-JP" altLang="en-US" dirty="0"/>
              <a:t>監視とは、手段であって、目的は別である。</a:t>
            </a:r>
            <a:endParaRPr lang="en-US" altLang="ja-JP" dirty="0"/>
          </a:p>
        </p:txBody>
      </p:sp>
    </p:spTree>
    <p:extLst>
      <p:ext uri="{BB962C8B-B14F-4D97-AF65-F5344CB8AC3E}">
        <p14:creationId xmlns:p14="http://schemas.microsoft.com/office/powerpoint/2010/main" val="304519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監視の目的とは</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監視の目的とは何だろうか。簡単である。</a:t>
            </a:r>
            <a:endParaRPr lang="en-US" altLang="ja-JP" dirty="0"/>
          </a:p>
          <a:p>
            <a:endParaRPr lang="en-US" altLang="ja-JP" dirty="0"/>
          </a:p>
          <a:p>
            <a:pPr marL="0" indent="0">
              <a:buNone/>
            </a:pPr>
            <a:r>
              <a:rPr lang="ja-JP" altLang="en-US" sz="3200" b="1" dirty="0">
                <a:solidFill>
                  <a:srgbClr val="FF0000"/>
                </a:solidFill>
              </a:rPr>
              <a:t>「システムが正常に稼働すること」</a:t>
            </a:r>
            <a:endParaRPr lang="en-US" altLang="ja-JP" sz="3200" b="1" dirty="0">
              <a:solidFill>
                <a:srgbClr val="FF0000"/>
              </a:solidFill>
            </a:endParaRPr>
          </a:p>
          <a:p>
            <a:pPr marL="0" indent="0">
              <a:buNone/>
            </a:pPr>
            <a:endParaRPr lang="en-US" altLang="ja-JP" dirty="0"/>
          </a:p>
          <a:p>
            <a:r>
              <a:rPr lang="ja-JP" altLang="en-US" dirty="0"/>
              <a:t>これだけだ。</a:t>
            </a:r>
            <a:endParaRPr lang="en-US" altLang="ja-JP" dirty="0"/>
          </a:p>
          <a:p>
            <a:r>
              <a:rPr lang="ja-JP" altLang="en-US" dirty="0"/>
              <a:t>そのための手段としてあるのが監視、という行為である。</a:t>
            </a:r>
            <a:endParaRPr lang="en-US" altLang="ja-JP" dirty="0"/>
          </a:p>
          <a:p>
            <a:pPr lvl="1"/>
            <a:r>
              <a:rPr lang="ja-JP" altLang="en-US" dirty="0"/>
              <a:t>監視によって異常を見つけたら、それを修正し、システムを正常に戻す、というのが目的。</a:t>
            </a:r>
            <a:endParaRPr lang="en-US" altLang="ja-JP" dirty="0"/>
          </a:p>
        </p:txBody>
      </p:sp>
    </p:spTree>
    <p:extLst>
      <p:ext uri="{BB962C8B-B14F-4D97-AF65-F5344CB8AC3E}">
        <p14:creationId xmlns:p14="http://schemas.microsoft.com/office/powerpoint/2010/main" val="175627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当たり前と思うだろうか</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当たり前だが、これが認識から外れやすいし、やってるつもりでやれてないことがほとんど。</a:t>
            </a:r>
            <a:endParaRPr lang="en-US" altLang="ja-JP" dirty="0"/>
          </a:p>
          <a:p>
            <a:pPr lvl="1"/>
            <a:r>
              <a:rPr lang="ja-JP" altLang="en-US" dirty="0"/>
              <a:t>監視していることで満足し、そのあとのアクションを考慮しない。</a:t>
            </a:r>
            <a:endParaRPr lang="en-US" altLang="ja-JP" dirty="0"/>
          </a:p>
          <a:p>
            <a:pPr lvl="1"/>
            <a:r>
              <a:rPr lang="ja-JP" altLang="en-US" dirty="0"/>
              <a:t>正常に戻すまでが仕事なのに、切り分けたらそれで終了。</a:t>
            </a:r>
            <a:endParaRPr lang="en-US" altLang="ja-JP" dirty="0"/>
          </a:p>
          <a:p>
            <a:pPr lvl="1"/>
            <a:r>
              <a:rPr lang="ja-JP" altLang="en-US" dirty="0"/>
              <a:t>エスカレーションしたらその後を追跡しない。エスカレーション先の対応任せ。</a:t>
            </a:r>
            <a:endParaRPr lang="en-US" altLang="ja-JP" dirty="0"/>
          </a:p>
          <a:p>
            <a:pPr lvl="1"/>
            <a:r>
              <a:rPr lang="ja-JP" altLang="en-US" dirty="0"/>
              <a:t>正常復帰後、その原因と対策を講じない（再度同じ問題が発生する）。</a:t>
            </a:r>
            <a:endParaRPr lang="en-US" altLang="ja-JP" dirty="0"/>
          </a:p>
          <a:p>
            <a:r>
              <a:rPr lang="ja-JP" altLang="en-US" dirty="0"/>
              <a:t>これらはその認識の結果と言える。できてて当たり前と思うだろうか？</a:t>
            </a:r>
            <a:endParaRPr lang="en-US" altLang="ja-JP" dirty="0"/>
          </a:p>
          <a:p>
            <a:r>
              <a:rPr lang="ja-JP" altLang="en-US" dirty="0"/>
              <a:t>だが、よく聞かないか？　「過去の対応をもってきて対応すればよいです」</a:t>
            </a:r>
            <a:endParaRPr lang="en-US" altLang="ja-JP" dirty="0"/>
          </a:p>
          <a:p>
            <a:pPr lvl="1"/>
            <a:r>
              <a:rPr lang="ja-JP" altLang="en-US" dirty="0"/>
              <a:t>そんなわけがあるか。二度目が起きていることを恥じろ。</a:t>
            </a:r>
            <a:endParaRPr lang="en-US" altLang="ja-JP" dirty="0"/>
          </a:p>
          <a:p>
            <a:pPr lvl="1"/>
            <a:r>
              <a:rPr lang="ja-JP" altLang="en-US" dirty="0"/>
              <a:t>障害は常に初発障害でなければならない、くらいの気概があるか？</a:t>
            </a:r>
            <a:endParaRPr lang="en-US" altLang="ja-JP" dirty="0"/>
          </a:p>
          <a:p>
            <a:pPr lvl="1"/>
            <a:endParaRPr lang="en-US" altLang="ja-JP" dirty="0"/>
          </a:p>
        </p:txBody>
      </p:sp>
    </p:spTree>
    <p:extLst>
      <p:ext uri="{BB962C8B-B14F-4D97-AF65-F5344CB8AC3E}">
        <p14:creationId xmlns:p14="http://schemas.microsoft.com/office/powerpoint/2010/main" val="405841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そうならないためにどうするか</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人力オペレーションを駆逐する</a:t>
            </a:r>
            <a:endParaRPr lang="en-US" altLang="ja-JP" dirty="0"/>
          </a:p>
          <a:p>
            <a:pPr lvl="1"/>
            <a:r>
              <a:rPr lang="ja-JP" altLang="en-US" dirty="0"/>
              <a:t>そもそも人間のやることなんか信用するな。あいつらは基本ミスる。</a:t>
            </a:r>
            <a:endParaRPr lang="en-US" altLang="ja-JP" dirty="0"/>
          </a:p>
          <a:p>
            <a:r>
              <a:rPr lang="ja-JP" altLang="en-US" dirty="0"/>
              <a:t>障害をテンプレートにする</a:t>
            </a:r>
            <a:endParaRPr lang="en-US" altLang="ja-JP" dirty="0"/>
          </a:p>
          <a:p>
            <a:pPr lvl="1"/>
            <a:r>
              <a:rPr lang="ja-JP" altLang="en-US" dirty="0"/>
              <a:t>障害とは「予想外の事態」である。予想の範疇に組み込み、対策を組め。</a:t>
            </a:r>
            <a:endParaRPr lang="en-US" altLang="ja-JP" dirty="0"/>
          </a:p>
          <a:p>
            <a:r>
              <a:rPr lang="ja-JP" altLang="en-US" dirty="0"/>
              <a:t>気づくことに執着するな</a:t>
            </a:r>
            <a:endParaRPr lang="en-US" altLang="ja-JP" dirty="0"/>
          </a:p>
          <a:p>
            <a:pPr lvl="1"/>
            <a:r>
              <a:rPr lang="ja-JP" altLang="en-US" dirty="0"/>
              <a:t>自動回復するなら気づかなくってかまわない。勝手に回復してくれればそれでいい。気づく意味なんてない。気づかなければならないのはそれが失敗した時だ。</a:t>
            </a:r>
            <a:endParaRPr lang="en-US" altLang="ja-JP" dirty="0"/>
          </a:p>
          <a:p>
            <a:r>
              <a:rPr lang="ja-JP" altLang="en-US" dirty="0"/>
              <a:t>予想内は正常系</a:t>
            </a:r>
            <a:endParaRPr lang="en-US" altLang="ja-JP" dirty="0"/>
          </a:p>
          <a:p>
            <a:pPr lvl="1"/>
            <a:r>
              <a:rPr lang="ja-JP" altLang="en-US" dirty="0"/>
              <a:t>予想通りに壊れて予想通りに治ったんなら正常系。異常系とはそういうことじゃない。</a:t>
            </a:r>
            <a:endParaRPr lang="en-US" altLang="ja-JP" dirty="0"/>
          </a:p>
        </p:txBody>
      </p:sp>
    </p:spTree>
    <p:extLst>
      <p:ext uri="{BB962C8B-B14F-4D97-AF65-F5344CB8AC3E}">
        <p14:creationId xmlns:p14="http://schemas.microsoft.com/office/powerpoint/2010/main" val="311518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そのための環境を整える</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これを実現する環境を用意するのも、上流、下流の仕事である。</a:t>
            </a:r>
            <a:endParaRPr lang="en-US" altLang="ja-JP" dirty="0"/>
          </a:p>
          <a:p>
            <a:pPr lvl="1"/>
            <a:r>
              <a:rPr lang="ja-JP" altLang="en-US" dirty="0"/>
              <a:t>そしてそれを行使してくれるのがオペレーター。</a:t>
            </a:r>
            <a:endParaRPr lang="en-US" altLang="ja-JP" dirty="0"/>
          </a:p>
          <a:p>
            <a:pPr lvl="1"/>
            <a:r>
              <a:rPr lang="ja-JP" altLang="en-US" dirty="0"/>
              <a:t>オペレーターにはオペレーターで本来別の役割があるので、ただ作業者というわけでもないが。</a:t>
            </a:r>
            <a:endParaRPr lang="en-US" altLang="ja-JP" dirty="0"/>
          </a:p>
          <a:p>
            <a:r>
              <a:rPr lang="ja-JP" altLang="en-US" dirty="0"/>
              <a:t>オペレーターに対して、どうあったらオペレーターが前述の状態を維持してくれるか、どうあるべきかを議論せよ。</a:t>
            </a:r>
            <a:endParaRPr lang="en-US" altLang="ja-JP" dirty="0"/>
          </a:p>
          <a:p>
            <a:pPr lvl="1"/>
            <a:r>
              <a:rPr lang="ja-JP" altLang="en-US" dirty="0"/>
              <a:t>手段の議論なんかするな。べき論を議論しなければ意味がない。</a:t>
            </a:r>
            <a:endParaRPr lang="en-US" altLang="ja-JP" dirty="0"/>
          </a:p>
          <a:p>
            <a:pPr lvl="1"/>
            <a:r>
              <a:rPr lang="en-US" altLang="ja-JP" dirty="0"/>
              <a:t>Apache</a:t>
            </a:r>
            <a:r>
              <a:rPr lang="ja-JP" altLang="en-US" dirty="0"/>
              <a:t>の再起動をキックするのが</a:t>
            </a:r>
            <a:r>
              <a:rPr lang="en-US" altLang="ja-JP" dirty="0"/>
              <a:t>Zabbix</a:t>
            </a:r>
            <a:r>
              <a:rPr lang="ja-JP" altLang="en-US" dirty="0"/>
              <a:t>だろうが</a:t>
            </a:r>
            <a:r>
              <a:rPr lang="en-US" altLang="ja-JP" dirty="0" err="1"/>
              <a:t>monit</a:t>
            </a:r>
            <a:r>
              <a:rPr lang="ja-JP" altLang="en-US" dirty="0"/>
              <a:t>だろうが</a:t>
            </a:r>
            <a:r>
              <a:rPr lang="en-US" altLang="ja-JP" dirty="0"/>
              <a:t>AWS</a:t>
            </a:r>
            <a:r>
              <a:rPr lang="ja-JP" altLang="en-US" dirty="0"/>
              <a:t> </a:t>
            </a:r>
            <a:r>
              <a:rPr lang="en-US" altLang="ja-JP" dirty="0"/>
              <a:t>Systems Manager</a:t>
            </a:r>
            <a:r>
              <a:rPr lang="ja-JP" altLang="en-US" dirty="0"/>
              <a:t>がやろうがどうだっていいだろう、そんなもん。結果がすべてである。</a:t>
            </a:r>
            <a:endParaRPr lang="en-US" altLang="ja-JP" dirty="0"/>
          </a:p>
          <a:p>
            <a:r>
              <a:rPr lang="ja-JP" altLang="en-US" dirty="0"/>
              <a:t>技術屋はえてして手段に論じやすい。技術が出てくる場所で自分の領域だから仕方ないのだが、まず思想から入ることを意識づけること。</a:t>
            </a:r>
            <a:endParaRPr lang="en-US" altLang="ja-JP" dirty="0"/>
          </a:p>
        </p:txBody>
      </p:sp>
    </p:spTree>
    <p:extLst>
      <p:ext uri="{BB962C8B-B14F-4D97-AF65-F5344CB8AC3E}">
        <p14:creationId xmlns:p14="http://schemas.microsoft.com/office/powerpoint/2010/main" val="140163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運用保守に関する考慮次項</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運用とは、運び用いること。保守とは保ち守ること。</a:t>
            </a:r>
            <a:endParaRPr lang="en-US" altLang="ja-JP" dirty="0"/>
          </a:p>
          <a:p>
            <a:r>
              <a:rPr lang="ja-JP" altLang="en-US" dirty="0"/>
              <a:t>これらは二つの異なる概念の複合概念である。</a:t>
            </a:r>
            <a:endParaRPr lang="en-US" altLang="ja-JP" dirty="0"/>
          </a:p>
          <a:p>
            <a:pPr lvl="1"/>
            <a:r>
              <a:rPr lang="ja-JP" altLang="en-US" dirty="0"/>
              <a:t>セキュリティアップデートを適用するのはどちらの概念ですか？</a:t>
            </a:r>
            <a:endParaRPr lang="en-US" altLang="ja-JP" dirty="0"/>
          </a:p>
          <a:p>
            <a:pPr lvl="1"/>
            <a:r>
              <a:rPr lang="ja-JP" altLang="en-US" dirty="0"/>
              <a:t>ハードウェアが劣化したのを交換するのは？</a:t>
            </a:r>
            <a:endParaRPr lang="en-US" altLang="ja-JP" dirty="0"/>
          </a:p>
          <a:p>
            <a:pPr lvl="1"/>
            <a:r>
              <a:rPr lang="en-US" altLang="ja-JP" dirty="0"/>
              <a:t>AWS</a:t>
            </a:r>
            <a:r>
              <a:rPr lang="ja-JP" altLang="en-US" dirty="0"/>
              <a:t>のインスタンスタイプの新しいものが出たら更新するのはこの領域でしょうか？</a:t>
            </a:r>
            <a:endParaRPr lang="en-US" altLang="ja-JP" dirty="0"/>
          </a:p>
          <a:p>
            <a:pPr lvl="1"/>
            <a:r>
              <a:rPr lang="ja-JP" altLang="en-US" dirty="0"/>
              <a:t>サイトの改ざんが行われていないことをチェックするのはどの概念？</a:t>
            </a:r>
            <a:endParaRPr lang="en-US" altLang="ja-JP" dirty="0"/>
          </a:p>
          <a:p>
            <a:pPr lvl="1"/>
            <a:r>
              <a:rPr lang="en-US" altLang="ja-JP" dirty="0"/>
              <a:t>Apache</a:t>
            </a:r>
            <a:r>
              <a:rPr lang="ja-JP" altLang="en-US" dirty="0"/>
              <a:t>が停止したら再起動するのはどちらの概念ですか。</a:t>
            </a:r>
            <a:endParaRPr lang="en-US" altLang="ja-JP" dirty="0"/>
          </a:p>
          <a:p>
            <a:pPr lvl="1"/>
            <a:r>
              <a:rPr lang="en-US" altLang="ja-JP" dirty="0"/>
              <a:t>OS</a:t>
            </a:r>
            <a:r>
              <a:rPr lang="ja-JP" altLang="en-US" dirty="0"/>
              <a:t>が</a:t>
            </a:r>
            <a:r>
              <a:rPr lang="en-US" altLang="ja-JP" dirty="0"/>
              <a:t>EOL</a:t>
            </a:r>
            <a:r>
              <a:rPr lang="ja-JP" altLang="en-US" dirty="0"/>
              <a:t>になるときにリプレイスを検討するのはどこの領域？</a:t>
            </a:r>
            <a:endParaRPr lang="en-US" altLang="ja-JP" dirty="0"/>
          </a:p>
          <a:p>
            <a:r>
              <a:rPr lang="ja-JP" altLang="en-US" dirty="0"/>
              <a:t>これらに正確に答えられるだろうか？</a:t>
            </a:r>
            <a:endParaRPr lang="en-US" altLang="ja-JP" dirty="0"/>
          </a:p>
        </p:txBody>
      </p:sp>
    </p:spTree>
    <p:extLst>
      <p:ext uri="{BB962C8B-B14F-4D97-AF65-F5344CB8AC3E}">
        <p14:creationId xmlns:p14="http://schemas.microsoft.com/office/powerpoint/2010/main" val="20262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運用</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運用とは、システムを動かし続けること。</a:t>
            </a:r>
            <a:endParaRPr lang="en-US" altLang="ja-JP" dirty="0"/>
          </a:p>
          <a:p>
            <a:pPr lvl="1"/>
            <a:r>
              <a:rPr lang="ja-JP" altLang="en-US" dirty="0"/>
              <a:t>日次、週次などの定型作業</a:t>
            </a:r>
            <a:endParaRPr lang="en-US" altLang="ja-JP" dirty="0"/>
          </a:p>
          <a:p>
            <a:pPr lvl="1"/>
            <a:r>
              <a:rPr lang="ja-JP" altLang="en-US" dirty="0"/>
              <a:t>攻撃などのセキュリティ検知</a:t>
            </a:r>
            <a:endParaRPr lang="en-US" altLang="ja-JP" dirty="0"/>
          </a:p>
          <a:p>
            <a:pPr lvl="1"/>
            <a:r>
              <a:rPr lang="ja-JP" altLang="en-US" dirty="0"/>
              <a:t>アクセス増などによるリソースの増減調整</a:t>
            </a:r>
            <a:endParaRPr lang="en-US" altLang="ja-JP" dirty="0"/>
          </a:p>
          <a:p>
            <a:pPr lvl="1"/>
            <a:r>
              <a:rPr lang="ja-JP" altLang="en-US" dirty="0"/>
              <a:t>性能監視とその対応</a:t>
            </a:r>
            <a:endParaRPr lang="en-US" altLang="ja-JP" dirty="0"/>
          </a:p>
          <a:p>
            <a:pPr lvl="1"/>
            <a:r>
              <a:rPr lang="ja-JP" altLang="en-US" dirty="0"/>
              <a:t>インシデント対応</a:t>
            </a:r>
            <a:endParaRPr lang="en-US" altLang="ja-JP" dirty="0"/>
          </a:p>
          <a:p>
            <a:pPr lvl="1"/>
            <a:r>
              <a:rPr lang="ja-JP" altLang="en-US" dirty="0"/>
              <a:t>教育、学習、ドキュメントの更新</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58573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en-US" altLang="ja-JP" dirty="0"/>
              <a:t>EC2</a:t>
            </a:r>
            <a:r>
              <a:rPr kumimoji="1" lang="ja-JP" altLang="en-US" dirty="0"/>
              <a:t>インスタンスとオートスケーリング</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kumimoji="1" lang="en-US" altLang="ja-JP" dirty="0"/>
              <a:t>EC2</a:t>
            </a:r>
            <a:r>
              <a:rPr kumimoji="1" lang="ja-JP" altLang="en-US" dirty="0"/>
              <a:t>インスタンスを用いたオートスケーリングにはさまざまなオプションが存在します。</a:t>
            </a:r>
            <a:endParaRPr kumimoji="1" lang="en-US" altLang="ja-JP" dirty="0"/>
          </a:p>
          <a:p>
            <a:r>
              <a:rPr lang="ja-JP" altLang="en-US" dirty="0"/>
              <a:t>オートスケーリングの概略としては、</a:t>
            </a:r>
            <a:r>
              <a:rPr lang="en-US" altLang="ja-JP" dirty="0"/>
              <a:t>AMI</a:t>
            </a:r>
            <a:r>
              <a:rPr lang="ja-JP" altLang="en-US" dirty="0"/>
              <a:t>をもとに起動するインスタンスを増減させる、というものです。</a:t>
            </a:r>
            <a:endParaRPr lang="en-US" altLang="ja-JP" dirty="0"/>
          </a:p>
          <a:p>
            <a:r>
              <a:rPr kumimoji="1" lang="ja-JP" altLang="en-US" dirty="0"/>
              <a:t>この時、考慮すべきポイントは主に３点です。</a:t>
            </a:r>
            <a:endParaRPr kumimoji="1" lang="en-US" altLang="ja-JP" dirty="0"/>
          </a:p>
          <a:p>
            <a:pPr lvl="1"/>
            <a:r>
              <a:rPr lang="en-US" altLang="ja-JP" dirty="0"/>
              <a:t>EC2</a:t>
            </a:r>
            <a:r>
              <a:rPr lang="ja-JP" altLang="en-US" dirty="0"/>
              <a:t>インスタンスをどのように構成し、維持するか、すなわち</a:t>
            </a:r>
            <a:r>
              <a:rPr lang="en-US" altLang="ja-JP" dirty="0"/>
              <a:t>AMI</a:t>
            </a:r>
            <a:r>
              <a:rPr lang="ja-JP" altLang="en-US" dirty="0"/>
              <a:t>の</a:t>
            </a:r>
            <a:r>
              <a:rPr lang="en-US" altLang="ja-JP" dirty="0"/>
              <a:t>CI/CD</a:t>
            </a:r>
            <a:r>
              <a:rPr lang="ja-JP" altLang="en-US" dirty="0"/>
              <a:t>です。</a:t>
            </a:r>
            <a:endParaRPr lang="en-US" altLang="ja-JP" dirty="0"/>
          </a:p>
          <a:p>
            <a:pPr lvl="1"/>
            <a:r>
              <a:rPr kumimoji="1" lang="ja-JP" altLang="en-US" dirty="0"/>
              <a:t>スケーリングのコントロールと調整をどう無人化するか</a:t>
            </a:r>
            <a:endParaRPr kumimoji="1" lang="en-US" altLang="ja-JP" dirty="0"/>
          </a:p>
          <a:p>
            <a:pPr lvl="1"/>
            <a:r>
              <a:rPr lang="ja-JP" altLang="en-US" dirty="0"/>
              <a:t>アプリケーションのデプロイメント</a:t>
            </a:r>
            <a:endParaRPr lang="en-US" altLang="ja-JP" dirty="0"/>
          </a:p>
          <a:p>
            <a:pPr lvl="1"/>
            <a:endParaRPr kumimoji="1" lang="en-US" altLang="ja-JP" dirty="0"/>
          </a:p>
          <a:p>
            <a:r>
              <a:rPr lang="ja-JP" altLang="en-US" dirty="0"/>
              <a:t>この点を中心に、</a:t>
            </a:r>
            <a:r>
              <a:rPr lang="en-US" altLang="ja-JP" dirty="0"/>
              <a:t>EC2</a:t>
            </a:r>
            <a:r>
              <a:rPr lang="ja-JP" altLang="en-US" dirty="0"/>
              <a:t>インスタンスに関する</a:t>
            </a:r>
            <a:r>
              <a:rPr lang="en-US" altLang="ja-JP" dirty="0"/>
              <a:t>AWS</a:t>
            </a:r>
            <a:r>
              <a:rPr lang="ja-JP" altLang="en-US" dirty="0"/>
              <a:t>の機構は広がっています。</a:t>
            </a:r>
            <a:endParaRPr kumimoji="1" lang="en-US" altLang="ja-JP" dirty="0"/>
          </a:p>
        </p:txBody>
      </p:sp>
    </p:spTree>
    <p:extLst>
      <p:ext uri="{BB962C8B-B14F-4D97-AF65-F5344CB8AC3E}">
        <p14:creationId xmlns:p14="http://schemas.microsoft.com/office/powerpoint/2010/main" val="403180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保守</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保守とは、トラブルの未然防止やシステムの復旧</a:t>
            </a:r>
            <a:endParaRPr lang="en-US" altLang="ja-JP" dirty="0"/>
          </a:p>
          <a:p>
            <a:pPr lvl="1"/>
            <a:r>
              <a:rPr lang="ja-JP" altLang="en-US" dirty="0"/>
              <a:t>障害対応とシステム復旧</a:t>
            </a:r>
            <a:endParaRPr lang="en-US" altLang="ja-JP" dirty="0"/>
          </a:p>
          <a:p>
            <a:pPr lvl="1"/>
            <a:r>
              <a:rPr lang="ja-JP" altLang="en-US" dirty="0"/>
              <a:t>予測できる劣化などへの予防（機器交換など）</a:t>
            </a:r>
            <a:endParaRPr lang="en-US" altLang="ja-JP" dirty="0"/>
          </a:p>
          <a:p>
            <a:pPr lvl="2"/>
            <a:r>
              <a:rPr lang="ja-JP" altLang="en-US" dirty="0"/>
              <a:t>当然</a:t>
            </a:r>
            <a:r>
              <a:rPr lang="en-US" altLang="ja-JP" dirty="0"/>
              <a:t>AWS</a:t>
            </a:r>
            <a:r>
              <a:rPr lang="ja-JP" altLang="en-US" dirty="0"/>
              <a:t>のインスタンス交換もこれに含まれます</a:t>
            </a:r>
            <a:endParaRPr lang="en-US" altLang="ja-JP" dirty="0"/>
          </a:p>
          <a:p>
            <a:pPr lvl="1"/>
            <a:r>
              <a:rPr lang="ja-JP" altLang="en-US" dirty="0"/>
              <a:t>セキュリティに関する管理、バックアップと復旧全体</a:t>
            </a:r>
            <a:endParaRPr lang="en-US" altLang="ja-JP" dirty="0"/>
          </a:p>
          <a:p>
            <a:pPr lvl="1"/>
            <a:r>
              <a:rPr lang="ja-JP" altLang="en-US" dirty="0"/>
              <a:t>セキュリティアップデート</a:t>
            </a:r>
            <a:endParaRPr lang="en-US" altLang="ja-JP" dirty="0"/>
          </a:p>
          <a:p>
            <a:pPr lvl="1"/>
            <a:r>
              <a:rPr lang="ja-JP" altLang="en-US" dirty="0"/>
              <a:t>システムのチューニング、アップデート、リニューアル</a:t>
            </a:r>
            <a:endParaRPr lang="en-US" altLang="ja-JP" dirty="0"/>
          </a:p>
          <a:p>
            <a:pPr lvl="1"/>
            <a:r>
              <a:rPr lang="ja-JP" altLang="en-US" dirty="0"/>
              <a:t>新規アプリケーションの導入</a:t>
            </a:r>
            <a:endParaRPr lang="en-US" altLang="ja-JP" dirty="0"/>
          </a:p>
          <a:p>
            <a:pPr lvl="1"/>
            <a:r>
              <a:rPr lang="ja-JP" altLang="en-US" dirty="0"/>
              <a:t>バグや障害の調査</a:t>
            </a:r>
            <a:endParaRPr lang="en-US" altLang="ja-JP" dirty="0"/>
          </a:p>
          <a:p>
            <a:pPr lvl="1"/>
            <a:endParaRPr lang="en-US" altLang="ja-JP" dirty="0"/>
          </a:p>
          <a:p>
            <a:endParaRPr lang="en-US" altLang="ja-JP" dirty="0"/>
          </a:p>
        </p:txBody>
      </p:sp>
    </p:spTree>
    <p:extLst>
      <p:ext uri="{BB962C8B-B14F-4D97-AF65-F5344CB8AC3E}">
        <p14:creationId xmlns:p14="http://schemas.microsoft.com/office/powerpoint/2010/main" val="223433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どうだろうか</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lang="ja-JP" altLang="en-US" dirty="0"/>
              <a:t>イメージに合致しているだろうか。</a:t>
            </a:r>
            <a:endParaRPr lang="en-US" altLang="ja-JP" dirty="0"/>
          </a:p>
          <a:p>
            <a:r>
              <a:rPr lang="ja-JP" altLang="en-US" dirty="0"/>
              <a:t>運用とはおおまかにいえば監視と日常運行に関する全般、障害等の発生に伴う、その後のアクションに関する全般が保守にあたる。</a:t>
            </a:r>
            <a:endParaRPr lang="en-US" altLang="ja-JP" dirty="0"/>
          </a:p>
          <a:p>
            <a:r>
              <a:rPr lang="ja-JP" altLang="en-US" dirty="0"/>
              <a:t>なお、保守領域はさらに機器のリプレースやシステム更新など半ば構築に近い領域も本来担っている。</a:t>
            </a:r>
            <a:endParaRPr lang="en-US" altLang="ja-JP" dirty="0"/>
          </a:p>
          <a:p>
            <a:pPr lvl="1"/>
            <a:r>
              <a:rPr lang="ja-JP" altLang="en-US" dirty="0"/>
              <a:t>インフラにおいて言えば、</a:t>
            </a:r>
            <a:r>
              <a:rPr lang="en-US" altLang="ja-JP" dirty="0"/>
              <a:t>OS</a:t>
            </a:r>
            <a:r>
              <a:rPr lang="ja-JP" altLang="en-US" dirty="0"/>
              <a:t>のリプレースを含む更新等は本来保守の仕事である。</a:t>
            </a:r>
            <a:endParaRPr lang="en-US" altLang="ja-JP" dirty="0"/>
          </a:p>
          <a:p>
            <a:pPr lvl="1"/>
            <a:r>
              <a:rPr lang="ja-JP" altLang="en-US" dirty="0"/>
              <a:t>だからこそオペレーターからエンジニアのルートがあり、行っていないならスタートラインにすら立っていない。</a:t>
            </a:r>
            <a:endParaRPr lang="en-US" altLang="ja-JP" dirty="0"/>
          </a:p>
          <a:p>
            <a:r>
              <a:rPr lang="ja-JP" altLang="en-US" dirty="0"/>
              <a:t>下流工程は、運用保守がこれらの仕事を行えるための情報を提供するのもその役割である。</a:t>
            </a:r>
            <a:endParaRPr lang="en-US" altLang="ja-JP" dirty="0"/>
          </a:p>
        </p:txBody>
      </p:sp>
    </p:spTree>
    <p:extLst>
      <p:ext uri="{BB962C8B-B14F-4D97-AF65-F5344CB8AC3E}">
        <p14:creationId xmlns:p14="http://schemas.microsoft.com/office/powerpoint/2010/main" val="6110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en-US" altLang="ja-JP" dirty="0"/>
              <a:t>EC2</a:t>
            </a:r>
            <a:r>
              <a:rPr kumimoji="1" lang="ja-JP" altLang="en-US" dirty="0"/>
              <a:t>インスタンスの構成</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a:xfrm>
            <a:off x="1295400" y="1981202"/>
            <a:ext cx="9601200" cy="665180"/>
          </a:xfrm>
        </p:spPr>
        <p:txBody>
          <a:bodyPr/>
          <a:lstStyle/>
          <a:p>
            <a:r>
              <a:rPr kumimoji="1" lang="ja-JP" altLang="en-US" dirty="0"/>
              <a:t>インスタンスのプロビジョニングにはいくつかの手法が存在し、それらはプロビジョニングが動作するタイミングが異なります。ここでは、主に使用される二か所について説明します。</a:t>
            </a:r>
            <a:endParaRPr kumimoji="1" lang="en-US" altLang="ja-JP" dirty="0"/>
          </a:p>
          <a:p>
            <a:endParaRPr kumimoji="1" lang="en-US" altLang="ja-JP" dirty="0"/>
          </a:p>
        </p:txBody>
      </p:sp>
      <p:sp>
        <p:nvSpPr>
          <p:cNvPr id="4" name="正方形/長方形 3">
            <a:extLst>
              <a:ext uri="{FF2B5EF4-FFF2-40B4-BE49-F238E27FC236}">
                <a16:creationId xmlns:a16="http://schemas.microsoft.com/office/drawing/2014/main" id="{2D6FA15B-ADA0-E774-91A8-253F155B8BE7}"/>
              </a:ext>
            </a:extLst>
          </p:cNvPr>
          <p:cNvSpPr/>
          <p:nvPr/>
        </p:nvSpPr>
        <p:spPr>
          <a:xfrm>
            <a:off x="1295400" y="3282839"/>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EC2</a:t>
            </a:r>
            <a:endParaRPr kumimoji="1" lang="ja-JP" altLang="en-US" dirty="0"/>
          </a:p>
        </p:txBody>
      </p:sp>
      <p:sp>
        <p:nvSpPr>
          <p:cNvPr id="5" name="正方形/長方形 4">
            <a:extLst>
              <a:ext uri="{FF2B5EF4-FFF2-40B4-BE49-F238E27FC236}">
                <a16:creationId xmlns:a16="http://schemas.microsoft.com/office/drawing/2014/main" id="{35390559-33D5-EFC9-3B86-A1F4CA79B9DB}"/>
              </a:ext>
            </a:extLst>
          </p:cNvPr>
          <p:cNvSpPr/>
          <p:nvPr/>
        </p:nvSpPr>
        <p:spPr>
          <a:xfrm>
            <a:off x="3158266" y="3282839"/>
            <a:ext cx="914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t>Build</a:t>
            </a:r>
          </a:p>
          <a:p>
            <a:pPr algn="ctr"/>
            <a:r>
              <a:rPr kumimoji="1" lang="en-US" altLang="ja-JP" sz="1600" dirty="0"/>
              <a:t>Stage</a:t>
            </a:r>
            <a:endParaRPr kumimoji="1" lang="ja-JP" altLang="en-US" sz="1600" dirty="0"/>
          </a:p>
        </p:txBody>
      </p:sp>
      <p:sp>
        <p:nvSpPr>
          <p:cNvPr id="6" name="正方形/長方形 5">
            <a:extLst>
              <a:ext uri="{FF2B5EF4-FFF2-40B4-BE49-F238E27FC236}">
                <a16:creationId xmlns:a16="http://schemas.microsoft.com/office/drawing/2014/main" id="{887D916A-9BE6-88BA-89B3-3B6A3232DF65}"/>
              </a:ext>
            </a:extLst>
          </p:cNvPr>
          <p:cNvSpPr/>
          <p:nvPr/>
        </p:nvSpPr>
        <p:spPr>
          <a:xfrm>
            <a:off x="5021132" y="3282839"/>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AMI</a:t>
            </a:r>
            <a:endParaRPr kumimoji="1" lang="ja-JP" altLang="en-US" dirty="0"/>
          </a:p>
        </p:txBody>
      </p:sp>
      <p:sp>
        <p:nvSpPr>
          <p:cNvPr id="7" name="正方形/長方形 6">
            <a:extLst>
              <a:ext uri="{FF2B5EF4-FFF2-40B4-BE49-F238E27FC236}">
                <a16:creationId xmlns:a16="http://schemas.microsoft.com/office/drawing/2014/main" id="{6DA21989-5409-970A-D87A-E24A418CC9B3}"/>
              </a:ext>
            </a:extLst>
          </p:cNvPr>
          <p:cNvSpPr/>
          <p:nvPr/>
        </p:nvSpPr>
        <p:spPr>
          <a:xfrm>
            <a:off x="8698902" y="3279218"/>
            <a:ext cx="9144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600" dirty="0"/>
              <a:t>Launch</a:t>
            </a:r>
            <a:br>
              <a:rPr kumimoji="1" lang="en-US" altLang="ja-JP" sz="1600" dirty="0"/>
            </a:br>
            <a:r>
              <a:rPr kumimoji="1" lang="en-US" altLang="ja-JP" sz="1600" dirty="0"/>
              <a:t>Stage</a:t>
            </a:r>
            <a:endParaRPr kumimoji="1" lang="ja-JP" altLang="en-US" sz="1600" dirty="0"/>
          </a:p>
        </p:txBody>
      </p:sp>
      <p:sp>
        <p:nvSpPr>
          <p:cNvPr id="8" name="正方形/長方形 7">
            <a:extLst>
              <a:ext uri="{FF2B5EF4-FFF2-40B4-BE49-F238E27FC236}">
                <a16:creationId xmlns:a16="http://schemas.microsoft.com/office/drawing/2014/main" id="{575F0337-0F0B-8E2F-514C-55BB9DAFDCB8}"/>
              </a:ext>
            </a:extLst>
          </p:cNvPr>
          <p:cNvSpPr/>
          <p:nvPr/>
        </p:nvSpPr>
        <p:spPr>
          <a:xfrm>
            <a:off x="6883997" y="3279218"/>
            <a:ext cx="914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200" dirty="0"/>
              <a:t>起動テンプレート</a:t>
            </a:r>
            <a:endParaRPr kumimoji="1" lang="ja-JP" altLang="en-US" sz="800" dirty="0"/>
          </a:p>
        </p:txBody>
      </p:sp>
      <p:sp>
        <p:nvSpPr>
          <p:cNvPr id="11" name="矢印: 右 10">
            <a:extLst>
              <a:ext uri="{FF2B5EF4-FFF2-40B4-BE49-F238E27FC236}">
                <a16:creationId xmlns:a16="http://schemas.microsoft.com/office/drawing/2014/main" id="{6128B8AB-6837-8AFA-E6BF-2CDA3BFAA9F8}"/>
              </a:ext>
            </a:extLst>
          </p:cNvPr>
          <p:cNvSpPr/>
          <p:nvPr/>
        </p:nvSpPr>
        <p:spPr>
          <a:xfrm>
            <a:off x="2377440" y="3514128"/>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DF38075-584D-3BA8-A552-ADD4335D90AC}"/>
              </a:ext>
            </a:extLst>
          </p:cNvPr>
          <p:cNvSpPr/>
          <p:nvPr/>
        </p:nvSpPr>
        <p:spPr>
          <a:xfrm>
            <a:off x="4202654" y="3514127"/>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46A4DAD-B64A-7403-B317-92B37BA082CE}"/>
              </a:ext>
            </a:extLst>
          </p:cNvPr>
          <p:cNvSpPr/>
          <p:nvPr/>
        </p:nvSpPr>
        <p:spPr>
          <a:xfrm>
            <a:off x="6065520" y="3479164"/>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4A7B0844-59AC-423E-AEE1-602DC63EDE20}"/>
              </a:ext>
            </a:extLst>
          </p:cNvPr>
          <p:cNvSpPr/>
          <p:nvPr/>
        </p:nvSpPr>
        <p:spPr>
          <a:xfrm>
            <a:off x="7928386" y="3479164"/>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四角形 14">
            <a:extLst>
              <a:ext uri="{FF2B5EF4-FFF2-40B4-BE49-F238E27FC236}">
                <a16:creationId xmlns:a16="http://schemas.microsoft.com/office/drawing/2014/main" id="{FB94371E-0FEC-4EC1-58AD-4EA69E5E3E68}"/>
              </a:ext>
            </a:extLst>
          </p:cNvPr>
          <p:cNvSpPr/>
          <p:nvPr/>
        </p:nvSpPr>
        <p:spPr>
          <a:xfrm>
            <a:off x="1570616" y="4615031"/>
            <a:ext cx="4152452" cy="1484555"/>
          </a:xfrm>
          <a:prstGeom prst="wedgeRectCallout">
            <a:avLst>
              <a:gd name="adj1" fmla="val -1403"/>
              <a:gd name="adj2" fmla="val -78804"/>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dirty="0"/>
              <a:t>AMI</a:t>
            </a:r>
            <a:r>
              <a:rPr kumimoji="1" lang="ja-JP" altLang="en-US" dirty="0"/>
              <a:t>を作成する際に使用するオートメーション。オートメーション手法は複数存在する。</a:t>
            </a:r>
          </a:p>
        </p:txBody>
      </p:sp>
      <p:sp>
        <p:nvSpPr>
          <p:cNvPr id="16" name="吹き出し: 四角形 15">
            <a:extLst>
              <a:ext uri="{FF2B5EF4-FFF2-40B4-BE49-F238E27FC236}">
                <a16:creationId xmlns:a16="http://schemas.microsoft.com/office/drawing/2014/main" id="{8672BD10-4CF3-F8FA-61E6-5180FEA2755E}"/>
              </a:ext>
            </a:extLst>
          </p:cNvPr>
          <p:cNvSpPr/>
          <p:nvPr/>
        </p:nvSpPr>
        <p:spPr>
          <a:xfrm>
            <a:off x="6096000" y="4615030"/>
            <a:ext cx="4152452" cy="1484555"/>
          </a:xfrm>
          <a:prstGeom prst="wedgeRectCallout">
            <a:avLst>
              <a:gd name="adj1" fmla="val 20099"/>
              <a:gd name="adj2" fmla="val -81703"/>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ja-JP" dirty="0"/>
              <a:t>EC2</a:t>
            </a:r>
            <a:r>
              <a:rPr kumimoji="1" lang="ja-JP" altLang="en-US" dirty="0"/>
              <a:t>インスタンス起動時に実行するプロビジョニングコードにより実行。</a:t>
            </a:r>
            <a:r>
              <a:rPr kumimoji="1" lang="en-US" altLang="ja-JP" dirty="0"/>
              <a:t>Cloud-</a:t>
            </a:r>
            <a:r>
              <a:rPr kumimoji="1" lang="en-US" altLang="ja-JP" dirty="0" err="1"/>
              <a:t>init</a:t>
            </a:r>
            <a:r>
              <a:rPr kumimoji="1" lang="ja-JP" altLang="en-US" dirty="0"/>
              <a:t>に代表される、メタデータからの自己構成要素。</a:t>
            </a:r>
          </a:p>
        </p:txBody>
      </p:sp>
      <p:sp>
        <p:nvSpPr>
          <p:cNvPr id="17" name="正方形/長方形 16">
            <a:extLst>
              <a:ext uri="{FF2B5EF4-FFF2-40B4-BE49-F238E27FC236}">
                <a16:creationId xmlns:a16="http://schemas.microsoft.com/office/drawing/2014/main" id="{C2A41ADE-35E4-B63E-C337-6F9FF6FD1FCB}"/>
              </a:ext>
            </a:extLst>
          </p:cNvPr>
          <p:cNvSpPr/>
          <p:nvPr/>
        </p:nvSpPr>
        <p:spPr>
          <a:xfrm>
            <a:off x="10609730" y="328015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EC2</a:t>
            </a:r>
          </a:p>
          <a:p>
            <a:pPr algn="ctr"/>
            <a:r>
              <a:rPr kumimoji="1" lang="en-US" altLang="ja-JP" sz="1050" dirty="0" err="1"/>
              <a:t>AutoScaling</a:t>
            </a:r>
            <a:endParaRPr kumimoji="1" lang="ja-JP" altLang="en-US" sz="1050" dirty="0"/>
          </a:p>
        </p:txBody>
      </p:sp>
      <p:sp>
        <p:nvSpPr>
          <p:cNvPr id="18" name="矢印: 右 17">
            <a:extLst>
              <a:ext uri="{FF2B5EF4-FFF2-40B4-BE49-F238E27FC236}">
                <a16:creationId xmlns:a16="http://schemas.microsoft.com/office/drawing/2014/main" id="{45F0CF37-88BE-D911-85CB-BE1A8C861427}"/>
              </a:ext>
            </a:extLst>
          </p:cNvPr>
          <p:cNvSpPr/>
          <p:nvPr/>
        </p:nvSpPr>
        <p:spPr>
          <a:xfrm>
            <a:off x="9791252" y="3476475"/>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372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en-US" altLang="ja-JP" dirty="0"/>
              <a:t>AMI</a:t>
            </a:r>
            <a:r>
              <a:rPr kumimoji="1" lang="ja-JP" altLang="en-US" dirty="0"/>
              <a:t>を作成する際に使用するオートメーション</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kumimoji="1" lang="ja-JP" altLang="en-US" dirty="0"/>
              <a:t>手法としては様々であり、</a:t>
            </a:r>
            <a:r>
              <a:rPr kumimoji="1" lang="en-US" altLang="ja-JP" dirty="0"/>
              <a:t>Chef</a:t>
            </a:r>
            <a:r>
              <a:rPr kumimoji="1" lang="ja-JP" altLang="en-US" dirty="0"/>
              <a:t>、</a:t>
            </a:r>
            <a:r>
              <a:rPr kumimoji="1" lang="en-US" altLang="ja-JP" dirty="0"/>
              <a:t>Puppet</a:t>
            </a:r>
            <a:r>
              <a:rPr kumimoji="1" lang="ja-JP" altLang="en-US" dirty="0"/>
              <a:t>などに代表される旧来のオートメーションに加え、</a:t>
            </a:r>
            <a:r>
              <a:rPr kumimoji="1" lang="en-US" altLang="ja-JP" dirty="0" err="1"/>
              <a:t>Packer+Ansible</a:t>
            </a:r>
            <a:r>
              <a:rPr kumimoji="1" lang="ja-JP" altLang="en-US" dirty="0"/>
              <a:t>といった</a:t>
            </a:r>
            <a:r>
              <a:rPr kumimoji="1" lang="en-US" altLang="ja-JP" dirty="0"/>
              <a:t>AMI</a:t>
            </a:r>
            <a:r>
              <a:rPr lang="ja-JP" altLang="en-US" dirty="0"/>
              <a:t>をビルドするところまでを一貫として行うオートメーション、あるいは起動テンプレートの更新までを一貫させることができる、</a:t>
            </a:r>
            <a:r>
              <a:rPr lang="en-US" altLang="ja-JP" dirty="0"/>
              <a:t>EC2 Image Builder</a:t>
            </a:r>
            <a:r>
              <a:rPr lang="ja-JP" altLang="en-US" dirty="0"/>
              <a:t>などが存在する。</a:t>
            </a:r>
            <a:endParaRPr lang="en-US" altLang="ja-JP" dirty="0"/>
          </a:p>
          <a:p>
            <a:r>
              <a:rPr kumimoji="1" lang="ja-JP" altLang="en-US" dirty="0"/>
              <a:t>これらはいずれも主に「レシピ」と呼ばれる手順書を各ツールセットなどに応じて作成し、そのレシピを解釈するツールを実行することによって実現される。</a:t>
            </a:r>
            <a:endParaRPr lang="en-US" altLang="ja-JP" dirty="0"/>
          </a:p>
          <a:p>
            <a:r>
              <a:rPr lang="ja-JP" altLang="en-US" dirty="0"/>
              <a:t>ここに挙げられたツールは主にサーバエンジニアが主として利用するものであり、このうちの何を用いるかによってサーバエンジニアが普段から触るべき言語が変わってくるが、主に</a:t>
            </a:r>
            <a:r>
              <a:rPr lang="en-US" altLang="ja-JP" dirty="0"/>
              <a:t>Python</a:t>
            </a:r>
            <a:r>
              <a:rPr lang="ja-JP" altLang="en-US" dirty="0"/>
              <a:t>はサーバエンジニアの場合触らないわけにはいかない（特に</a:t>
            </a:r>
            <a:r>
              <a:rPr lang="en-US" altLang="ja-JP" dirty="0"/>
              <a:t>AWS</a:t>
            </a:r>
            <a:r>
              <a:rPr lang="ja-JP" altLang="en-US" dirty="0"/>
              <a:t>）。</a:t>
            </a:r>
            <a:endParaRPr lang="en-US" altLang="ja-JP" dirty="0"/>
          </a:p>
          <a:p>
            <a:r>
              <a:rPr lang="ja-JP" altLang="en-US" dirty="0"/>
              <a:t>何を学んでおくべきかはだいたい全部、なのだが、特にマルチで需要が高いのは</a:t>
            </a:r>
            <a:r>
              <a:rPr lang="en-US" altLang="ja-JP" dirty="0"/>
              <a:t>Ansible</a:t>
            </a:r>
            <a:r>
              <a:rPr lang="ja-JP" altLang="en-US" dirty="0"/>
              <a:t>、</a:t>
            </a:r>
            <a:r>
              <a:rPr lang="en-US" altLang="ja-JP" dirty="0"/>
              <a:t>AWS</a:t>
            </a:r>
            <a:r>
              <a:rPr lang="ja-JP" altLang="en-US" dirty="0"/>
              <a:t>環境に限るならば</a:t>
            </a:r>
            <a:r>
              <a:rPr lang="en-US" altLang="ja-JP" dirty="0"/>
              <a:t>EC2 Image Builder</a:t>
            </a:r>
            <a:r>
              <a:rPr lang="ja-JP" altLang="en-US" dirty="0"/>
              <a:t>となる。</a:t>
            </a:r>
            <a:endParaRPr lang="en-US" altLang="ja-JP" dirty="0"/>
          </a:p>
          <a:p>
            <a:pPr marL="0" indent="0">
              <a:buNone/>
            </a:pPr>
            <a:endParaRPr lang="en-US" altLang="ja-JP" dirty="0"/>
          </a:p>
          <a:p>
            <a:pPr marL="0" indent="0">
              <a:buNone/>
            </a:pPr>
            <a:endParaRPr kumimoji="1" lang="en-US" altLang="ja-JP" dirty="0"/>
          </a:p>
        </p:txBody>
      </p:sp>
    </p:spTree>
    <p:extLst>
      <p:ext uri="{BB962C8B-B14F-4D97-AF65-F5344CB8AC3E}">
        <p14:creationId xmlns:p14="http://schemas.microsoft.com/office/powerpoint/2010/main" val="119421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normAutofit/>
          </a:bodyPr>
          <a:lstStyle/>
          <a:p>
            <a:r>
              <a:rPr kumimoji="1" lang="en-US" altLang="ja-JP" dirty="0"/>
              <a:t>EC2</a:t>
            </a:r>
            <a:r>
              <a:rPr kumimoji="1" lang="ja-JP" altLang="en-US" dirty="0"/>
              <a:t>インスタンス起動時に実行するプロビジョニングコード</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lang="ja-JP" altLang="en-US" dirty="0"/>
              <a:t>コードサイズに上限があるものの、起動時に各種のサーバ設定を行える設定埋め込み型のプロビジョニングコード環境が</a:t>
            </a:r>
            <a:r>
              <a:rPr lang="en-US" altLang="ja-JP" dirty="0"/>
              <a:t>Cloud-</a:t>
            </a:r>
            <a:r>
              <a:rPr lang="en-US" altLang="ja-JP" dirty="0" err="1"/>
              <a:t>init</a:t>
            </a:r>
            <a:r>
              <a:rPr lang="ja-JP" altLang="en-US" dirty="0"/>
              <a:t>であり、スクリプトや設定コードのキッカーである。</a:t>
            </a:r>
            <a:endParaRPr lang="en-US" altLang="ja-JP" dirty="0"/>
          </a:p>
          <a:p>
            <a:r>
              <a:rPr lang="ja-JP" altLang="en-US" dirty="0"/>
              <a:t>主にクラウド環境、仮想基盤において機能するもので、</a:t>
            </a:r>
            <a:r>
              <a:rPr lang="en-US" altLang="ja-JP" dirty="0"/>
              <a:t>VM</a:t>
            </a:r>
            <a:r>
              <a:rPr lang="ja-JP" altLang="en-US" dirty="0"/>
              <a:t>（仮想マシン）を起動する際にこれを起動するハイパーバイザ側にメタデータとしてプロビジョニングコードを埋め込み、これを実行する。</a:t>
            </a:r>
            <a:endParaRPr lang="en-US" altLang="ja-JP" dirty="0"/>
          </a:p>
          <a:p>
            <a:r>
              <a:rPr lang="ja-JP" altLang="en-US" dirty="0"/>
              <a:t>その構造上、当然ながらハイパーバイザのないオンプレミス実機などでは使用が限定的。</a:t>
            </a:r>
            <a:endParaRPr lang="en-US" altLang="ja-JP" dirty="0"/>
          </a:p>
          <a:p>
            <a:pPr lvl="1"/>
            <a:r>
              <a:rPr lang="ja-JP" altLang="en-US" dirty="0"/>
              <a:t>初回起動後に埋め込むことはできるが、初回起動時には何もできない。</a:t>
            </a:r>
            <a:endParaRPr lang="en-US" altLang="ja-JP" dirty="0"/>
          </a:p>
          <a:p>
            <a:r>
              <a:rPr lang="ja-JP" altLang="en-US" dirty="0"/>
              <a:t>初回起動時</a:t>
            </a:r>
            <a:r>
              <a:rPr lang="en-US" altLang="ja-JP" dirty="0"/>
              <a:t>(first-boot)</a:t>
            </a:r>
            <a:r>
              <a:rPr lang="ja-JP" altLang="en-US" dirty="0"/>
              <a:t>のみではなく、起動都度</a:t>
            </a:r>
            <a:r>
              <a:rPr lang="en-US" altLang="ja-JP" dirty="0"/>
              <a:t>(per-boot)</a:t>
            </a:r>
            <a:r>
              <a:rPr lang="ja-JP" altLang="en-US" dirty="0"/>
              <a:t>などでもコードをキックさせることができる。</a:t>
            </a:r>
            <a:endParaRPr lang="en-US" altLang="ja-JP" dirty="0"/>
          </a:p>
          <a:p>
            <a:pPr lvl="1"/>
            <a:r>
              <a:rPr lang="ja-JP" altLang="en-US" dirty="0"/>
              <a:t>クラウドだと簡単なプロビジョニングならこれで済ませることが多い。</a:t>
            </a:r>
            <a:endParaRPr lang="en-US" altLang="ja-JP" dirty="0"/>
          </a:p>
          <a:p>
            <a:pPr marL="0" indent="0">
              <a:buNone/>
            </a:pPr>
            <a:endParaRPr kumimoji="1" lang="en-US" altLang="ja-JP" dirty="0"/>
          </a:p>
        </p:txBody>
      </p:sp>
    </p:spTree>
    <p:extLst>
      <p:ext uri="{BB962C8B-B14F-4D97-AF65-F5344CB8AC3E}">
        <p14:creationId xmlns:p14="http://schemas.microsoft.com/office/powerpoint/2010/main" val="164813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簡略図</a:t>
            </a:r>
          </a:p>
        </p:txBody>
      </p:sp>
      <p:sp>
        <p:nvSpPr>
          <p:cNvPr id="4" name="正方形/長方形 3">
            <a:extLst>
              <a:ext uri="{FF2B5EF4-FFF2-40B4-BE49-F238E27FC236}">
                <a16:creationId xmlns:a16="http://schemas.microsoft.com/office/drawing/2014/main" id="{2D6FA15B-ADA0-E774-91A8-253F155B8BE7}"/>
              </a:ext>
            </a:extLst>
          </p:cNvPr>
          <p:cNvSpPr/>
          <p:nvPr/>
        </p:nvSpPr>
        <p:spPr>
          <a:xfrm>
            <a:off x="1058732" y="1981163"/>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EC2</a:t>
            </a:r>
            <a:endParaRPr kumimoji="1" lang="ja-JP" altLang="en-US" dirty="0"/>
          </a:p>
        </p:txBody>
      </p:sp>
      <p:sp>
        <p:nvSpPr>
          <p:cNvPr id="5" name="正方形/長方形 4">
            <a:extLst>
              <a:ext uri="{FF2B5EF4-FFF2-40B4-BE49-F238E27FC236}">
                <a16:creationId xmlns:a16="http://schemas.microsoft.com/office/drawing/2014/main" id="{35390559-33D5-EFC9-3B86-A1F4CA79B9DB}"/>
              </a:ext>
            </a:extLst>
          </p:cNvPr>
          <p:cNvSpPr/>
          <p:nvPr/>
        </p:nvSpPr>
        <p:spPr>
          <a:xfrm>
            <a:off x="2921598" y="1981163"/>
            <a:ext cx="914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t>Build</a:t>
            </a:r>
          </a:p>
          <a:p>
            <a:pPr algn="ctr"/>
            <a:r>
              <a:rPr kumimoji="1" lang="en-US" altLang="ja-JP" sz="1600" dirty="0"/>
              <a:t>Stage</a:t>
            </a:r>
            <a:endParaRPr kumimoji="1" lang="ja-JP" altLang="en-US" sz="1600" dirty="0"/>
          </a:p>
        </p:txBody>
      </p:sp>
      <p:sp>
        <p:nvSpPr>
          <p:cNvPr id="6" name="正方形/長方形 5">
            <a:extLst>
              <a:ext uri="{FF2B5EF4-FFF2-40B4-BE49-F238E27FC236}">
                <a16:creationId xmlns:a16="http://schemas.microsoft.com/office/drawing/2014/main" id="{887D916A-9BE6-88BA-89B3-3B6A3232DF65}"/>
              </a:ext>
            </a:extLst>
          </p:cNvPr>
          <p:cNvSpPr/>
          <p:nvPr/>
        </p:nvSpPr>
        <p:spPr>
          <a:xfrm>
            <a:off x="4784464" y="1981163"/>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AMI</a:t>
            </a:r>
            <a:endParaRPr kumimoji="1" lang="ja-JP" altLang="en-US" dirty="0"/>
          </a:p>
        </p:txBody>
      </p:sp>
      <p:sp>
        <p:nvSpPr>
          <p:cNvPr id="7" name="正方形/長方形 6">
            <a:extLst>
              <a:ext uri="{FF2B5EF4-FFF2-40B4-BE49-F238E27FC236}">
                <a16:creationId xmlns:a16="http://schemas.microsoft.com/office/drawing/2014/main" id="{6DA21989-5409-970A-D87A-E24A418CC9B3}"/>
              </a:ext>
            </a:extLst>
          </p:cNvPr>
          <p:cNvSpPr/>
          <p:nvPr/>
        </p:nvSpPr>
        <p:spPr>
          <a:xfrm>
            <a:off x="8462234" y="1977542"/>
            <a:ext cx="9144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600" dirty="0"/>
              <a:t>Launch</a:t>
            </a:r>
          </a:p>
          <a:p>
            <a:pPr algn="ctr"/>
            <a:r>
              <a:rPr kumimoji="1" lang="en-US" altLang="ja-JP" sz="1600" dirty="0"/>
              <a:t>Stage</a:t>
            </a:r>
          </a:p>
        </p:txBody>
      </p:sp>
      <p:sp>
        <p:nvSpPr>
          <p:cNvPr id="8" name="正方形/長方形 7">
            <a:extLst>
              <a:ext uri="{FF2B5EF4-FFF2-40B4-BE49-F238E27FC236}">
                <a16:creationId xmlns:a16="http://schemas.microsoft.com/office/drawing/2014/main" id="{575F0337-0F0B-8E2F-514C-55BB9DAFDCB8}"/>
              </a:ext>
            </a:extLst>
          </p:cNvPr>
          <p:cNvSpPr/>
          <p:nvPr/>
        </p:nvSpPr>
        <p:spPr>
          <a:xfrm>
            <a:off x="6647329" y="1977542"/>
            <a:ext cx="914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200" dirty="0"/>
              <a:t>起動テンプレート</a:t>
            </a:r>
            <a:endParaRPr kumimoji="1" lang="ja-JP" altLang="en-US" sz="800" dirty="0"/>
          </a:p>
        </p:txBody>
      </p:sp>
      <p:sp>
        <p:nvSpPr>
          <p:cNvPr id="11" name="矢印: 右 10">
            <a:extLst>
              <a:ext uri="{FF2B5EF4-FFF2-40B4-BE49-F238E27FC236}">
                <a16:creationId xmlns:a16="http://schemas.microsoft.com/office/drawing/2014/main" id="{6128B8AB-6837-8AFA-E6BF-2CDA3BFAA9F8}"/>
              </a:ext>
            </a:extLst>
          </p:cNvPr>
          <p:cNvSpPr/>
          <p:nvPr/>
        </p:nvSpPr>
        <p:spPr>
          <a:xfrm>
            <a:off x="2140772" y="2212452"/>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DF38075-584D-3BA8-A552-ADD4335D90AC}"/>
              </a:ext>
            </a:extLst>
          </p:cNvPr>
          <p:cNvSpPr/>
          <p:nvPr/>
        </p:nvSpPr>
        <p:spPr>
          <a:xfrm>
            <a:off x="3965986" y="2212451"/>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46A4DAD-B64A-7403-B317-92B37BA082CE}"/>
              </a:ext>
            </a:extLst>
          </p:cNvPr>
          <p:cNvSpPr/>
          <p:nvPr/>
        </p:nvSpPr>
        <p:spPr>
          <a:xfrm>
            <a:off x="5828852" y="2177488"/>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4A7B0844-59AC-423E-AEE1-602DC63EDE20}"/>
              </a:ext>
            </a:extLst>
          </p:cNvPr>
          <p:cNvSpPr/>
          <p:nvPr/>
        </p:nvSpPr>
        <p:spPr>
          <a:xfrm>
            <a:off x="7691718" y="2177488"/>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2A41ADE-35E4-B63E-C337-6F9FF6FD1FCB}"/>
              </a:ext>
            </a:extLst>
          </p:cNvPr>
          <p:cNvSpPr/>
          <p:nvPr/>
        </p:nvSpPr>
        <p:spPr>
          <a:xfrm>
            <a:off x="10373062" y="1978474"/>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EC2</a:t>
            </a:r>
          </a:p>
          <a:p>
            <a:pPr algn="ctr"/>
            <a:r>
              <a:rPr kumimoji="1" lang="en-US" altLang="ja-JP" sz="1050" dirty="0" err="1"/>
              <a:t>AutoScaling</a:t>
            </a:r>
            <a:endParaRPr kumimoji="1" lang="ja-JP" altLang="en-US" sz="1050" dirty="0"/>
          </a:p>
        </p:txBody>
      </p:sp>
      <p:sp>
        <p:nvSpPr>
          <p:cNvPr id="18" name="矢印: 右 17">
            <a:extLst>
              <a:ext uri="{FF2B5EF4-FFF2-40B4-BE49-F238E27FC236}">
                <a16:creationId xmlns:a16="http://schemas.microsoft.com/office/drawing/2014/main" id="{45F0CF37-88BE-D911-85CB-BE1A8C861427}"/>
              </a:ext>
            </a:extLst>
          </p:cNvPr>
          <p:cNvSpPr/>
          <p:nvPr/>
        </p:nvSpPr>
        <p:spPr>
          <a:xfrm>
            <a:off x="9554584" y="2174799"/>
            <a:ext cx="688489" cy="451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上 18">
            <a:extLst>
              <a:ext uri="{FF2B5EF4-FFF2-40B4-BE49-F238E27FC236}">
                <a16:creationId xmlns:a16="http://schemas.microsoft.com/office/drawing/2014/main" id="{C3662981-455A-D739-861A-D63E562BF34F}"/>
              </a:ext>
            </a:extLst>
          </p:cNvPr>
          <p:cNvSpPr/>
          <p:nvPr/>
        </p:nvSpPr>
        <p:spPr>
          <a:xfrm>
            <a:off x="1239370" y="2961547"/>
            <a:ext cx="553123" cy="41685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2397093-552D-BF5B-F72C-6580EC3B96BF}"/>
              </a:ext>
            </a:extLst>
          </p:cNvPr>
          <p:cNvSpPr txBox="1"/>
          <p:nvPr/>
        </p:nvSpPr>
        <p:spPr>
          <a:xfrm>
            <a:off x="372028" y="3378406"/>
            <a:ext cx="2287806" cy="369332"/>
          </a:xfrm>
          <a:prstGeom prst="rect">
            <a:avLst/>
          </a:prstGeom>
          <a:noFill/>
        </p:spPr>
        <p:txBody>
          <a:bodyPr wrap="none" rtlCol="0">
            <a:spAutoFit/>
          </a:bodyPr>
          <a:lstStyle/>
          <a:p>
            <a:r>
              <a:rPr kumimoji="1" lang="en-US" altLang="ja-JP" dirty="0"/>
              <a:t>Chef/Puppet/Ansible</a:t>
            </a:r>
            <a:endParaRPr kumimoji="1" lang="ja-JP" altLang="en-US" dirty="0"/>
          </a:p>
        </p:txBody>
      </p:sp>
      <p:sp>
        <p:nvSpPr>
          <p:cNvPr id="21" name="矢印: 右 20">
            <a:extLst>
              <a:ext uri="{FF2B5EF4-FFF2-40B4-BE49-F238E27FC236}">
                <a16:creationId xmlns:a16="http://schemas.microsoft.com/office/drawing/2014/main" id="{97B838F5-A062-FE30-E6AE-F206303ACE41}"/>
              </a:ext>
            </a:extLst>
          </p:cNvPr>
          <p:cNvSpPr/>
          <p:nvPr/>
        </p:nvSpPr>
        <p:spPr>
          <a:xfrm>
            <a:off x="1058732" y="3861995"/>
            <a:ext cx="4640132"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Packer+Ansible</a:t>
            </a:r>
            <a:endParaRPr kumimoji="1" lang="ja-JP" altLang="en-US" dirty="0"/>
          </a:p>
        </p:txBody>
      </p:sp>
      <p:sp>
        <p:nvSpPr>
          <p:cNvPr id="22" name="矢印: 右 21">
            <a:extLst>
              <a:ext uri="{FF2B5EF4-FFF2-40B4-BE49-F238E27FC236}">
                <a16:creationId xmlns:a16="http://schemas.microsoft.com/office/drawing/2014/main" id="{B2FC0869-2CBF-5BF5-9DA7-2F059EBAD432}"/>
              </a:ext>
            </a:extLst>
          </p:cNvPr>
          <p:cNvSpPr/>
          <p:nvPr/>
        </p:nvSpPr>
        <p:spPr>
          <a:xfrm>
            <a:off x="1058731" y="4806520"/>
            <a:ext cx="6502997"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EC2 Image Builder</a:t>
            </a:r>
            <a:endParaRPr kumimoji="1" lang="ja-JP" altLang="en-US" dirty="0"/>
          </a:p>
        </p:txBody>
      </p:sp>
      <p:sp>
        <p:nvSpPr>
          <p:cNvPr id="23" name="矢印: 右 22">
            <a:extLst>
              <a:ext uri="{FF2B5EF4-FFF2-40B4-BE49-F238E27FC236}">
                <a16:creationId xmlns:a16="http://schemas.microsoft.com/office/drawing/2014/main" id="{257252C5-CDB6-F699-BEE0-1DFDF54BA8B4}"/>
              </a:ext>
            </a:extLst>
          </p:cNvPr>
          <p:cNvSpPr/>
          <p:nvPr/>
        </p:nvSpPr>
        <p:spPr>
          <a:xfrm>
            <a:off x="6647330" y="3050727"/>
            <a:ext cx="4640132"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Cloud-</a:t>
            </a:r>
            <a:r>
              <a:rPr kumimoji="1" lang="en-US" altLang="ja-JP" dirty="0" err="1"/>
              <a:t>init</a:t>
            </a:r>
            <a:endParaRPr kumimoji="1" lang="ja-JP" altLang="en-US" dirty="0"/>
          </a:p>
        </p:txBody>
      </p:sp>
    </p:spTree>
    <p:extLst>
      <p:ext uri="{BB962C8B-B14F-4D97-AF65-F5344CB8AC3E}">
        <p14:creationId xmlns:p14="http://schemas.microsoft.com/office/powerpoint/2010/main" val="288612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lang="ja-JP" altLang="en-US" dirty="0"/>
              <a:t>オートスケーリングでの考慮</a:t>
            </a:r>
            <a:endParaRPr kumimoji="1" lang="ja-JP" altLang="en-US" dirty="0"/>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kumimoji="1" lang="ja-JP" altLang="en-US" dirty="0"/>
              <a:t>次にオートスケーリングのスケールイン</a:t>
            </a:r>
            <a:r>
              <a:rPr kumimoji="1" lang="en-US" altLang="ja-JP" dirty="0"/>
              <a:t>/</a:t>
            </a:r>
            <a:r>
              <a:rPr kumimoji="1" lang="ja-JP" altLang="en-US" dirty="0"/>
              <a:t>アウトをどう考慮するかについて述べる</a:t>
            </a:r>
            <a:endParaRPr kumimoji="1" lang="en-US" altLang="ja-JP" dirty="0"/>
          </a:p>
          <a:p>
            <a:r>
              <a:rPr lang="en-US" altLang="ja-JP" dirty="0"/>
              <a:t>CPU</a:t>
            </a:r>
            <a:r>
              <a:rPr lang="ja-JP" altLang="en-US" dirty="0"/>
              <a:t>負荷率によって動作することが、多くの場合においては適切なケースであることが多い一方で、</a:t>
            </a:r>
            <a:r>
              <a:rPr lang="en-US" altLang="ja-JP" dirty="0"/>
              <a:t>CPU</a:t>
            </a:r>
            <a:r>
              <a:rPr lang="ja-JP" altLang="en-US" dirty="0"/>
              <a:t>負荷率では適切にこれを満たせないケースも存在する。</a:t>
            </a:r>
            <a:endParaRPr lang="en-US" altLang="ja-JP" dirty="0"/>
          </a:p>
          <a:p>
            <a:r>
              <a:rPr kumimoji="1" lang="ja-JP" altLang="en-US" dirty="0"/>
              <a:t>このため、オートスケールを用いるケースにおいて無条件に</a:t>
            </a:r>
            <a:r>
              <a:rPr kumimoji="1" lang="en-US" altLang="ja-JP" dirty="0"/>
              <a:t>CPU</a:t>
            </a:r>
            <a:r>
              <a:rPr kumimoji="1" lang="ja-JP" altLang="en-US" dirty="0"/>
              <a:t>負荷率で判断するのではなく、このインスタンスで稼働するアプリケーションの性質、特性に応じてハードウェアの何に対してインパクトを与えるアプリケーションであるか、またそのアプリケーションの処理すべきプロセスに踏み込んで判断をしなければならない。</a:t>
            </a:r>
            <a:endParaRPr kumimoji="1" lang="en-US" altLang="ja-JP" dirty="0"/>
          </a:p>
          <a:p>
            <a:r>
              <a:rPr lang="ja-JP" altLang="en-US" dirty="0"/>
              <a:t>例えば</a:t>
            </a:r>
            <a:r>
              <a:rPr lang="en-US" altLang="ja-JP" dirty="0"/>
              <a:t>ML</a:t>
            </a:r>
            <a:r>
              <a:rPr lang="ja-JP" altLang="en-US" dirty="0"/>
              <a:t>などにおいては</a:t>
            </a:r>
            <a:r>
              <a:rPr lang="en-US" altLang="ja-JP" dirty="0"/>
              <a:t>GPU</a:t>
            </a:r>
            <a:r>
              <a:rPr lang="ja-JP" altLang="en-US" dirty="0"/>
              <a:t>バインドは発生するが、</a:t>
            </a:r>
            <a:r>
              <a:rPr lang="en-US" altLang="ja-JP" dirty="0"/>
              <a:t>CPU</a:t>
            </a:r>
            <a:r>
              <a:rPr lang="ja-JP" altLang="en-US" dirty="0"/>
              <a:t>バインドが小さい場合、</a:t>
            </a:r>
            <a:r>
              <a:rPr lang="en-US" altLang="ja-JP" dirty="0"/>
              <a:t>GPU</a:t>
            </a:r>
            <a:r>
              <a:rPr lang="ja-JP" altLang="en-US" dirty="0"/>
              <a:t>の飽和によって破綻しうるわけで、</a:t>
            </a:r>
            <a:r>
              <a:rPr lang="en-US" altLang="ja-JP" dirty="0"/>
              <a:t>CPU</a:t>
            </a:r>
            <a:r>
              <a:rPr lang="ja-JP" altLang="en-US" dirty="0"/>
              <a:t>によるスケーリングはこの場合不適切と言える。</a:t>
            </a:r>
            <a:endParaRPr lang="en-US" altLang="ja-JP" dirty="0"/>
          </a:p>
          <a:p>
            <a:r>
              <a:rPr kumimoji="1" lang="ja-JP" altLang="en-US" dirty="0"/>
              <a:t>これは、メモリバインドやトラフィックバインドでも同様である。</a:t>
            </a:r>
            <a:endParaRPr kumimoji="1" lang="en-US" altLang="ja-JP" dirty="0"/>
          </a:p>
        </p:txBody>
      </p:sp>
    </p:spTree>
    <p:extLst>
      <p:ext uri="{BB962C8B-B14F-4D97-AF65-F5344CB8AC3E}">
        <p14:creationId xmlns:p14="http://schemas.microsoft.com/office/powerpoint/2010/main" val="73682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5640</TotalTime>
  <Words>4533</Words>
  <Application>Microsoft Office PowerPoint</Application>
  <PresentationFormat>ワイド画面</PresentationFormat>
  <Paragraphs>267</Paragraphs>
  <Slides>41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41</vt:i4>
      </vt:variant>
    </vt:vector>
  </HeadingPairs>
  <TitlesOfParts>
    <vt:vector size="44" baseType="lpstr">
      <vt:lpstr>Meiryo UI</vt:lpstr>
      <vt:lpstr>Arial</vt:lpstr>
      <vt:lpstr>ひし形グリッド 16 x 9</vt:lpstr>
      <vt:lpstr>インフラ構築５</vt:lpstr>
      <vt:lpstr>構築指示に基づく構築</vt:lpstr>
      <vt:lpstr>EC2とオートスケーリング</vt:lpstr>
      <vt:lpstr>EC2インスタンスとオートスケーリング</vt:lpstr>
      <vt:lpstr>EC2インスタンスの構成</vt:lpstr>
      <vt:lpstr>AMIを作成する際に使用するオートメーション</vt:lpstr>
      <vt:lpstr>EC2インスタンス起動時に実行するプロビジョニングコード</vt:lpstr>
      <vt:lpstr>簡略図</vt:lpstr>
      <vt:lpstr>オートスケーリングでの考慮</vt:lpstr>
      <vt:lpstr>異なるリソースバインド</vt:lpstr>
      <vt:lpstr>リソースバインドに対する認識と判断</vt:lpstr>
      <vt:lpstr>アプリケーションデプロイメント１</vt:lpstr>
      <vt:lpstr>アプリケーションデプロイメント２</vt:lpstr>
      <vt:lpstr>RDSでの指示外要素</vt:lpstr>
      <vt:lpstr>RDSでの指示外要素</vt:lpstr>
      <vt:lpstr>MySQLでの文字コードの隆盛</vt:lpstr>
      <vt:lpstr>そしてわりとこれは常識扱い</vt:lpstr>
      <vt:lpstr>ログはどこに出すのか</vt:lpstr>
      <vt:lpstr>タイムゾーン</vt:lpstr>
      <vt:lpstr>バックアップでの指示外要素</vt:lpstr>
      <vt:lpstr>バックアップとは何か</vt:lpstr>
      <vt:lpstr>バックアップしてる、とレストアできるの違い</vt:lpstr>
      <vt:lpstr>恒常的レストアテスト</vt:lpstr>
      <vt:lpstr>ネットワークでの指示外要素</vt:lpstr>
      <vt:lpstr>ネットワークにおける指示外要素</vt:lpstr>
      <vt:lpstr>セキュリティとの兼ね合い</vt:lpstr>
      <vt:lpstr>ネットワークの自由度</vt:lpstr>
      <vt:lpstr>サービスディスカバリー</vt:lpstr>
      <vt:lpstr>セキュリティでの指示外要素</vt:lpstr>
      <vt:lpstr>セキュリティ</vt:lpstr>
      <vt:lpstr>アカウントセキュリティ</vt:lpstr>
      <vt:lpstr>監視/運用での指示外要素</vt:lpstr>
      <vt:lpstr>監視</vt:lpstr>
      <vt:lpstr>監視の目的とは</vt:lpstr>
      <vt:lpstr>当たり前と思うだろうか</vt:lpstr>
      <vt:lpstr>そうならないためにどうするか</vt:lpstr>
      <vt:lpstr>そのための環境を整える</vt:lpstr>
      <vt:lpstr>運用保守に関する考慮次項</vt:lpstr>
      <vt:lpstr>運用</vt:lpstr>
      <vt:lpstr>保守</vt:lpstr>
      <vt:lpstr>どうだろうか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12</cp:revision>
  <dcterms:created xsi:type="dcterms:W3CDTF">2018-03-29T15:15:54Z</dcterms:created>
  <dcterms:modified xsi:type="dcterms:W3CDTF">2024-01-19T08:58:19Z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