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706" autoAdjust="0"/>
  </p:normalViewPr>
  <p:slideViewPr>
    <p:cSldViewPr snapToGrid="0">
      <p:cViewPr varScale="1">
        <p:scale>
          <a:sx n="91" d="100"/>
          <a:sy n="91" d="100"/>
        </p:scale>
        <p:origin x="32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2024年1月25日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2024年1月25日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D8789-5EB6-48CA-7C94-D168EE086832}"/>
              </a:ext>
            </a:extLst>
          </p:cNvPr>
          <p:cNvSpPr>
            <a:spLocks noGrp="1"/>
          </p:cNvSpPr>
          <p:nvPr>
            <p:ph type="ctrTitle"/>
          </p:nvPr>
        </p:nvSpPr>
        <p:spPr/>
        <p:txBody>
          <a:bodyPr/>
          <a:lstStyle/>
          <a:p>
            <a:r>
              <a:rPr kumimoji="1" lang="ja-JP" altLang="en-US" dirty="0"/>
              <a:t>インフラ構築６</a:t>
            </a:r>
          </a:p>
        </p:txBody>
      </p:sp>
      <p:sp>
        <p:nvSpPr>
          <p:cNvPr id="3" name="字幕 2">
            <a:extLst>
              <a:ext uri="{FF2B5EF4-FFF2-40B4-BE49-F238E27FC236}">
                <a16:creationId xmlns:a16="http://schemas.microsoft.com/office/drawing/2014/main" id="{3E6EEE50-F022-8405-D9A4-477C15E8738C}"/>
              </a:ext>
            </a:extLst>
          </p:cNvPr>
          <p:cNvSpPr>
            <a:spLocks noGrp="1"/>
          </p:cNvSpPr>
          <p:nvPr>
            <p:ph type="subTitle" idx="1"/>
          </p:nvPr>
        </p:nvSpPr>
        <p:spPr/>
        <p:txBody>
          <a:bodyPr/>
          <a:lstStyle/>
          <a:p>
            <a:r>
              <a:rPr kumimoji="1" lang="ja-JP" altLang="en-US" dirty="0"/>
              <a:t>全体を見る、ということ</a:t>
            </a:r>
            <a:endParaRPr kumimoji="1" lang="en-US" altLang="ja-JP" dirty="0"/>
          </a:p>
        </p:txBody>
      </p:sp>
    </p:spTree>
    <p:extLst>
      <p:ext uri="{BB962C8B-B14F-4D97-AF65-F5344CB8AC3E}">
        <p14:creationId xmlns:p14="http://schemas.microsoft.com/office/powerpoint/2010/main" val="16433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全体俯瞰能力</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kumimoji="1" lang="ja-JP" altLang="en-US" dirty="0"/>
              <a:t>下流工程、上流工程問わず、非常に重要な能力が、この俯瞰視に関する能力である。</a:t>
            </a:r>
            <a:endParaRPr kumimoji="1" lang="en-US" altLang="ja-JP" dirty="0"/>
          </a:p>
          <a:p>
            <a:r>
              <a:rPr lang="ja-JP" altLang="en-US" dirty="0"/>
              <a:t>技術者全般に言えることですが、技術者は特定分野において高いスキルを有するため、自身の領域において視野が狭まりやすく、視点が深くなりやすいという傾向があります。</a:t>
            </a:r>
            <a:endParaRPr lang="en-US" altLang="ja-JP" dirty="0"/>
          </a:p>
          <a:p>
            <a:r>
              <a:rPr kumimoji="1" lang="ja-JP" altLang="en-US" dirty="0"/>
              <a:t>これ自体は悪いことではないのですが、ディスカッションの内容によっては大きな足かせとなります。</a:t>
            </a:r>
            <a:endParaRPr kumimoji="1" lang="en-US" altLang="ja-JP" dirty="0"/>
          </a:p>
          <a:p>
            <a:r>
              <a:rPr lang="ja-JP" altLang="en-US" dirty="0"/>
              <a:t>特に、営業系、あるいはクライアントとの折衝において、特定領域に視点をフォーカスしてしまうと、全体が見えにくくなる、という欠点があります。</a:t>
            </a:r>
            <a:endParaRPr lang="en-US" altLang="ja-JP" dirty="0"/>
          </a:p>
          <a:p>
            <a:r>
              <a:rPr kumimoji="1" lang="ja-JP" altLang="en-US" dirty="0"/>
              <a:t>そこで、常に全体を意識する、という俯瞰視点のトレーニングが必要です。</a:t>
            </a:r>
            <a:endParaRPr kumimoji="1" lang="en-US" altLang="ja-JP" dirty="0"/>
          </a:p>
        </p:txBody>
      </p:sp>
    </p:spTree>
    <p:extLst>
      <p:ext uri="{BB962C8B-B14F-4D97-AF65-F5344CB8AC3E}">
        <p14:creationId xmlns:p14="http://schemas.microsoft.com/office/powerpoint/2010/main" val="198769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依存関係</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a:bodyPr>
          <a:lstStyle/>
          <a:p>
            <a:r>
              <a:rPr kumimoji="1" lang="ja-JP" altLang="en-US" dirty="0"/>
              <a:t>いきなりそんなことを言ってもすぐにできるものでもないので、まず意識すべきは議論のポインタになっている要素となんらかの依存関係を持つ要素についての思考を放棄しない、ということです。</a:t>
            </a:r>
            <a:endParaRPr kumimoji="1" lang="en-US" altLang="ja-JP" dirty="0"/>
          </a:p>
          <a:p>
            <a:r>
              <a:rPr lang="ja-JP" altLang="en-US" dirty="0"/>
              <a:t>例えば、</a:t>
            </a:r>
            <a:r>
              <a:rPr lang="en-US" altLang="ja-JP" dirty="0" err="1"/>
              <a:t>AutoScaling</a:t>
            </a:r>
            <a:r>
              <a:rPr lang="ja-JP" altLang="en-US" dirty="0"/>
              <a:t>の議論を行う場合において、これと隣接する要素である</a:t>
            </a:r>
            <a:r>
              <a:rPr lang="en-US" altLang="ja-JP" dirty="0"/>
              <a:t>EC2</a:t>
            </a:r>
            <a:r>
              <a:rPr lang="ja-JP" altLang="en-US" dirty="0"/>
              <a:t>、</a:t>
            </a:r>
            <a:r>
              <a:rPr lang="en-US" altLang="ja-JP" dirty="0" err="1"/>
              <a:t>LoadBalancer</a:t>
            </a:r>
            <a:r>
              <a:rPr lang="ja-JP" altLang="en-US" dirty="0"/>
              <a:t>、</a:t>
            </a:r>
            <a:r>
              <a:rPr lang="en-US" altLang="ja-JP" dirty="0" err="1"/>
              <a:t>TargetGroup</a:t>
            </a:r>
            <a:r>
              <a:rPr lang="ja-JP" altLang="en-US" dirty="0"/>
              <a:t>、</a:t>
            </a:r>
            <a:r>
              <a:rPr lang="en-US" altLang="ja-JP" dirty="0" err="1"/>
              <a:t>SecurityGroup</a:t>
            </a:r>
            <a:r>
              <a:rPr lang="ja-JP" altLang="en-US" dirty="0"/>
              <a:t>、</a:t>
            </a:r>
            <a:r>
              <a:rPr lang="en-US" altLang="ja-JP" dirty="0"/>
              <a:t>CloudWatch</a:t>
            </a:r>
            <a:r>
              <a:rPr lang="ja-JP" altLang="en-US" dirty="0"/>
              <a:t>に関する思考を排除してはいけません。</a:t>
            </a:r>
            <a:endParaRPr lang="en-US" altLang="ja-JP" dirty="0"/>
          </a:p>
          <a:p>
            <a:r>
              <a:rPr kumimoji="1" lang="ja-JP" altLang="en-US" dirty="0"/>
              <a:t>たとえそれが、</a:t>
            </a:r>
            <a:r>
              <a:rPr kumimoji="1" lang="en-US" altLang="ja-JP" dirty="0" err="1"/>
              <a:t>AutoScaling</a:t>
            </a:r>
            <a:r>
              <a:rPr kumimoji="1" lang="ja-JP" altLang="en-US" dirty="0"/>
              <a:t>の最大</a:t>
            </a:r>
            <a:r>
              <a:rPr kumimoji="1" lang="en-US" altLang="ja-JP" dirty="0"/>
              <a:t>/</a:t>
            </a:r>
            <a:r>
              <a:rPr kumimoji="1" lang="ja-JP" altLang="en-US" dirty="0"/>
              <a:t>最小台数をどうするか、という程度の話でも、です。</a:t>
            </a:r>
            <a:endParaRPr kumimoji="1" lang="en-US" altLang="ja-JP" dirty="0"/>
          </a:p>
          <a:p>
            <a:pPr lvl="1"/>
            <a:r>
              <a:rPr lang="ja-JP" altLang="en-US" dirty="0"/>
              <a:t>その変更によって上にあげたような隣接リソースがどう影響を受けるか、あるいは受けないか、をかならず思考してください。</a:t>
            </a:r>
            <a:endParaRPr lang="en-US" altLang="ja-JP" dirty="0"/>
          </a:p>
          <a:p>
            <a:pPr lvl="1"/>
            <a:r>
              <a:rPr lang="ja-JP" altLang="en-US" dirty="0"/>
              <a:t>次に、影響を受けるリソースに関しては同様に隣接領域を考慮して、その依存関係が連鎖的に何かを変更しないかを検討します。</a:t>
            </a:r>
            <a:endParaRPr lang="en-US" altLang="ja-JP" dirty="0"/>
          </a:p>
        </p:txBody>
      </p:sp>
    </p:spTree>
    <p:extLst>
      <p:ext uri="{BB962C8B-B14F-4D97-AF65-F5344CB8AC3E}">
        <p14:creationId xmlns:p14="http://schemas.microsoft.com/office/powerpoint/2010/main" val="18136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拡大する依存関係</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lang="ja-JP" altLang="en-US" dirty="0"/>
              <a:t>これがある程度できるようになれば、依存関係に関しては思考を止める必要がなくなります。</a:t>
            </a:r>
            <a:endParaRPr lang="en-US" altLang="ja-JP" dirty="0"/>
          </a:p>
          <a:p>
            <a:r>
              <a:rPr lang="ja-JP" altLang="en-US" dirty="0"/>
              <a:t>次に行うべきは、フォーカスポイントのリソースからの影響の有無にかかわらず、隣接リソースのさらに隣接リソースについての思考を止めないようにします。</a:t>
            </a:r>
            <a:endParaRPr lang="en-US" altLang="ja-JP" dirty="0"/>
          </a:p>
          <a:p>
            <a:r>
              <a:rPr lang="ja-JP" altLang="en-US" dirty="0"/>
              <a:t>これを順次広げていけば、最終的にはどこの話をしていても、全体についての認識を持ち続ける、という状態になります。</a:t>
            </a:r>
            <a:endParaRPr lang="en-US" altLang="ja-JP" dirty="0"/>
          </a:p>
          <a:p>
            <a:r>
              <a:rPr lang="ja-JP" altLang="en-US" dirty="0"/>
              <a:t>これで、「システムに関する」俯瞰視点が出来上がります。</a:t>
            </a:r>
            <a:endParaRPr lang="en-US" altLang="ja-JP" dirty="0"/>
          </a:p>
          <a:p>
            <a:endParaRPr lang="en-US" altLang="ja-JP" dirty="0"/>
          </a:p>
          <a:p>
            <a:r>
              <a:rPr lang="ja-JP" altLang="en-US" dirty="0"/>
              <a:t>下流工程ならばここまでで</a:t>
            </a:r>
            <a:r>
              <a:rPr lang="en-US" altLang="ja-JP" dirty="0"/>
              <a:t>OK</a:t>
            </a:r>
            <a:r>
              <a:rPr lang="ja-JP" altLang="en-US" dirty="0"/>
              <a:t>です。</a:t>
            </a:r>
            <a:endParaRPr lang="en-US" altLang="ja-JP" dirty="0"/>
          </a:p>
        </p:txBody>
      </p:sp>
    </p:spTree>
    <p:extLst>
      <p:ext uri="{BB962C8B-B14F-4D97-AF65-F5344CB8AC3E}">
        <p14:creationId xmlns:p14="http://schemas.microsoft.com/office/powerpoint/2010/main" val="410187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上流工程の俯瞰視点</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lang="ja-JP" altLang="en-US" dirty="0"/>
              <a:t>では、上流工程の俯瞰視点は、というと</a:t>
            </a:r>
            <a:endParaRPr lang="en-US" altLang="ja-JP" dirty="0"/>
          </a:p>
          <a:p>
            <a:pPr lvl="1"/>
            <a:r>
              <a:rPr lang="ja-JP" altLang="en-US" dirty="0"/>
              <a:t>クライアントの事業内容</a:t>
            </a:r>
            <a:endParaRPr lang="en-US" altLang="ja-JP" dirty="0"/>
          </a:p>
          <a:p>
            <a:pPr lvl="1"/>
            <a:r>
              <a:rPr lang="ja-JP" altLang="en-US" dirty="0"/>
              <a:t>サイトの特性や性質</a:t>
            </a:r>
            <a:endParaRPr lang="en-US" altLang="ja-JP" dirty="0"/>
          </a:p>
          <a:p>
            <a:pPr lvl="1"/>
            <a:r>
              <a:rPr lang="ja-JP" altLang="en-US" dirty="0"/>
              <a:t>クライアント担当者やステークホルダーとの人間関係</a:t>
            </a:r>
            <a:endParaRPr lang="en-US" altLang="ja-JP" dirty="0"/>
          </a:p>
          <a:p>
            <a:pPr lvl="1"/>
            <a:r>
              <a:rPr lang="ja-JP" altLang="en-US" dirty="0"/>
              <a:t>この案件から派生する次の案件へのステップイメージ</a:t>
            </a:r>
            <a:endParaRPr lang="en-US" altLang="ja-JP" dirty="0"/>
          </a:p>
          <a:p>
            <a:pPr lvl="1"/>
            <a:r>
              <a:rPr lang="ja-JP" altLang="en-US" dirty="0"/>
              <a:t>開発会社のスキル、あるいはそのステークホルダーと関係性</a:t>
            </a:r>
            <a:endParaRPr lang="en-US" altLang="ja-JP" dirty="0"/>
          </a:p>
          <a:p>
            <a:pPr lvl="1"/>
            <a:r>
              <a:rPr lang="ja-JP" altLang="en-US" dirty="0"/>
              <a:t>プロジェクト全体に対する俯瞰、作業工程やタスクラインに対する認識</a:t>
            </a:r>
            <a:endParaRPr lang="en-US" altLang="ja-JP" dirty="0"/>
          </a:p>
          <a:p>
            <a:r>
              <a:rPr lang="ja-JP" altLang="en-US" dirty="0"/>
              <a:t>といった範囲にこれを拡大しています。</a:t>
            </a:r>
            <a:endParaRPr lang="en-US" altLang="ja-JP" dirty="0"/>
          </a:p>
          <a:p>
            <a:pPr lvl="1"/>
            <a:r>
              <a:rPr lang="ja-JP" altLang="en-US" dirty="0"/>
              <a:t>だからこそ上流工程に求められるスキルは大きいのですが</a:t>
            </a:r>
            <a:endParaRPr lang="en-US" altLang="ja-JP" dirty="0"/>
          </a:p>
        </p:txBody>
      </p:sp>
    </p:spTree>
    <p:extLst>
      <p:ext uri="{BB962C8B-B14F-4D97-AF65-F5344CB8AC3E}">
        <p14:creationId xmlns:p14="http://schemas.microsoft.com/office/powerpoint/2010/main" val="174888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むつかしいことではない</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normAutofit lnSpcReduction="10000"/>
          </a:bodyPr>
          <a:lstStyle/>
          <a:p>
            <a:r>
              <a:rPr lang="ja-JP" altLang="en-US" dirty="0"/>
              <a:t>文字にすると複雑怪奇なことをやっているように思えますが、別段むつかしいことをやっているわけではないのです。</a:t>
            </a:r>
            <a:endParaRPr lang="en-US" altLang="ja-JP" dirty="0"/>
          </a:p>
          <a:p>
            <a:pPr lvl="1"/>
            <a:r>
              <a:rPr lang="ja-JP" altLang="en-US" dirty="0"/>
              <a:t>朝起きて顔を洗って会社行かなきゃいけないね。</a:t>
            </a:r>
            <a:br>
              <a:rPr lang="en-US" altLang="ja-JP" dirty="0"/>
            </a:br>
            <a:r>
              <a:rPr lang="ja-JP" altLang="en-US" dirty="0"/>
              <a:t>と言っているのと実際のところ大きな違いはありません。</a:t>
            </a:r>
            <a:endParaRPr lang="en-US" altLang="ja-JP" dirty="0"/>
          </a:p>
          <a:p>
            <a:r>
              <a:rPr lang="ja-JP" altLang="en-US" dirty="0"/>
              <a:t>技術者の議論とは、朝起きて、の段階で</a:t>
            </a:r>
            <a:endParaRPr lang="en-US" altLang="ja-JP" dirty="0"/>
          </a:p>
          <a:p>
            <a:pPr lvl="1"/>
            <a:r>
              <a:rPr lang="ja-JP" altLang="en-US" dirty="0"/>
              <a:t>どうやって起きる？</a:t>
            </a:r>
            <a:endParaRPr lang="en-US" altLang="ja-JP" dirty="0"/>
          </a:p>
          <a:p>
            <a:pPr lvl="1"/>
            <a:r>
              <a:rPr lang="ja-JP" altLang="en-US" dirty="0"/>
              <a:t>起きるきっかけは何だ？</a:t>
            </a:r>
            <a:endParaRPr lang="en-US" altLang="ja-JP" dirty="0"/>
          </a:p>
          <a:p>
            <a:pPr lvl="1"/>
            <a:r>
              <a:rPr lang="ja-JP" altLang="en-US" dirty="0"/>
              <a:t>睡眠の深さはどの程度だ？</a:t>
            </a:r>
            <a:endParaRPr lang="en-US" altLang="ja-JP" dirty="0"/>
          </a:p>
          <a:p>
            <a:pPr lvl="1"/>
            <a:r>
              <a:rPr lang="ja-JP" altLang="en-US" dirty="0"/>
              <a:t>起きるときに目から先に開けるか？　体を起こしてから目を開けるか？</a:t>
            </a:r>
            <a:endParaRPr lang="en-US" altLang="ja-JP" dirty="0"/>
          </a:p>
          <a:p>
            <a:r>
              <a:rPr lang="ja-JP" altLang="en-US" dirty="0"/>
              <a:t>という議論をおっぱじめてしまう、ということです。これが技術者同士なら問題はないのです。</a:t>
            </a:r>
            <a:endParaRPr lang="en-US" altLang="ja-JP" dirty="0"/>
          </a:p>
        </p:txBody>
      </p:sp>
    </p:spTree>
    <p:extLst>
      <p:ext uri="{BB962C8B-B14F-4D97-AF65-F5344CB8AC3E}">
        <p14:creationId xmlns:p14="http://schemas.microsoft.com/office/powerpoint/2010/main" val="350569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C801B-1565-5813-D703-8C4788EFDC9F}"/>
              </a:ext>
            </a:extLst>
          </p:cNvPr>
          <p:cNvSpPr>
            <a:spLocks noGrp="1"/>
          </p:cNvSpPr>
          <p:nvPr>
            <p:ph type="title"/>
          </p:nvPr>
        </p:nvSpPr>
        <p:spPr/>
        <p:txBody>
          <a:bodyPr/>
          <a:lstStyle/>
          <a:p>
            <a:r>
              <a:rPr kumimoji="1" lang="ja-JP" altLang="en-US" dirty="0"/>
              <a:t>技術者以外にはなんでそれが大事かわからない</a:t>
            </a:r>
          </a:p>
        </p:txBody>
      </p:sp>
      <p:sp>
        <p:nvSpPr>
          <p:cNvPr id="3" name="コンテンツ プレースホルダー 2">
            <a:extLst>
              <a:ext uri="{FF2B5EF4-FFF2-40B4-BE49-F238E27FC236}">
                <a16:creationId xmlns:a16="http://schemas.microsoft.com/office/drawing/2014/main" id="{7C036FB6-1B99-8CAC-D37F-05B761E07D8D}"/>
              </a:ext>
            </a:extLst>
          </p:cNvPr>
          <p:cNvSpPr>
            <a:spLocks noGrp="1"/>
          </p:cNvSpPr>
          <p:nvPr>
            <p:ph idx="1"/>
          </p:nvPr>
        </p:nvSpPr>
        <p:spPr/>
        <p:txBody>
          <a:bodyPr/>
          <a:lstStyle/>
          <a:p>
            <a:r>
              <a:rPr lang="ja-JP" altLang="en-US" dirty="0"/>
              <a:t>これは、技術者には大事なことでも、それ以外の人にはほぼ無意味です。</a:t>
            </a:r>
            <a:endParaRPr lang="en-US" altLang="ja-JP" dirty="0"/>
          </a:p>
          <a:p>
            <a:r>
              <a:rPr lang="ja-JP" altLang="en-US" dirty="0"/>
              <a:t>もちろん、それが決まらないと他が決まらないことも多々ありますが、それを多くの「その重要性のわからない」人のいる場で議論する意味はほぼゼロです。</a:t>
            </a:r>
            <a:endParaRPr lang="en-US" altLang="ja-JP" dirty="0"/>
          </a:p>
          <a:p>
            <a:r>
              <a:rPr lang="ja-JP" altLang="en-US" dirty="0"/>
              <a:t>なので、常に俯瞰視点をもとに、「全員にとって（あるいは</a:t>
            </a:r>
            <a:r>
              <a:rPr lang="en-US" altLang="ja-JP" dirty="0"/>
              <a:t>8</a:t>
            </a:r>
            <a:r>
              <a:rPr lang="ja-JP" altLang="en-US" dirty="0"/>
              <a:t>割の参加者にとって）」そこそこ大事なことだけをフロントの議論にします。</a:t>
            </a:r>
            <a:endParaRPr lang="en-US" altLang="ja-JP" dirty="0"/>
          </a:p>
          <a:p>
            <a:pPr lvl="1"/>
            <a:r>
              <a:rPr lang="ja-JP" altLang="en-US" dirty="0"/>
              <a:t>決めなければならない枝葉末節があるなら、ステークホルダーが即断即決できるレベルのわかりやすい言い回しを用いて、即答をもらえるような誘導を心がけるようにします。</a:t>
            </a:r>
            <a:endParaRPr lang="en-US" altLang="ja-JP" dirty="0"/>
          </a:p>
        </p:txBody>
      </p:sp>
    </p:spTree>
    <p:extLst>
      <p:ext uri="{BB962C8B-B14F-4D97-AF65-F5344CB8AC3E}">
        <p14:creationId xmlns:p14="http://schemas.microsoft.com/office/powerpoint/2010/main" val="9526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5672</TotalTime>
  <Words>793</Words>
  <Application>Microsoft Office PowerPoint</Application>
  <PresentationFormat>ワイド画面</PresentationFormat>
  <Paragraphs>45</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Meiryo UI</vt:lpstr>
      <vt:lpstr>Arial</vt:lpstr>
      <vt:lpstr>ひし形グリッド 16 x 9</vt:lpstr>
      <vt:lpstr>インフラ構築６</vt:lpstr>
      <vt:lpstr>全体俯瞰能力</vt:lpstr>
      <vt:lpstr>依存関係</vt:lpstr>
      <vt:lpstr>拡大する依存関係</vt:lpstr>
      <vt:lpstr>上流工程の俯瞰視点</vt:lpstr>
      <vt:lpstr>むつかしいことではない</vt:lpstr>
      <vt:lpstr>技術者以外にはなんでそれが大事かわからない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14</cp:revision>
  <dcterms:created xsi:type="dcterms:W3CDTF">2018-03-29T15:15:54Z</dcterms:created>
  <dcterms:modified xsi:type="dcterms:W3CDTF">2024-01-25T06:41:08Z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