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7" r:id="rId2"/>
    <p:sldId id="265" r:id="rId3"/>
    <p:sldId id="266" r:id="rId4"/>
    <p:sldId id="258" r:id="rId5"/>
    <p:sldId id="259" r:id="rId6"/>
    <p:sldId id="260" r:id="rId7"/>
    <p:sldId id="261" r:id="rId8"/>
    <p:sldId id="262" r:id="rId9"/>
    <p:sldId id="264" r:id="rId10"/>
    <p:sldId id="263" r:id="rId11"/>
    <p:sldId id="267" r:id="rId12"/>
    <p:sldId id="268" r:id="rId13"/>
    <p:sldId id="273" r:id="rId14"/>
    <p:sldId id="274" r:id="rId15"/>
    <p:sldId id="275" r:id="rId16"/>
    <p:sldId id="276" r:id="rId17"/>
    <p:sldId id="269" r:id="rId18"/>
    <p:sldId id="270" r:id="rId19"/>
    <p:sldId id="271" r:id="rId20"/>
    <p:sldId id="272" r:id="rId21"/>
    <p:sldId id="277" r:id="rId22"/>
    <p:sldId id="278" r:id="rId23"/>
    <p:sldId id="279" r:id="rId2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65" d="100"/>
          <a:sy n="65" d="100"/>
        </p:scale>
        <p:origin x="43" y="13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2024年2月27日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2024年2月27日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インフラ構築８</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システムを構築する</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err="1"/>
              <a:t>AutoScaling</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ここを考慮する前に</a:t>
            </a:r>
            <a:r>
              <a:rPr lang="en-US" altLang="ja-JP" dirty="0" err="1"/>
              <a:t>LoadBalancer</a:t>
            </a:r>
            <a:r>
              <a:rPr lang="ja-JP" altLang="en-US" dirty="0"/>
              <a:t>の基本は組んでおく。</a:t>
            </a:r>
            <a:endParaRPr lang="en-US" altLang="ja-JP" dirty="0"/>
          </a:p>
          <a:p>
            <a:pPr lvl="1"/>
            <a:r>
              <a:rPr lang="en-US" altLang="ja-JP" dirty="0"/>
              <a:t>Routing</a:t>
            </a:r>
            <a:r>
              <a:rPr lang="ja-JP" altLang="en-US" dirty="0"/>
              <a:t>のイメージを固めてからの仕上げの意味が強い</a:t>
            </a:r>
            <a:endParaRPr lang="en-US" altLang="ja-JP" dirty="0"/>
          </a:p>
          <a:p>
            <a:pPr lvl="1"/>
            <a:endParaRPr lang="en-US" altLang="ja-JP" dirty="0"/>
          </a:p>
          <a:p>
            <a:r>
              <a:rPr lang="ja-JP" altLang="en-US" dirty="0"/>
              <a:t>基本的に起動テンプレートを使う。</a:t>
            </a:r>
            <a:endParaRPr lang="en-US" altLang="ja-JP" dirty="0"/>
          </a:p>
          <a:p>
            <a:pPr lvl="1"/>
            <a:r>
              <a:rPr lang="en-US" altLang="ja-JP" dirty="0"/>
              <a:t>EC2</a:t>
            </a:r>
            <a:r>
              <a:rPr lang="ja-JP" altLang="en-US" dirty="0"/>
              <a:t>を起動するものはできれば全部起動テンプレートに落とし込む。</a:t>
            </a:r>
            <a:endParaRPr lang="en-US" altLang="ja-JP" dirty="0"/>
          </a:p>
          <a:p>
            <a:pPr lvl="1"/>
            <a:r>
              <a:rPr lang="ja-JP" altLang="en-US" dirty="0"/>
              <a:t>可能なら</a:t>
            </a:r>
            <a:r>
              <a:rPr lang="en-US" altLang="ja-JP" dirty="0"/>
              <a:t>Scaling</a:t>
            </a:r>
            <a:r>
              <a:rPr lang="ja-JP" altLang="en-US" dirty="0"/>
              <a:t>と</a:t>
            </a:r>
            <a:r>
              <a:rPr lang="en-US" altLang="ja-JP" dirty="0"/>
              <a:t>Bastion</a:t>
            </a:r>
            <a:r>
              <a:rPr lang="ja-JP" altLang="en-US" dirty="0"/>
              <a:t>も同一テンプレートで起動する</a:t>
            </a:r>
            <a:endParaRPr lang="en-US" altLang="ja-JP" dirty="0"/>
          </a:p>
          <a:p>
            <a:pPr lvl="1"/>
            <a:r>
              <a:rPr lang="en-US" altLang="ja-JP" dirty="0"/>
              <a:t>EFS</a:t>
            </a:r>
            <a:r>
              <a:rPr lang="ja-JP" altLang="en-US" dirty="0"/>
              <a:t>周りもテンプレートに仕込む</a:t>
            </a:r>
            <a:endParaRPr lang="en-US" altLang="ja-JP" dirty="0"/>
          </a:p>
          <a:p>
            <a:pPr lvl="1"/>
            <a:endParaRPr lang="en-US" altLang="ja-JP" dirty="0"/>
          </a:p>
        </p:txBody>
      </p:sp>
    </p:spTree>
    <p:extLst>
      <p:ext uri="{BB962C8B-B14F-4D97-AF65-F5344CB8AC3E}">
        <p14:creationId xmlns:p14="http://schemas.microsoft.com/office/powerpoint/2010/main" val="218287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ja-JP" altLang="en-US" dirty="0"/>
              <a:t>その他こまごまとしたもの</a:t>
            </a:r>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その他、これまでのものを動かすのに使用するこまごまとしたものをざらざらとピックアップ。</a:t>
            </a:r>
            <a:endParaRPr lang="en-US" altLang="ja-JP" dirty="0"/>
          </a:p>
          <a:p>
            <a:pPr lvl="1"/>
            <a:r>
              <a:rPr lang="ja-JP" altLang="en-US" dirty="0"/>
              <a:t>大きいとこは</a:t>
            </a:r>
            <a:r>
              <a:rPr lang="en-US" altLang="ja-JP" dirty="0"/>
              <a:t>S3</a:t>
            </a:r>
          </a:p>
          <a:p>
            <a:pPr lvl="1"/>
            <a:r>
              <a:rPr lang="ja-JP" altLang="en-US" dirty="0"/>
              <a:t>小さいところだとアカウント管理系や</a:t>
            </a:r>
            <a:r>
              <a:rPr lang="en-US" altLang="ja-JP" dirty="0"/>
              <a:t>Inspector</a:t>
            </a:r>
            <a:r>
              <a:rPr lang="ja-JP" altLang="en-US" dirty="0"/>
              <a:t>、</a:t>
            </a:r>
            <a:r>
              <a:rPr lang="en-US" altLang="ja-JP" dirty="0"/>
              <a:t>CloudTrail</a:t>
            </a:r>
            <a:r>
              <a:rPr lang="ja-JP" altLang="en-US" dirty="0"/>
              <a:t>の仕上げなどなど</a:t>
            </a:r>
            <a:endParaRPr lang="en-US" altLang="ja-JP" dirty="0"/>
          </a:p>
          <a:p>
            <a:pPr lvl="1"/>
            <a:r>
              <a:rPr lang="ja-JP" altLang="en-US" dirty="0"/>
              <a:t>ものによってはオンするだけみたいなのもあるが、そうでないものもある程度はパラメータが決め打ち</a:t>
            </a:r>
            <a:endParaRPr lang="en-US" altLang="ja-JP" dirty="0"/>
          </a:p>
          <a:p>
            <a:pPr lvl="1"/>
            <a:r>
              <a:rPr lang="en-US" altLang="ja-JP" dirty="0"/>
              <a:t>EFS</a:t>
            </a:r>
            <a:r>
              <a:rPr lang="ja-JP" altLang="en-US" dirty="0"/>
              <a:t>なんかもどちらかと言えばこのゾーン</a:t>
            </a:r>
            <a:endParaRPr lang="en-US" altLang="ja-JP" dirty="0"/>
          </a:p>
        </p:txBody>
      </p:sp>
    </p:spTree>
    <p:extLst>
      <p:ext uri="{BB962C8B-B14F-4D97-AF65-F5344CB8AC3E}">
        <p14:creationId xmlns:p14="http://schemas.microsoft.com/office/powerpoint/2010/main" val="20381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0BDCB-74E5-BFD2-2E13-30161AA7EA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91C4705-19A1-56BE-F5DC-44A5D8500999}"/>
              </a:ext>
            </a:extLst>
          </p:cNvPr>
          <p:cNvSpPr>
            <a:spLocks noGrp="1"/>
          </p:cNvSpPr>
          <p:nvPr>
            <p:ph type="title"/>
          </p:nvPr>
        </p:nvSpPr>
        <p:spPr/>
        <p:txBody>
          <a:bodyPr/>
          <a:lstStyle/>
          <a:p>
            <a:r>
              <a:rPr kumimoji="1" lang="ja-JP" altLang="en-US" dirty="0"/>
              <a:t>基本的にはブロックで考える</a:t>
            </a:r>
          </a:p>
        </p:txBody>
      </p:sp>
      <p:sp>
        <p:nvSpPr>
          <p:cNvPr id="3" name="コンテンツ プレースホルダー 2">
            <a:extLst>
              <a:ext uri="{FF2B5EF4-FFF2-40B4-BE49-F238E27FC236}">
                <a16:creationId xmlns:a16="http://schemas.microsoft.com/office/drawing/2014/main" id="{50BF242D-A42F-5E52-67C6-F67A86DDA411}"/>
              </a:ext>
            </a:extLst>
          </p:cNvPr>
          <p:cNvSpPr>
            <a:spLocks noGrp="1"/>
          </p:cNvSpPr>
          <p:nvPr>
            <p:ph idx="1"/>
          </p:nvPr>
        </p:nvSpPr>
        <p:spPr/>
        <p:txBody>
          <a:bodyPr>
            <a:normAutofit/>
          </a:bodyPr>
          <a:lstStyle/>
          <a:p>
            <a:r>
              <a:rPr lang="ja-JP" altLang="en-US" dirty="0"/>
              <a:t>疎結合での思考の基本。</a:t>
            </a:r>
            <a:endParaRPr lang="en-US" altLang="ja-JP" dirty="0"/>
          </a:p>
          <a:p>
            <a:r>
              <a:rPr lang="ja-JP" altLang="en-US" dirty="0"/>
              <a:t>要素を大きくブロック化して思考し、ブロックの入出力で物事をとらえる。</a:t>
            </a:r>
            <a:endParaRPr lang="en-US" altLang="ja-JP" dirty="0"/>
          </a:p>
          <a:p>
            <a:pPr lvl="1"/>
            <a:r>
              <a:rPr lang="ja-JP" altLang="en-US" dirty="0"/>
              <a:t>細かい話をここでしてもしょうがない</a:t>
            </a:r>
            <a:endParaRPr lang="en-US" altLang="ja-JP" dirty="0"/>
          </a:p>
          <a:p>
            <a:r>
              <a:rPr lang="ja-JP" altLang="en-US" dirty="0"/>
              <a:t>正しさを意識する</a:t>
            </a:r>
            <a:endParaRPr lang="en-US" altLang="ja-JP" dirty="0"/>
          </a:p>
          <a:p>
            <a:pPr lvl="1"/>
            <a:r>
              <a:rPr lang="ja-JP" altLang="en-US" dirty="0"/>
              <a:t>できること、で線を引いてはいけない</a:t>
            </a:r>
            <a:endParaRPr lang="en-US" altLang="ja-JP" dirty="0"/>
          </a:p>
          <a:p>
            <a:pPr lvl="1"/>
            <a:r>
              <a:rPr lang="ja-JP" altLang="en-US" dirty="0"/>
              <a:t>できないことも含めて、何が正しいのか、どうあるべきか、を中心に思考する</a:t>
            </a:r>
            <a:endParaRPr lang="en-US" altLang="ja-JP" dirty="0"/>
          </a:p>
          <a:p>
            <a:pPr lvl="2"/>
            <a:r>
              <a:rPr lang="ja-JP" altLang="en-US" dirty="0"/>
              <a:t>できないもんはできないとしても、絶対にできないことなんかほとんどない。</a:t>
            </a:r>
            <a:endParaRPr lang="en-US" altLang="ja-JP" dirty="0"/>
          </a:p>
          <a:p>
            <a:r>
              <a:rPr lang="ja-JP" altLang="en-US" dirty="0"/>
              <a:t>常にべき論を念頭に置くこと。</a:t>
            </a:r>
            <a:endParaRPr lang="en-US" altLang="ja-JP" dirty="0"/>
          </a:p>
        </p:txBody>
      </p:sp>
    </p:spTree>
    <p:extLst>
      <p:ext uri="{BB962C8B-B14F-4D97-AF65-F5344CB8AC3E}">
        <p14:creationId xmlns:p14="http://schemas.microsoft.com/office/powerpoint/2010/main" val="167520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2867E-5706-B465-ED06-7D348C980935}"/>
              </a:ext>
            </a:extLst>
          </p:cNvPr>
          <p:cNvSpPr>
            <a:spLocks noGrp="1"/>
          </p:cNvSpPr>
          <p:nvPr>
            <p:ph type="title"/>
          </p:nvPr>
        </p:nvSpPr>
        <p:spPr/>
        <p:txBody>
          <a:bodyPr/>
          <a:lstStyle/>
          <a:p>
            <a:r>
              <a:rPr kumimoji="1" lang="ja-JP" altLang="en-US" dirty="0"/>
              <a:t>構築時単位ブロック</a:t>
            </a:r>
          </a:p>
        </p:txBody>
      </p:sp>
      <p:sp>
        <p:nvSpPr>
          <p:cNvPr id="4" name="四角形: 角を丸くする 3">
            <a:extLst>
              <a:ext uri="{FF2B5EF4-FFF2-40B4-BE49-F238E27FC236}">
                <a16:creationId xmlns:a16="http://schemas.microsoft.com/office/drawing/2014/main" id="{87C12195-A56A-7692-9E03-F634F4A55A96}"/>
              </a:ext>
            </a:extLst>
          </p:cNvPr>
          <p:cNvSpPr/>
          <p:nvPr/>
        </p:nvSpPr>
        <p:spPr>
          <a:xfrm>
            <a:off x="2810106" y="2278138"/>
            <a:ext cx="1514706" cy="6133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EC2</a:t>
            </a:r>
            <a:endParaRPr kumimoji="1" lang="ja-JP" altLang="en-US" sz="1600" dirty="0"/>
          </a:p>
        </p:txBody>
      </p:sp>
      <p:sp>
        <p:nvSpPr>
          <p:cNvPr id="5" name="四角形: 角を丸くする 4">
            <a:extLst>
              <a:ext uri="{FF2B5EF4-FFF2-40B4-BE49-F238E27FC236}">
                <a16:creationId xmlns:a16="http://schemas.microsoft.com/office/drawing/2014/main" id="{419862EB-217B-DA9B-CFF9-5C03BA762E56}"/>
              </a:ext>
            </a:extLst>
          </p:cNvPr>
          <p:cNvSpPr/>
          <p:nvPr/>
        </p:nvSpPr>
        <p:spPr>
          <a:xfrm>
            <a:off x="2810106" y="4039175"/>
            <a:ext cx="1514707" cy="61331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600" dirty="0" err="1"/>
              <a:t>Wordpress</a:t>
            </a:r>
            <a:endParaRPr kumimoji="1" lang="en-US" altLang="ja-JP" sz="1600" dirty="0"/>
          </a:p>
          <a:p>
            <a:pPr algn="ctr"/>
            <a:r>
              <a:rPr kumimoji="1" lang="ja-JP" altLang="en-US" sz="1600" dirty="0"/>
              <a:t>（</a:t>
            </a:r>
            <a:r>
              <a:rPr kumimoji="1" lang="en-US" altLang="ja-JP" sz="1600" dirty="0" err="1"/>
              <a:t>php</a:t>
            </a:r>
            <a:r>
              <a:rPr kumimoji="1" lang="en-US" altLang="ja-JP" sz="1600" dirty="0"/>
              <a:t>-fpm</a:t>
            </a:r>
            <a:r>
              <a:rPr kumimoji="1" lang="ja-JP" altLang="en-US" sz="1600" dirty="0"/>
              <a:t>）</a:t>
            </a:r>
          </a:p>
        </p:txBody>
      </p:sp>
      <p:sp>
        <p:nvSpPr>
          <p:cNvPr id="6" name="四角形: 角を丸くする 5">
            <a:extLst>
              <a:ext uri="{FF2B5EF4-FFF2-40B4-BE49-F238E27FC236}">
                <a16:creationId xmlns:a16="http://schemas.microsoft.com/office/drawing/2014/main" id="{503D7CD9-1F46-B25F-58D7-70AA1D20F29C}"/>
              </a:ext>
            </a:extLst>
          </p:cNvPr>
          <p:cNvSpPr/>
          <p:nvPr/>
        </p:nvSpPr>
        <p:spPr>
          <a:xfrm>
            <a:off x="2810106" y="3158657"/>
            <a:ext cx="1514707" cy="6133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t>Apache</a:t>
            </a:r>
            <a:endParaRPr kumimoji="1" lang="ja-JP" altLang="en-US" sz="1600" dirty="0"/>
          </a:p>
        </p:txBody>
      </p:sp>
      <p:sp>
        <p:nvSpPr>
          <p:cNvPr id="7" name="四角形: 角を丸くする 6">
            <a:extLst>
              <a:ext uri="{FF2B5EF4-FFF2-40B4-BE49-F238E27FC236}">
                <a16:creationId xmlns:a16="http://schemas.microsoft.com/office/drawing/2014/main" id="{8086402D-8C4C-30C8-B52A-9AF8DFFDC275}"/>
              </a:ext>
            </a:extLst>
          </p:cNvPr>
          <p:cNvSpPr/>
          <p:nvPr/>
        </p:nvSpPr>
        <p:spPr>
          <a:xfrm>
            <a:off x="1295400" y="4786158"/>
            <a:ext cx="1514706" cy="6133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a:t>EFS</a:t>
            </a:r>
          </a:p>
        </p:txBody>
      </p:sp>
      <p:sp>
        <p:nvSpPr>
          <p:cNvPr id="9" name="四角形: 角を丸くする 8">
            <a:extLst>
              <a:ext uri="{FF2B5EF4-FFF2-40B4-BE49-F238E27FC236}">
                <a16:creationId xmlns:a16="http://schemas.microsoft.com/office/drawing/2014/main" id="{CFA9CD79-D93F-CB42-7ECA-877D9DE187E3}"/>
              </a:ext>
            </a:extLst>
          </p:cNvPr>
          <p:cNvSpPr/>
          <p:nvPr/>
        </p:nvSpPr>
        <p:spPr>
          <a:xfrm>
            <a:off x="5070086" y="3158657"/>
            <a:ext cx="1514706" cy="61331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t>Provisioning</a:t>
            </a:r>
            <a:endParaRPr kumimoji="1" lang="ja-JP" altLang="en-US" sz="1600" dirty="0"/>
          </a:p>
        </p:txBody>
      </p:sp>
      <p:cxnSp>
        <p:nvCxnSpPr>
          <p:cNvPr id="11" name="直線矢印コネクタ 10">
            <a:extLst>
              <a:ext uri="{FF2B5EF4-FFF2-40B4-BE49-F238E27FC236}">
                <a16:creationId xmlns:a16="http://schemas.microsoft.com/office/drawing/2014/main" id="{2310DDD4-B780-73C3-322B-AB70764E5A63}"/>
              </a:ext>
            </a:extLst>
          </p:cNvPr>
          <p:cNvCxnSpPr>
            <a:stCxn id="9" idx="1"/>
            <a:endCxn id="4" idx="3"/>
          </p:cNvCxnSpPr>
          <p:nvPr/>
        </p:nvCxnSpPr>
        <p:spPr>
          <a:xfrm flipH="1" flipV="1">
            <a:off x="4324812" y="2584797"/>
            <a:ext cx="745274" cy="880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22E1BB2-B5E9-55A4-043F-824CF1030C8A}"/>
              </a:ext>
            </a:extLst>
          </p:cNvPr>
          <p:cNvCxnSpPr>
            <a:stCxn id="9" idx="1"/>
            <a:endCxn id="5" idx="3"/>
          </p:cNvCxnSpPr>
          <p:nvPr/>
        </p:nvCxnSpPr>
        <p:spPr>
          <a:xfrm flipH="1">
            <a:off x="4324813" y="3465316"/>
            <a:ext cx="745273" cy="88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BE6165F-7213-3EA7-E803-7C05A1D7F9B0}"/>
              </a:ext>
            </a:extLst>
          </p:cNvPr>
          <p:cNvCxnSpPr>
            <a:stCxn id="9" idx="1"/>
            <a:endCxn id="6" idx="3"/>
          </p:cNvCxnSpPr>
          <p:nvPr/>
        </p:nvCxnSpPr>
        <p:spPr>
          <a:xfrm flipH="1">
            <a:off x="4324813" y="3465316"/>
            <a:ext cx="745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FA3F4291-2CFF-46E3-CAC0-7848F0C5A5A3}"/>
              </a:ext>
            </a:extLst>
          </p:cNvPr>
          <p:cNvCxnSpPr>
            <a:cxnSpLocks/>
            <a:stCxn id="7" idx="0"/>
            <a:endCxn id="4" idx="1"/>
          </p:cNvCxnSpPr>
          <p:nvPr/>
        </p:nvCxnSpPr>
        <p:spPr>
          <a:xfrm rot="5400000" flipH="1" flipV="1">
            <a:off x="1330749" y="3306802"/>
            <a:ext cx="2201361" cy="7573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F5A95F7F-36FF-A4D2-EBC1-FB2183A09420}"/>
              </a:ext>
            </a:extLst>
          </p:cNvPr>
          <p:cNvCxnSpPr>
            <a:stCxn id="5" idx="2"/>
            <a:endCxn id="7" idx="3"/>
          </p:cNvCxnSpPr>
          <p:nvPr/>
        </p:nvCxnSpPr>
        <p:spPr>
          <a:xfrm rot="5400000">
            <a:off x="2968621" y="4493977"/>
            <a:ext cx="440325" cy="7573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四角形: 角を丸くする 27">
            <a:extLst>
              <a:ext uri="{FF2B5EF4-FFF2-40B4-BE49-F238E27FC236}">
                <a16:creationId xmlns:a16="http://schemas.microsoft.com/office/drawing/2014/main" id="{3D8B569F-D2D3-3778-746A-35BB6F1C966F}"/>
              </a:ext>
            </a:extLst>
          </p:cNvPr>
          <p:cNvSpPr/>
          <p:nvPr/>
        </p:nvSpPr>
        <p:spPr>
          <a:xfrm>
            <a:off x="9593764" y="2278137"/>
            <a:ext cx="1514706" cy="6133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600" dirty="0"/>
              <a:t>Terraform</a:t>
            </a:r>
            <a:endParaRPr kumimoji="1" lang="ja-JP" altLang="en-US" sz="1600" dirty="0"/>
          </a:p>
        </p:txBody>
      </p:sp>
      <p:cxnSp>
        <p:nvCxnSpPr>
          <p:cNvPr id="30" name="コネクタ: カギ線 29">
            <a:extLst>
              <a:ext uri="{FF2B5EF4-FFF2-40B4-BE49-F238E27FC236}">
                <a16:creationId xmlns:a16="http://schemas.microsoft.com/office/drawing/2014/main" id="{787AA18A-D7B8-D406-59DD-4FB8F27770C1}"/>
              </a:ext>
            </a:extLst>
          </p:cNvPr>
          <p:cNvCxnSpPr>
            <a:cxnSpLocks/>
            <a:stCxn id="28" idx="0"/>
            <a:endCxn id="4" idx="0"/>
          </p:cNvCxnSpPr>
          <p:nvPr/>
        </p:nvCxnSpPr>
        <p:spPr>
          <a:xfrm rot="16200000" flipH="1" flipV="1">
            <a:off x="6959287" y="-1113692"/>
            <a:ext cx="1" cy="6783658"/>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F7EDAB36-9E86-F921-C7CD-6A55634820B1}"/>
              </a:ext>
            </a:extLst>
          </p:cNvPr>
          <p:cNvCxnSpPr>
            <a:stCxn id="28" idx="2"/>
            <a:endCxn id="7" idx="2"/>
          </p:cNvCxnSpPr>
          <p:nvPr/>
        </p:nvCxnSpPr>
        <p:spPr>
          <a:xfrm rot="5400000">
            <a:off x="4947925" y="-3718"/>
            <a:ext cx="2508021" cy="8298364"/>
          </a:xfrm>
          <a:prstGeom prst="bentConnector3">
            <a:avLst>
              <a:gd name="adj1" fmla="val 109115"/>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四角形: 角を丸くする 36">
            <a:extLst>
              <a:ext uri="{FF2B5EF4-FFF2-40B4-BE49-F238E27FC236}">
                <a16:creationId xmlns:a16="http://schemas.microsoft.com/office/drawing/2014/main" id="{E88557A6-6CC4-0FC8-30B3-A20649560B1F}"/>
              </a:ext>
            </a:extLst>
          </p:cNvPr>
          <p:cNvSpPr/>
          <p:nvPr/>
        </p:nvSpPr>
        <p:spPr>
          <a:xfrm>
            <a:off x="7330065" y="3158656"/>
            <a:ext cx="1514706" cy="6133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600"/>
              <a:t>ImageBuilder</a:t>
            </a:r>
            <a:endParaRPr kumimoji="1" lang="ja-JP" altLang="en-US" sz="1600" dirty="0"/>
          </a:p>
        </p:txBody>
      </p:sp>
      <p:cxnSp>
        <p:nvCxnSpPr>
          <p:cNvPr id="38" name="直線矢印コネクタ 37">
            <a:extLst>
              <a:ext uri="{FF2B5EF4-FFF2-40B4-BE49-F238E27FC236}">
                <a16:creationId xmlns:a16="http://schemas.microsoft.com/office/drawing/2014/main" id="{42B3EE6C-51C0-20F4-C4EF-964CF1D3A4D3}"/>
              </a:ext>
            </a:extLst>
          </p:cNvPr>
          <p:cNvCxnSpPr>
            <a:cxnSpLocks/>
            <a:stCxn id="37" idx="1"/>
            <a:endCxn id="9" idx="3"/>
          </p:cNvCxnSpPr>
          <p:nvPr/>
        </p:nvCxnSpPr>
        <p:spPr>
          <a:xfrm flipH="1">
            <a:off x="6584792" y="3465315"/>
            <a:ext cx="745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78D226F-78D3-584E-C441-7C232C6B4E69}"/>
              </a:ext>
            </a:extLst>
          </p:cNvPr>
          <p:cNvCxnSpPr>
            <a:cxnSpLocks/>
            <a:stCxn id="28" idx="1"/>
            <a:endCxn id="37" idx="0"/>
          </p:cNvCxnSpPr>
          <p:nvPr/>
        </p:nvCxnSpPr>
        <p:spPr>
          <a:xfrm rot="10800000" flipV="1">
            <a:off x="8087418" y="2584796"/>
            <a:ext cx="1506346" cy="573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吹き出し: 四角形 43">
            <a:extLst>
              <a:ext uri="{FF2B5EF4-FFF2-40B4-BE49-F238E27FC236}">
                <a16:creationId xmlns:a16="http://schemas.microsoft.com/office/drawing/2014/main" id="{833B62A9-4876-2231-E998-C719F7010DB6}"/>
              </a:ext>
            </a:extLst>
          </p:cNvPr>
          <p:cNvSpPr/>
          <p:nvPr/>
        </p:nvSpPr>
        <p:spPr>
          <a:xfrm>
            <a:off x="9180239" y="1304765"/>
            <a:ext cx="2341755" cy="613317"/>
          </a:xfrm>
          <a:prstGeom prst="wedgeRectCallout">
            <a:avLst>
              <a:gd name="adj1" fmla="val 15697"/>
              <a:gd name="adj2" fmla="val 10935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1400" dirty="0"/>
              <a:t>起点を一つで考える</a:t>
            </a:r>
            <a:endParaRPr kumimoji="1" lang="en-US" altLang="ja-JP" sz="1400" dirty="0"/>
          </a:p>
          <a:p>
            <a:pPr algn="ctr"/>
            <a:r>
              <a:rPr kumimoji="1" lang="ja-JP" altLang="en-US" sz="1400" dirty="0"/>
              <a:t>（なるべく複数にしない）</a:t>
            </a:r>
          </a:p>
        </p:txBody>
      </p:sp>
      <p:sp>
        <p:nvSpPr>
          <p:cNvPr id="46" name="吹き出し: 四角形 45">
            <a:extLst>
              <a:ext uri="{FF2B5EF4-FFF2-40B4-BE49-F238E27FC236}">
                <a16:creationId xmlns:a16="http://schemas.microsoft.com/office/drawing/2014/main" id="{BC78BFAB-A5A3-0274-753F-198203CD9C5B}"/>
              </a:ext>
            </a:extLst>
          </p:cNvPr>
          <p:cNvSpPr/>
          <p:nvPr/>
        </p:nvSpPr>
        <p:spPr>
          <a:xfrm>
            <a:off x="626330" y="1765183"/>
            <a:ext cx="1920794" cy="613317"/>
          </a:xfrm>
          <a:prstGeom prst="wedgeRectCallout">
            <a:avLst>
              <a:gd name="adj1" fmla="val 64268"/>
              <a:gd name="adj2" fmla="val 6207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データ連携ではなく、影響方向で考える</a:t>
            </a:r>
          </a:p>
        </p:txBody>
      </p:sp>
      <p:sp>
        <p:nvSpPr>
          <p:cNvPr id="47" name="吹き出し: 四角形 46">
            <a:extLst>
              <a:ext uri="{FF2B5EF4-FFF2-40B4-BE49-F238E27FC236}">
                <a16:creationId xmlns:a16="http://schemas.microsoft.com/office/drawing/2014/main" id="{DC13132D-BD04-8835-7838-7C9406685C17}"/>
              </a:ext>
            </a:extLst>
          </p:cNvPr>
          <p:cNvSpPr/>
          <p:nvPr/>
        </p:nvSpPr>
        <p:spPr>
          <a:xfrm>
            <a:off x="5201122" y="4259337"/>
            <a:ext cx="1920794" cy="613317"/>
          </a:xfrm>
          <a:prstGeom prst="wedgeRectCallout">
            <a:avLst>
              <a:gd name="adj1" fmla="val -25718"/>
              <a:gd name="adj2" fmla="val -13610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a:t>処理ブロックを単位化する</a:t>
            </a:r>
          </a:p>
        </p:txBody>
      </p:sp>
      <p:sp>
        <p:nvSpPr>
          <p:cNvPr id="48" name="吹き出し: 四角形 47">
            <a:extLst>
              <a:ext uri="{FF2B5EF4-FFF2-40B4-BE49-F238E27FC236}">
                <a16:creationId xmlns:a16="http://schemas.microsoft.com/office/drawing/2014/main" id="{23A35402-4E30-CD2A-58C3-AE665C1296FE}"/>
              </a:ext>
            </a:extLst>
          </p:cNvPr>
          <p:cNvSpPr/>
          <p:nvPr/>
        </p:nvSpPr>
        <p:spPr>
          <a:xfrm>
            <a:off x="2810105" y="5666675"/>
            <a:ext cx="2821261" cy="819615"/>
          </a:xfrm>
          <a:prstGeom prst="wedgeRectCallout">
            <a:avLst>
              <a:gd name="adj1" fmla="val -55994"/>
              <a:gd name="adj2" fmla="val -8896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1400" dirty="0"/>
              <a:t>発行は</a:t>
            </a:r>
            <a:r>
              <a:rPr kumimoji="1" lang="en-US" altLang="ja-JP" sz="1400" dirty="0"/>
              <a:t>Terraform</a:t>
            </a:r>
            <a:r>
              <a:rPr kumimoji="1" lang="ja-JP" altLang="en-US" sz="1400" dirty="0"/>
              <a:t>、設定は「</a:t>
            </a:r>
            <a:r>
              <a:rPr kumimoji="1" lang="en-US" altLang="ja-JP" sz="1400" dirty="0"/>
              <a:t>EC2</a:t>
            </a:r>
            <a:r>
              <a:rPr kumimoji="1" lang="ja-JP" altLang="en-US" sz="1400" dirty="0"/>
              <a:t>に対して」行われるプロビジョニング、データは</a:t>
            </a:r>
            <a:r>
              <a:rPr kumimoji="1" lang="en-US" altLang="ja-JP" sz="1400" dirty="0" err="1"/>
              <a:t>Wordpress</a:t>
            </a:r>
            <a:endParaRPr kumimoji="1" lang="ja-JP" altLang="en-US" sz="1400" dirty="0"/>
          </a:p>
        </p:txBody>
      </p:sp>
      <p:sp>
        <p:nvSpPr>
          <p:cNvPr id="49" name="吹き出し: 四角形 48">
            <a:extLst>
              <a:ext uri="{FF2B5EF4-FFF2-40B4-BE49-F238E27FC236}">
                <a16:creationId xmlns:a16="http://schemas.microsoft.com/office/drawing/2014/main" id="{798F7950-06DD-C45B-05B7-2D324882127F}"/>
              </a:ext>
            </a:extLst>
          </p:cNvPr>
          <p:cNvSpPr/>
          <p:nvPr/>
        </p:nvSpPr>
        <p:spPr>
          <a:xfrm>
            <a:off x="4697448" y="1922730"/>
            <a:ext cx="1920795" cy="613317"/>
          </a:xfrm>
          <a:prstGeom prst="wedgeRectCallout">
            <a:avLst>
              <a:gd name="adj1" fmla="val -72743"/>
              <a:gd name="adj2" fmla="val 185713"/>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1400" dirty="0"/>
              <a:t>Apache</a:t>
            </a:r>
            <a:r>
              <a:rPr kumimoji="1" lang="ja-JP" altLang="en-US" sz="1400" dirty="0"/>
              <a:t>の設定は終端</a:t>
            </a:r>
          </a:p>
        </p:txBody>
      </p:sp>
    </p:spTree>
    <p:extLst>
      <p:ext uri="{BB962C8B-B14F-4D97-AF65-F5344CB8AC3E}">
        <p14:creationId xmlns:p14="http://schemas.microsoft.com/office/powerpoint/2010/main" val="2772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A07F9-81B9-7758-A70C-F5FC55380F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60F9DF-84BD-C4AC-7D78-C2D93CF52E3A}"/>
              </a:ext>
            </a:extLst>
          </p:cNvPr>
          <p:cNvSpPr>
            <a:spLocks noGrp="1"/>
          </p:cNvSpPr>
          <p:nvPr>
            <p:ph type="title"/>
          </p:nvPr>
        </p:nvSpPr>
        <p:spPr/>
        <p:txBody>
          <a:bodyPr/>
          <a:lstStyle/>
          <a:p>
            <a:r>
              <a:rPr kumimoji="1" lang="ja-JP" altLang="en-US" dirty="0"/>
              <a:t>正しさの思考</a:t>
            </a:r>
          </a:p>
        </p:txBody>
      </p:sp>
      <p:sp>
        <p:nvSpPr>
          <p:cNvPr id="3" name="コンテンツ プレースホルダー 2">
            <a:extLst>
              <a:ext uri="{FF2B5EF4-FFF2-40B4-BE49-F238E27FC236}">
                <a16:creationId xmlns:a16="http://schemas.microsoft.com/office/drawing/2014/main" id="{2D7705B9-0E13-593E-E725-042590A0D1E9}"/>
              </a:ext>
            </a:extLst>
          </p:cNvPr>
          <p:cNvSpPr>
            <a:spLocks noGrp="1"/>
          </p:cNvSpPr>
          <p:nvPr>
            <p:ph idx="1"/>
          </p:nvPr>
        </p:nvSpPr>
        <p:spPr/>
        <p:txBody>
          <a:bodyPr>
            <a:normAutofit fontScale="92500" lnSpcReduction="10000"/>
          </a:bodyPr>
          <a:lstStyle/>
          <a:p>
            <a:r>
              <a:rPr lang="ja-JP" altLang="en-US" dirty="0"/>
              <a:t>べき論に基づく正しさの思考を身に着ける。</a:t>
            </a:r>
            <a:endParaRPr lang="en-US" altLang="ja-JP" dirty="0"/>
          </a:p>
          <a:p>
            <a:pPr lvl="1"/>
            <a:r>
              <a:rPr lang="ja-JP" altLang="en-US" dirty="0"/>
              <a:t>常に正しいたった一つのさえたやり方、なんて存在しない。</a:t>
            </a:r>
            <a:endParaRPr lang="en-US" altLang="ja-JP" dirty="0"/>
          </a:p>
          <a:p>
            <a:pPr lvl="1"/>
            <a:r>
              <a:rPr lang="ja-JP" altLang="en-US" dirty="0"/>
              <a:t>自分の思考を常に疑うこと、自分の正しさを信じること、の二つを両立させる。</a:t>
            </a:r>
            <a:endParaRPr lang="en-US" altLang="ja-JP" dirty="0"/>
          </a:p>
          <a:p>
            <a:pPr lvl="2"/>
            <a:r>
              <a:rPr lang="ja-JP" altLang="en-US" dirty="0"/>
              <a:t>信じた正しさに固執しない、でも動かすことのない正しさも持つ。</a:t>
            </a:r>
            <a:endParaRPr lang="en-US" altLang="ja-JP" dirty="0"/>
          </a:p>
          <a:p>
            <a:r>
              <a:rPr lang="en-US" altLang="ja-JP" dirty="0" err="1"/>
              <a:t>Wordpress</a:t>
            </a:r>
            <a:r>
              <a:rPr lang="ja-JP" altLang="en-US" dirty="0"/>
              <a:t>のデプロイメント一つとっても、</a:t>
            </a:r>
            <a:r>
              <a:rPr lang="en-US" altLang="ja-JP" dirty="0" err="1"/>
              <a:t>Fargate</a:t>
            </a:r>
            <a:r>
              <a:rPr lang="ja-JP" altLang="en-US" dirty="0"/>
              <a:t>構成、</a:t>
            </a:r>
            <a:r>
              <a:rPr lang="en-US" altLang="ja-JP" dirty="0"/>
              <a:t>ECS+EC2/ASG</a:t>
            </a:r>
            <a:r>
              <a:rPr lang="ja-JP" altLang="en-US" dirty="0"/>
              <a:t>構成、</a:t>
            </a:r>
            <a:r>
              <a:rPr lang="en-US" altLang="ja-JP" dirty="0"/>
              <a:t>EC2</a:t>
            </a:r>
            <a:r>
              <a:rPr lang="ja-JP" altLang="en-US" dirty="0"/>
              <a:t>三（二）層構成、</a:t>
            </a:r>
            <a:r>
              <a:rPr lang="en-US" altLang="ja-JP" dirty="0" err="1"/>
              <a:t>Lightsail</a:t>
            </a:r>
            <a:r>
              <a:rPr lang="ja-JP" altLang="en-US" dirty="0"/>
              <a:t>構成、</a:t>
            </a:r>
            <a:r>
              <a:rPr lang="en-US" altLang="ja-JP" dirty="0"/>
              <a:t>ASG</a:t>
            </a:r>
            <a:r>
              <a:rPr lang="ja-JP" altLang="en-US" dirty="0"/>
              <a:t>構成＋</a:t>
            </a:r>
            <a:r>
              <a:rPr lang="en-US" altLang="ja-JP" dirty="0"/>
              <a:t>Code</a:t>
            </a:r>
            <a:r>
              <a:rPr lang="ja-JP" altLang="en-US" dirty="0"/>
              <a:t>系、</a:t>
            </a:r>
            <a:r>
              <a:rPr lang="en-US" altLang="ja-JP" dirty="0"/>
              <a:t>Beanstalk</a:t>
            </a:r>
            <a:r>
              <a:rPr lang="ja-JP" altLang="en-US" dirty="0"/>
              <a:t>構成、</a:t>
            </a:r>
            <a:r>
              <a:rPr lang="en-US" altLang="ja-JP" dirty="0" err="1"/>
              <a:t>Opsworks</a:t>
            </a:r>
            <a:r>
              <a:rPr lang="ja-JP" altLang="en-US" dirty="0"/>
              <a:t>といった手法が思いつく</a:t>
            </a:r>
            <a:endParaRPr lang="en-US" altLang="ja-JP" dirty="0"/>
          </a:p>
          <a:p>
            <a:pPr lvl="1"/>
            <a:r>
              <a:rPr lang="ja-JP" altLang="en-US" dirty="0"/>
              <a:t>思いつかないなら勉強しよう。この引き出しの数が強みの一つ。</a:t>
            </a:r>
            <a:endParaRPr lang="en-US" altLang="ja-JP" dirty="0"/>
          </a:p>
          <a:p>
            <a:r>
              <a:rPr lang="ja-JP" altLang="en-US" dirty="0"/>
              <a:t>そしてそれぞれの手法に付帯して「よりよい周辺サービス」はすべて変わる。</a:t>
            </a:r>
            <a:endParaRPr lang="en-US" altLang="ja-JP" dirty="0"/>
          </a:p>
          <a:p>
            <a:pPr lvl="1"/>
            <a:r>
              <a:rPr lang="en-US" altLang="ja-JP" dirty="0"/>
              <a:t>Code</a:t>
            </a:r>
            <a:r>
              <a:rPr lang="ja-JP" altLang="en-US" dirty="0"/>
              <a:t>系を</a:t>
            </a:r>
            <a:r>
              <a:rPr lang="en-US" altLang="ja-JP" dirty="0" err="1"/>
              <a:t>OpsWorks</a:t>
            </a:r>
            <a:r>
              <a:rPr lang="ja-JP" altLang="en-US" dirty="0"/>
              <a:t>や</a:t>
            </a:r>
            <a:r>
              <a:rPr lang="en-US" altLang="ja-JP" dirty="0" err="1"/>
              <a:t>Lightsail</a:t>
            </a:r>
            <a:r>
              <a:rPr lang="ja-JP" altLang="en-US" dirty="0"/>
              <a:t>に持ちこんでもしょうがない。サービスの性質を理解すること。</a:t>
            </a:r>
            <a:endParaRPr lang="en-US" altLang="ja-JP" dirty="0"/>
          </a:p>
          <a:p>
            <a:pPr lvl="1"/>
            <a:r>
              <a:rPr lang="ja-JP" altLang="en-US" dirty="0"/>
              <a:t>正しさは連鎖していく。同時に、間違いも連鎖する。一つの間違いが大きな構成ミスを構築していく。</a:t>
            </a:r>
            <a:endParaRPr lang="en-US" altLang="ja-JP" dirty="0"/>
          </a:p>
        </p:txBody>
      </p:sp>
    </p:spTree>
    <p:extLst>
      <p:ext uri="{BB962C8B-B14F-4D97-AF65-F5344CB8AC3E}">
        <p14:creationId xmlns:p14="http://schemas.microsoft.com/office/powerpoint/2010/main" val="133486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357ED-12F8-8A4F-2C97-AF421C9489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E966A3-E49B-8789-09C6-A1BC02597F80}"/>
              </a:ext>
            </a:extLst>
          </p:cNvPr>
          <p:cNvSpPr>
            <a:spLocks noGrp="1"/>
          </p:cNvSpPr>
          <p:nvPr>
            <p:ph type="title"/>
          </p:nvPr>
        </p:nvSpPr>
        <p:spPr/>
        <p:txBody>
          <a:bodyPr/>
          <a:lstStyle/>
          <a:p>
            <a:r>
              <a:rPr kumimoji="1" lang="ja-JP" altLang="en-US" dirty="0"/>
              <a:t>要件定義思考</a:t>
            </a:r>
          </a:p>
        </p:txBody>
      </p:sp>
      <p:sp>
        <p:nvSpPr>
          <p:cNvPr id="3" name="コンテンツ プレースホルダー 2">
            <a:extLst>
              <a:ext uri="{FF2B5EF4-FFF2-40B4-BE49-F238E27FC236}">
                <a16:creationId xmlns:a16="http://schemas.microsoft.com/office/drawing/2014/main" id="{5B00860D-96A3-3E18-F6E2-EEB90DBBAA38}"/>
              </a:ext>
            </a:extLst>
          </p:cNvPr>
          <p:cNvSpPr>
            <a:spLocks noGrp="1"/>
          </p:cNvSpPr>
          <p:nvPr>
            <p:ph idx="1"/>
          </p:nvPr>
        </p:nvSpPr>
        <p:spPr/>
        <p:txBody>
          <a:bodyPr>
            <a:normAutofit/>
          </a:bodyPr>
          <a:lstStyle/>
          <a:p>
            <a:r>
              <a:rPr lang="ja-JP" altLang="en-US" dirty="0"/>
              <a:t>要件定義など、大枠で試行しているときには上記のような細かい正しさはまだ現れない。</a:t>
            </a:r>
            <a:endParaRPr lang="en-US" altLang="ja-JP" dirty="0"/>
          </a:p>
          <a:p>
            <a:pPr lvl="1"/>
            <a:r>
              <a:rPr lang="ja-JP" altLang="en-US" dirty="0"/>
              <a:t>実際には同時並行で行っていて、要件定義の思考ブロックと実装思考ブロックは並列で走っている。</a:t>
            </a:r>
            <a:endParaRPr lang="en-US" altLang="ja-JP" dirty="0"/>
          </a:p>
          <a:p>
            <a:r>
              <a:rPr lang="ja-JP" altLang="en-US" dirty="0"/>
              <a:t>要件定義ではもっと大きなブロックを使用する。</a:t>
            </a:r>
            <a:endParaRPr lang="en-US" altLang="ja-JP" dirty="0"/>
          </a:p>
          <a:p>
            <a:pPr lvl="1"/>
            <a:r>
              <a:rPr lang="ja-JP" altLang="en-US" dirty="0"/>
              <a:t>このブロックを小さい粒度ブロックで内部構成して実装まで落とし込む。</a:t>
            </a:r>
            <a:endParaRPr lang="en-US" altLang="ja-JP" dirty="0"/>
          </a:p>
          <a:p>
            <a:pPr lvl="1"/>
            <a:r>
              <a:rPr lang="en-US" altLang="ja-JP" dirty="0"/>
              <a:t>AWS</a:t>
            </a:r>
            <a:r>
              <a:rPr lang="ja-JP" altLang="en-US" dirty="0"/>
              <a:t>なんかのブロック図はこれのさらに粒度の大きいもの。</a:t>
            </a:r>
            <a:endParaRPr lang="en-US" altLang="ja-JP" dirty="0"/>
          </a:p>
          <a:p>
            <a:pPr lvl="2"/>
            <a:r>
              <a:rPr lang="ja-JP" altLang="en-US" dirty="0"/>
              <a:t>サービス連携ブロック図</a:t>
            </a:r>
            <a:endParaRPr lang="en-US" altLang="ja-JP" dirty="0"/>
          </a:p>
        </p:txBody>
      </p:sp>
    </p:spTree>
    <p:extLst>
      <p:ext uri="{BB962C8B-B14F-4D97-AF65-F5344CB8AC3E}">
        <p14:creationId xmlns:p14="http://schemas.microsoft.com/office/powerpoint/2010/main" val="382317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四角形: 角を丸くする 24">
            <a:extLst>
              <a:ext uri="{FF2B5EF4-FFF2-40B4-BE49-F238E27FC236}">
                <a16:creationId xmlns:a16="http://schemas.microsoft.com/office/drawing/2014/main" id="{D4763FBD-4281-0C7E-8AAB-ADE56AC4C466}"/>
              </a:ext>
            </a:extLst>
          </p:cNvPr>
          <p:cNvSpPr/>
          <p:nvPr/>
        </p:nvSpPr>
        <p:spPr>
          <a:xfrm>
            <a:off x="4021015" y="2086708"/>
            <a:ext cx="6283570" cy="30430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3B8D9E-B259-61AA-3394-2A17AEB07644}"/>
              </a:ext>
            </a:extLst>
          </p:cNvPr>
          <p:cNvSpPr>
            <a:spLocks noGrp="1"/>
          </p:cNvSpPr>
          <p:nvPr>
            <p:ph type="title"/>
          </p:nvPr>
        </p:nvSpPr>
        <p:spPr/>
        <p:txBody>
          <a:bodyPr/>
          <a:lstStyle/>
          <a:p>
            <a:r>
              <a:rPr kumimoji="1" lang="ja-JP" altLang="en-US" dirty="0"/>
              <a:t>要件定義ブロック粒度</a:t>
            </a:r>
          </a:p>
        </p:txBody>
      </p:sp>
      <p:sp>
        <p:nvSpPr>
          <p:cNvPr id="3" name="四角形: 角を丸くする 2">
            <a:extLst>
              <a:ext uri="{FF2B5EF4-FFF2-40B4-BE49-F238E27FC236}">
                <a16:creationId xmlns:a16="http://schemas.microsoft.com/office/drawing/2014/main" id="{F108990F-0EB0-416B-1ECA-3DAB2E605BC2}"/>
              </a:ext>
            </a:extLst>
          </p:cNvPr>
          <p:cNvSpPr/>
          <p:nvPr/>
        </p:nvSpPr>
        <p:spPr>
          <a:xfrm>
            <a:off x="2694306" y="3440157"/>
            <a:ext cx="1204331" cy="37914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400" dirty="0" err="1"/>
              <a:t>EndUser</a:t>
            </a:r>
            <a:endParaRPr kumimoji="1" lang="ja-JP" altLang="en-US" dirty="0"/>
          </a:p>
        </p:txBody>
      </p:sp>
      <p:sp>
        <p:nvSpPr>
          <p:cNvPr id="4" name="四角形: 角を丸くする 3">
            <a:extLst>
              <a:ext uri="{FF2B5EF4-FFF2-40B4-BE49-F238E27FC236}">
                <a16:creationId xmlns:a16="http://schemas.microsoft.com/office/drawing/2014/main" id="{E5C3BE31-DB3D-A900-D94C-B3F69550190A}"/>
              </a:ext>
            </a:extLst>
          </p:cNvPr>
          <p:cNvSpPr/>
          <p:nvPr/>
        </p:nvSpPr>
        <p:spPr>
          <a:xfrm>
            <a:off x="6593516" y="3440155"/>
            <a:ext cx="1204331" cy="379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400" dirty="0" err="1"/>
              <a:t>WebSite</a:t>
            </a:r>
            <a:endParaRPr kumimoji="1" lang="ja-JP" altLang="en-US" dirty="0"/>
          </a:p>
        </p:txBody>
      </p:sp>
      <p:sp>
        <p:nvSpPr>
          <p:cNvPr id="5" name="四角形: 角を丸くする 4">
            <a:extLst>
              <a:ext uri="{FF2B5EF4-FFF2-40B4-BE49-F238E27FC236}">
                <a16:creationId xmlns:a16="http://schemas.microsoft.com/office/drawing/2014/main" id="{8C0371EC-DABA-C5AF-11DA-096EB4579CE7}"/>
              </a:ext>
            </a:extLst>
          </p:cNvPr>
          <p:cNvSpPr/>
          <p:nvPr/>
        </p:nvSpPr>
        <p:spPr>
          <a:xfrm>
            <a:off x="8543121" y="3429000"/>
            <a:ext cx="1204331" cy="3791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a:t>Database</a:t>
            </a:r>
            <a:endParaRPr kumimoji="1" lang="ja-JP" altLang="en-US" dirty="0"/>
          </a:p>
        </p:txBody>
      </p:sp>
      <p:sp>
        <p:nvSpPr>
          <p:cNvPr id="6" name="四角形: 角を丸くする 5">
            <a:extLst>
              <a:ext uri="{FF2B5EF4-FFF2-40B4-BE49-F238E27FC236}">
                <a16:creationId xmlns:a16="http://schemas.microsoft.com/office/drawing/2014/main" id="{C8BD0EF0-E733-BA5B-CBF3-917041B98B16}"/>
              </a:ext>
            </a:extLst>
          </p:cNvPr>
          <p:cNvSpPr/>
          <p:nvPr/>
        </p:nvSpPr>
        <p:spPr>
          <a:xfrm>
            <a:off x="4643911" y="3429000"/>
            <a:ext cx="1204331" cy="37914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a:t>Cache</a:t>
            </a:r>
            <a:endParaRPr kumimoji="1" lang="ja-JP" altLang="en-US" dirty="0"/>
          </a:p>
        </p:txBody>
      </p:sp>
      <p:sp>
        <p:nvSpPr>
          <p:cNvPr id="7" name="四角形: 角を丸くする 6">
            <a:extLst>
              <a:ext uri="{FF2B5EF4-FFF2-40B4-BE49-F238E27FC236}">
                <a16:creationId xmlns:a16="http://schemas.microsoft.com/office/drawing/2014/main" id="{B28E360E-D833-D43E-F5EF-675CFE712A8D}"/>
              </a:ext>
            </a:extLst>
          </p:cNvPr>
          <p:cNvSpPr/>
          <p:nvPr/>
        </p:nvSpPr>
        <p:spPr>
          <a:xfrm>
            <a:off x="4643910" y="4287657"/>
            <a:ext cx="1204331" cy="3791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400" dirty="0"/>
              <a:t>WAF</a:t>
            </a:r>
            <a:endParaRPr kumimoji="1" lang="ja-JP" altLang="en-US" dirty="0"/>
          </a:p>
        </p:txBody>
      </p:sp>
      <p:sp>
        <p:nvSpPr>
          <p:cNvPr id="8" name="四角形: 角を丸くする 7">
            <a:extLst>
              <a:ext uri="{FF2B5EF4-FFF2-40B4-BE49-F238E27FC236}">
                <a16:creationId xmlns:a16="http://schemas.microsoft.com/office/drawing/2014/main" id="{54DBE8F1-7E21-9EB9-C872-824AD99EB55E}"/>
              </a:ext>
            </a:extLst>
          </p:cNvPr>
          <p:cNvSpPr/>
          <p:nvPr/>
        </p:nvSpPr>
        <p:spPr>
          <a:xfrm>
            <a:off x="6593515" y="2398236"/>
            <a:ext cx="1204331" cy="37914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400" dirty="0"/>
              <a:t>Mail</a:t>
            </a:r>
            <a:endParaRPr kumimoji="1" lang="ja-JP" altLang="en-US" dirty="0"/>
          </a:p>
        </p:txBody>
      </p:sp>
      <p:sp>
        <p:nvSpPr>
          <p:cNvPr id="9" name="四角形: 角を丸くする 8">
            <a:extLst>
              <a:ext uri="{FF2B5EF4-FFF2-40B4-BE49-F238E27FC236}">
                <a16:creationId xmlns:a16="http://schemas.microsoft.com/office/drawing/2014/main" id="{35EE829C-E5EE-68C2-4852-91935ED450F9}"/>
              </a:ext>
            </a:extLst>
          </p:cNvPr>
          <p:cNvSpPr/>
          <p:nvPr/>
        </p:nvSpPr>
        <p:spPr>
          <a:xfrm>
            <a:off x="2694305" y="5613217"/>
            <a:ext cx="1204331" cy="3791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t>Monitor</a:t>
            </a:r>
            <a:endParaRPr kumimoji="1" lang="ja-JP" altLang="en-US" dirty="0"/>
          </a:p>
        </p:txBody>
      </p:sp>
      <p:cxnSp>
        <p:nvCxnSpPr>
          <p:cNvPr id="11" name="直線矢印コネクタ 10">
            <a:extLst>
              <a:ext uri="{FF2B5EF4-FFF2-40B4-BE49-F238E27FC236}">
                <a16:creationId xmlns:a16="http://schemas.microsoft.com/office/drawing/2014/main" id="{696F965E-14A1-3C64-AA44-9574F26BE164}"/>
              </a:ext>
            </a:extLst>
          </p:cNvPr>
          <p:cNvCxnSpPr>
            <a:stCxn id="4" idx="0"/>
            <a:endCxn id="8" idx="2"/>
          </p:cNvCxnSpPr>
          <p:nvPr/>
        </p:nvCxnSpPr>
        <p:spPr>
          <a:xfrm flipH="1" flipV="1">
            <a:off x="7195681" y="2777377"/>
            <a:ext cx="1" cy="662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D3A799ED-43F8-7B6D-9CD2-2F693CBB3A72}"/>
              </a:ext>
            </a:extLst>
          </p:cNvPr>
          <p:cNvCxnSpPr>
            <a:stCxn id="8" idx="1"/>
            <a:endCxn id="3" idx="0"/>
          </p:cNvCxnSpPr>
          <p:nvPr/>
        </p:nvCxnSpPr>
        <p:spPr>
          <a:xfrm rot="10800000" flipV="1">
            <a:off x="3296473" y="2587807"/>
            <a:ext cx="3297043" cy="8523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6283E84-90B1-4107-BA84-F31F3AB2F5B7}"/>
              </a:ext>
            </a:extLst>
          </p:cNvPr>
          <p:cNvCxnSpPr>
            <a:stCxn id="3" idx="3"/>
            <a:endCxn id="6" idx="1"/>
          </p:cNvCxnSpPr>
          <p:nvPr/>
        </p:nvCxnSpPr>
        <p:spPr>
          <a:xfrm flipV="1">
            <a:off x="3898637" y="3618571"/>
            <a:ext cx="745274" cy="1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493E75E-C892-8EAD-7781-7C60C8F7D330}"/>
              </a:ext>
            </a:extLst>
          </p:cNvPr>
          <p:cNvCxnSpPr>
            <a:stCxn id="6" idx="2"/>
            <a:endCxn id="7" idx="0"/>
          </p:cNvCxnSpPr>
          <p:nvPr/>
        </p:nvCxnSpPr>
        <p:spPr>
          <a:xfrm flipH="1">
            <a:off x="5246076" y="3808141"/>
            <a:ext cx="1" cy="4795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CD6198B-66F6-D049-C7C8-0C6E503EB755}"/>
              </a:ext>
            </a:extLst>
          </p:cNvPr>
          <p:cNvCxnSpPr>
            <a:cxnSpLocks/>
            <a:stCxn id="6" idx="3"/>
            <a:endCxn id="4" idx="1"/>
          </p:cNvCxnSpPr>
          <p:nvPr/>
        </p:nvCxnSpPr>
        <p:spPr>
          <a:xfrm>
            <a:off x="5848242" y="3618571"/>
            <a:ext cx="745274" cy="1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91FC733-9B7F-581E-C8B8-030C524C59FA}"/>
              </a:ext>
            </a:extLst>
          </p:cNvPr>
          <p:cNvCxnSpPr>
            <a:stCxn id="4" idx="3"/>
            <a:endCxn id="5" idx="1"/>
          </p:cNvCxnSpPr>
          <p:nvPr/>
        </p:nvCxnSpPr>
        <p:spPr>
          <a:xfrm flipV="1">
            <a:off x="7797847" y="3618571"/>
            <a:ext cx="745274" cy="111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C9469CB0-349F-4FD4-E4A7-F11CF6C68E66}"/>
              </a:ext>
            </a:extLst>
          </p:cNvPr>
          <p:cNvCxnSpPr>
            <a:stCxn id="9" idx="3"/>
            <a:endCxn id="25" idx="2"/>
          </p:cNvCxnSpPr>
          <p:nvPr/>
        </p:nvCxnSpPr>
        <p:spPr>
          <a:xfrm flipV="1">
            <a:off x="3898636" y="5129778"/>
            <a:ext cx="3264164" cy="673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吹き出し: 四角形 49">
            <a:extLst>
              <a:ext uri="{FF2B5EF4-FFF2-40B4-BE49-F238E27FC236}">
                <a16:creationId xmlns:a16="http://schemas.microsoft.com/office/drawing/2014/main" id="{663769FF-8D8B-62AC-DE2A-E364DC2D471C}"/>
              </a:ext>
            </a:extLst>
          </p:cNvPr>
          <p:cNvSpPr/>
          <p:nvPr/>
        </p:nvSpPr>
        <p:spPr>
          <a:xfrm>
            <a:off x="1013407" y="1929880"/>
            <a:ext cx="1920795" cy="613317"/>
          </a:xfrm>
          <a:prstGeom prst="wedgeRectCallout">
            <a:avLst>
              <a:gd name="adj1" fmla="val 51153"/>
              <a:gd name="adj2" fmla="val 210562"/>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t>この人はどんな人か</a:t>
            </a:r>
          </a:p>
        </p:txBody>
      </p:sp>
      <p:sp>
        <p:nvSpPr>
          <p:cNvPr id="28" name="吹き出し: 四角形 27">
            <a:extLst>
              <a:ext uri="{FF2B5EF4-FFF2-40B4-BE49-F238E27FC236}">
                <a16:creationId xmlns:a16="http://schemas.microsoft.com/office/drawing/2014/main" id="{D399CD85-6774-BC35-4033-A066E29C57CC}"/>
              </a:ext>
            </a:extLst>
          </p:cNvPr>
          <p:cNvSpPr/>
          <p:nvPr/>
        </p:nvSpPr>
        <p:spPr>
          <a:xfrm>
            <a:off x="7484546" y="1032921"/>
            <a:ext cx="1920795" cy="613317"/>
          </a:xfrm>
          <a:prstGeom prst="wedgeRectCallout">
            <a:avLst>
              <a:gd name="adj1" fmla="val -47109"/>
              <a:gd name="adj2" fmla="val 179979"/>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400" dirty="0"/>
              <a:t>どんなメールならわかりやすい？</a:t>
            </a:r>
          </a:p>
        </p:txBody>
      </p:sp>
      <p:sp>
        <p:nvSpPr>
          <p:cNvPr id="29" name="吹き出し: 四角形 28">
            <a:extLst>
              <a:ext uri="{FF2B5EF4-FFF2-40B4-BE49-F238E27FC236}">
                <a16:creationId xmlns:a16="http://schemas.microsoft.com/office/drawing/2014/main" id="{E7351F92-F8B5-EFB3-EF99-4DAB1B54F115}"/>
              </a:ext>
            </a:extLst>
          </p:cNvPr>
          <p:cNvSpPr/>
          <p:nvPr/>
        </p:nvSpPr>
        <p:spPr>
          <a:xfrm>
            <a:off x="9257798" y="2175306"/>
            <a:ext cx="1920795" cy="613317"/>
          </a:xfrm>
          <a:prstGeom prst="wedgeRectCallout">
            <a:avLst>
              <a:gd name="adj1" fmla="val -47109"/>
              <a:gd name="adj2" fmla="val 17997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400" dirty="0"/>
              <a:t>何が格納され、どう守るべき？</a:t>
            </a:r>
          </a:p>
        </p:txBody>
      </p:sp>
      <p:sp>
        <p:nvSpPr>
          <p:cNvPr id="30" name="吹き出し: 四角形 29">
            <a:extLst>
              <a:ext uri="{FF2B5EF4-FFF2-40B4-BE49-F238E27FC236}">
                <a16:creationId xmlns:a16="http://schemas.microsoft.com/office/drawing/2014/main" id="{DBF61EF1-3BF6-045C-B3CC-85F88FEFF182}"/>
              </a:ext>
            </a:extLst>
          </p:cNvPr>
          <p:cNvSpPr/>
          <p:nvPr/>
        </p:nvSpPr>
        <p:spPr>
          <a:xfrm>
            <a:off x="7337003" y="4342676"/>
            <a:ext cx="1920795" cy="613317"/>
          </a:xfrm>
          <a:prstGeom prst="wedgeRectCallout">
            <a:avLst>
              <a:gd name="adj1" fmla="val -43447"/>
              <a:gd name="adj2" fmla="val -14496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t>サービス停止やメンテナンスの時間は？</a:t>
            </a:r>
          </a:p>
        </p:txBody>
      </p:sp>
      <p:sp>
        <p:nvSpPr>
          <p:cNvPr id="31" name="吹き出し: 四角形 30">
            <a:extLst>
              <a:ext uri="{FF2B5EF4-FFF2-40B4-BE49-F238E27FC236}">
                <a16:creationId xmlns:a16="http://schemas.microsoft.com/office/drawing/2014/main" id="{3E670C82-16C4-F61C-2A1A-F7864307FFE7}"/>
              </a:ext>
            </a:extLst>
          </p:cNvPr>
          <p:cNvSpPr/>
          <p:nvPr/>
        </p:nvSpPr>
        <p:spPr>
          <a:xfrm>
            <a:off x="4747846" y="4977598"/>
            <a:ext cx="2308551" cy="613317"/>
          </a:xfrm>
          <a:prstGeom prst="wedgeRectCallout">
            <a:avLst>
              <a:gd name="adj1" fmla="val -11533"/>
              <a:gd name="adj2" fmla="val -1220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t>どんなリスクがあるか？</a:t>
            </a:r>
          </a:p>
        </p:txBody>
      </p:sp>
      <p:sp>
        <p:nvSpPr>
          <p:cNvPr id="32" name="吹き出し: 四角形 31">
            <a:extLst>
              <a:ext uri="{FF2B5EF4-FFF2-40B4-BE49-F238E27FC236}">
                <a16:creationId xmlns:a16="http://schemas.microsoft.com/office/drawing/2014/main" id="{736FC2F6-038B-5E0D-42C3-43E4CCFEF9FB}"/>
              </a:ext>
            </a:extLst>
          </p:cNvPr>
          <p:cNvSpPr/>
          <p:nvPr/>
        </p:nvSpPr>
        <p:spPr>
          <a:xfrm>
            <a:off x="4152990" y="1879704"/>
            <a:ext cx="2308551" cy="613317"/>
          </a:xfrm>
          <a:prstGeom prst="wedgeRectCallout">
            <a:avLst>
              <a:gd name="adj1" fmla="val 17920"/>
              <a:gd name="adj2" fmla="val 22012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t>トレードオフは何か？</a:t>
            </a:r>
          </a:p>
        </p:txBody>
      </p:sp>
      <p:sp>
        <p:nvSpPr>
          <p:cNvPr id="33" name="吹き出し: 四角形 32">
            <a:extLst>
              <a:ext uri="{FF2B5EF4-FFF2-40B4-BE49-F238E27FC236}">
                <a16:creationId xmlns:a16="http://schemas.microsoft.com/office/drawing/2014/main" id="{4D4D33BD-E250-A41C-24F3-9D9CC1969E73}"/>
              </a:ext>
            </a:extLst>
          </p:cNvPr>
          <p:cNvSpPr/>
          <p:nvPr/>
        </p:nvSpPr>
        <p:spPr>
          <a:xfrm>
            <a:off x="1165480" y="4618881"/>
            <a:ext cx="2308551" cy="613317"/>
          </a:xfrm>
          <a:prstGeom prst="wedgeRectCallout">
            <a:avLst>
              <a:gd name="adj1" fmla="val 23506"/>
              <a:gd name="adj2" fmla="val 1169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t>誰が、いつ、何をする？</a:t>
            </a:r>
          </a:p>
        </p:txBody>
      </p:sp>
    </p:spTree>
    <p:extLst>
      <p:ext uri="{BB962C8B-B14F-4D97-AF65-F5344CB8AC3E}">
        <p14:creationId xmlns:p14="http://schemas.microsoft.com/office/powerpoint/2010/main" val="64053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4D4A3-DA6A-7792-C21C-73CBDD1E4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3D0136-6C9A-5DF7-7B34-7873626CCEEA}"/>
              </a:ext>
            </a:extLst>
          </p:cNvPr>
          <p:cNvSpPr>
            <a:spLocks noGrp="1"/>
          </p:cNvSpPr>
          <p:nvPr>
            <p:ph type="title"/>
          </p:nvPr>
        </p:nvSpPr>
        <p:spPr/>
        <p:txBody>
          <a:bodyPr/>
          <a:lstStyle/>
          <a:p>
            <a:r>
              <a:rPr kumimoji="1" lang="ja-JP" altLang="en-US" dirty="0"/>
              <a:t>エンジニアの三大美徳を正しく身に着けよう</a:t>
            </a:r>
          </a:p>
        </p:txBody>
      </p:sp>
      <p:sp>
        <p:nvSpPr>
          <p:cNvPr id="3" name="コンテンツ プレースホルダー 2">
            <a:extLst>
              <a:ext uri="{FF2B5EF4-FFF2-40B4-BE49-F238E27FC236}">
                <a16:creationId xmlns:a16="http://schemas.microsoft.com/office/drawing/2014/main" id="{429BE495-DCD0-DE38-5686-C831FCF034DF}"/>
              </a:ext>
            </a:extLst>
          </p:cNvPr>
          <p:cNvSpPr>
            <a:spLocks noGrp="1"/>
          </p:cNvSpPr>
          <p:nvPr>
            <p:ph idx="1"/>
          </p:nvPr>
        </p:nvSpPr>
        <p:spPr/>
        <p:txBody>
          <a:bodyPr>
            <a:normAutofit/>
          </a:bodyPr>
          <a:lstStyle/>
          <a:p>
            <a:r>
              <a:rPr lang="ja-JP" altLang="en-US" dirty="0"/>
              <a:t>傲慢、短気、怠惰。</a:t>
            </a:r>
            <a:endParaRPr lang="en-US" altLang="ja-JP" dirty="0"/>
          </a:p>
          <a:p>
            <a:pPr lvl="1"/>
            <a:r>
              <a:rPr lang="ja-JP" altLang="en-US" dirty="0"/>
              <a:t>いずれも言葉そのままの意味ではなく、これがあることによって「創意工夫」をおこなうから大事、というもの。</a:t>
            </a:r>
            <a:endParaRPr lang="en-US" altLang="ja-JP" dirty="0"/>
          </a:p>
          <a:p>
            <a:pPr lvl="1"/>
            <a:r>
              <a:rPr lang="ja-JP" altLang="en-US" dirty="0"/>
              <a:t>ただこういう性格、というだけだったらただの社会不適合者。</a:t>
            </a:r>
            <a:endParaRPr lang="en-US" altLang="ja-JP" dirty="0"/>
          </a:p>
          <a:p>
            <a:pPr lvl="1"/>
            <a:r>
              <a:rPr lang="ja-JP" altLang="en-US" dirty="0"/>
              <a:t>あくまで「コード」や「プロダクト</a:t>
            </a:r>
            <a:r>
              <a:rPr lang="en-US" altLang="ja-JP" dirty="0"/>
              <a:t>/</a:t>
            </a:r>
            <a:r>
              <a:rPr lang="ja-JP" altLang="en-US" dirty="0"/>
              <a:t>プロジェクト」に向かう姿勢である。</a:t>
            </a:r>
            <a:endParaRPr lang="en-US" altLang="ja-JP" dirty="0"/>
          </a:p>
          <a:p>
            <a:r>
              <a:rPr lang="ja-JP" altLang="en-US" dirty="0"/>
              <a:t>同様に、</a:t>
            </a:r>
            <a:r>
              <a:rPr lang="en-US" altLang="ja-JP" dirty="0"/>
              <a:t>HRT</a:t>
            </a:r>
            <a:r>
              <a:rPr lang="ja-JP" altLang="en-US" dirty="0"/>
              <a:t>も忘れてはいけない。人間関係においてはこちらが大事。</a:t>
            </a:r>
            <a:endParaRPr lang="en-US" altLang="ja-JP" dirty="0"/>
          </a:p>
          <a:p>
            <a:pPr lvl="1"/>
            <a:r>
              <a:rPr lang="ja-JP" altLang="en-US" dirty="0"/>
              <a:t>謙虚・尊敬・信頼</a:t>
            </a:r>
            <a:endParaRPr lang="en-US" altLang="ja-JP" dirty="0"/>
          </a:p>
          <a:p>
            <a:pPr lvl="2"/>
            <a:r>
              <a:rPr lang="ja-JP" altLang="en-US" dirty="0"/>
              <a:t>人はミスするんだから、ミスの指摘はきちんと受け止めよう（謙虚</a:t>
            </a:r>
            <a:endParaRPr lang="en-US" altLang="ja-JP" dirty="0"/>
          </a:p>
          <a:p>
            <a:pPr lvl="2"/>
            <a:r>
              <a:rPr lang="ja-JP" altLang="en-US" dirty="0"/>
              <a:t>他人の意見・意思を尊重し、功績や結果を讃えあおう（尊敬</a:t>
            </a:r>
            <a:endParaRPr lang="en-US" altLang="ja-JP" dirty="0"/>
          </a:p>
          <a:p>
            <a:pPr lvl="2"/>
            <a:r>
              <a:rPr lang="ja-JP" altLang="en-US" dirty="0"/>
              <a:t>仕事を抱え込まず、チームを信用して協力しあおう（信頼</a:t>
            </a:r>
            <a:endParaRPr lang="en-US" altLang="ja-JP" dirty="0"/>
          </a:p>
          <a:p>
            <a:pPr marL="0" indent="0">
              <a:buNone/>
            </a:pPr>
            <a:endParaRPr lang="en-US" altLang="ja-JP" dirty="0"/>
          </a:p>
        </p:txBody>
      </p:sp>
    </p:spTree>
    <p:extLst>
      <p:ext uri="{BB962C8B-B14F-4D97-AF65-F5344CB8AC3E}">
        <p14:creationId xmlns:p14="http://schemas.microsoft.com/office/powerpoint/2010/main" val="87387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16E05-85A9-3853-9F4F-D5F1647C36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E22797-A953-5E0B-AE8E-576ED040828A}"/>
              </a:ext>
            </a:extLst>
          </p:cNvPr>
          <p:cNvSpPr>
            <a:spLocks noGrp="1"/>
          </p:cNvSpPr>
          <p:nvPr>
            <p:ph type="title"/>
          </p:nvPr>
        </p:nvSpPr>
        <p:spPr/>
        <p:txBody>
          <a:bodyPr/>
          <a:lstStyle/>
          <a:p>
            <a:r>
              <a:rPr kumimoji="1" lang="ja-JP" altLang="en-US" dirty="0"/>
              <a:t>傲慢であれ</a:t>
            </a:r>
          </a:p>
        </p:txBody>
      </p:sp>
      <p:sp>
        <p:nvSpPr>
          <p:cNvPr id="3" name="コンテンツ プレースホルダー 2">
            <a:extLst>
              <a:ext uri="{FF2B5EF4-FFF2-40B4-BE49-F238E27FC236}">
                <a16:creationId xmlns:a16="http://schemas.microsoft.com/office/drawing/2014/main" id="{0B810D6B-986E-918C-D423-DEB52A165B34}"/>
              </a:ext>
            </a:extLst>
          </p:cNvPr>
          <p:cNvSpPr>
            <a:spLocks noGrp="1"/>
          </p:cNvSpPr>
          <p:nvPr>
            <p:ph idx="1"/>
          </p:nvPr>
        </p:nvSpPr>
        <p:spPr/>
        <p:txBody>
          <a:bodyPr>
            <a:normAutofit/>
          </a:bodyPr>
          <a:lstStyle/>
          <a:p>
            <a:r>
              <a:rPr lang="ja-JP" altLang="en-US" dirty="0"/>
              <a:t>傲慢とは、自分が正しいと思ってるんだから裏を返せば他人からあれやこれや言われたくない。</a:t>
            </a:r>
            <a:endParaRPr lang="en-US" altLang="ja-JP" dirty="0"/>
          </a:p>
          <a:p>
            <a:pPr lvl="1"/>
            <a:r>
              <a:rPr lang="ja-JP" altLang="en-US" dirty="0"/>
              <a:t>言われないためにどうするか、と考えたら、エンジニアとして腕を上げるしかないし、少しでもかっこいいものを作ることに執着することになる。</a:t>
            </a:r>
            <a:endParaRPr lang="en-US" altLang="ja-JP" dirty="0"/>
          </a:p>
          <a:p>
            <a:pPr lvl="1"/>
            <a:r>
              <a:rPr lang="ja-JP" altLang="en-US" dirty="0"/>
              <a:t>妥協するのを嫌え。傲岸不遜であれ。正しさを追い求めろ。</a:t>
            </a:r>
            <a:endParaRPr lang="en-US" altLang="ja-JP" dirty="0"/>
          </a:p>
          <a:p>
            <a:r>
              <a:rPr lang="ja-JP" altLang="en-US" dirty="0"/>
              <a:t>逆の意味は謙虚。他人の指摘を素直に受け止める人間。</a:t>
            </a:r>
            <a:endParaRPr lang="en-US" altLang="ja-JP" dirty="0"/>
          </a:p>
          <a:p>
            <a:pPr lvl="1"/>
            <a:r>
              <a:rPr lang="ja-JP" altLang="en-US" dirty="0"/>
              <a:t>だが、それは自分の作ったものをああしろ、こうしろと言われて素直に修正する人のことである。</a:t>
            </a:r>
            <a:endParaRPr lang="en-US" altLang="ja-JP" dirty="0"/>
          </a:p>
          <a:p>
            <a:pPr lvl="1"/>
            <a:r>
              <a:rPr lang="ja-JP" altLang="en-US" dirty="0"/>
              <a:t>作るものに込める、「言われないようにする工夫」は少なくとも傲慢な人間よりもはるかに少ない。</a:t>
            </a:r>
            <a:endParaRPr lang="en-US" altLang="ja-JP" dirty="0"/>
          </a:p>
          <a:p>
            <a:pPr lvl="1"/>
            <a:r>
              <a:rPr lang="ja-JP" altLang="en-US" dirty="0"/>
              <a:t>言われたものをただ作る、という人間によくある性質。</a:t>
            </a:r>
            <a:endParaRPr lang="en-US" altLang="ja-JP" dirty="0"/>
          </a:p>
        </p:txBody>
      </p:sp>
    </p:spTree>
    <p:extLst>
      <p:ext uri="{BB962C8B-B14F-4D97-AF65-F5344CB8AC3E}">
        <p14:creationId xmlns:p14="http://schemas.microsoft.com/office/powerpoint/2010/main" val="355352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BFD13-916C-E546-5811-862B91DA86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DFCE2C-D729-6D8D-4ACD-6FBA6B434C63}"/>
              </a:ext>
            </a:extLst>
          </p:cNvPr>
          <p:cNvSpPr>
            <a:spLocks noGrp="1"/>
          </p:cNvSpPr>
          <p:nvPr>
            <p:ph type="title"/>
          </p:nvPr>
        </p:nvSpPr>
        <p:spPr/>
        <p:txBody>
          <a:bodyPr/>
          <a:lstStyle/>
          <a:p>
            <a:r>
              <a:rPr lang="ja-JP" altLang="en-US" dirty="0"/>
              <a:t>短気</a:t>
            </a:r>
            <a:r>
              <a:rPr kumimoji="1" lang="ja-JP" altLang="en-US" dirty="0"/>
              <a:t>であれ</a:t>
            </a:r>
          </a:p>
        </p:txBody>
      </p:sp>
      <p:sp>
        <p:nvSpPr>
          <p:cNvPr id="3" name="コンテンツ プレースホルダー 2">
            <a:extLst>
              <a:ext uri="{FF2B5EF4-FFF2-40B4-BE49-F238E27FC236}">
                <a16:creationId xmlns:a16="http://schemas.microsoft.com/office/drawing/2014/main" id="{F7AE6A28-E333-C9A7-8420-432841541974}"/>
              </a:ext>
            </a:extLst>
          </p:cNvPr>
          <p:cNvSpPr>
            <a:spLocks noGrp="1"/>
          </p:cNvSpPr>
          <p:nvPr>
            <p:ph idx="1"/>
          </p:nvPr>
        </p:nvSpPr>
        <p:spPr/>
        <p:txBody>
          <a:bodyPr>
            <a:normAutofit/>
          </a:bodyPr>
          <a:lstStyle/>
          <a:p>
            <a:r>
              <a:rPr lang="ja-JP" altLang="en-US" dirty="0"/>
              <a:t>短気とはそもそも時間に対してシビアなこと。</a:t>
            </a:r>
            <a:endParaRPr lang="en-US" altLang="ja-JP" dirty="0"/>
          </a:p>
          <a:p>
            <a:pPr lvl="1"/>
            <a:r>
              <a:rPr lang="ja-JP" altLang="en-US" dirty="0"/>
              <a:t>とにかくさっさと時間効率を求める性質であり、時間に追われ迅速に物事を遂行することを求められる現場において最も重要である。</a:t>
            </a:r>
            <a:endParaRPr lang="en-US" altLang="ja-JP" dirty="0"/>
          </a:p>
          <a:p>
            <a:pPr lvl="1"/>
            <a:r>
              <a:rPr lang="ja-JP" altLang="en-US" dirty="0"/>
              <a:t>「明日でいいや」などという思考は絶対に許容しない。</a:t>
            </a:r>
            <a:endParaRPr lang="en-US" altLang="ja-JP" dirty="0"/>
          </a:p>
          <a:p>
            <a:pPr lvl="1"/>
            <a:r>
              <a:rPr lang="ja-JP" altLang="en-US" dirty="0"/>
              <a:t>仕様変更を予測してあらかじめ手を打つ、というのもこの短気の領分である。</a:t>
            </a:r>
            <a:endParaRPr lang="en-US" altLang="ja-JP" dirty="0"/>
          </a:p>
          <a:p>
            <a:pPr lvl="1"/>
            <a:r>
              <a:rPr lang="ja-JP" altLang="en-US" dirty="0"/>
              <a:t>これを為すためのスキルセット構築に余念がない、というのも大事。</a:t>
            </a:r>
            <a:endParaRPr lang="en-US" altLang="ja-JP" dirty="0"/>
          </a:p>
          <a:p>
            <a:r>
              <a:rPr lang="ja-JP" altLang="en-US" dirty="0"/>
              <a:t>短気の逆は気長とかである。</a:t>
            </a:r>
            <a:endParaRPr lang="en-US" altLang="ja-JP" dirty="0"/>
          </a:p>
          <a:p>
            <a:pPr lvl="1"/>
            <a:r>
              <a:rPr lang="ja-JP" altLang="en-US" dirty="0"/>
              <a:t>ゴミほどの役にも立たない性質であり、時間をただ無駄遣いするタイプの性質。</a:t>
            </a:r>
            <a:endParaRPr lang="en-US" altLang="ja-JP" dirty="0"/>
          </a:p>
          <a:p>
            <a:pPr lvl="1"/>
            <a:r>
              <a:rPr lang="ja-JP" altLang="en-US" dirty="0"/>
              <a:t>時間効率が悪く、プロジェクトを遅滞させるのはたいていこのタイプの人間のかかわっている部分。</a:t>
            </a:r>
            <a:endParaRPr lang="en-US" altLang="ja-JP" dirty="0"/>
          </a:p>
          <a:p>
            <a:pPr lvl="1"/>
            <a:endParaRPr lang="en-US" altLang="ja-JP" dirty="0"/>
          </a:p>
        </p:txBody>
      </p:sp>
    </p:spTree>
    <p:extLst>
      <p:ext uri="{BB962C8B-B14F-4D97-AF65-F5344CB8AC3E}">
        <p14:creationId xmlns:p14="http://schemas.microsoft.com/office/powerpoint/2010/main" val="5839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a:t>VPC</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まず</a:t>
            </a:r>
            <a:r>
              <a:rPr lang="en-US" altLang="ja-JP" dirty="0"/>
              <a:t>VPC</a:t>
            </a:r>
            <a:r>
              <a:rPr lang="ja-JP" altLang="en-US" dirty="0"/>
              <a:t>をサブネット、展開</a:t>
            </a:r>
            <a:r>
              <a:rPr lang="en-US" altLang="ja-JP" dirty="0"/>
              <a:t>AZ</a:t>
            </a:r>
            <a:r>
              <a:rPr lang="ja-JP" altLang="en-US" dirty="0"/>
              <a:t>を明確にする。</a:t>
            </a:r>
            <a:endParaRPr lang="en-US" altLang="ja-JP" dirty="0"/>
          </a:p>
          <a:p>
            <a:r>
              <a:rPr lang="en-US" altLang="ja-JP" dirty="0" err="1"/>
              <a:t>SecurityGroup</a:t>
            </a:r>
            <a:r>
              <a:rPr lang="ja-JP" altLang="en-US" dirty="0"/>
              <a:t>もこの時点である程度確定的なので、ネットワーク構造に応じて</a:t>
            </a:r>
            <a:r>
              <a:rPr lang="en-US" altLang="ja-JP" dirty="0"/>
              <a:t>SG</a:t>
            </a:r>
            <a:r>
              <a:rPr lang="ja-JP" altLang="en-US" dirty="0"/>
              <a:t>は初手である程度固めておく（というかほぼここで確定している）。</a:t>
            </a:r>
            <a:endParaRPr lang="en-US" altLang="ja-JP" dirty="0"/>
          </a:p>
          <a:p>
            <a:r>
              <a:rPr lang="ja-JP" altLang="en-US" dirty="0"/>
              <a:t>ゲートウェイ、</a:t>
            </a:r>
            <a:r>
              <a:rPr lang="en-US" altLang="ja-JP" dirty="0"/>
              <a:t>NAT</a:t>
            </a:r>
            <a:r>
              <a:rPr lang="ja-JP" altLang="en-US" dirty="0"/>
              <a:t>、ルーティングテーブルを設置し、相互接続性と外部接続性をある程度確保。実際のテストは</a:t>
            </a:r>
            <a:r>
              <a:rPr lang="en-US" altLang="ja-JP" dirty="0"/>
              <a:t>Bastion</a:t>
            </a:r>
            <a:r>
              <a:rPr lang="ja-JP" altLang="en-US" dirty="0"/>
              <a:t>起動タイミングで。</a:t>
            </a:r>
            <a:endParaRPr lang="en-US" altLang="ja-JP" dirty="0"/>
          </a:p>
          <a:p>
            <a:endParaRPr lang="en-US" altLang="ja-JP" dirty="0"/>
          </a:p>
        </p:txBody>
      </p:sp>
    </p:spTree>
    <p:extLst>
      <p:ext uri="{BB962C8B-B14F-4D97-AF65-F5344CB8AC3E}">
        <p14:creationId xmlns:p14="http://schemas.microsoft.com/office/powerpoint/2010/main" val="95855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4B296-0B24-C422-1893-A732C7F348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9DDD74-47B8-06FB-B80D-11B68DA10880}"/>
              </a:ext>
            </a:extLst>
          </p:cNvPr>
          <p:cNvSpPr>
            <a:spLocks noGrp="1"/>
          </p:cNvSpPr>
          <p:nvPr>
            <p:ph type="title"/>
          </p:nvPr>
        </p:nvSpPr>
        <p:spPr/>
        <p:txBody>
          <a:bodyPr/>
          <a:lstStyle/>
          <a:p>
            <a:r>
              <a:rPr lang="ja-JP" altLang="en-US" dirty="0"/>
              <a:t>怠惰</a:t>
            </a:r>
            <a:r>
              <a:rPr kumimoji="1" lang="ja-JP" altLang="en-US" dirty="0"/>
              <a:t>であれ</a:t>
            </a:r>
          </a:p>
        </p:txBody>
      </p:sp>
      <p:sp>
        <p:nvSpPr>
          <p:cNvPr id="3" name="コンテンツ プレースホルダー 2">
            <a:extLst>
              <a:ext uri="{FF2B5EF4-FFF2-40B4-BE49-F238E27FC236}">
                <a16:creationId xmlns:a16="http://schemas.microsoft.com/office/drawing/2014/main" id="{D6865628-7383-B54B-75C6-0955C39047DD}"/>
              </a:ext>
            </a:extLst>
          </p:cNvPr>
          <p:cNvSpPr>
            <a:spLocks noGrp="1"/>
          </p:cNvSpPr>
          <p:nvPr>
            <p:ph idx="1"/>
          </p:nvPr>
        </p:nvSpPr>
        <p:spPr/>
        <p:txBody>
          <a:bodyPr>
            <a:normAutofit lnSpcReduction="10000"/>
          </a:bodyPr>
          <a:lstStyle/>
          <a:p>
            <a:r>
              <a:rPr lang="ja-JP" altLang="en-US" dirty="0"/>
              <a:t>怠惰とは、そもそも同じことを繰り返すことを嫌う人間のことである。</a:t>
            </a:r>
            <a:endParaRPr lang="en-US" altLang="ja-JP" dirty="0"/>
          </a:p>
          <a:p>
            <a:pPr lvl="1"/>
            <a:r>
              <a:rPr lang="ja-JP" altLang="en-US" dirty="0"/>
              <a:t>これも、効率のための創意工夫を努力できる人間を刺している。</a:t>
            </a:r>
            <a:endParaRPr lang="en-US" altLang="ja-JP" dirty="0"/>
          </a:p>
          <a:p>
            <a:pPr lvl="1"/>
            <a:r>
              <a:rPr lang="ja-JP" altLang="en-US" dirty="0"/>
              <a:t>ただラクをしましょう、とかラクな方法で逃げましょう、という話では「絶対に」ない。</a:t>
            </a:r>
            <a:endParaRPr lang="en-US" altLang="ja-JP" dirty="0"/>
          </a:p>
          <a:p>
            <a:pPr lvl="1"/>
            <a:r>
              <a:rPr lang="ja-JP" altLang="en-US" dirty="0"/>
              <a:t>ここまでの三大美徳すべて、「それを為すための」努力を怠らないこと、が重視されている。</a:t>
            </a:r>
            <a:endParaRPr lang="en-US" altLang="ja-JP" dirty="0"/>
          </a:p>
          <a:p>
            <a:pPr lvl="1"/>
            <a:r>
              <a:rPr lang="ja-JP" altLang="en-US" dirty="0"/>
              <a:t>そして努力は一切否定されない。逆に努力しないことは批難される。</a:t>
            </a:r>
            <a:endParaRPr lang="en-US" altLang="ja-JP" dirty="0"/>
          </a:p>
          <a:p>
            <a:r>
              <a:rPr lang="ja-JP" altLang="en-US" dirty="0"/>
              <a:t>怠惰の対義は勤勉である。</a:t>
            </a:r>
            <a:endParaRPr lang="en-US" altLang="ja-JP" dirty="0"/>
          </a:p>
          <a:p>
            <a:pPr lvl="1"/>
            <a:r>
              <a:rPr lang="ja-JP" altLang="en-US" dirty="0"/>
              <a:t>これも現場ではクソほどの役に立たない。</a:t>
            </a:r>
            <a:endParaRPr lang="en-US" altLang="ja-JP" dirty="0"/>
          </a:p>
          <a:p>
            <a:pPr lvl="1"/>
            <a:r>
              <a:rPr lang="ja-JP" altLang="en-US" dirty="0"/>
              <a:t>同じことを愚直に繰り返すなど、ただのロボットである。</a:t>
            </a:r>
            <a:r>
              <a:rPr lang="en-US" altLang="ja-JP" dirty="0"/>
              <a:t>AI</a:t>
            </a:r>
            <a:r>
              <a:rPr lang="ja-JP" altLang="en-US" dirty="0"/>
              <a:t>やコンピューターに仕事とられる！と騒いでいるエンジニアの大半がこれ。</a:t>
            </a:r>
            <a:endParaRPr lang="en-US" altLang="ja-JP" dirty="0"/>
          </a:p>
          <a:p>
            <a:pPr lvl="2"/>
            <a:r>
              <a:rPr lang="ja-JP" altLang="en-US" dirty="0"/>
              <a:t>お前のかわりなんてコンピューターで十分だったってことだ。たまたまコンピューターの代わりにお前を使ってたんだ。</a:t>
            </a:r>
            <a:endParaRPr lang="en-US" altLang="ja-JP" dirty="0"/>
          </a:p>
        </p:txBody>
      </p:sp>
    </p:spTree>
    <p:extLst>
      <p:ext uri="{BB962C8B-B14F-4D97-AF65-F5344CB8AC3E}">
        <p14:creationId xmlns:p14="http://schemas.microsoft.com/office/powerpoint/2010/main" val="19748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FB8BF-CA0D-C574-F980-6628257CB0AF}"/>
              </a:ext>
            </a:extLst>
          </p:cNvPr>
          <p:cNvSpPr>
            <a:spLocks noGrp="1"/>
          </p:cNvSpPr>
          <p:nvPr>
            <p:ph type="title"/>
          </p:nvPr>
        </p:nvSpPr>
        <p:spPr/>
        <p:txBody>
          <a:bodyPr/>
          <a:lstStyle/>
          <a:p>
            <a:r>
              <a:rPr kumimoji="1" lang="ja-JP" altLang="en-US" dirty="0"/>
              <a:t>言葉に慣れる</a:t>
            </a:r>
          </a:p>
        </p:txBody>
      </p:sp>
      <p:sp>
        <p:nvSpPr>
          <p:cNvPr id="3" name="コンテンツ プレースホルダー 2">
            <a:extLst>
              <a:ext uri="{FF2B5EF4-FFF2-40B4-BE49-F238E27FC236}">
                <a16:creationId xmlns:a16="http://schemas.microsoft.com/office/drawing/2014/main" id="{E9EE2685-2E05-2A10-F6FA-A63FB1538A15}"/>
              </a:ext>
            </a:extLst>
          </p:cNvPr>
          <p:cNvSpPr>
            <a:spLocks noGrp="1"/>
          </p:cNvSpPr>
          <p:nvPr>
            <p:ph idx="1"/>
          </p:nvPr>
        </p:nvSpPr>
        <p:spPr/>
        <p:txBody>
          <a:bodyPr>
            <a:normAutofit fontScale="92500" lnSpcReduction="20000"/>
          </a:bodyPr>
          <a:lstStyle/>
          <a:p>
            <a:r>
              <a:rPr kumimoji="1" lang="ja-JP" altLang="en-US" dirty="0"/>
              <a:t>当たり前のように出てくる言葉に慣れる。</a:t>
            </a:r>
            <a:endParaRPr kumimoji="1" lang="en-US" altLang="ja-JP" dirty="0"/>
          </a:p>
          <a:p>
            <a:pPr lvl="1"/>
            <a:r>
              <a:rPr lang="ja-JP" altLang="en-US" dirty="0"/>
              <a:t>分からない言葉はすぐに調べる。サービス名などではなくて、主に横文字言葉。そして覚える。</a:t>
            </a:r>
            <a:endParaRPr lang="en-US" altLang="ja-JP" dirty="0"/>
          </a:p>
          <a:p>
            <a:pPr lvl="1"/>
            <a:r>
              <a:rPr kumimoji="1" lang="ja-JP" altLang="en-US" dirty="0"/>
              <a:t>サービスや機能の説明に出てくる言葉を言葉のまま理解できるようになることが早道。</a:t>
            </a:r>
            <a:endParaRPr kumimoji="1" lang="en-US" altLang="ja-JP" dirty="0"/>
          </a:p>
          <a:p>
            <a:pPr lvl="2"/>
            <a:r>
              <a:rPr kumimoji="1" lang="ja-JP" altLang="en-US" dirty="0"/>
              <a:t>出てくるたびに調べてたら時間の無駄だし何回も同じことするな（短気、怠惰</a:t>
            </a:r>
            <a:endParaRPr kumimoji="1" lang="en-US" altLang="ja-JP" dirty="0"/>
          </a:p>
          <a:p>
            <a:r>
              <a:rPr lang="en-US" altLang="ja-JP" dirty="0"/>
              <a:t>IT</a:t>
            </a:r>
            <a:r>
              <a:rPr lang="ja-JP" altLang="en-US" dirty="0"/>
              <a:t>系だけでなく、ビジネス系や経理、ワークフローなど各種業務で出てくる用語もある程度素直に脳内に入るのが理想。</a:t>
            </a:r>
            <a:endParaRPr lang="en-US" altLang="ja-JP" dirty="0"/>
          </a:p>
          <a:p>
            <a:pPr lvl="1"/>
            <a:r>
              <a:rPr kumimoji="1" lang="ja-JP" altLang="en-US" dirty="0"/>
              <a:t>上流に向かうなら必須。相手の業務を理解しなければならない。</a:t>
            </a:r>
            <a:endParaRPr kumimoji="1" lang="en-US" altLang="ja-JP" dirty="0"/>
          </a:p>
          <a:p>
            <a:pPr lvl="1"/>
            <a:r>
              <a:rPr lang="ja-JP" altLang="en-US" dirty="0"/>
              <a:t>業種によって出てくる言葉は変わる。</a:t>
            </a:r>
            <a:endParaRPr lang="en-US" altLang="ja-JP" dirty="0"/>
          </a:p>
          <a:p>
            <a:pPr lvl="1"/>
            <a:r>
              <a:rPr kumimoji="1" lang="en-US" altLang="ja-JP" dirty="0"/>
              <a:t>IT</a:t>
            </a:r>
            <a:r>
              <a:rPr kumimoji="1" lang="ja-JP" altLang="en-US" dirty="0"/>
              <a:t>のパブリッシュと印刷業のパブリッシュは違う意味。</a:t>
            </a:r>
            <a:endParaRPr kumimoji="1" lang="en-US" altLang="ja-JP" dirty="0"/>
          </a:p>
          <a:p>
            <a:r>
              <a:rPr lang="ja-JP" altLang="en-US" dirty="0"/>
              <a:t>これらがカタカナではなく英文で頭に入っているのが理想。</a:t>
            </a:r>
            <a:endParaRPr lang="en-US" altLang="ja-JP" dirty="0"/>
          </a:p>
          <a:p>
            <a:pPr lvl="1"/>
            <a:r>
              <a:rPr kumimoji="1" lang="ja-JP" altLang="en-US" dirty="0"/>
              <a:t>少なくとも多少のスペルミス（</a:t>
            </a:r>
            <a:r>
              <a:rPr kumimoji="1" lang="en-US" altLang="ja-JP" dirty="0"/>
              <a:t>l</a:t>
            </a:r>
            <a:r>
              <a:rPr kumimoji="1" lang="ja-JP" altLang="en-US" dirty="0"/>
              <a:t>と</a:t>
            </a:r>
            <a:r>
              <a:rPr kumimoji="1" lang="en-US" altLang="ja-JP" dirty="0"/>
              <a:t>r</a:t>
            </a:r>
            <a:r>
              <a:rPr kumimoji="1" lang="ja-JP" altLang="en-US" dirty="0"/>
              <a:t>とか）はともかく、おおむね書ける、読めるが望ましい。</a:t>
            </a:r>
          </a:p>
        </p:txBody>
      </p:sp>
    </p:spTree>
    <p:extLst>
      <p:ext uri="{BB962C8B-B14F-4D97-AF65-F5344CB8AC3E}">
        <p14:creationId xmlns:p14="http://schemas.microsoft.com/office/powerpoint/2010/main" val="74249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BD091-2D77-FB2A-42EF-0DD17DD4F324}"/>
              </a:ext>
            </a:extLst>
          </p:cNvPr>
          <p:cNvSpPr>
            <a:spLocks noGrp="1"/>
          </p:cNvSpPr>
          <p:nvPr>
            <p:ph type="title"/>
          </p:nvPr>
        </p:nvSpPr>
        <p:spPr/>
        <p:txBody>
          <a:bodyPr/>
          <a:lstStyle/>
          <a:p>
            <a:r>
              <a:rPr kumimoji="1" lang="ja-JP" altLang="en-US" dirty="0"/>
              <a:t>いろんなことば</a:t>
            </a:r>
          </a:p>
        </p:txBody>
      </p:sp>
      <p:sp>
        <p:nvSpPr>
          <p:cNvPr id="3" name="コンテンツ プレースホルダー 2">
            <a:extLst>
              <a:ext uri="{FF2B5EF4-FFF2-40B4-BE49-F238E27FC236}">
                <a16:creationId xmlns:a16="http://schemas.microsoft.com/office/drawing/2014/main" id="{28789BDB-B1C9-AA7E-98EA-562032F761B1}"/>
              </a:ext>
            </a:extLst>
          </p:cNvPr>
          <p:cNvSpPr>
            <a:spLocks noGrp="1"/>
          </p:cNvSpPr>
          <p:nvPr>
            <p:ph sz="half" idx="1"/>
          </p:nvPr>
        </p:nvSpPr>
        <p:spPr/>
        <p:txBody>
          <a:bodyPr>
            <a:normAutofit lnSpcReduction="10000"/>
          </a:bodyPr>
          <a:lstStyle/>
          <a:p>
            <a:r>
              <a:rPr kumimoji="1" lang="ja-JP" altLang="en-US" dirty="0"/>
              <a:t>ワークロード、オフロード</a:t>
            </a:r>
            <a:endParaRPr lang="en-US" altLang="ja-JP" dirty="0"/>
          </a:p>
          <a:p>
            <a:r>
              <a:rPr lang="ja-JP" altLang="en-US" dirty="0"/>
              <a:t>クラスター、サーバレス、ノード</a:t>
            </a:r>
            <a:endParaRPr lang="en-US" altLang="ja-JP" dirty="0"/>
          </a:p>
          <a:p>
            <a:r>
              <a:rPr kumimoji="1" lang="ja-JP" altLang="en-US" dirty="0"/>
              <a:t>オポチュニティ、</a:t>
            </a:r>
            <a:r>
              <a:rPr lang="ja-JP" altLang="en-US" dirty="0"/>
              <a:t>ガバナンス、レコメンド</a:t>
            </a:r>
            <a:endParaRPr lang="en-US" altLang="ja-JP" dirty="0"/>
          </a:p>
          <a:p>
            <a:r>
              <a:rPr kumimoji="1" lang="ja-JP" altLang="en-US" dirty="0"/>
              <a:t>データストア、データレイク、ウェアハウス</a:t>
            </a:r>
            <a:endParaRPr kumimoji="1" lang="en-US" altLang="ja-JP" dirty="0"/>
          </a:p>
          <a:p>
            <a:r>
              <a:rPr lang="ja-JP" altLang="en-US" dirty="0"/>
              <a:t>イベント、イベントバス、イベントドリブン</a:t>
            </a:r>
            <a:endParaRPr lang="en-US" altLang="ja-JP" dirty="0"/>
          </a:p>
          <a:p>
            <a:r>
              <a:rPr kumimoji="1" lang="ja-JP" altLang="en-US" dirty="0"/>
              <a:t>アーティファクト、</a:t>
            </a:r>
            <a:r>
              <a:rPr lang="ja-JP" altLang="en-US" dirty="0"/>
              <a:t>オムニ、オムニチャネル</a:t>
            </a:r>
            <a:endParaRPr kumimoji="1" lang="en-US" altLang="ja-JP" dirty="0"/>
          </a:p>
          <a:p>
            <a:r>
              <a:rPr kumimoji="1" lang="ja-JP" altLang="en-US" dirty="0"/>
              <a:t>サービス、トランザクション、トランジット</a:t>
            </a:r>
            <a:endParaRPr kumimoji="1" lang="en-US" altLang="ja-JP" dirty="0"/>
          </a:p>
          <a:p>
            <a:r>
              <a:rPr lang="ja-JP" altLang="en-US" dirty="0"/>
              <a:t>ルーティング</a:t>
            </a:r>
            <a:endParaRPr kumimoji="1" lang="ja-JP" altLang="en-US" dirty="0"/>
          </a:p>
        </p:txBody>
      </p:sp>
      <p:sp>
        <p:nvSpPr>
          <p:cNvPr id="4" name="コンテンツ プレースホルダー 3">
            <a:extLst>
              <a:ext uri="{FF2B5EF4-FFF2-40B4-BE49-F238E27FC236}">
                <a16:creationId xmlns:a16="http://schemas.microsoft.com/office/drawing/2014/main" id="{B2065C4F-7B8A-D9C2-0C1A-4DA18BAC303E}"/>
              </a:ext>
            </a:extLst>
          </p:cNvPr>
          <p:cNvSpPr>
            <a:spLocks noGrp="1"/>
          </p:cNvSpPr>
          <p:nvPr>
            <p:ph sz="half" idx="2"/>
          </p:nvPr>
        </p:nvSpPr>
        <p:spPr/>
        <p:txBody>
          <a:bodyPr>
            <a:normAutofit lnSpcReduction="10000"/>
          </a:bodyPr>
          <a:lstStyle/>
          <a:p>
            <a:r>
              <a:rPr kumimoji="1" lang="ja-JP" altLang="en-US" dirty="0"/>
              <a:t>カラムナ（列指向）</a:t>
            </a:r>
            <a:endParaRPr kumimoji="1" lang="en-US" altLang="ja-JP" dirty="0"/>
          </a:p>
          <a:p>
            <a:r>
              <a:rPr lang="ja-JP" altLang="en-US" dirty="0"/>
              <a:t>デプロイ、リリース、カットオーバー、ローンチ</a:t>
            </a:r>
            <a:endParaRPr lang="en-US" altLang="ja-JP" dirty="0"/>
          </a:p>
          <a:p>
            <a:r>
              <a:rPr kumimoji="1" lang="ja-JP" altLang="en-US" dirty="0"/>
              <a:t>キュー、パイプライン</a:t>
            </a:r>
            <a:endParaRPr kumimoji="1" lang="en-US" altLang="ja-JP" dirty="0"/>
          </a:p>
          <a:p>
            <a:r>
              <a:rPr lang="ja-JP" altLang="en-US" dirty="0"/>
              <a:t>アグリゲーター、コア</a:t>
            </a:r>
            <a:endParaRPr lang="en-US" altLang="ja-JP" dirty="0"/>
          </a:p>
          <a:p>
            <a:r>
              <a:rPr kumimoji="1" lang="ja-JP" altLang="en-US" dirty="0"/>
              <a:t>エッジ、ロケーション、コロケーション</a:t>
            </a:r>
            <a:endParaRPr kumimoji="1" lang="en-US" altLang="ja-JP" dirty="0"/>
          </a:p>
          <a:p>
            <a:r>
              <a:rPr lang="ja-JP" altLang="en-US" dirty="0"/>
              <a:t>スキーム、</a:t>
            </a:r>
            <a:r>
              <a:rPr kumimoji="1" lang="ja-JP" altLang="en-US" dirty="0"/>
              <a:t>コンポーネント</a:t>
            </a:r>
            <a:endParaRPr kumimoji="1" lang="en-US" altLang="ja-JP" dirty="0"/>
          </a:p>
          <a:p>
            <a:r>
              <a:rPr lang="ja-JP" altLang="en-US" dirty="0"/>
              <a:t>バウンス、アノテーション</a:t>
            </a:r>
            <a:endParaRPr lang="en-US" altLang="ja-JP" dirty="0"/>
          </a:p>
          <a:p>
            <a:pPr marL="0" indent="0">
              <a:buNone/>
            </a:pPr>
            <a:r>
              <a:rPr lang="en-US" altLang="ja-JP" dirty="0" err="1"/>
              <a:t>e</a:t>
            </a:r>
            <a:r>
              <a:rPr kumimoji="1" lang="en-US" altLang="ja-JP" dirty="0" err="1"/>
              <a:t>tc,etc</a:t>
            </a:r>
            <a:r>
              <a:rPr kumimoji="1" lang="en-US" altLang="ja-JP" dirty="0"/>
              <a:t>…</a:t>
            </a:r>
            <a:endParaRPr kumimoji="1" lang="ja-JP" altLang="en-US" dirty="0"/>
          </a:p>
        </p:txBody>
      </p:sp>
    </p:spTree>
    <p:extLst>
      <p:ext uri="{BB962C8B-B14F-4D97-AF65-F5344CB8AC3E}">
        <p14:creationId xmlns:p14="http://schemas.microsoft.com/office/powerpoint/2010/main" val="16505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79290-6D26-C82C-CA83-9659990437B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24E486-DD7B-7CA4-EFAF-FA6E10A9D25A}"/>
              </a:ext>
            </a:extLst>
          </p:cNvPr>
          <p:cNvSpPr>
            <a:spLocks noGrp="1"/>
          </p:cNvSpPr>
          <p:nvPr>
            <p:ph type="title"/>
          </p:nvPr>
        </p:nvSpPr>
        <p:spPr/>
        <p:txBody>
          <a:bodyPr/>
          <a:lstStyle/>
          <a:p>
            <a:r>
              <a:rPr kumimoji="1" lang="ja-JP" altLang="en-US" dirty="0"/>
              <a:t>いろんな商品やカテゴリ</a:t>
            </a:r>
          </a:p>
        </p:txBody>
      </p:sp>
      <p:sp>
        <p:nvSpPr>
          <p:cNvPr id="3" name="コンテンツ プレースホルダー 2">
            <a:extLst>
              <a:ext uri="{FF2B5EF4-FFF2-40B4-BE49-F238E27FC236}">
                <a16:creationId xmlns:a16="http://schemas.microsoft.com/office/drawing/2014/main" id="{7A81BDB4-19A8-1A07-4DD0-B81DA4DB6313}"/>
              </a:ext>
            </a:extLst>
          </p:cNvPr>
          <p:cNvSpPr>
            <a:spLocks noGrp="1"/>
          </p:cNvSpPr>
          <p:nvPr>
            <p:ph sz="half" idx="1"/>
          </p:nvPr>
        </p:nvSpPr>
        <p:spPr/>
        <p:txBody>
          <a:bodyPr>
            <a:normAutofit lnSpcReduction="10000"/>
          </a:bodyPr>
          <a:lstStyle/>
          <a:p>
            <a:r>
              <a:rPr lang="en-US" altLang="ja-JP" dirty="0"/>
              <a:t>ERP</a:t>
            </a:r>
            <a:r>
              <a:rPr lang="ja-JP" altLang="en-US" dirty="0"/>
              <a:t>、</a:t>
            </a:r>
            <a:r>
              <a:rPr lang="en-US" altLang="ja-JP" dirty="0"/>
              <a:t>SAP</a:t>
            </a:r>
          </a:p>
          <a:p>
            <a:r>
              <a:rPr kumimoji="1" lang="en-US" altLang="ja-JP" dirty="0"/>
              <a:t>DB2</a:t>
            </a:r>
            <a:r>
              <a:rPr kumimoji="1" lang="ja-JP" altLang="en-US" dirty="0"/>
              <a:t>、</a:t>
            </a:r>
            <a:r>
              <a:rPr kumimoji="1" lang="en-US" altLang="ja-JP" dirty="0"/>
              <a:t>Oracle</a:t>
            </a:r>
          </a:p>
          <a:p>
            <a:r>
              <a:rPr lang="en-US" altLang="ja-JP" dirty="0"/>
              <a:t>Solaris</a:t>
            </a:r>
            <a:r>
              <a:rPr lang="ja-JP" altLang="en-US" dirty="0"/>
              <a:t>、</a:t>
            </a:r>
            <a:r>
              <a:rPr lang="en-US" altLang="ja-JP" dirty="0"/>
              <a:t>AIX</a:t>
            </a:r>
            <a:r>
              <a:rPr lang="ja-JP" altLang="en-US" dirty="0"/>
              <a:t>、</a:t>
            </a:r>
            <a:r>
              <a:rPr lang="en-US" altLang="ja-JP" dirty="0"/>
              <a:t>BSD</a:t>
            </a:r>
          </a:p>
          <a:p>
            <a:r>
              <a:rPr kumimoji="1" lang="en-US" altLang="ja-JP" dirty="0"/>
              <a:t>VMWare</a:t>
            </a:r>
            <a:r>
              <a:rPr kumimoji="1" lang="ja-JP" altLang="en-US" dirty="0"/>
              <a:t>、</a:t>
            </a:r>
            <a:r>
              <a:rPr kumimoji="1" lang="en-US" altLang="ja-JP" dirty="0" err="1"/>
              <a:t>ESXi</a:t>
            </a:r>
            <a:endParaRPr kumimoji="1" lang="en-US" altLang="ja-JP" dirty="0"/>
          </a:p>
          <a:p>
            <a:r>
              <a:rPr lang="en-US" altLang="ja-JP" dirty="0"/>
              <a:t>Microsoft AD</a:t>
            </a:r>
            <a:r>
              <a:rPr lang="ja-JP" altLang="en-US" dirty="0"/>
              <a:t>、</a:t>
            </a:r>
            <a:r>
              <a:rPr lang="en-US" altLang="ja-JP" dirty="0"/>
              <a:t>NIS+</a:t>
            </a:r>
            <a:r>
              <a:rPr lang="ja-JP" altLang="en-US" dirty="0"/>
              <a:t>、</a:t>
            </a:r>
            <a:r>
              <a:rPr lang="en-US" altLang="ja-JP" dirty="0"/>
              <a:t>NFS</a:t>
            </a:r>
          </a:p>
          <a:p>
            <a:r>
              <a:rPr kumimoji="1" lang="en-US" altLang="ja-JP" dirty="0"/>
              <a:t>iSCSI</a:t>
            </a:r>
            <a:r>
              <a:rPr kumimoji="1" lang="ja-JP" altLang="en-US" dirty="0"/>
              <a:t>、</a:t>
            </a:r>
            <a:r>
              <a:rPr kumimoji="1" lang="en-US" altLang="ja-JP" dirty="0" err="1"/>
              <a:t>tftp</a:t>
            </a:r>
            <a:r>
              <a:rPr lang="ja-JP" altLang="en-US" dirty="0"/>
              <a:t>、</a:t>
            </a:r>
            <a:r>
              <a:rPr lang="en-US" altLang="ja-JP" dirty="0"/>
              <a:t>FC</a:t>
            </a:r>
          </a:p>
          <a:p>
            <a:r>
              <a:rPr kumimoji="1" lang="en-US" altLang="ja-JP" dirty="0"/>
              <a:t>NIC</a:t>
            </a:r>
            <a:r>
              <a:rPr kumimoji="1" lang="ja-JP" altLang="en-US" dirty="0"/>
              <a:t>、</a:t>
            </a:r>
            <a:r>
              <a:rPr kumimoji="1" lang="en-US" altLang="ja-JP" dirty="0"/>
              <a:t>RJ45</a:t>
            </a:r>
            <a:r>
              <a:rPr kumimoji="1" lang="ja-JP" altLang="en-US" dirty="0"/>
              <a:t>、</a:t>
            </a:r>
            <a:r>
              <a:rPr kumimoji="1" lang="en-US" altLang="ja-JP" dirty="0"/>
              <a:t>LTE</a:t>
            </a:r>
            <a:r>
              <a:rPr kumimoji="1" lang="ja-JP" altLang="en-US" dirty="0"/>
              <a:t>、</a:t>
            </a:r>
            <a:r>
              <a:rPr kumimoji="1" lang="en-US" altLang="ja-JP" dirty="0"/>
              <a:t>5G</a:t>
            </a:r>
            <a:r>
              <a:rPr kumimoji="1" lang="ja-JP" altLang="en-US" dirty="0"/>
              <a:t>、</a:t>
            </a:r>
            <a:r>
              <a:rPr lang="en-US" altLang="ja-JP" dirty="0"/>
              <a:t>3G</a:t>
            </a:r>
          </a:p>
          <a:p>
            <a:r>
              <a:rPr kumimoji="1" lang="en-US" altLang="ja-JP" dirty="0" err="1"/>
              <a:t>CloudFlare</a:t>
            </a:r>
            <a:endParaRPr kumimoji="1" lang="en-US" altLang="ja-JP" dirty="0"/>
          </a:p>
        </p:txBody>
      </p:sp>
      <p:sp>
        <p:nvSpPr>
          <p:cNvPr id="4" name="コンテンツ プレースホルダー 3">
            <a:extLst>
              <a:ext uri="{FF2B5EF4-FFF2-40B4-BE49-F238E27FC236}">
                <a16:creationId xmlns:a16="http://schemas.microsoft.com/office/drawing/2014/main" id="{D3DDE994-AB4C-DBDD-5F4B-4B589203E5D4}"/>
              </a:ext>
            </a:extLst>
          </p:cNvPr>
          <p:cNvSpPr>
            <a:spLocks noGrp="1"/>
          </p:cNvSpPr>
          <p:nvPr>
            <p:ph sz="half" idx="2"/>
          </p:nvPr>
        </p:nvSpPr>
        <p:spPr/>
        <p:txBody>
          <a:bodyPr>
            <a:normAutofit lnSpcReduction="10000"/>
          </a:bodyPr>
          <a:lstStyle/>
          <a:p>
            <a:r>
              <a:rPr lang="en-US" altLang="ja-JP" dirty="0"/>
              <a:t>F5 Networks</a:t>
            </a:r>
          </a:p>
          <a:p>
            <a:r>
              <a:rPr lang="en-US" altLang="ja-JP" dirty="0"/>
              <a:t>ETL</a:t>
            </a:r>
            <a:r>
              <a:rPr lang="ja-JP" altLang="en-US" dirty="0"/>
              <a:t>、</a:t>
            </a:r>
            <a:r>
              <a:rPr lang="en-US" altLang="ja-JP" dirty="0"/>
              <a:t>BI</a:t>
            </a:r>
            <a:r>
              <a:rPr lang="ja-JP" altLang="en-US" dirty="0"/>
              <a:t>、</a:t>
            </a:r>
            <a:r>
              <a:rPr lang="en-US" altLang="ja-JP" dirty="0"/>
              <a:t>RPA</a:t>
            </a:r>
          </a:p>
          <a:p>
            <a:r>
              <a:rPr lang="en-US" altLang="ja-JP" dirty="0"/>
              <a:t>EAI</a:t>
            </a:r>
            <a:r>
              <a:rPr lang="ja-JP" altLang="en-US" dirty="0"/>
              <a:t>、</a:t>
            </a:r>
            <a:r>
              <a:rPr lang="en-US" altLang="ja-JP" dirty="0"/>
              <a:t>EDI</a:t>
            </a:r>
          </a:p>
          <a:p>
            <a:r>
              <a:rPr lang="ja-JP" altLang="en-US" dirty="0"/>
              <a:t>オープン系、メインフレーム</a:t>
            </a:r>
            <a:endParaRPr lang="en-US" altLang="ja-JP" dirty="0"/>
          </a:p>
          <a:p>
            <a:endParaRPr lang="en-US" altLang="ja-JP" dirty="0"/>
          </a:p>
          <a:p>
            <a:pPr marL="0" indent="0">
              <a:buNone/>
            </a:pPr>
            <a:r>
              <a:rPr lang="en-US" altLang="ja-JP" dirty="0" err="1"/>
              <a:t>e</a:t>
            </a:r>
            <a:r>
              <a:rPr kumimoji="1" lang="en-US" altLang="ja-JP" dirty="0" err="1"/>
              <a:t>tc,etc</a:t>
            </a:r>
            <a:r>
              <a:rPr kumimoji="1" lang="en-US" altLang="ja-JP" dirty="0"/>
              <a:t>…</a:t>
            </a:r>
            <a:endParaRPr kumimoji="1" lang="ja-JP" altLang="en-US" dirty="0"/>
          </a:p>
        </p:txBody>
      </p:sp>
    </p:spTree>
    <p:extLst>
      <p:ext uri="{BB962C8B-B14F-4D97-AF65-F5344CB8AC3E}">
        <p14:creationId xmlns:p14="http://schemas.microsoft.com/office/powerpoint/2010/main" val="162807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a:t>IAM</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基本的にはユーザー、グループを形成。</a:t>
            </a:r>
            <a:endParaRPr lang="en-US" altLang="ja-JP" dirty="0"/>
          </a:p>
          <a:p>
            <a:r>
              <a:rPr lang="ja-JP" altLang="en-US" dirty="0"/>
              <a:t>その後インスタンスプロファイル用ロールを形成。</a:t>
            </a:r>
            <a:endParaRPr lang="en-US" altLang="ja-JP" dirty="0"/>
          </a:p>
          <a:p>
            <a:pPr lvl="1"/>
            <a:r>
              <a:rPr lang="ja-JP" altLang="en-US" dirty="0"/>
              <a:t>いろいろ必要だと思われるポリシーを組み込む</a:t>
            </a:r>
            <a:endParaRPr lang="en-US" altLang="ja-JP" dirty="0"/>
          </a:p>
          <a:p>
            <a:r>
              <a:rPr lang="ja-JP" altLang="en-US" dirty="0"/>
              <a:t>次に、ざらっと使用予定サービスとそのドキュメントを眺め、ロール付与が必要な場所があるならロールを形成しておく</a:t>
            </a:r>
            <a:endParaRPr lang="en-US" altLang="ja-JP" dirty="0"/>
          </a:p>
          <a:p>
            <a:pPr lvl="1"/>
            <a:r>
              <a:rPr lang="ja-JP" altLang="en-US" dirty="0"/>
              <a:t>同時期にやることでネーミングルールをある程度平準化する。</a:t>
            </a:r>
            <a:endParaRPr lang="en-US" altLang="ja-JP" dirty="0"/>
          </a:p>
          <a:p>
            <a:pPr lvl="1"/>
            <a:r>
              <a:rPr lang="ja-JP" altLang="en-US" dirty="0"/>
              <a:t>あとからはポリシーの組み込みだけで済むよう、必要なロール自体は作成しておく</a:t>
            </a:r>
            <a:endParaRPr lang="en-US" altLang="ja-JP" dirty="0"/>
          </a:p>
        </p:txBody>
      </p:sp>
    </p:spTree>
    <p:extLst>
      <p:ext uri="{BB962C8B-B14F-4D97-AF65-F5344CB8AC3E}">
        <p14:creationId xmlns:p14="http://schemas.microsoft.com/office/powerpoint/2010/main" val="77201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ja-JP" altLang="en-US" dirty="0"/>
              <a:t>システムの構築に関するファーストステップ</a:t>
            </a:r>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lstStyle/>
          <a:p>
            <a:r>
              <a:rPr kumimoji="1" lang="ja-JP" altLang="en-US" dirty="0"/>
              <a:t>実際のところ、要件定義に基づいてシステムを組めるようになるにはそれなりの場数が必要となる。</a:t>
            </a:r>
            <a:endParaRPr kumimoji="1" lang="en-US" altLang="ja-JP" dirty="0"/>
          </a:p>
          <a:p>
            <a:pPr lvl="1"/>
            <a:r>
              <a:rPr lang="ja-JP" altLang="en-US" dirty="0"/>
              <a:t>とはいえ、結局チートシートスタートだとほぼ身につかないようではある。</a:t>
            </a:r>
            <a:endParaRPr lang="en-US" altLang="ja-JP" dirty="0"/>
          </a:p>
          <a:p>
            <a:r>
              <a:rPr lang="ja-JP" altLang="en-US" dirty="0"/>
              <a:t>なので、ここではいったん私が思考する際の思考をトレースしてみたいと思う。</a:t>
            </a:r>
            <a:endParaRPr lang="en-US" altLang="ja-JP" dirty="0"/>
          </a:p>
        </p:txBody>
      </p:sp>
    </p:spTree>
    <p:extLst>
      <p:ext uri="{BB962C8B-B14F-4D97-AF65-F5344CB8AC3E}">
        <p14:creationId xmlns:p14="http://schemas.microsoft.com/office/powerpoint/2010/main" val="361785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a:t>EC2</a:t>
            </a:r>
            <a:r>
              <a:rPr lang="ja-JP" altLang="en-US" dirty="0"/>
              <a:t>上にアプリケーションが載る</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lstStyle/>
          <a:p>
            <a:r>
              <a:rPr lang="ja-JP" altLang="en-US" dirty="0"/>
              <a:t>まず大きな要素としてはコンテナか</a:t>
            </a:r>
            <a:r>
              <a:rPr lang="en-US" altLang="ja-JP" dirty="0"/>
              <a:t>EC2</a:t>
            </a:r>
            <a:r>
              <a:rPr lang="ja-JP" altLang="en-US" dirty="0"/>
              <a:t>か、といった大きな枠組みが一つ。</a:t>
            </a:r>
            <a:endParaRPr lang="en-US" altLang="ja-JP" dirty="0"/>
          </a:p>
          <a:p>
            <a:r>
              <a:rPr lang="ja-JP" altLang="en-US" dirty="0"/>
              <a:t>今回は</a:t>
            </a:r>
            <a:r>
              <a:rPr lang="en-US" altLang="ja-JP" dirty="0"/>
              <a:t>EC2</a:t>
            </a:r>
            <a:r>
              <a:rPr lang="ja-JP" altLang="en-US" dirty="0"/>
              <a:t>なので、</a:t>
            </a:r>
            <a:r>
              <a:rPr lang="en-US" altLang="ja-JP" dirty="0"/>
              <a:t>EC2</a:t>
            </a:r>
            <a:r>
              <a:rPr lang="ja-JP" altLang="en-US" dirty="0"/>
              <a:t>を何で作るか（ツール）と</a:t>
            </a:r>
            <a:r>
              <a:rPr lang="en-US" altLang="ja-JP" dirty="0"/>
              <a:t>EC2</a:t>
            </a:r>
            <a:r>
              <a:rPr lang="ja-JP" altLang="en-US" dirty="0"/>
              <a:t>にどうアプリケーションをデプロイするか、を考慮することになる。</a:t>
            </a:r>
            <a:endParaRPr lang="en-US" altLang="ja-JP" dirty="0"/>
          </a:p>
          <a:p>
            <a:r>
              <a:rPr lang="ja-JP" altLang="en-US" dirty="0"/>
              <a:t>俯瞰範囲として</a:t>
            </a:r>
            <a:r>
              <a:rPr lang="en-US" altLang="ja-JP" dirty="0" err="1"/>
              <a:t>AutoScaling</a:t>
            </a:r>
            <a:r>
              <a:rPr lang="ja-JP" altLang="en-US" dirty="0"/>
              <a:t>が含まれているので、この時点で選択としては</a:t>
            </a:r>
            <a:endParaRPr lang="en-US" altLang="ja-JP" dirty="0"/>
          </a:p>
          <a:p>
            <a:pPr lvl="1"/>
            <a:r>
              <a:rPr lang="en-US" altLang="ja-JP" dirty="0"/>
              <a:t>NFS Sharing</a:t>
            </a:r>
            <a:r>
              <a:rPr lang="ja-JP" altLang="en-US" dirty="0"/>
              <a:t>パターン</a:t>
            </a:r>
            <a:endParaRPr lang="en-US" altLang="ja-JP" dirty="0"/>
          </a:p>
          <a:p>
            <a:pPr lvl="1"/>
            <a:r>
              <a:rPr lang="en-US" altLang="ja-JP" dirty="0"/>
              <a:t>CI/CD</a:t>
            </a:r>
            <a:r>
              <a:rPr lang="ja-JP" altLang="en-US" dirty="0"/>
              <a:t>パターン</a:t>
            </a:r>
            <a:endParaRPr lang="en-US" altLang="ja-JP" dirty="0"/>
          </a:p>
          <a:p>
            <a:pPr lvl="1"/>
            <a:r>
              <a:rPr lang="ja-JP" altLang="en-US" dirty="0"/>
              <a:t>のいずれか。</a:t>
            </a:r>
            <a:endParaRPr lang="en-US" altLang="ja-JP" dirty="0"/>
          </a:p>
          <a:p>
            <a:r>
              <a:rPr lang="ja-JP" altLang="en-US" dirty="0"/>
              <a:t>要件定義範囲として</a:t>
            </a:r>
            <a:r>
              <a:rPr lang="en-US" altLang="ja-JP" dirty="0"/>
              <a:t>NFS Sharing</a:t>
            </a:r>
            <a:r>
              <a:rPr lang="ja-JP" altLang="en-US" dirty="0"/>
              <a:t>パターンで定義されているので、いったんそれで置く。</a:t>
            </a:r>
            <a:endParaRPr lang="en-US" altLang="ja-JP" dirty="0"/>
          </a:p>
          <a:p>
            <a:pPr lvl="1"/>
            <a:r>
              <a:rPr lang="en-US" altLang="ja-JP" dirty="0"/>
              <a:t>CI/CD</a:t>
            </a:r>
            <a:r>
              <a:rPr lang="ja-JP" altLang="en-US" dirty="0"/>
              <a:t>が使用できないかは上流相談事項として記録する（コスト低減するため）</a:t>
            </a:r>
            <a:endParaRPr lang="en-US" altLang="ja-JP" dirty="0"/>
          </a:p>
        </p:txBody>
      </p:sp>
    </p:spTree>
    <p:extLst>
      <p:ext uri="{BB962C8B-B14F-4D97-AF65-F5344CB8AC3E}">
        <p14:creationId xmlns:p14="http://schemas.microsoft.com/office/powerpoint/2010/main" val="116171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a:t>OS</a:t>
            </a:r>
            <a:r>
              <a:rPr lang="ja-JP" altLang="en-US" dirty="0"/>
              <a:t>内部デザイン</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プロビジョニングをどこまでやるか。</a:t>
            </a:r>
            <a:endParaRPr lang="en-US" altLang="ja-JP" dirty="0"/>
          </a:p>
          <a:p>
            <a:pPr lvl="1"/>
            <a:r>
              <a:rPr lang="ja-JP" altLang="en-US" dirty="0"/>
              <a:t>ユーザーを関与会社別で定義するので、アカウントの配備パターンを検討する。</a:t>
            </a:r>
            <a:endParaRPr lang="en-US" altLang="ja-JP" dirty="0"/>
          </a:p>
          <a:p>
            <a:pPr lvl="2"/>
            <a:r>
              <a:rPr lang="en-US" altLang="ja-JP" dirty="0"/>
              <a:t>IAM</a:t>
            </a:r>
            <a:r>
              <a:rPr lang="ja-JP" altLang="en-US" dirty="0"/>
              <a:t>ベースか、スタティックに組み込むか。</a:t>
            </a:r>
            <a:endParaRPr lang="en-US" altLang="ja-JP" dirty="0"/>
          </a:p>
          <a:p>
            <a:pPr lvl="2"/>
            <a:r>
              <a:rPr lang="en-US" altLang="ja-JP" dirty="0"/>
              <a:t>EC2</a:t>
            </a:r>
            <a:r>
              <a:rPr lang="ja-JP" altLang="en-US" dirty="0"/>
              <a:t>プロビジョニングが</a:t>
            </a:r>
            <a:r>
              <a:rPr lang="en-US" altLang="ja-JP" dirty="0" err="1"/>
              <a:t>Packer+Ansible</a:t>
            </a:r>
            <a:r>
              <a:rPr lang="ja-JP" altLang="en-US" dirty="0"/>
              <a:t>などなら組み込んだほうが手っ取り早い。</a:t>
            </a:r>
            <a:endParaRPr lang="en-US" altLang="ja-JP" dirty="0"/>
          </a:p>
          <a:p>
            <a:pPr lvl="2"/>
            <a:r>
              <a:rPr lang="en-US" altLang="ja-JP" dirty="0" err="1"/>
              <a:t>ImageBuilder</a:t>
            </a:r>
            <a:r>
              <a:rPr lang="ja-JP" altLang="en-US" dirty="0"/>
              <a:t>だとどちらでもよいが、</a:t>
            </a:r>
            <a:r>
              <a:rPr lang="en-US" altLang="ja-JP" dirty="0"/>
              <a:t>Terraform</a:t>
            </a:r>
            <a:r>
              <a:rPr lang="ja-JP" altLang="en-US" dirty="0"/>
              <a:t>に統合するならアカウントもコードに組み込むかどうかの判断</a:t>
            </a:r>
            <a:endParaRPr lang="en-US" altLang="ja-JP" dirty="0"/>
          </a:p>
          <a:p>
            <a:pPr lvl="2"/>
            <a:r>
              <a:rPr lang="en-US" altLang="ja-JP" dirty="0"/>
              <a:t>Cloud-</a:t>
            </a:r>
            <a:r>
              <a:rPr lang="en-US" altLang="ja-JP" dirty="0" err="1"/>
              <a:t>init</a:t>
            </a:r>
            <a:r>
              <a:rPr lang="ja-JP" altLang="en-US" dirty="0"/>
              <a:t>によるユーザー配備も十分に検討の範囲、というかプロビジョニングの範囲が小さいなら主力。</a:t>
            </a:r>
            <a:endParaRPr lang="en-US" altLang="ja-JP" dirty="0"/>
          </a:p>
          <a:p>
            <a:pPr lvl="1"/>
            <a:r>
              <a:rPr lang="en-US" altLang="ja-JP" dirty="0"/>
              <a:t>EFS</a:t>
            </a:r>
            <a:r>
              <a:rPr lang="ja-JP" altLang="en-US" dirty="0"/>
              <a:t>のマウントをどこにやらせるか</a:t>
            </a:r>
            <a:endParaRPr lang="en-US" altLang="ja-JP" dirty="0"/>
          </a:p>
          <a:p>
            <a:pPr lvl="2"/>
            <a:r>
              <a:rPr lang="en-US" altLang="ja-JP" dirty="0"/>
              <a:t>Cloud-</a:t>
            </a:r>
            <a:r>
              <a:rPr lang="en-US" altLang="ja-JP" dirty="0" err="1"/>
              <a:t>init</a:t>
            </a:r>
            <a:r>
              <a:rPr lang="ja-JP" altLang="en-US" dirty="0"/>
              <a:t>か、起動テンプレートか。</a:t>
            </a:r>
            <a:endParaRPr lang="en-US" altLang="ja-JP" dirty="0"/>
          </a:p>
          <a:p>
            <a:pPr lvl="1"/>
            <a:r>
              <a:rPr lang="ja-JP" altLang="en-US" dirty="0"/>
              <a:t>ミドルウェア</a:t>
            </a:r>
            <a:r>
              <a:rPr lang="en-US" altLang="ja-JP" dirty="0"/>
              <a:t>/</a:t>
            </a:r>
            <a:r>
              <a:rPr lang="ja-JP" altLang="en-US" dirty="0"/>
              <a:t>設定ファイルの配備組み込み</a:t>
            </a:r>
            <a:endParaRPr lang="en-US" altLang="ja-JP" dirty="0"/>
          </a:p>
          <a:p>
            <a:pPr lvl="2"/>
            <a:r>
              <a:rPr lang="ja-JP" altLang="en-US" dirty="0"/>
              <a:t>ユーザー配備とリンクする</a:t>
            </a:r>
            <a:endParaRPr lang="en-US" altLang="ja-JP" dirty="0"/>
          </a:p>
          <a:p>
            <a:pPr lvl="1"/>
            <a:endParaRPr lang="en-US" altLang="ja-JP" dirty="0"/>
          </a:p>
        </p:txBody>
      </p:sp>
    </p:spTree>
    <p:extLst>
      <p:ext uri="{BB962C8B-B14F-4D97-AF65-F5344CB8AC3E}">
        <p14:creationId xmlns:p14="http://schemas.microsoft.com/office/powerpoint/2010/main" val="363750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a:t>AMI</a:t>
            </a:r>
            <a:r>
              <a:rPr kumimoji="1" lang="ja-JP" altLang="en-US" dirty="0"/>
              <a:t>形成後の運用フェーズ</a:t>
            </a:r>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ゴールデンイメージを使用する形だと</a:t>
            </a:r>
            <a:r>
              <a:rPr lang="en-US" altLang="ja-JP" dirty="0"/>
              <a:t>AMI</a:t>
            </a:r>
            <a:r>
              <a:rPr lang="ja-JP" altLang="en-US" dirty="0"/>
              <a:t>の再形成運用フェーズが発生する</a:t>
            </a:r>
            <a:endParaRPr lang="en-US" altLang="ja-JP" dirty="0"/>
          </a:p>
          <a:p>
            <a:pPr lvl="1"/>
            <a:r>
              <a:rPr lang="ja-JP" altLang="en-US" dirty="0"/>
              <a:t>極力これを避けたいなら、自由度を下げてでも</a:t>
            </a:r>
            <a:r>
              <a:rPr lang="en-US" altLang="ja-JP" dirty="0"/>
              <a:t>Cloud-</a:t>
            </a:r>
            <a:r>
              <a:rPr lang="en-US" altLang="ja-JP" dirty="0" err="1"/>
              <a:t>init</a:t>
            </a:r>
            <a:r>
              <a:rPr lang="ja-JP" altLang="en-US" dirty="0"/>
              <a:t>に集約</a:t>
            </a:r>
            <a:endParaRPr lang="en-US" altLang="ja-JP" dirty="0"/>
          </a:p>
          <a:p>
            <a:pPr lvl="1"/>
            <a:r>
              <a:rPr lang="ja-JP" altLang="en-US" dirty="0"/>
              <a:t>自由度が必要なら避けようがないので、</a:t>
            </a:r>
            <a:r>
              <a:rPr lang="en-US" altLang="ja-JP" dirty="0" err="1"/>
              <a:t>ImgaeBuilder</a:t>
            </a:r>
            <a:r>
              <a:rPr lang="ja-JP" altLang="en-US" dirty="0"/>
              <a:t>のレシピか</a:t>
            </a:r>
            <a:r>
              <a:rPr lang="en-US" altLang="ja-JP" dirty="0"/>
              <a:t>Ansible</a:t>
            </a:r>
            <a:r>
              <a:rPr lang="ja-JP" altLang="en-US" dirty="0"/>
              <a:t>のタスクを書く。</a:t>
            </a:r>
            <a:endParaRPr lang="en-US" altLang="ja-JP" dirty="0"/>
          </a:p>
          <a:p>
            <a:pPr lvl="1"/>
            <a:r>
              <a:rPr lang="en-US" altLang="ja-JP" dirty="0"/>
              <a:t>Packer-&gt;Terraform</a:t>
            </a:r>
            <a:r>
              <a:rPr lang="ja-JP" altLang="en-US" dirty="0"/>
              <a:t>による更新もあり得るが、それなら</a:t>
            </a:r>
            <a:r>
              <a:rPr lang="en-US" altLang="ja-JP" dirty="0" err="1"/>
              <a:t>Terraform+ImageBuilder</a:t>
            </a:r>
            <a:r>
              <a:rPr lang="ja-JP" altLang="en-US" dirty="0"/>
              <a:t>で統合したほうが、運用時に</a:t>
            </a:r>
            <a:r>
              <a:rPr lang="en-US" altLang="ja-JP" dirty="0"/>
              <a:t>terraform apply</a:t>
            </a:r>
            <a:r>
              <a:rPr lang="ja-JP" altLang="en-US" dirty="0"/>
              <a:t>で済むので楽。</a:t>
            </a:r>
            <a:endParaRPr lang="en-US" altLang="ja-JP" dirty="0"/>
          </a:p>
          <a:p>
            <a:pPr lvl="2"/>
            <a:r>
              <a:rPr lang="en-US" altLang="ja-JP" dirty="0"/>
              <a:t>Image Builder</a:t>
            </a:r>
            <a:r>
              <a:rPr lang="ja-JP" altLang="en-US" dirty="0"/>
              <a:t>のレシピが記述がめんどくさい。</a:t>
            </a:r>
            <a:endParaRPr lang="en-US" altLang="ja-JP" dirty="0"/>
          </a:p>
          <a:p>
            <a:pPr lvl="1"/>
            <a:r>
              <a:rPr lang="ja-JP" altLang="en-US" dirty="0"/>
              <a:t>その他、</a:t>
            </a:r>
            <a:r>
              <a:rPr lang="en-US" altLang="ja-JP" dirty="0"/>
              <a:t>OS</a:t>
            </a:r>
            <a:r>
              <a:rPr lang="ja-JP" altLang="en-US" dirty="0"/>
              <a:t>内で変更すべき要因のピックアップ</a:t>
            </a:r>
            <a:endParaRPr lang="en-US" altLang="ja-JP" dirty="0"/>
          </a:p>
        </p:txBody>
      </p:sp>
    </p:spTree>
    <p:extLst>
      <p:ext uri="{BB962C8B-B14F-4D97-AF65-F5344CB8AC3E}">
        <p14:creationId xmlns:p14="http://schemas.microsoft.com/office/powerpoint/2010/main" val="408028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a:t>Bastion</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a:bodyPr>
          <a:lstStyle/>
          <a:p>
            <a:r>
              <a:rPr lang="ja-JP" altLang="en-US" dirty="0"/>
              <a:t>基本あまり手をかけない</a:t>
            </a:r>
            <a:endParaRPr lang="en-US" altLang="ja-JP" dirty="0"/>
          </a:p>
          <a:p>
            <a:r>
              <a:rPr lang="ja-JP" altLang="en-US" dirty="0"/>
              <a:t>シンプル構成、余計なものは入れない</a:t>
            </a:r>
            <a:endParaRPr lang="en-US" altLang="ja-JP" dirty="0"/>
          </a:p>
          <a:p>
            <a:pPr lvl="1"/>
            <a:r>
              <a:rPr lang="ja-JP" altLang="en-US" dirty="0"/>
              <a:t>これはスケーリング側も同様</a:t>
            </a:r>
            <a:endParaRPr lang="en-US" altLang="ja-JP" dirty="0"/>
          </a:p>
          <a:p>
            <a:pPr lvl="1"/>
            <a:r>
              <a:rPr lang="ja-JP" altLang="en-US" dirty="0"/>
              <a:t>できるだけ「すべて同じもの」を使う</a:t>
            </a:r>
            <a:endParaRPr lang="en-US" altLang="ja-JP" dirty="0"/>
          </a:p>
          <a:p>
            <a:pPr lvl="1"/>
            <a:r>
              <a:rPr lang="ja-JP" altLang="en-US" dirty="0"/>
              <a:t>サーバロール毎に何か変えなければいけないならば全部に導入しておいて、外部要因でオン</a:t>
            </a:r>
            <a:r>
              <a:rPr lang="en-US" altLang="ja-JP" dirty="0"/>
              <a:t>/</a:t>
            </a:r>
            <a:r>
              <a:rPr lang="ja-JP" altLang="en-US" dirty="0"/>
              <a:t>オフする</a:t>
            </a:r>
            <a:endParaRPr lang="en-US" altLang="ja-JP" dirty="0"/>
          </a:p>
          <a:p>
            <a:pPr lvl="1"/>
            <a:r>
              <a:rPr lang="ja-JP" altLang="en-US" dirty="0"/>
              <a:t>システムモニタ系、便利系コマンド、ツールなどは思いついたものは一通り入れておく。</a:t>
            </a:r>
            <a:endParaRPr lang="en-US" altLang="ja-JP" dirty="0"/>
          </a:p>
          <a:p>
            <a:pPr lvl="2"/>
            <a:r>
              <a:rPr lang="ja-JP" altLang="en-US" dirty="0"/>
              <a:t>あとから入れると問題になりやすい</a:t>
            </a:r>
            <a:endParaRPr lang="en-US" altLang="ja-JP" dirty="0"/>
          </a:p>
          <a:p>
            <a:pPr lvl="2"/>
            <a:r>
              <a:rPr lang="en-US" altLang="ja-JP" dirty="0" err="1"/>
              <a:t>jq</a:t>
            </a:r>
            <a:r>
              <a:rPr lang="ja-JP" altLang="en-US" dirty="0"/>
              <a:t>とか</a:t>
            </a:r>
            <a:r>
              <a:rPr lang="en-US" altLang="ja-JP" dirty="0"/>
              <a:t>at</a:t>
            </a:r>
            <a:r>
              <a:rPr lang="ja-JP" altLang="en-US" dirty="0"/>
              <a:t>とか</a:t>
            </a:r>
            <a:r>
              <a:rPr lang="en-US" altLang="ja-JP" dirty="0"/>
              <a:t>stats</a:t>
            </a:r>
            <a:r>
              <a:rPr lang="ja-JP" altLang="en-US" dirty="0"/>
              <a:t>系の高機能系とか</a:t>
            </a:r>
            <a:endParaRPr lang="en-US" altLang="ja-JP" dirty="0"/>
          </a:p>
          <a:p>
            <a:pPr lvl="1"/>
            <a:r>
              <a:rPr lang="ja-JP" altLang="en-US" dirty="0"/>
              <a:t>バックエンドへの貫通があるので</a:t>
            </a:r>
            <a:r>
              <a:rPr lang="en-US" altLang="ja-JP" dirty="0"/>
              <a:t>ssh</a:t>
            </a:r>
            <a:r>
              <a:rPr lang="ja-JP" altLang="en-US" dirty="0"/>
              <a:t>ポートフォワード許可</a:t>
            </a:r>
            <a:endParaRPr lang="en-US" altLang="ja-JP" dirty="0"/>
          </a:p>
        </p:txBody>
      </p:sp>
    </p:spTree>
    <p:extLst>
      <p:ext uri="{BB962C8B-B14F-4D97-AF65-F5344CB8AC3E}">
        <p14:creationId xmlns:p14="http://schemas.microsoft.com/office/powerpoint/2010/main" val="135397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FCE8-8551-9FFD-DA53-6CF4303CF2C8}"/>
              </a:ext>
            </a:extLst>
          </p:cNvPr>
          <p:cNvSpPr>
            <a:spLocks noGrp="1"/>
          </p:cNvSpPr>
          <p:nvPr>
            <p:ph type="title"/>
          </p:nvPr>
        </p:nvSpPr>
        <p:spPr/>
        <p:txBody>
          <a:bodyPr/>
          <a:lstStyle/>
          <a:p>
            <a:r>
              <a:rPr kumimoji="1" lang="en-US" altLang="ja-JP" dirty="0" err="1"/>
              <a:t>LoadBalancer</a:t>
            </a:r>
            <a:endParaRPr kumimoji="1" lang="ja-JP" altLang="en-US" dirty="0"/>
          </a:p>
        </p:txBody>
      </p:sp>
      <p:sp>
        <p:nvSpPr>
          <p:cNvPr id="3" name="コンテンツ プレースホルダー 2">
            <a:extLst>
              <a:ext uri="{FF2B5EF4-FFF2-40B4-BE49-F238E27FC236}">
                <a16:creationId xmlns:a16="http://schemas.microsoft.com/office/drawing/2014/main" id="{6A927E6E-510F-6EE1-BA12-7777FC7BC70F}"/>
              </a:ext>
            </a:extLst>
          </p:cNvPr>
          <p:cNvSpPr>
            <a:spLocks noGrp="1"/>
          </p:cNvSpPr>
          <p:nvPr>
            <p:ph idx="1"/>
          </p:nvPr>
        </p:nvSpPr>
        <p:spPr/>
        <p:txBody>
          <a:bodyPr>
            <a:normAutofit fontScale="92500" lnSpcReduction="10000"/>
          </a:bodyPr>
          <a:lstStyle/>
          <a:p>
            <a:r>
              <a:rPr lang="en-US" altLang="ja-JP" dirty="0" err="1"/>
              <a:t>TargetGroup</a:t>
            </a:r>
            <a:r>
              <a:rPr lang="ja-JP" altLang="en-US" dirty="0"/>
              <a:t>→</a:t>
            </a:r>
            <a:r>
              <a:rPr lang="en-US" altLang="ja-JP" dirty="0" err="1"/>
              <a:t>LoadBalancer</a:t>
            </a:r>
            <a:r>
              <a:rPr lang="ja-JP" altLang="en-US" dirty="0"/>
              <a:t>→</a:t>
            </a:r>
            <a:r>
              <a:rPr lang="en-US" altLang="ja-JP" dirty="0"/>
              <a:t>Listener</a:t>
            </a:r>
            <a:r>
              <a:rPr lang="ja-JP" altLang="en-US" dirty="0"/>
              <a:t>で組む。</a:t>
            </a:r>
            <a:endParaRPr lang="en-US" altLang="ja-JP" dirty="0"/>
          </a:p>
          <a:p>
            <a:pPr lvl="1"/>
            <a:r>
              <a:rPr lang="en-US" altLang="ja-JP" dirty="0"/>
              <a:t>TG</a:t>
            </a:r>
            <a:r>
              <a:rPr lang="ja-JP" altLang="en-US" dirty="0"/>
              <a:t>はインスタンス登録しない。</a:t>
            </a:r>
            <a:r>
              <a:rPr lang="en-US" altLang="ja-JP" dirty="0"/>
              <a:t>Listener</a:t>
            </a:r>
            <a:r>
              <a:rPr lang="ja-JP" altLang="en-US" dirty="0"/>
              <a:t>に</a:t>
            </a:r>
            <a:r>
              <a:rPr lang="en-US" altLang="ja-JP" dirty="0"/>
              <a:t>SSL</a:t>
            </a:r>
            <a:r>
              <a:rPr lang="ja-JP" altLang="en-US" dirty="0"/>
              <a:t>を組むなら</a:t>
            </a:r>
            <a:r>
              <a:rPr lang="en-US" altLang="ja-JP" dirty="0"/>
              <a:t>ACM</a:t>
            </a:r>
            <a:r>
              <a:rPr lang="ja-JP" altLang="en-US" dirty="0"/>
              <a:t>がこの前に。</a:t>
            </a:r>
            <a:endParaRPr lang="en-US" altLang="ja-JP" dirty="0"/>
          </a:p>
          <a:p>
            <a:pPr lvl="1"/>
            <a:r>
              <a:rPr lang="en-US" altLang="ja-JP" dirty="0" err="1"/>
              <a:t>CloudMap</a:t>
            </a:r>
            <a:r>
              <a:rPr lang="ja-JP" altLang="en-US" dirty="0"/>
              <a:t>をはじめとしたディスカバリとの兼ね合いについては意識する。</a:t>
            </a:r>
            <a:endParaRPr lang="en-US" altLang="ja-JP" dirty="0"/>
          </a:p>
          <a:p>
            <a:pPr lvl="1"/>
            <a:endParaRPr lang="en-US" altLang="ja-JP" dirty="0"/>
          </a:p>
          <a:p>
            <a:r>
              <a:rPr lang="ja-JP" altLang="en-US" dirty="0"/>
              <a:t>基本</a:t>
            </a:r>
            <a:r>
              <a:rPr lang="en-US" altLang="ja-JP" dirty="0"/>
              <a:t>ALB</a:t>
            </a:r>
            <a:r>
              <a:rPr lang="ja-JP" altLang="en-US" dirty="0"/>
              <a:t>だが、条件次第によっては</a:t>
            </a:r>
            <a:r>
              <a:rPr lang="en-US" altLang="ja-JP" dirty="0"/>
              <a:t>NLB</a:t>
            </a:r>
            <a:r>
              <a:rPr lang="ja-JP" altLang="en-US" dirty="0"/>
              <a:t>の出番はある。</a:t>
            </a:r>
            <a:endParaRPr lang="en-US" altLang="ja-JP" dirty="0"/>
          </a:p>
          <a:p>
            <a:pPr lvl="1"/>
            <a:r>
              <a:rPr lang="ja-JP" altLang="en-US" dirty="0"/>
              <a:t>特にアプリプロトコル仕様によって</a:t>
            </a:r>
            <a:r>
              <a:rPr lang="en-US" altLang="ja-JP" dirty="0"/>
              <a:t>NLB</a:t>
            </a:r>
            <a:r>
              <a:rPr lang="ja-JP" altLang="en-US" dirty="0"/>
              <a:t>の出番は以外とある。</a:t>
            </a:r>
            <a:endParaRPr lang="en-US" altLang="ja-JP" dirty="0"/>
          </a:p>
          <a:p>
            <a:pPr lvl="1"/>
            <a:r>
              <a:rPr lang="en-US" altLang="ja-JP" dirty="0"/>
              <a:t>L7</a:t>
            </a:r>
            <a:r>
              <a:rPr lang="ja-JP" altLang="en-US" dirty="0"/>
              <a:t>で</a:t>
            </a:r>
            <a:r>
              <a:rPr lang="en-US" altLang="ja-JP" dirty="0"/>
              <a:t>http/https</a:t>
            </a:r>
            <a:r>
              <a:rPr lang="ja-JP" altLang="en-US" dirty="0"/>
              <a:t>しか捌けないので、</a:t>
            </a:r>
            <a:r>
              <a:rPr lang="en-US" altLang="ja-JP" dirty="0"/>
              <a:t>ALB</a:t>
            </a:r>
            <a:r>
              <a:rPr lang="ja-JP" altLang="en-US" dirty="0"/>
              <a:t>は</a:t>
            </a:r>
            <a:r>
              <a:rPr lang="en-US" altLang="ja-JP" dirty="0"/>
              <a:t>http</a:t>
            </a:r>
            <a:r>
              <a:rPr lang="ja-JP" altLang="en-US" dirty="0"/>
              <a:t>以外の名前が出てきたら</a:t>
            </a:r>
            <a:r>
              <a:rPr lang="en-US" altLang="ja-JP" dirty="0"/>
              <a:t>NLB</a:t>
            </a:r>
            <a:r>
              <a:rPr lang="ja-JP" altLang="en-US" dirty="0"/>
              <a:t>→</a:t>
            </a:r>
            <a:r>
              <a:rPr lang="en-US" altLang="ja-JP" dirty="0"/>
              <a:t>ALB</a:t>
            </a:r>
            <a:r>
              <a:rPr lang="ja-JP" altLang="en-US" dirty="0"/>
              <a:t>の多段や、</a:t>
            </a:r>
            <a:r>
              <a:rPr lang="en-US" altLang="ja-JP" dirty="0"/>
              <a:t>NLB</a:t>
            </a:r>
            <a:r>
              <a:rPr lang="ja-JP" altLang="en-US" dirty="0"/>
              <a:t>→</a:t>
            </a:r>
            <a:r>
              <a:rPr lang="en-US" altLang="ja-JP" dirty="0"/>
              <a:t>ASG</a:t>
            </a:r>
            <a:r>
              <a:rPr lang="ja-JP" altLang="en-US" dirty="0"/>
              <a:t>の単段をきちんと検討する。</a:t>
            </a:r>
            <a:endParaRPr lang="en-US" altLang="ja-JP" dirty="0"/>
          </a:p>
          <a:p>
            <a:pPr lvl="2"/>
            <a:r>
              <a:rPr lang="ja-JP" altLang="en-US" dirty="0"/>
              <a:t>つまり</a:t>
            </a:r>
            <a:r>
              <a:rPr lang="en-US" altLang="ja-JP" dirty="0"/>
              <a:t>Scaling</a:t>
            </a:r>
            <a:r>
              <a:rPr lang="ja-JP" altLang="en-US" dirty="0"/>
              <a:t>インスタンスに</a:t>
            </a:r>
            <a:r>
              <a:rPr lang="en-US" altLang="ja-JP" dirty="0"/>
              <a:t>ssh</a:t>
            </a:r>
            <a:r>
              <a:rPr lang="ja-JP" altLang="en-US" dirty="0"/>
              <a:t>をじかにやりたい、と言われたら</a:t>
            </a:r>
            <a:r>
              <a:rPr lang="en-US" altLang="ja-JP" dirty="0"/>
              <a:t>NLB</a:t>
            </a:r>
            <a:r>
              <a:rPr lang="ja-JP" altLang="en-US" dirty="0"/>
              <a:t>の出番の可能性があるわけだ。</a:t>
            </a:r>
            <a:endParaRPr lang="en-US" altLang="ja-JP" dirty="0"/>
          </a:p>
          <a:p>
            <a:pPr lvl="2"/>
            <a:r>
              <a:rPr lang="ja-JP" altLang="en-US" dirty="0"/>
              <a:t>基本そんな意見はぶちのめして通さないようふさぐ。</a:t>
            </a:r>
            <a:endParaRPr lang="en-US" altLang="ja-JP" dirty="0"/>
          </a:p>
          <a:p>
            <a:pPr lvl="1"/>
            <a:r>
              <a:rPr lang="ja-JP" altLang="en-US" dirty="0"/>
              <a:t>なにもかもが</a:t>
            </a:r>
            <a:r>
              <a:rPr lang="en-US" altLang="ja-JP" dirty="0"/>
              <a:t>http/https</a:t>
            </a:r>
            <a:r>
              <a:rPr lang="ja-JP" altLang="en-US" dirty="0"/>
              <a:t>なら何も考えないで</a:t>
            </a:r>
            <a:r>
              <a:rPr lang="en-US" altLang="ja-JP" dirty="0"/>
              <a:t>ALB</a:t>
            </a:r>
            <a:r>
              <a:rPr lang="ja-JP" altLang="en-US" dirty="0"/>
              <a:t>にしてしまう。</a:t>
            </a:r>
            <a:endParaRPr lang="en-US" altLang="ja-JP" dirty="0"/>
          </a:p>
        </p:txBody>
      </p:sp>
    </p:spTree>
    <p:extLst>
      <p:ext uri="{BB962C8B-B14F-4D97-AF65-F5344CB8AC3E}">
        <p14:creationId xmlns:p14="http://schemas.microsoft.com/office/powerpoint/2010/main" val="12252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6601</TotalTime>
  <Words>2382</Words>
  <Application>Microsoft Office PowerPoint</Application>
  <PresentationFormat>ワイド画面</PresentationFormat>
  <Paragraphs>215</Paragraphs>
  <Slides>23</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23</vt:i4>
      </vt:variant>
    </vt:vector>
  </HeadingPairs>
  <TitlesOfParts>
    <vt:vector size="26" baseType="lpstr">
      <vt:lpstr>Meiryo UI</vt:lpstr>
      <vt:lpstr>Arial</vt:lpstr>
      <vt:lpstr>ひし形グリッド 16 x 9</vt:lpstr>
      <vt:lpstr>インフラ構築８</vt:lpstr>
      <vt:lpstr>VPC</vt:lpstr>
      <vt:lpstr>IAM</vt:lpstr>
      <vt:lpstr>システムの構築に関するファーストステップ</vt:lpstr>
      <vt:lpstr>EC2上にアプリケーションが載る</vt:lpstr>
      <vt:lpstr>OS内部デザイン</vt:lpstr>
      <vt:lpstr>AMI形成後の運用フェーズ</vt:lpstr>
      <vt:lpstr>Bastion</vt:lpstr>
      <vt:lpstr>LoadBalancer</vt:lpstr>
      <vt:lpstr>AutoScaling</vt:lpstr>
      <vt:lpstr>その他こまごまとしたもの</vt:lpstr>
      <vt:lpstr>基本的にはブロックで考える</vt:lpstr>
      <vt:lpstr>構築時単位ブロック</vt:lpstr>
      <vt:lpstr>正しさの思考</vt:lpstr>
      <vt:lpstr>要件定義思考</vt:lpstr>
      <vt:lpstr>要件定義ブロック粒度</vt:lpstr>
      <vt:lpstr>エンジニアの三大美徳を正しく身に着けよう</vt:lpstr>
      <vt:lpstr>傲慢であれ</vt:lpstr>
      <vt:lpstr>短気であれ</vt:lpstr>
      <vt:lpstr>怠惰であれ</vt:lpstr>
      <vt:lpstr>言葉に慣れる</vt:lpstr>
      <vt:lpstr>いろんなことば</vt:lpstr>
      <vt:lpstr>いろんな商品やカテゴリ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20</cp:revision>
  <dcterms:created xsi:type="dcterms:W3CDTF">2018-03-29T15:15:54Z</dcterms:created>
  <dcterms:modified xsi:type="dcterms:W3CDTF">2024-02-27T03:06:59Z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