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2024/8/17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Raspberry Pi 5</a:t>
            </a:r>
            <a:br>
              <a:rPr kumimoji="1" lang="en-US" altLang="ja-JP" dirty="0"/>
            </a:br>
            <a:r>
              <a:rPr kumimoji="1" lang="ja-JP" altLang="en-US" dirty="0"/>
              <a:t>起動時間の比較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microSD</a:t>
            </a:r>
            <a:r>
              <a:rPr lang="ja-JP" altLang="en-US" dirty="0"/>
              <a:t>カードによって</a:t>
            </a:r>
            <a:endParaRPr lang="en-US" altLang="ja-JP" dirty="0"/>
          </a:p>
          <a:p>
            <a:r>
              <a:rPr lang="en-US" altLang="ja-JP" dirty="0"/>
              <a:t>OS</a:t>
            </a:r>
            <a:r>
              <a:rPr lang="ja-JP" altLang="en-US" dirty="0"/>
              <a:t>の起動時間がどの程度変わるのかを検証します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比較対象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以下の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つ各々を用いた際の起動時間を後述の環境・手順で比較する。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SanDisk ‘24</a:t>
            </a:r>
            <a:r>
              <a:rPr kumimoji="1" lang="ja-JP" altLang="en-US" dirty="0"/>
              <a:t>年製 </a:t>
            </a:r>
            <a:r>
              <a:rPr lang="en-US" altLang="ja-JP" dirty="0"/>
              <a:t>64GB CLASS10 U3</a:t>
            </a:r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※</a:t>
            </a:r>
            <a:r>
              <a:rPr lang="ja-JP" altLang="en-US" sz="1600" dirty="0"/>
              <a:t>カタログスペック：読み出し最大</a:t>
            </a:r>
            <a:r>
              <a:rPr lang="en-US" altLang="ja-JP" sz="1600" dirty="0"/>
              <a:t>170MB/</a:t>
            </a:r>
            <a:r>
              <a:rPr lang="ja-JP" altLang="en-US" sz="1600" dirty="0"/>
              <a:t>秒、書き込み最大</a:t>
            </a:r>
            <a:r>
              <a:rPr lang="en-US" altLang="ja-JP" sz="1600" dirty="0"/>
              <a:t>80MB/</a:t>
            </a:r>
            <a:r>
              <a:rPr lang="ja-JP" altLang="en-US" sz="1600" dirty="0"/>
              <a:t>秒</a:t>
            </a:r>
            <a:r>
              <a:rPr lang="en-US" altLang="ja-JP" sz="1600" dirty="0"/>
              <a:t>, 2024</a:t>
            </a:r>
            <a:r>
              <a:rPr lang="ja-JP" altLang="en-US" sz="1600" dirty="0"/>
              <a:t>年製</a:t>
            </a:r>
            <a:endParaRPr lang="en-US" altLang="ja-JP" sz="16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②</a:t>
            </a:r>
            <a:r>
              <a:rPr lang="en-US" altLang="ja-JP" dirty="0"/>
              <a:t>Transend ‘20</a:t>
            </a:r>
            <a:r>
              <a:rPr lang="ja-JP" altLang="en-US" dirty="0"/>
              <a:t>年製 </a:t>
            </a:r>
            <a:r>
              <a:rPr lang="en-US" altLang="ja-JP" dirty="0"/>
              <a:t>64GB CLASS10 U1</a:t>
            </a:r>
          </a:p>
          <a:p>
            <a:pPr marL="0" indent="0">
              <a:buNone/>
            </a:pPr>
            <a:r>
              <a:rPr lang="ja-JP" altLang="en-US" sz="1700" dirty="0"/>
              <a:t>　　</a:t>
            </a:r>
            <a:r>
              <a:rPr lang="en-US" altLang="ja-JP" sz="1700" dirty="0"/>
              <a:t>※</a:t>
            </a:r>
            <a:r>
              <a:rPr lang="ja-JP" altLang="en-US" sz="1700" dirty="0"/>
              <a:t>カタログスペック：読み出し最大</a:t>
            </a:r>
            <a:r>
              <a:rPr lang="en-US" altLang="ja-JP" sz="1700" dirty="0"/>
              <a:t>100MB/</a:t>
            </a:r>
            <a:r>
              <a:rPr lang="ja-JP" altLang="en-US" sz="1700" dirty="0"/>
              <a:t>秒</a:t>
            </a:r>
            <a:r>
              <a:rPr lang="en-US" altLang="ja-JP" sz="1700" dirty="0"/>
              <a:t>, </a:t>
            </a:r>
            <a:r>
              <a:rPr lang="ja-JP" altLang="en-US" sz="1700" dirty="0"/>
              <a:t>書き込み最大</a:t>
            </a:r>
            <a:r>
              <a:rPr lang="en-US" altLang="ja-JP" sz="1700" dirty="0"/>
              <a:t>20MB/</a:t>
            </a:r>
            <a:r>
              <a:rPr lang="ja-JP" altLang="en-US" sz="1700" dirty="0"/>
              <a:t>秒</a:t>
            </a:r>
            <a:endParaRPr lang="en-US" altLang="ja-JP" sz="17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③</a:t>
            </a:r>
            <a:r>
              <a:rPr kumimoji="1" lang="en-US" altLang="ja-JP" dirty="0"/>
              <a:t>HIDISC</a:t>
            </a:r>
            <a:r>
              <a:rPr kumimoji="1" lang="ja-JP" altLang="en-US" dirty="0"/>
              <a:t> </a:t>
            </a:r>
            <a:r>
              <a:rPr lang="en-US" altLang="ja-JP" dirty="0"/>
              <a:t>‘</a:t>
            </a:r>
            <a:r>
              <a:rPr kumimoji="1" lang="en-US" altLang="ja-JP" dirty="0"/>
              <a:t>21</a:t>
            </a:r>
            <a:r>
              <a:rPr kumimoji="1" lang="ja-JP" altLang="en-US" dirty="0"/>
              <a:t>年製 </a:t>
            </a:r>
            <a:r>
              <a:rPr kumimoji="1" lang="en-US" altLang="ja-JP" dirty="0"/>
              <a:t>32GB</a:t>
            </a:r>
            <a:r>
              <a:rPr lang="en-US" altLang="ja-JP" dirty="0"/>
              <a:t> CLASS10 U1</a:t>
            </a:r>
          </a:p>
          <a:p>
            <a:pPr marL="0" indent="0">
              <a:buNone/>
            </a:pPr>
            <a:r>
              <a:rPr lang="ja-JP" altLang="en-US" sz="1900" dirty="0"/>
              <a:t>　　</a:t>
            </a:r>
            <a:r>
              <a:rPr lang="en-US" altLang="ja-JP" sz="1900" dirty="0"/>
              <a:t>※</a:t>
            </a:r>
            <a:r>
              <a:rPr lang="ja-JP" altLang="en-US" sz="1900" dirty="0"/>
              <a:t>カタログスペック：読み出し最大</a:t>
            </a:r>
            <a:r>
              <a:rPr lang="en-US" altLang="ja-JP" sz="1900" dirty="0"/>
              <a:t>90MB/</a:t>
            </a:r>
            <a:r>
              <a:rPr lang="ja-JP" altLang="en-US" sz="1900" dirty="0"/>
              <a:t>秒</a:t>
            </a:r>
            <a:r>
              <a:rPr lang="en-US" altLang="ja-JP" sz="1900" dirty="0"/>
              <a:t>, </a:t>
            </a:r>
            <a:r>
              <a:rPr lang="ja-JP" altLang="en-US" sz="1900" dirty="0"/>
              <a:t>書き込み最大</a:t>
            </a:r>
            <a:r>
              <a:rPr lang="en-US" altLang="ja-JP" sz="1900" dirty="0"/>
              <a:t>45MB/</a:t>
            </a:r>
            <a:r>
              <a:rPr lang="ja-JP" altLang="en-US" sz="1900" dirty="0"/>
              <a:t>秒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sz="1900" dirty="0"/>
              <a:t>　　</a:t>
            </a:r>
            <a:r>
              <a:rPr lang="en-US" altLang="ja-JP" sz="1900" dirty="0"/>
              <a:t>※</a:t>
            </a:r>
            <a:r>
              <a:rPr lang="ja-JP" altLang="en-US" sz="1900" dirty="0"/>
              <a:t>これまでラズパイ</a:t>
            </a:r>
            <a:r>
              <a:rPr lang="en-US" altLang="ja-JP" sz="1900" dirty="0"/>
              <a:t>3B</a:t>
            </a:r>
            <a:r>
              <a:rPr lang="ja-JP" altLang="en-US" sz="1900" dirty="0"/>
              <a:t>でそこそこ酷使（連続稼働）していたので残り寿命短いかも。</a:t>
            </a:r>
            <a:endParaRPr lang="en-US" altLang="ja-JP" sz="19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2298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起動時間の計測環境・手順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【</a:t>
            </a:r>
            <a:r>
              <a:rPr kumimoji="1" lang="ja-JP" altLang="en-US" dirty="0"/>
              <a:t>測定環境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RASPBERRY PI 5 (4GB)</a:t>
            </a:r>
            <a:r>
              <a:rPr kumimoji="1" lang="ja-JP" altLang="en-US" dirty="0"/>
              <a:t>本体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・各</a:t>
            </a:r>
            <a:r>
              <a:rPr lang="en-US" altLang="ja-JP" dirty="0"/>
              <a:t>microSD</a:t>
            </a:r>
            <a:r>
              <a:rPr lang="ja-JP" altLang="en-US" dirty="0"/>
              <a:t>には全て</a:t>
            </a:r>
            <a:r>
              <a:rPr lang="en-US" altLang="ja-JP" dirty="0"/>
              <a:t>RASPBERY PI OS(64-BIT)</a:t>
            </a:r>
            <a:r>
              <a:rPr lang="ja-JP" altLang="en-US" dirty="0"/>
              <a:t>をインストール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計測手順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・事前に電源</a:t>
            </a:r>
            <a:r>
              <a:rPr lang="en-US" altLang="ja-JP" dirty="0"/>
              <a:t>OFF</a:t>
            </a:r>
            <a:r>
              <a:rPr lang="ja-JP" altLang="en-US" dirty="0"/>
              <a:t>状態にしておく</a:t>
            </a:r>
            <a:br>
              <a:rPr lang="en-US" altLang="ja-JP" dirty="0"/>
            </a:br>
            <a:r>
              <a:rPr lang="ja-JP" altLang="en-US" dirty="0"/>
              <a:t>・測定の開始ポイント：</a:t>
            </a:r>
            <a:r>
              <a:rPr kumimoji="1" lang="ja-JP" altLang="en-US" dirty="0"/>
              <a:t>電源ボタン押下の押し終わり</a:t>
            </a:r>
            <a:br>
              <a:rPr kumimoji="1" lang="en-US" altLang="ja-JP" dirty="0"/>
            </a:br>
            <a:r>
              <a:rPr kumimoji="1" lang="ja-JP" altLang="en-US" dirty="0"/>
              <a:t>・測定の終了ポイント：画面上部にラズパイのタスクバーが表示されたことが目視できた時点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・各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回ずつ計測して、その平均を出す。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75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起動時間の計測結果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/>
              <a:t>①</a:t>
            </a:r>
            <a:r>
              <a:rPr kumimoji="1" lang="en-US" altLang="ja-JP" dirty="0"/>
              <a:t>SanDisk ‘24</a:t>
            </a:r>
            <a:r>
              <a:rPr kumimoji="1" lang="ja-JP" altLang="en-US" dirty="0"/>
              <a:t>年製 </a:t>
            </a:r>
            <a:r>
              <a:rPr lang="en-US" altLang="ja-JP" dirty="0"/>
              <a:t>64GB CLASS10 U3</a:t>
            </a:r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※</a:t>
            </a:r>
            <a:r>
              <a:rPr lang="ja-JP" altLang="en-US" sz="1600" dirty="0"/>
              <a:t>カタログスペック：読み出し最大</a:t>
            </a:r>
            <a:r>
              <a:rPr lang="en-US" altLang="ja-JP" sz="1600" dirty="0"/>
              <a:t>170MB/</a:t>
            </a:r>
            <a:r>
              <a:rPr lang="ja-JP" altLang="en-US" sz="1600" dirty="0"/>
              <a:t>秒、書き込み最大</a:t>
            </a:r>
            <a:r>
              <a:rPr lang="en-US" altLang="ja-JP" sz="1600" dirty="0"/>
              <a:t>80MB/</a:t>
            </a:r>
            <a:r>
              <a:rPr lang="ja-JP" altLang="en-US" sz="1600" dirty="0"/>
              <a:t>秒</a:t>
            </a:r>
            <a:r>
              <a:rPr lang="en-US" altLang="ja-JP" sz="1600" dirty="0"/>
              <a:t>, 2024</a:t>
            </a:r>
            <a:r>
              <a:rPr lang="ja-JP" altLang="en-US" sz="1600" dirty="0"/>
              <a:t>年製</a:t>
            </a:r>
            <a:endParaRPr lang="en-US" altLang="ja-JP" sz="1600" dirty="0"/>
          </a:p>
          <a:p>
            <a:pPr marL="0" indent="0">
              <a:buNone/>
            </a:pPr>
            <a:r>
              <a:rPr kumimoji="1" lang="ja-JP" altLang="en-US" dirty="0">
                <a:solidFill>
                  <a:srgbClr val="00B0F0"/>
                </a:solidFill>
              </a:rPr>
              <a:t>起動時間：</a:t>
            </a:r>
            <a:r>
              <a:rPr kumimoji="1" lang="en-US" altLang="ja-JP" dirty="0">
                <a:solidFill>
                  <a:srgbClr val="00B0F0"/>
                </a:solidFill>
              </a:rPr>
              <a:t>20.54sec</a:t>
            </a:r>
            <a:r>
              <a:rPr lang="ja-JP" altLang="en-US" dirty="0">
                <a:solidFill>
                  <a:srgbClr val="00B0F0"/>
                </a:solidFill>
              </a:rPr>
              <a:t>　</a:t>
            </a:r>
            <a:r>
              <a:rPr kumimoji="1" lang="en-US" altLang="ja-JP" dirty="0">
                <a:solidFill>
                  <a:srgbClr val="00B0F0"/>
                </a:solidFill>
              </a:rPr>
              <a:t>(20.64sec</a:t>
            </a:r>
            <a:r>
              <a:rPr lang="en-US" altLang="ja-JP" dirty="0">
                <a:solidFill>
                  <a:srgbClr val="00B0F0"/>
                </a:solidFill>
              </a:rPr>
              <a:t>, 20.45</a:t>
            </a:r>
            <a:r>
              <a:rPr kumimoji="1" lang="en-US" altLang="ja-JP" dirty="0">
                <a:solidFill>
                  <a:srgbClr val="00B0F0"/>
                </a:solidFill>
              </a:rPr>
              <a:t>sec</a:t>
            </a:r>
            <a:r>
              <a:rPr lang="en-US" altLang="ja-JP" dirty="0">
                <a:solidFill>
                  <a:srgbClr val="00B0F0"/>
                </a:solidFill>
              </a:rPr>
              <a:t>, </a:t>
            </a:r>
            <a:r>
              <a:rPr kumimoji="1" lang="en-US" altLang="ja-JP" dirty="0">
                <a:solidFill>
                  <a:srgbClr val="00B0F0"/>
                </a:solidFill>
              </a:rPr>
              <a:t>20.52sec)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②</a:t>
            </a:r>
            <a:r>
              <a:rPr lang="en-US" altLang="ja-JP" dirty="0"/>
              <a:t>Transend ‘20</a:t>
            </a:r>
            <a:r>
              <a:rPr lang="ja-JP" altLang="en-US" dirty="0"/>
              <a:t>年製 </a:t>
            </a:r>
            <a:r>
              <a:rPr lang="en-US" altLang="ja-JP" dirty="0"/>
              <a:t>64GB CLASS10 U1</a:t>
            </a:r>
          </a:p>
          <a:p>
            <a:pPr marL="0" indent="0">
              <a:buNone/>
            </a:pPr>
            <a:r>
              <a:rPr lang="ja-JP" altLang="en-US" sz="1700" dirty="0"/>
              <a:t>　　</a:t>
            </a:r>
            <a:r>
              <a:rPr lang="en-US" altLang="ja-JP" sz="1700" dirty="0"/>
              <a:t>※</a:t>
            </a:r>
            <a:r>
              <a:rPr lang="ja-JP" altLang="en-US" sz="1700" dirty="0"/>
              <a:t>カタログスペック：読み出し最大</a:t>
            </a:r>
            <a:r>
              <a:rPr lang="en-US" altLang="ja-JP" sz="1700" dirty="0"/>
              <a:t>100MB/</a:t>
            </a:r>
            <a:r>
              <a:rPr lang="ja-JP" altLang="en-US" sz="1700" dirty="0"/>
              <a:t>秒</a:t>
            </a:r>
            <a:r>
              <a:rPr lang="en-US" altLang="ja-JP" sz="1700" dirty="0"/>
              <a:t>, </a:t>
            </a:r>
            <a:r>
              <a:rPr lang="ja-JP" altLang="en-US" sz="1700" dirty="0"/>
              <a:t>書き込み最大</a:t>
            </a:r>
            <a:r>
              <a:rPr lang="en-US" altLang="ja-JP" sz="1700" dirty="0"/>
              <a:t>20MB/</a:t>
            </a:r>
            <a:r>
              <a:rPr lang="ja-JP" altLang="en-US" sz="1700" dirty="0"/>
              <a:t>秒</a:t>
            </a:r>
            <a:endParaRPr lang="en-US" altLang="ja-JP" sz="1700" dirty="0"/>
          </a:p>
          <a:p>
            <a:pPr marL="0" indent="0">
              <a:buNone/>
            </a:pPr>
            <a:r>
              <a:rPr lang="ja-JP" altLang="en-US" dirty="0">
                <a:solidFill>
                  <a:srgbClr val="00B050"/>
                </a:solidFill>
              </a:rPr>
              <a:t>起動時間：</a:t>
            </a:r>
            <a:r>
              <a:rPr lang="en-US" altLang="ja-JP" dirty="0">
                <a:solidFill>
                  <a:srgbClr val="00B050"/>
                </a:solidFill>
              </a:rPr>
              <a:t>20.83sec   (20.94</a:t>
            </a:r>
            <a:r>
              <a:rPr kumimoji="1" lang="en-US" altLang="ja-JP" dirty="0">
                <a:solidFill>
                  <a:srgbClr val="00B050"/>
                </a:solidFill>
              </a:rPr>
              <a:t>sec</a:t>
            </a:r>
            <a:r>
              <a:rPr lang="en-US" altLang="ja-JP" dirty="0">
                <a:solidFill>
                  <a:srgbClr val="00B050"/>
                </a:solidFill>
              </a:rPr>
              <a:t>, 20.79sec, 20.76sec)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③</a:t>
            </a:r>
            <a:r>
              <a:rPr kumimoji="1" lang="en-US" altLang="ja-JP" dirty="0"/>
              <a:t>HIDISC</a:t>
            </a:r>
            <a:r>
              <a:rPr kumimoji="1" lang="ja-JP" altLang="en-US" dirty="0"/>
              <a:t> </a:t>
            </a:r>
            <a:r>
              <a:rPr lang="en-US" altLang="ja-JP" dirty="0"/>
              <a:t>‘</a:t>
            </a:r>
            <a:r>
              <a:rPr kumimoji="1" lang="en-US" altLang="ja-JP" dirty="0"/>
              <a:t>21</a:t>
            </a:r>
            <a:r>
              <a:rPr kumimoji="1" lang="ja-JP" altLang="en-US" dirty="0"/>
              <a:t>年製 </a:t>
            </a:r>
            <a:r>
              <a:rPr kumimoji="1" lang="en-US" altLang="ja-JP" dirty="0"/>
              <a:t>32GB</a:t>
            </a:r>
            <a:r>
              <a:rPr lang="en-US" altLang="ja-JP" dirty="0"/>
              <a:t> CLASS10 U1</a:t>
            </a:r>
          </a:p>
          <a:p>
            <a:pPr marL="0" indent="0">
              <a:buNone/>
            </a:pPr>
            <a:r>
              <a:rPr lang="ja-JP" altLang="en-US" sz="1900" dirty="0"/>
              <a:t>　　</a:t>
            </a:r>
            <a:r>
              <a:rPr lang="en-US" altLang="ja-JP" sz="1900" dirty="0"/>
              <a:t>※</a:t>
            </a:r>
            <a:r>
              <a:rPr lang="ja-JP" altLang="en-US" sz="1900" dirty="0"/>
              <a:t>カタログスペック：読み出し最大</a:t>
            </a:r>
            <a:r>
              <a:rPr lang="en-US" altLang="ja-JP" sz="1900" dirty="0"/>
              <a:t>90MB/</a:t>
            </a:r>
            <a:r>
              <a:rPr lang="ja-JP" altLang="en-US" sz="1900" dirty="0"/>
              <a:t>秒</a:t>
            </a:r>
            <a:r>
              <a:rPr lang="en-US" altLang="ja-JP" sz="1900" dirty="0"/>
              <a:t>, </a:t>
            </a:r>
            <a:r>
              <a:rPr lang="ja-JP" altLang="en-US" sz="1900" dirty="0"/>
              <a:t>書き込み最大</a:t>
            </a:r>
            <a:r>
              <a:rPr lang="en-US" altLang="ja-JP" sz="1900" dirty="0"/>
              <a:t>45MB/</a:t>
            </a:r>
            <a:r>
              <a:rPr lang="ja-JP" altLang="en-US" sz="1900" dirty="0"/>
              <a:t>秒</a:t>
            </a:r>
            <a:endParaRPr lang="en-US" altLang="ja-JP" sz="1900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起動時間：</a:t>
            </a:r>
            <a:r>
              <a:rPr lang="en-US" altLang="ja-JP" dirty="0">
                <a:solidFill>
                  <a:srgbClr val="FF0000"/>
                </a:solidFill>
              </a:rPr>
              <a:t>21.77sec   (21.58</a:t>
            </a:r>
            <a:r>
              <a:rPr kumimoji="1" lang="en-US" altLang="ja-JP" dirty="0">
                <a:solidFill>
                  <a:srgbClr val="FF0000"/>
                </a:solidFill>
              </a:rPr>
              <a:t>sec</a:t>
            </a:r>
            <a:r>
              <a:rPr lang="en-US" altLang="ja-JP" dirty="0">
                <a:solidFill>
                  <a:srgbClr val="FF0000"/>
                </a:solidFill>
              </a:rPr>
              <a:t>, 21.97sec, 21.76sec)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610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・時間の差は明確に出るが、</a:t>
            </a:r>
            <a:r>
              <a:rPr lang="en-US" altLang="ja-JP" dirty="0"/>
              <a:t>CLASS10</a:t>
            </a:r>
            <a:r>
              <a:rPr lang="ja-JP" altLang="en-US" dirty="0"/>
              <a:t>以上なら、結局</a:t>
            </a:r>
            <a:r>
              <a:rPr kumimoji="1" lang="ja-JP" altLang="en-US" dirty="0"/>
              <a:t>それほど大きな差はない印象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・但し、今回</a:t>
            </a:r>
            <a:r>
              <a:rPr lang="ja-JP" altLang="en-US" dirty="0"/>
              <a:t>の計測対象外ではあるが、</a:t>
            </a:r>
            <a:r>
              <a:rPr lang="en-US" altLang="ja-JP" dirty="0"/>
              <a:t>OS</a:t>
            </a:r>
            <a:r>
              <a:rPr lang="ja-JP" altLang="en-US" dirty="0"/>
              <a:t>を書き込む際の時間は、①</a:t>
            </a:r>
            <a:r>
              <a:rPr lang="en-US" altLang="ja-JP" dirty="0"/>
              <a:t>(64GB U3) &lt; </a:t>
            </a:r>
            <a:r>
              <a:rPr lang="ja-JP" altLang="en-US" dirty="0"/>
              <a:t>②</a:t>
            </a:r>
            <a:r>
              <a:rPr lang="en-US" altLang="ja-JP" dirty="0"/>
              <a:t>(64GB U1) &lt;&lt; </a:t>
            </a:r>
            <a:r>
              <a:rPr lang="ja-JP" altLang="en-US" dirty="0"/>
              <a:t>③</a:t>
            </a:r>
            <a:r>
              <a:rPr lang="en-US" altLang="ja-JP" dirty="0"/>
              <a:t>(32GB U1)</a:t>
            </a:r>
            <a:r>
              <a:rPr lang="ja-JP" altLang="en-US" dirty="0"/>
              <a:t>で、これは特に③が時間がかかる印象を受けた。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200" dirty="0"/>
              <a:t>※</a:t>
            </a:r>
            <a:r>
              <a:rPr lang="ja-JP" altLang="en-US" sz="2200" dirty="0"/>
              <a:t>②と③と性能は大差ないはずなので、もしかするとデバイス自体の残り寿命（③が短そう）の影響が出ている可能性はある。</a:t>
            </a:r>
            <a:endParaRPr lang="en-US" altLang="ja-JP" sz="22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456</Words>
  <Application>Microsoft Office PowerPoint</Application>
  <PresentationFormat>ワイド画面</PresentationFormat>
  <Paragraphs>41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Raspberry Pi 5 起動時間の比較</vt:lpstr>
      <vt:lpstr>比較対象</vt:lpstr>
      <vt:lpstr>起動時間の計測環境・手順</vt:lpstr>
      <vt:lpstr>起動時間の計測結果</vt:lpstr>
      <vt:lpstr>結果まとめ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2024-08-17T07:15:43Z</dcterms:modified>
</cp:coreProperties>
</file>