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2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B9895-92D0-48E7-8824-7164D33C8E63}" v="5" dt="2025-05-25T09:59:10.8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5F6B9895-92D0-48E7-8824-7164D33C8E63}"/>
    <pc:docChg chg="undo custSel addSld modSld sldOrd">
      <pc:chgData name="Yoshiharu Hamaguchi" userId="470e288704938fe9" providerId="LiveId" clId="{5F6B9895-92D0-48E7-8824-7164D33C8E63}" dt="2025-05-25T09:59:41.073" v="1468" actId="20577"/>
      <pc:docMkLst>
        <pc:docMk/>
      </pc:docMkLst>
      <pc:sldChg chg="modSp new mod ord">
        <pc:chgData name="Yoshiharu Hamaguchi" userId="470e288704938fe9" providerId="LiveId" clId="{5F6B9895-92D0-48E7-8824-7164D33C8E63}" dt="2025-05-25T09:48:10.988" v="75"/>
        <pc:sldMkLst>
          <pc:docMk/>
          <pc:sldMk cId="4024168618" sldId="256"/>
        </pc:sldMkLst>
        <pc:spChg chg="mod">
          <ac:chgData name="Yoshiharu Hamaguchi" userId="470e288704938fe9" providerId="LiveId" clId="{5F6B9895-92D0-48E7-8824-7164D33C8E63}" dt="2025-05-25T09:47:02.022" v="31" actId="255"/>
          <ac:spMkLst>
            <pc:docMk/>
            <pc:sldMk cId="4024168618" sldId="256"/>
            <ac:spMk id="2" creationId="{7AC6867D-18A9-27AD-4E87-A30518EA8653}"/>
          </ac:spMkLst>
        </pc:spChg>
        <pc:spChg chg="mod">
          <ac:chgData name="Yoshiharu Hamaguchi" userId="470e288704938fe9" providerId="LiveId" clId="{5F6B9895-92D0-48E7-8824-7164D33C8E63}" dt="2025-05-25T09:48:03.130" v="73" actId="20577"/>
          <ac:spMkLst>
            <pc:docMk/>
            <pc:sldMk cId="4024168618" sldId="256"/>
            <ac:spMk id="3" creationId="{59BEC3D8-60A2-DAF6-A1D9-523354BF5B3D}"/>
          </ac:spMkLst>
        </pc:spChg>
      </pc:sldChg>
      <pc:sldChg chg="modSp new mod">
        <pc:chgData name="Yoshiharu Hamaguchi" userId="470e288704938fe9" providerId="LiveId" clId="{5F6B9895-92D0-48E7-8824-7164D33C8E63}" dt="2025-05-25T09:56:33.118" v="1071" actId="20577"/>
        <pc:sldMkLst>
          <pc:docMk/>
          <pc:sldMk cId="1283940421" sldId="257"/>
        </pc:sldMkLst>
        <pc:spChg chg="mod">
          <ac:chgData name="Yoshiharu Hamaguchi" userId="470e288704938fe9" providerId="LiveId" clId="{5F6B9895-92D0-48E7-8824-7164D33C8E63}" dt="2025-05-25T09:52:16.968" v="785" actId="20577"/>
          <ac:spMkLst>
            <pc:docMk/>
            <pc:sldMk cId="1283940421" sldId="257"/>
            <ac:spMk id="2" creationId="{BB8E9370-2F41-8D88-A53D-000E12FC6A47}"/>
          </ac:spMkLst>
        </pc:spChg>
        <pc:spChg chg="mod">
          <ac:chgData name="Yoshiharu Hamaguchi" userId="470e288704938fe9" providerId="LiveId" clId="{5F6B9895-92D0-48E7-8824-7164D33C8E63}" dt="2025-05-25T09:56:33.118" v="1071" actId="20577"/>
          <ac:spMkLst>
            <pc:docMk/>
            <pc:sldMk cId="1283940421" sldId="257"/>
            <ac:spMk id="3" creationId="{31FA3898-4248-B7E9-FF9A-58B87D1C78B1}"/>
          </ac:spMkLst>
        </pc:spChg>
      </pc:sldChg>
      <pc:sldChg chg="modSp add mod">
        <pc:chgData name="Yoshiharu Hamaguchi" userId="470e288704938fe9" providerId="LiveId" clId="{5F6B9895-92D0-48E7-8824-7164D33C8E63}" dt="2025-05-25T09:53:03.674" v="881" actId="20577"/>
        <pc:sldMkLst>
          <pc:docMk/>
          <pc:sldMk cId="1237604586" sldId="258"/>
        </pc:sldMkLst>
        <pc:spChg chg="mod">
          <ac:chgData name="Yoshiharu Hamaguchi" userId="470e288704938fe9" providerId="LiveId" clId="{5F6B9895-92D0-48E7-8824-7164D33C8E63}" dt="2025-05-25T09:52:47.850" v="833" actId="20577"/>
          <ac:spMkLst>
            <pc:docMk/>
            <pc:sldMk cId="1237604586" sldId="258"/>
            <ac:spMk id="2" creationId="{BB8E9370-2F41-8D88-A53D-000E12FC6A47}"/>
          </ac:spMkLst>
        </pc:spChg>
        <pc:spChg chg="mod">
          <ac:chgData name="Yoshiharu Hamaguchi" userId="470e288704938fe9" providerId="LiveId" clId="{5F6B9895-92D0-48E7-8824-7164D33C8E63}" dt="2025-05-25T09:53:03.674" v="881" actId="20577"/>
          <ac:spMkLst>
            <pc:docMk/>
            <pc:sldMk cId="1237604586" sldId="258"/>
            <ac:spMk id="3" creationId="{31FA3898-4248-B7E9-FF9A-58B87D1C78B1}"/>
          </ac:spMkLst>
        </pc:spChg>
      </pc:sldChg>
      <pc:sldChg chg="modSp add mod">
        <pc:chgData name="Yoshiharu Hamaguchi" userId="470e288704938fe9" providerId="LiveId" clId="{5F6B9895-92D0-48E7-8824-7164D33C8E63}" dt="2025-05-25T09:57:27.716" v="1258" actId="20577"/>
        <pc:sldMkLst>
          <pc:docMk/>
          <pc:sldMk cId="3005659694" sldId="259"/>
        </pc:sldMkLst>
        <pc:spChg chg="mod">
          <ac:chgData name="Yoshiharu Hamaguchi" userId="470e288704938fe9" providerId="LiveId" clId="{5F6B9895-92D0-48E7-8824-7164D33C8E63}" dt="2025-05-25T09:57:27.716" v="1258" actId="20577"/>
          <ac:spMkLst>
            <pc:docMk/>
            <pc:sldMk cId="3005659694" sldId="259"/>
            <ac:spMk id="2" creationId="{BB8E9370-2F41-8D88-A53D-000E12FC6A47}"/>
          </ac:spMkLst>
        </pc:spChg>
      </pc:sldChg>
      <pc:sldChg chg="modSp add mod">
        <pc:chgData name="Yoshiharu Hamaguchi" userId="470e288704938fe9" providerId="LiveId" clId="{5F6B9895-92D0-48E7-8824-7164D33C8E63}" dt="2025-05-25T09:58:42.639" v="1341" actId="20577"/>
        <pc:sldMkLst>
          <pc:docMk/>
          <pc:sldMk cId="2917513437" sldId="260"/>
        </pc:sldMkLst>
        <pc:spChg chg="mod">
          <ac:chgData name="Yoshiharu Hamaguchi" userId="470e288704938fe9" providerId="LiveId" clId="{5F6B9895-92D0-48E7-8824-7164D33C8E63}" dt="2025-05-25T09:58:42.639" v="1341" actId="20577"/>
          <ac:spMkLst>
            <pc:docMk/>
            <pc:sldMk cId="2917513437" sldId="260"/>
            <ac:spMk id="2" creationId="{BB8E9370-2F41-8D88-A53D-000E12FC6A47}"/>
          </ac:spMkLst>
        </pc:spChg>
      </pc:sldChg>
      <pc:sldChg chg="modSp add mod">
        <pc:chgData name="Yoshiharu Hamaguchi" userId="470e288704938fe9" providerId="LiveId" clId="{5F6B9895-92D0-48E7-8824-7164D33C8E63}" dt="2025-05-25T09:59:41.073" v="1468" actId="20577"/>
        <pc:sldMkLst>
          <pc:docMk/>
          <pc:sldMk cId="465646492" sldId="261"/>
        </pc:sldMkLst>
        <pc:spChg chg="mod">
          <ac:chgData name="Yoshiharu Hamaguchi" userId="470e288704938fe9" providerId="LiveId" clId="{5F6B9895-92D0-48E7-8824-7164D33C8E63}" dt="2025-05-25T09:59:17.843" v="1435" actId="20577"/>
          <ac:spMkLst>
            <pc:docMk/>
            <pc:sldMk cId="465646492" sldId="261"/>
            <ac:spMk id="2" creationId="{BB8E9370-2F41-8D88-A53D-000E12FC6A47}"/>
          </ac:spMkLst>
        </pc:spChg>
        <pc:spChg chg="mod">
          <ac:chgData name="Yoshiharu Hamaguchi" userId="470e288704938fe9" providerId="LiveId" clId="{5F6B9895-92D0-48E7-8824-7164D33C8E63}" dt="2025-05-25T09:59:41.073" v="1468" actId="20577"/>
          <ac:spMkLst>
            <pc:docMk/>
            <pc:sldMk cId="465646492" sldId="261"/>
            <ac:spMk id="3" creationId="{31FA3898-4248-B7E9-FF9A-58B87D1C78B1}"/>
          </ac:spMkLst>
        </pc:spChg>
      </pc:sldChg>
      <pc:sldChg chg="modSp add mod">
        <pc:chgData name="Yoshiharu Hamaguchi" userId="470e288704938fe9" providerId="LiveId" clId="{5F6B9895-92D0-48E7-8824-7164D33C8E63}" dt="2025-05-25T09:59:32.194" v="1450" actId="20577"/>
        <pc:sldMkLst>
          <pc:docMk/>
          <pc:sldMk cId="3321381766" sldId="262"/>
        </pc:sldMkLst>
        <pc:spChg chg="mod">
          <ac:chgData name="Yoshiharu Hamaguchi" userId="470e288704938fe9" providerId="LiveId" clId="{5F6B9895-92D0-48E7-8824-7164D33C8E63}" dt="2025-05-25T09:59:32.194" v="1450" actId="20577"/>
          <ac:spMkLst>
            <pc:docMk/>
            <pc:sldMk cId="3321381766" sldId="262"/>
            <ac:spMk id="3" creationId="{31FA3898-4248-B7E9-FF9A-58B87D1C78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4906D5-D781-5197-5D3E-27CC2714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2FA89D-9DD3-2A49-E0C9-48AC1B3E1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AD5908-9AB1-7963-29D6-C391AC3C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BF3720-874D-CBCC-0775-C8D77E3F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738647-A744-9CF3-7FBD-101064FB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82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1CD136-4BDF-E9FC-4C55-789A5F0B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327E975-61A8-C1C3-8D59-922C6FE17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1F377E-36DA-21DB-888D-64FC402D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D4C2D5-2018-0778-F46A-DFB53210C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4F55FA-C179-2CFF-FECC-2CDE866C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511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F24248-2A30-7356-B8B7-26270D2BD3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730121-0365-5EEF-E30E-9D477AE72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29CBA9-4DC0-2C0B-36D0-C648BBC3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91139F-6486-2424-9B73-924DBAF0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FD1528-31C3-0D87-5DBC-66206190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381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2355B-8375-20FC-2A08-3E18CF87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6E5491-E2FF-D62E-1224-4A90A20E6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818DA8-0AB3-5D3C-3F9C-15C36DE72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FFB35F-404A-A7FF-4B75-65C4F619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39798-9C7F-5DD4-9EBF-D3306B010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09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A10D70-368D-121D-B9E4-C600CA6D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8782C4-AA20-888C-7248-DBFC8BEC6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5CBFBD-690D-6661-26AC-3CA6510E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42BDD5-1284-B0CA-A513-42E1AF61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D1A7A4-BDA5-3AEF-0566-872E24FF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557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66E328-6DE4-DD53-7026-4AFD8E93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4628FA-6A8C-D7D8-FE39-264CAD378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DC21BB-5094-40CA-433F-C5B83EAFC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925AF8-2453-DB9F-7A3F-1FBDDA61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F7A08-35BC-CC9A-6636-9451B2C6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52DB0F-0D0B-31D8-2319-30BEA534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347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6398E2-F284-7A30-DD62-074E5D8D6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796FF2-DD7F-26EA-108B-351086CB9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A69230-F013-00E5-D45A-03A8205B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F86E3A-B9F7-2924-FE91-7C198D55B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234D772-8DD4-EC36-3820-A704C233DA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EA941F-1407-5F36-CAFE-429F0DEB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C576053-58AF-06DC-A1DC-8DAB6AD5B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116A858-02CE-A45D-67DA-42D141393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026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F229C-93A2-2177-D524-93032D6D6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4B91FE-7F26-C228-4063-2493B86C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DC9A8E1-D679-2D47-E923-7501C9D9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EB34FF-633C-7AAC-689A-29FD9E7D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10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E8EF9C-C13E-BED1-9C20-A08CFCD6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0750FD6-9570-2BEA-9B83-CAA97FE9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DFDD61-B2F2-BC1C-8AA2-D6D79D00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416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C8A4C-6A29-D2CA-6F06-0FD1EB98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6ECE02-98AA-2949-5119-DDD6050B6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896001D-8A8E-EBF1-409E-60D9DAD77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540537-E0B5-0F96-0A14-B902553E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16F7FE-3B06-36D2-F38B-5F310291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D198BC-CFA2-DD1B-06DC-C58CD896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53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D8283C-445A-0D35-CDF9-98BD07A4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5165556-566C-D29F-E301-6DE692645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9475A8-3AD1-C306-75BA-03FD4F6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9FCFFD-72DE-13B8-3AA5-607B168D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34B04-B020-45BA-9925-266A2F4C3B55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9FB19E-9CC9-FD49-D07C-447DA774F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CDC18A-E8D9-9D35-2F15-7758637CF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6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19476E-563E-3D16-059B-EA816B3F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7D6A0D-DB89-12B8-7B70-A31C3F61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891D49-08C4-3F21-CE4E-C7F09C1501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34B04-B020-45BA-9925-266A2F4C3B55}" type="datetimeFigureOut">
              <a:rPr kumimoji="1" lang="ja-JP" altLang="en-US" smtClean="0"/>
              <a:t>2025/5/25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D1A2-615B-0ACE-5B6E-2F1D130BA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903FCD-C022-5621-FCDB-FF2341217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C1C468-F6CE-4142-9F0A-C5694EDB8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242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6867D-18A9-27AD-4E87-A30518EA86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4800" dirty="0"/>
              <a:t>GUI</a:t>
            </a:r>
            <a:r>
              <a:rPr kumimoji="1" lang="ja-JP" altLang="en-US" sz="4800" dirty="0"/>
              <a:t>と</a:t>
            </a:r>
            <a:r>
              <a:rPr kumimoji="1" lang="en-US" altLang="ja-JP" sz="4800" dirty="0"/>
              <a:t>MVC/MVVM</a:t>
            </a:r>
            <a:r>
              <a:rPr kumimoji="1" lang="ja-JP" altLang="en-US" sz="4800" dirty="0"/>
              <a:t>パターン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9BEC3D8-60A2-DAF6-A1D9-523354BF5B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TKinter</a:t>
            </a:r>
            <a:r>
              <a:rPr lang="ja-JP" altLang="en-US" dirty="0"/>
              <a:t>を使った実例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24168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8209" cy="4351338"/>
          </a:xfrm>
        </p:spPr>
        <p:txBody>
          <a:bodyPr/>
          <a:lstStyle/>
          <a:p>
            <a:r>
              <a:rPr lang="en-US" altLang="ja-JP" dirty="0"/>
              <a:t>MVVM</a:t>
            </a:r>
            <a:r>
              <a:rPr lang="ja-JP" altLang="en-US" dirty="0"/>
              <a:t>構成のアプリの長所・短所について議論しましょう</a:t>
            </a:r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31170B0-0705-B6A1-9D0E-6F68720864B0}"/>
              </a:ext>
            </a:extLst>
          </p:cNvPr>
          <p:cNvGraphicFramePr>
            <a:graphicFrameLocks noGrp="1"/>
          </p:cNvGraphicFramePr>
          <p:nvPr/>
        </p:nvGraphicFramePr>
        <p:xfrm>
          <a:off x="1162878" y="2415209"/>
          <a:ext cx="10038522" cy="184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261">
                  <a:extLst>
                    <a:ext uri="{9D8B030D-6E8A-4147-A177-3AD203B41FA5}">
                      <a16:colId xmlns:a16="http://schemas.microsoft.com/office/drawing/2014/main" val="3526787318"/>
                    </a:ext>
                  </a:extLst>
                </a:gridCol>
                <a:gridCol w="5019261">
                  <a:extLst>
                    <a:ext uri="{9D8B030D-6E8A-4147-A177-3AD203B41FA5}">
                      <a16:colId xmlns:a16="http://schemas.microsoft.com/office/drawing/2014/main" val="1747954003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長所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短所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8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07263"/>
                  </a:ext>
                </a:extLst>
              </a:tr>
            </a:tbl>
          </a:graphicData>
        </a:graphic>
      </p:graphicFrame>
      <p:sp>
        <p:nvSpPr>
          <p:cNvPr id="6" name="タイトル 1">
            <a:extLst>
              <a:ext uri="{FF2B5EF4-FFF2-40B4-BE49-F238E27FC236}">
                <a16:creationId xmlns:a16="http://schemas.microsoft.com/office/drawing/2014/main" id="{2C2D8D89-0D32-9222-FE85-CD41CA036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757"/>
            <a:ext cx="10515600" cy="1325563"/>
          </a:xfrm>
        </p:spPr>
        <p:txBody>
          <a:bodyPr/>
          <a:lstStyle/>
          <a:p>
            <a:r>
              <a:rPr lang="en-US" altLang="ja-JP" dirty="0"/>
              <a:t>4. MVVM(MVP)</a:t>
            </a:r>
            <a:r>
              <a:rPr lang="ja-JP" altLang="en-US" dirty="0"/>
              <a:t>パターンで作成した場合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19947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E9370-2F41-8D88-A53D-000E12F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GUI</a:t>
            </a:r>
            <a:r>
              <a:rPr lang="ja-JP" altLang="en-US" dirty="0"/>
              <a:t>アプリケーションについて、小規模なものから、大規模なものへ、スケールアップしていくことの課題と、その課題をある程度解決し、スケーラブルなアプリを作っていくための手法として、よく知られている</a:t>
            </a:r>
            <a:r>
              <a:rPr lang="en-US" altLang="ja-JP" dirty="0"/>
              <a:t>MVC/MVVM</a:t>
            </a:r>
            <a:r>
              <a:rPr lang="ja-JP" altLang="en-US" dirty="0"/>
              <a:t>パターンについて、</a:t>
            </a:r>
            <a:r>
              <a:rPr lang="en-US" altLang="ja-JP" dirty="0"/>
              <a:t>Python</a:t>
            </a:r>
            <a:r>
              <a:rPr lang="ja-JP" altLang="en-US" dirty="0"/>
              <a:t>言語および</a:t>
            </a:r>
            <a:r>
              <a:rPr lang="en-US" altLang="ja-JP" dirty="0"/>
              <a:t>Python</a:t>
            </a:r>
            <a:r>
              <a:rPr lang="ja-JP" altLang="en-US" dirty="0"/>
              <a:t>言語の標準</a:t>
            </a:r>
            <a:r>
              <a:rPr lang="en-US" altLang="ja-JP" dirty="0"/>
              <a:t>GUI</a:t>
            </a:r>
            <a:r>
              <a:rPr lang="ja-JP" altLang="en-US" dirty="0"/>
              <a:t>ライブラリセットである</a:t>
            </a:r>
            <a:r>
              <a:rPr lang="en-US" altLang="ja-JP" dirty="0" err="1"/>
              <a:t>Tkinter</a:t>
            </a:r>
            <a:r>
              <a:rPr lang="ja-JP" altLang="en-US" dirty="0"/>
              <a:t>を用いて、解説していきます。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8394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E9370-2F41-8D88-A53D-000E12F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小規模な</a:t>
            </a:r>
            <a:r>
              <a:rPr lang="en-US" altLang="ja-JP" dirty="0"/>
              <a:t>GUI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Tkinter</a:t>
            </a:r>
            <a:r>
              <a:rPr lang="ja-JP" altLang="en-US" dirty="0"/>
              <a:t>について（</a:t>
            </a:r>
            <a:r>
              <a:rPr lang="en-US" altLang="ja-JP" dirty="0"/>
              <a:t>MS Copilot</a:t>
            </a:r>
            <a:r>
              <a:rPr lang="ja-JP" altLang="en-US" dirty="0"/>
              <a:t>の説明）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9D5D47A-B308-BC17-089F-0D7E01092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39" y="2513392"/>
            <a:ext cx="9006442" cy="340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34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E9370-2F41-8D88-A53D-000E12F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ja-JP" altLang="en-US" dirty="0"/>
              <a:t>小規模な</a:t>
            </a:r>
            <a:r>
              <a:rPr lang="en-US" altLang="ja-JP" dirty="0"/>
              <a:t>GUI</a:t>
            </a:r>
            <a:r>
              <a:rPr lang="ja-JP" altLang="en-US" dirty="0"/>
              <a:t>アプリケーション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サンプルアプリ</a:t>
            </a:r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558C97D-46F9-7388-EBC0-7853845B5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37" y="2266121"/>
            <a:ext cx="2365305" cy="374457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862BC92-FD4F-0470-2765-913F7080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028" y="1264013"/>
            <a:ext cx="5317435" cy="5474561"/>
          </a:xfrm>
          <a:prstGeom prst="rect">
            <a:avLst/>
          </a:prstGeom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407B2E4-256D-5CFA-BFC5-A8100D3BB0EC}"/>
              </a:ext>
            </a:extLst>
          </p:cNvPr>
          <p:cNvCxnSpPr/>
          <p:nvPr/>
        </p:nvCxnSpPr>
        <p:spPr>
          <a:xfrm flipH="1">
            <a:off x="4049842" y="1510748"/>
            <a:ext cx="1317288" cy="755373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250161B-B812-035C-21A1-37BEA0D7390E}"/>
              </a:ext>
            </a:extLst>
          </p:cNvPr>
          <p:cNvCxnSpPr>
            <a:cxnSpLocks/>
          </p:cNvCxnSpPr>
          <p:nvPr/>
        </p:nvCxnSpPr>
        <p:spPr>
          <a:xfrm flipH="1">
            <a:off x="3588026" y="2131184"/>
            <a:ext cx="1779104" cy="458392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A616E12-F5B9-D651-82E7-2FB5A5501E69}"/>
              </a:ext>
            </a:extLst>
          </p:cNvPr>
          <p:cNvCxnSpPr>
            <a:cxnSpLocks/>
          </p:cNvCxnSpPr>
          <p:nvPr/>
        </p:nvCxnSpPr>
        <p:spPr>
          <a:xfrm flipH="1">
            <a:off x="3438939" y="2589576"/>
            <a:ext cx="1928191" cy="24673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107FD73D-6C3E-E239-439B-64CC91A2C5C9}"/>
              </a:ext>
            </a:extLst>
          </p:cNvPr>
          <p:cNvCxnSpPr>
            <a:cxnSpLocks/>
          </p:cNvCxnSpPr>
          <p:nvPr/>
        </p:nvCxnSpPr>
        <p:spPr>
          <a:xfrm flipH="1">
            <a:off x="2867189" y="2993749"/>
            <a:ext cx="2537036" cy="2065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DCD180E-8C92-CA8C-951C-8C9BDEA9F950}"/>
              </a:ext>
            </a:extLst>
          </p:cNvPr>
          <p:cNvCxnSpPr>
            <a:cxnSpLocks/>
          </p:cNvCxnSpPr>
          <p:nvPr/>
        </p:nvCxnSpPr>
        <p:spPr>
          <a:xfrm flipH="1">
            <a:off x="3351417" y="3397922"/>
            <a:ext cx="2052808" cy="10325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A4CC4DE-84B3-2AD4-A031-5AB0031AD685}"/>
              </a:ext>
            </a:extLst>
          </p:cNvPr>
          <p:cNvCxnSpPr>
            <a:cxnSpLocks/>
          </p:cNvCxnSpPr>
          <p:nvPr/>
        </p:nvCxnSpPr>
        <p:spPr>
          <a:xfrm flipH="1">
            <a:off x="3150704" y="3837157"/>
            <a:ext cx="2268064" cy="134757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17EFB9B-51D7-1906-FC17-56225B8A31E3}"/>
              </a:ext>
            </a:extLst>
          </p:cNvPr>
          <p:cNvCxnSpPr>
            <a:cxnSpLocks/>
          </p:cNvCxnSpPr>
          <p:nvPr/>
        </p:nvCxnSpPr>
        <p:spPr>
          <a:xfrm flipH="1" flipV="1">
            <a:off x="3338979" y="4412410"/>
            <a:ext cx="2065246" cy="224686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9CCEC27-C1D6-E318-6385-090D1CF325A2}"/>
              </a:ext>
            </a:extLst>
          </p:cNvPr>
          <p:cNvCxnSpPr>
            <a:cxnSpLocks/>
          </p:cNvCxnSpPr>
          <p:nvPr/>
        </p:nvCxnSpPr>
        <p:spPr>
          <a:xfrm flipH="1" flipV="1">
            <a:off x="3231881" y="5844209"/>
            <a:ext cx="2172344" cy="391175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吹き出し: 四角形 28">
            <a:extLst>
              <a:ext uri="{FF2B5EF4-FFF2-40B4-BE49-F238E27FC236}">
                <a16:creationId xmlns:a16="http://schemas.microsoft.com/office/drawing/2014/main" id="{95B2C669-3C36-3129-31A1-4E8E07655897}"/>
              </a:ext>
            </a:extLst>
          </p:cNvPr>
          <p:cNvSpPr/>
          <p:nvPr/>
        </p:nvSpPr>
        <p:spPr>
          <a:xfrm>
            <a:off x="229360" y="6025109"/>
            <a:ext cx="3974892" cy="713217"/>
          </a:xfrm>
          <a:prstGeom prst="wedgeRectCallout">
            <a:avLst>
              <a:gd name="adj1" fmla="val 79987"/>
              <a:gd name="adj2" fmla="val 3453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TKinter</a:t>
            </a:r>
            <a:r>
              <a:rPr kumimoji="1" lang="ja-JP" altLang="en-US" sz="1400" dirty="0"/>
              <a:t>はメインループでぐるぐる回る</a:t>
            </a:r>
            <a:endParaRPr kumimoji="1" lang="en-US" altLang="ja-JP" sz="1400" dirty="0"/>
          </a:p>
          <a:p>
            <a:pPr algn="ctr"/>
            <a:r>
              <a:rPr kumimoji="1" lang="ja-JP" altLang="en-US" sz="1400" b="1" dirty="0">
                <a:solidFill>
                  <a:srgbClr val="FFC000"/>
                </a:solidFill>
              </a:rPr>
              <a:t>→</a:t>
            </a:r>
            <a:r>
              <a:rPr kumimoji="1" lang="en-US" altLang="ja-JP" sz="1400" b="1" dirty="0">
                <a:solidFill>
                  <a:srgbClr val="FFC000"/>
                </a:solidFill>
              </a:rPr>
              <a:t>GUI</a:t>
            </a:r>
            <a:r>
              <a:rPr kumimoji="1" lang="ja-JP" altLang="en-US" sz="1400" b="1" dirty="0">
                <a:solidFill>
                  <a:srgbClr val="FFC000"/>
                </a:solidFill>
              </a:rPr>
              <a:t>外から描画更新するには一工夫必要</a:t>
            </a:r>
          </a:p>
        </p:txBody>
      </p:sp>
    </p:spTree>
    <p:extLst>
      <p:ext uri="{BB962C8B-B14F-4D97-AF65-F5344CB8AC3E}">
        <p14:creationId xmlns:p14="http://schemas.microsoft.com/office/powerpoint/2010/main" val="1237604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E9370-2F41-8D88-A53D-000E12F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 </a:t>
            </a:r>
            <a:r>
              <a:rPr kumimoji="1" lang="ja-JP" altLang="en-US" dirty="0"/>
              <a:t>小規模</a:t>
            </a:r>
            <a:r>
              <a:rPr kumimoji="1" lang="en-US" altLang="ja-JP" dirty="0"/>
              <a:t>GUI</a:t>
            </a:r>
            <a:r>
              <a:rPr kumimoji="1" lang="ja-JP" altLang="en-US" dirty="0"/>
              <a:t>アプリのスケールアップ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7843" cy="4351338"/>
          </a:xfrm>
        </p:spPr>
        <p:txBody>
          <a:bodyPr/>
          <a:lstStyle/>
          <a:p>
            <a:r>
              <a:rPr lang="ja-JP" altLang="en-US" dirty="0"/>
              <a:t>まずは音認を模擬した</a:t>
            </a:r>
            <a:r>
              <a:rPr lang="en-US" altLang="ja-JP" dirty="0"/>
              <a:t>View-Model</a:t>
            </a:r>
            <a:r>
              <a:rPr lang="ja-JP" altLang="en-US" dirty="0"/>
              <a:t>構成のアプリを考えてみます</a:t>
            </a: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6272D8A-6E77-0C53-3BEB-18B9BAC78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59" y="2352210"/>
            <a:ext cx="4191585" cy="552527"/>
          </a:xfrm>
          <a:prstGeom prst="rect">
            <a:avLst/>
          </a:prstGeom>
        </p:spPr>
      </p:pic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21846256-B387-648C-9036-6B299E2826A2}"/>
              </a:ext>
            </a:extLst>
          </p:cNvPr>
          <p:cNvSpPr/>
          <p:nvPr/>
        </p:nvSpPr>
        <p:spPr>
          <a:xfrm>
            <a:off x="987286" y="3349477"/>
            <a:ext cx="2236303" cy="2231339"/>
          </a:xfrm>
          <a:prstGeom prst="wedgeRectCallout">
            <a:avLst>
              <a:gd name="adj1" fmla="val -31502"/>
              <a:gd name="adj2" fmla="val -74055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ステータスアイコン</a:t>
            </a:r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r>
              <a:rPr lang="en-US" altLang="ja-JP" sz="1400" b="1" dirty="0">
                <a:solidFill>
                  <a:schemeClr val="bg1"/>
                </a:solidFill>
              </a:rPr>
              <a:t>※Model</a:t>
            </a:r>
            <a:r>
              <a:rPr lang="ja-JP" altLang="en-US" sz="1400" b="1" dirty="0">
                <a:solidFill>
                  <a:schemeClr val="bg1"/>
                </a:solidFill>
              </a:rPr>
              <a:t>の</a:t>
            </a:r>
            <a:r>
              <a:rPr lang="en-US" altLang="ja-JP" sz="1400" b="1" dirty="0">
                <a:solidFill>
                  <a:schemeClr val="bg1"/>
                </a:solidFill>
              </a:rPr>
              <a:t>status</a:t>
            </a:r>
            <a:r>
              <a:rPr lang="ja-JP" altLang="en-US" sz="1400" b="1" dirty="0">
                <a:solidFill>
                  <a:schemeClr val="bg1"/>
                </a:solidFill>
              </a:rPr>
              <a:t>によってアイコンを切り替え</a:t>
            </a:r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75E09BD-2ED6-30CB-8725-1501740BF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859" y="4189002"/>
            <a:ext cx="1400370" cy="1143160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2ABDC3AE-2AD2-141B-2CF0-85B87EFD2BF0}"/>
              </a:ext>
            </a:extLst>
          </p:cNvPr>
          <p:cNvSpPr/>
          <p:nvPr/>
        </p:nvSpPr>
        <p:spPr>
          <a:xfrm>
            <a:off x="3675821" y="2805001"/>
            <a:ext cx="2236304" cy="10038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40C4D91-C3D7-9C18-F11D-0B9D0D74A86C}"/>
              </a:ext>
            </a:extLst>
          </p:cNvPr>
          <p:cNvSpPr/>
          <p:nvPr/>
        </p:nvSpPr>
        <p:spPr>
          <a:xfrm>
            <a:off x="5458239" y="4760582"/>
            <a:ext cx="2236304" cy="100384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C075E46A-BD10-0CA2-D566-85AFEE231703}"/>
              </a:ext>
            </a:extLst>
          </p:cNvPr>
          <p:cNvSpPr/>
          <p:nvPr/>
        </p:nvSpPr>
        <p:spPr>
          <a:xfrm>
            <a:off x="8146775" y="3021496"/>
            <a:ext cx="3829877" cy="3018687"/>
          </a:xfrm>
          <a:prstGeom prst="wedgeRectCallout">
            <a:avLst>
              <a:gd name="adj1" fmla="val -66796"/>
              <a:gd name="adj2" fmla="val 1573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>
                <a:solidFill>
                  <a:schemeClr val="bg1"/>
                </a:solidFill>
              </a:rPr>
              <a:t>音認を模擬した</a:t>
            </a:r>
            <a:r>
              <a:rPr lang="en-US" altLang="ja-JP" sz="1400" b="1" dirty="0">
                <a:solidFill>
                  <a:schemeClr val="bg1"/>
                </a:solidFill>
              </a:rPr>
              <a:t>Model</a:t>
            </a:r>
          </a:p>
          <a:p>
            <a:pPr algn="ctr"/>
            <a:r>
              <a:rPr kumimoji="1" lang="en-US" altLang="ja-JP" sz="1400" b="1" dirty="0">
                <a:solidFill>
                  <a:schemeClr val="bg1"/>
                </a:solidFill>
              </a:rPr>
              <a:t>※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以下の</a:t>
            </a:r>
            <a:r>
              <a:rPr kumimoji="1" lang="en-US" altLang="ja-JP" sz="1400" b="1" dirty="0">
                <a:solidFill>
                  <a:schemeClr val="bg1"/>
                </a:solidFill>
              </a:rPr>
              <a:t>status, text</a:t>
            </a:r>
            <a:r>
              <a:rPr kumimoji="1" lang="ja-JP" altLang="en-US" sz="1400" b="1" dirty="0">
                <a:solidFill>
                  <a:schemeClr val="bg1"/>
                </a:solidFill>
              </a:rPr>
              <a:t>を呼びもとへ通知する</a:t>
            </a:r>
            <a:endParaRPr kumimoji="1"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ja-JP" sz="1400" b="1" dirty="0">
              <a:solidFill>
                <a:schemeClr val="bg1"/>
              </a:solidFill>
            </a:endParaRPr>
          </a:p>
          <a:p>
            <a:pPr algn="ctr"/>
            <a:endParaRPr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en-US" altLang="ja-JP" sz="1400" b="1" dirty="0">
              <a:solidFill>
                <a:schemeClr val="bg1"/>
              </a:solidFill>
            </a:endParaRPr>
          </a:p>
          <a:p>
            <a:pPr algn="ctr"/>
            <a:endParaRPr kumimoji="1" lang="ja-JP" altLang="en-US" sz="1400" b="1" dirty="0">
              <a:solidFill>
                <a:schemeClr val="bg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3D85E77-4A0F-BDAE-6458-4429DA82F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9896" y="3896666"/>
            <a:ext cx="2191056" cy="1991003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BFF13FD-5D1E-EC44-B214-288EAFA481D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006007" y="3779251"/>
            <a:ext cx="779731" cy="1128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C3C8AFB-7234-6883-A1E9-5EB37AA507EE}"/>
              </a:ext>
            </a:extLst>
          </p:cNvPr>
          <p:cNvSpPr txBox="1"/>
          <p:nvPr/>
        </p:nvSpPr>
        <p:spPr>
          <a:xfrm>
            <a:off x="4117773" y="4288398"/>
            <a:ext cx="1963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1.Start</a:t>
            </a:r>
          </a:p>
          <a:p>
            <a:r>
              <a:rPr lang="en-US" altLang="ja-JP" dirty="0"/>
              <a:t>※</a:t>
            </a:r>
            <a:r>
              <a:rPr kumimoji="1" lang="en-US" altLang="ja-JP" dirty="0"/>
              <a:t>x</a:t>
            </a:r>
            <a:r>
              <a:rPr kumimoji="1" lang="ja-JP" altLang="en-US" dirty="0"/>
              <a:t>押下で中断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21A0B46-E73C-A98C-4A59-26E548568FEA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785738" y="3592637"/>
            <a:ext cx="790653" cy="11679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18F4F14-0AED-F510-CBDB-53A58C3873DA}"/>
              </a:ext>
            </a:extLst>
          </p:cNvPr>
          <p:cNvSpPr txBox="1"/>
          <p:nvPr/>
        </p:nvSpPr>
        <p:spPr>
          <a:xfrm>
            <a:off x="6081088" y="3744873"/>
            <a:ext cx="2338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2.status, text </a:t>
            </a:r>
            <a:r>
              <a:rPr kumimoji="1" lang="ja-JP" altLang="en-US" dirty="0"/>
              <a:t>の通知</a:t>
            </a:r>
            <a:endParaRPr kumimoji="1" lang="en-US" altLang="ja-JP" dirty="0"/>
          </a:p>
          <a:p>
            <a:r>
              <a:rPr lang="ja-JP" altLang="en-US" dirty="0"/>
              <a:t>（繰り返し）</a:t>
            </a:r>
            <a:endParaRPr lang="en-US" altLang="ja-JP" dirty="0"/>
          </a:p>
          <a:p>
            <a:r>
              <a:rPr kumimoji="1" lang="en-US" altLang="ja-JP" dirty="0"/>
              <a:t>    3. </a:t>
            </a:r>
            <a:r>
              <a:rPr kumimoji="1" lang="ja-JP" altLang="en-US" dirty="0"/>
              <a:t>終了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FBA3FEC-4C47-FC10-455F-D67C738A96B7}"/>
              </a:ext>
            </a:extLst>
          </p:cNvPr>
          <p:cNvCxnSpPr>
            <a:cxnSpLocks/>
          </p:cNvCxnSpPr>
          <p:nvPr/>
        </p:nvCxnSpPr>
        <p:spPr>
          <a:xfrm>
            <a:off x="3616928" y="6005855"/>
            <a:ext cx="428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5D4863F-2B72-F808-6B4F-9DAB8C85763C}"/>
              </a:ext>
            </a:extLst>
          </p:cNvPr>
          <p:cNvSpPr txBox="1"/>
          <p:nvPr/>
        </p:nvSpPr>
        <p:spPr>
          <a:xfrm>
            <a:off x="4045226" y="5802471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8406FA4-8663-3A88-5BC7-EAA8ABF8DCB0}"/>
              </a:ext>
            </a:extLst>
          </p:cNvPr>
          <p:cNvCxnSpPr>
            <a:cxnSpLocks/>
          </p:cNvCxnSpPr>
          <p:nvPr/>
        </p:nvCxnSpPr>
        <p:spPr>
          <a:xfrm flipH="1">
            <a:off x="3591884" y="6414451"/>
            <a:ext cx="388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57F84EA-0C3C-5252-25EC-5AB7F9A33931}"/>
              </a:ext>
            </a:extLst>
          </p:cNvPr>
          <p:cNvSpPr txBox="1"/>
          <p:nvPr/>
        </p:nvSpPr>
        <p:spPr>
          <a:xfrm>
            <a:off x="4045226" y="6209262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Callback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5659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E9370-2F41-8D88-A53D-000E12FC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ja-JP" altLang="en-US" dirty="0"/>
              <a:t>小規模</a:t>
            </a:r>
            <a:r>
              <a:rPr lang="en-US" altLang="ja-JP" dirty="0"/>
              <a:t>GUI</a:t>
            </a:r>
            <a:r>
              <a:rPr lang="ja-JP" altLang="en-US" dirty="0"/>
              <a:t>アプリのスケールアップ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8209" cy="4351338"/>
          </a:xfrm>
        </p:spPr>
        <p:txBody>
          <a:bodyPr/>
          <a:lstStyle/>
          <a:p>
            <a:r>
              <a:rPr lang="en-US" altLang="ja-JP" dirty="0"/>
              <a:t>View-Model</a:t>
            </a:r>
            <a:r>
              <a:rPr lang="ja-JP" altLang="en-US" dirty="0"/>
              <a:t>構成のアプリの長所・短所について議論しましょう</a:t>
            </a:r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31170B0-0705-B6A1-9D0E-6F6872086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0390"/>
              </p:ext>
            </p:extLst>
          </p:nvPr>
        </p:nvGraphicFramePr>
        <p:xfrm>
          <a:off x="1162878" y="2415209"/>
          <a:ext cx="10038522" cy="184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261">
                  <a:extLst>
                    <a:ext uri="{9D8B030D-6E8A-4147-A177-3AD203B41FA5}">
                      <a16:colId xmlns:a16="http://schemas.microsoft.com/office/drawing/2014/main" val="3526787318"/>
                    </a:ext>
                  </a:extLst>
                </a:gridCol>
                <a:gridCol w="5019261">
                  <a:extLst>
                    <a:ext uri="{9D8B030D-6E8A-4147-A177-3AD203B41FA5}">
                      <a16:colId xmlns:a16="http://schemas.microsoft.com/office/drawing/2014/main" val="1747954003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長所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短所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8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07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7308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8E9370-2F41-8D88-A53D-000E12FC6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757"/>
            <a:ext cx="10515600" cy="1325563"/>
          </a:xfrm>
        </p:spPr>
        <p:txBody>
          <a:bodyPr/>
          <a:lstStyle/>
          <a:p>
            <a:r>
              <a:rPr lang="en-US" altLang="ja-JP" dirty="0"/>
              <a:t>3. MVC</a:t>
            </a:r>
            <a:r>
              <a:rPr lang="ja-JP" altLang="en-US" dirty="0"/>
              <a:t>パターンによるアプリの一例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211"/>
            <a:ext cx="10515600" cy="4351338"/>
          </a:xfrm>
        </p:spPr>
        <p:txBody>
          <a:bodyPr/>
          <a:lstStyle/>
          <a:p>
            <a:r>
              <a:rPr lang="en-US" altLang="ja-JP" dirty="0"/>
              <a:t>MVC</a:t>
            </a:r>
            <a:r>
              <a:rPr lang="ja-JP" altLang="en-US" dirty="0"/>
              <a:t>の構成</a:t>
            </a:r>
            <a:endParaRPr lang="en-US" altLang="ja-JP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FE301AEF-03DF-CE1F-CA7B-C5C894D7386F}"/>
              </a:ext>
            </a:extLst>
          </p:cNvPr>
          <p:cNvSpPr/>
          <p:nvPr/>
        </p:nvSpPr>
        <p:spPr>
          <a:xfrm>
            <a:off x="1798982" y="4421885"/>
            <a:ext cx="2236304" cy="10038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39FEC28-FC30-4B1A-D6E8-2896012F2FD3}"/>
              </a:ext>
            </a:extLst>
          </p:cNvPr>
          <p:cNvSpPr/>
          <p:nvPr/>
        </p:nvSpPr>
        <p:spPr>
          <a:xfrm>
            <a:off x="6968987" y="4512107"/>
            <a:ext cx="2236304" cy="100384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25C1D7C-1696-43C1-F25E-4CE04963A6EB}"/>
              </a:ext>
            </a:extLst>
          </p:cNvPr>
          <p:cNvCxnSpPr>
            <a:cxnSpLocks/>
          </p:cNvCxnSpPr>
          <p:nvPr/>
        </p:nvCxnSpPr>
        <p:spPr>
          <a:xfrm flipH="1">
            <a:off x="3299791" y="3021673"/>
            <a:ext cx="1150697" cy="14002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028D569-F11C-93C1-7CBB-6FBFCE8A88F8}"/>
              </a:ext>
            </a:extLst>
          </p:cNvPr>
          <p:cNvSpPr txBox="1"/>
          <p:nvPr/>
        </p:nvSpPr>
        <p:spPr>
          <a:xfrm>
            <a:off x="3215880" y="3039692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1-2.Start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7C43D581-B559-CC7F-44DF-5843F039A2CE}"/>
              </a:ext>
            </a:extLst>
          </p:cNvPr>
          <p:cNvCxnSpPr>
            <a:cxnSpLocks/>
          </p:cNvCxnSpPr>
          <p:nvPr/>
        </p:nvCxnSpPr>
        <p:spPr>
          <a:xfrm flipH="1" flipV="1">
            <a:off x="6434977" y="3074347"/>
            <a:ext cx="1385157" cy="134753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82BEB06-85AD-9719-3950-7F27CCEDEDCA}"/>
              </a:ext>
            </a:extLst>
          </p:cNvPr>
          <p:cNvSpPr txBox="1"/>
          <p:nvPr/>
        </p:nvSpPr>
        <p:spPr>
          <a:xfrm>
            <a:off x="7187450" y="3288691"/>
            <a:ext cx="3062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2-1.status, text </a:t>
            </a:r>
            <a:r>
              <a:rPr kumimoji="1" lang="ja-JP" altLang="en-US" dirty="0"/>
              <a:t>の通知</a:t>
            </a:r>
            <a:endParaRPr kumimoji="1" lang="en-US" altLang="ja-JP" dirty="0"/>
          </a:p>
          <a:p>
            <a:r>
              <a:rPr lang="ja-JP" altLang="en-US" dirty="0"/>
              <a:t>（繰り返し）</a:t>
            </a:r>
            <a:endParaRPr lang="en-US" altLang="ja-JP" dirty="0"/>
          </a:p>
          <a:p>
            <a:r>
              <a:rPr kumimoji="1" lang="en-US" altLang="ja-JP" dirty="0"/>
              <a:t>    3-1. </a:t>
            </a:r>
            <a:r>
              <a:rPr kumimoji="1" lang="ja-JP" altLang="en-US" dirty="0"/>
              <a:t>終了通知</a:t>
            </a: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D93DD32-38A8-CA65-5C14-A4005874FB42}"/>
              </a:ext>
            </a:extLst>
          </p:cNvPr>
          <p:cNvSpPr/>
          <p:nvPr/>
        </p:nvSpPr>
        <p:spPr>
          <a:xfrm>
            <a:off x="4280451" y="2255170"/>
            <a:ext cx="2236304" cy="100384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Controller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9B9CB52-9B23-C784-6D67-AE4022EF6915}"/>
              </a:ext>
            </a:extLst>
          </p:cNvPr>
          <p:cNvCxnSpPr>
            <a:cxnSpLocks/>
          </p:cNvCxnSpPr>
          <p:nvPr/>
        </p:nvCxnSpPr>
        <p:spPr>
          <a:xfrm flipV="1">
            <a:off x="3684933" y="3221465"/>
            <a:ext cx="1028918" cy="129064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70D3E5F-A14A-B490-F533-E5DD094EC421}"/>
              </a:ext>
            </a:extLst>
          </p:cNvPr>
          <p:cNvCxnSpPr>
            <a:cxnSpLocks/>
          </p:cNvCxnSpPr>
          <p:nvPr/>
        </p:nvCxnSpPr>
        <p:spPr>
          <a:xfrm>
            <a:off x="6096000" y="3259013"/>
            <a:ext cx="1301209" cy="1253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F3FBB2C-B613-C833-890D-80CE5B9D13CA}"/>
              </a:ext>
            </a:extLst>
          </p:cNvPr>
          <p:cNvSpPr txBox="1"/>
          <p:nvPr/>
        </p:nvSpPr>
        <p:spPr>
          <a:xfrm>
            <a:off x="5327176" y="3405547"/>
            <a:ext cx="115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1-1.Start</a:t>
            </a:r>
          </a:p>
          <a:p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BA9D736-01C3-9B5A-1816-16B2054989DA}"/>
              </a:ext>
            </a:extLst>
          </p:cNvPr>
          <p:cNvSpPr txBox="1"/>
          <p:nvPr/>
        </p:nvSpPr>
        <p:spPr>
          <a:xfrm>
            <a:off x="3695687" y="4288618"/>
            <a:ext cx="225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A-1. x</a:t>
            </a:r>
            <a:r>
              <a:rPr lang="ja-JP" altLang="en-US" dirty="0"/>
              <a:t>ボタン押下</a:t>
            </a:r>
            <a:endParaRPr lang="en-US" altLang="ja-JP" dirty="0"/>
          </a:p>
          <a:p>
            <a:r>
              <a:rPr lang="ja-JP" altLang="en-US" dirty="0"/>
              <a:t>　されたら通知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B35FCD0-F216-31E1-ADB8-EE3EBCA56B5D}"/>
              </a:ext>
            </a:extLst>
          </p:cNvPr>
          <p:cNvSpPr txBox="1"/>
          <p:nvPr/>
        </p:nvSpPr>
        <p:spPr>
          <a:xfrm>
            <a:off x="2130341" y="3879946"/>
            <a:ext cx="172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3-2</a:t>
            </a:r>
            <a:r>
              <a:rPr kumimoji="1" lang="en-US" altLang="ja-JP" dirty="0"/>
              <a:t>.</a:t>
            </a:r>
            <a:r>
              <a:rPr kumimoji="1" lang="ja-JP" altLang="en-US" dirty="0"/>
              <a:t>終了要求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9C3853F-D672-0901-90A9-5E4C62A9DE56}"/>
              </a:ext>
            </a:extLst>
          </p:cNvPr>
          <p:cNvSpPr txBox="1"/>
          <p:nvPr/>
        </p:nvSpPr>
        <p:spPr>
          <a:xfrm>
            <a:off x="6123892" y="4168733"/>
            <a:ext cx="225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A-2.</a:t>
            </a:r>
            <a:r>
              <a:rPr lang="ja-JP" altLang="en-US" dirty="0"/>
              <a:t>停止要求</a:t>
            </a:r>
            <a:endParaRPr lang="en-US" altLang="ja-JP" dirty="0"/>
          </a:p>
          <a:p>
            <a:r>
              <a:rPr kumimoji="1" lang="en-US" altLang="ja-JP" dirty="0"/>
              <a:t>(3</a:t>
            </a:r>
            <a:r>
              <a:rPr kumimoji="1" lang="ja-JP" altLang="en-US" dirty="0"/>
              <a:t>へ）</a:t>
            </a: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62BD1A85-0E6F-CAC1-2150-18781D5A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37" y="5241478"/>
            <a:ext cx="2707192" cy="356857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AC294F69-4DE1-DD49-8629-BC235F1D1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98" y="4608123"/>
            <a:ext cx="1541383" cy="1400648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0FF1FBE-485F-F7CD-8DCF-4371B8275461}"/>
              </a:ext>
            </a:extLst>
          </p:cNvPr>
          <p:cNvSpPr txBox="1"/>
          <p:nvPr/>
        </p:nvSpPr>
        <p:spPr>
          <a:xfrm>
            <a:off x="1523270" y="3437226"/>
            <a:ext cx="270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2-2.status, text</a:t>
            </a:r>
            <a:r>
              <a:rPr kumimoji="1" lang="ja-JP" altLang="en-US" dirty="0"/>
              <a:t>の通知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2B0F3A0E-3D84-C6FF-DA1E-5F62C9E28801}"/>
              </a:ext>
            </a:extLst>
          </p:cNvPr>
          <p:cNvCxnSpPr>
            <a:cxnSpLocks/>
          </p:cNvCxnSpPr>
          <p:nvPr/>
        </p:nvCxnSpPr>
        <p:spPr>
          <a:xfrm>
            <a:off x="9441540" y="2255170"/>
            <a:ext cx="428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16EB217-7808-DCD0-E58F-EE4839CE0C18}"/>
              </a:ext>
            </a:extLst>
          </p:cNvPr>
          <p:cNvSpPr txBox="1"/>
          <p:nvPr/>
        </p:nvSpPr>
        <p:spPr>
          <a:xfrm>
            <a:off x="9869838" y="2051786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75B742B-6971-3726-C815-FCF4C2D22C2C}"/>
              </a:ext>
            </a:extLst>
          </p:cNvPr>
          <p:cNvCxnSpPr>
            <a:cxnSpLocks/>
          </p:cNvCxnSpPr>
          <p:nvPr/>
        </p:nvCxnSpPr>
        <p:spPr>
          <a:xfrm flipH="1">
            <a:off x="9416496" y="2663766"/>
            <a:ext cx="388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0DB1E71-1FB2-5B02-E701-FD68349E03DF}"/>
              </a:ext>
            </a:extLst>
          </p:cNvPr>
          <p:cNvSpPr txBox="1"/>
          <p:nvPr/>
        </p:nvSpPr>
        <p:spPr>
          <a:xfrm>
            <a:off x="9869838" y="2458577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Callback</a:t>
            </a:r>
            <a:endParaRPr kumimoji="1" lang="ja-JP" altLang="en-US" dirty="0"/>
          </a:p>
        </p:txBody>
      </p:sp>
      <p:pic>
        <p:nvPicPr>
          <p:cNvPr id="45" name="図 44">
            <a:extLst>
              <a:ext uri="{FF2B5EF4-FFF2-40B4-BE49-F238E27FC236}">
                <a16:creationId xmlns:a16="http://schemas.microsoft.com/office/drawing/2014/main" id="{47F5621B-59B5-8A07-B2C4-11221A2E3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45" y="1925382"/>
            <a:ext cx="2095792" cy="1038370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75B9529-1B58-DC7D-0B8C-7956D04956F0}"/>
              </a:ext>
            </a:extLst>
          </p:cNvPr>
          <p:cNvSpPr txBox="1"/>
          <p:nvPr/>
        </p:nvSpPr>
        <p:spPr>
          <a:xfrm>
            <a:off x="2351720" y="6494219"/>
            <a:ext cx="86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 MVC</a:t>
            </a:r>
            <a:r>
              <a:rPr kumimoji="1" lang="ja-JP" altLang="en-US" dirty="0"/>
              <a:t>は</a:t>
            </a:r>
            <a:r>
              <a:rPr kumimoji="1" lang="en-US" altLang="ja-JP" dirty="0"/>
              <a:t>Model-View-Controller</a:t>
            </a:r>
            <a:r>
              <a:rPr kumimoji="1" lang="ja-JP" altLang="en-US" dirty="0"/>
              <a:t>の略</a:t>
            </a:r>
          </a:p>
        </p:txBody>
      </p:sp>
    </p:spTree>
    <p:extLst>
      <p:ext uri="{BB962C8B-B14F-4D97-AF65-F5344CB8AC3E}">
        <p14:creationId xmlns:p14="http://schemas.microsoft.com/office/powerpoint/2010/main" val="3321381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8209" cy="4351338"/>
          </a:xfrm>
        </p:spPr>
        <p:txBody>
          <a:bodyPr/>
          <a:lstStyle/>
          <a:p>
            <a:r>
              <a:rPr lang="en-US" altLang="ja-JP" dirty="0"/>
              <a:t>MVC</a:t>
            </a:r>
            <a:r>
              <a:rPr lang="ja-JP" altLang="en-US" dirty="0"/>
              <a:t>構成のアプリの長所・短所について議論しましょう</a:t>
            </a:r>
            <a:endParaRPr lang="en-US" altLang="ja-JP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831170B0-0705-B6A1-9D0E-6F68720864B0}"/>
              </a:ext>
            </a:extLst>
          </p:cNvPr>
          <p:cNvGraphicFramePr>
            <a:graphicFrameLocks noGrp="1"/>
          </p:cNvGraphicFramePr>
          <p:nvPr/>
        </p:nvGraphicFramePr>
        <p:xfrm>
          <a:off x="1162878" y="2415209"/>
          <a:ext cx="10038522" cy="1847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9261">
                  <a:extLst>
                    <a:ext uri="{9D8B030D-6E8A-4147-A177-3AD203B41FA5}">
                      <a16:colId xmlns:a16="http://schemas.microsoft.com/office/drawing/2014/main" val="3526787318"/>
                    </a:ext>
                  </a:extLst>
                </a:gridCol>
                <a:gridCol w="5019261">
                  <a:extLst>
                    <a:ext uri="{9D8B030D-6E8A-4147-A177-3AD203B41FA5}">
                      <a16:colId xmlns:a16="http://schemas.microsoft.com/office/drawing/2014/main" val="1747954003"/>
                    </a:ext>
                  </a:extLst>
                </a:gridCol>
              </a:tblGrid>
              <a:tr h="38482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長所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短所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283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07263"/>
                  </a:ext>
                </a:extLst>
              </a:tr>
            </a:tbl>
          </a:graphicData>
        </a:graphic>
      </p:graphicFrame>
      <p:sp>
        <p:nvSpPr>
          <p:cNvPr id="9" name="タイトル 1">
            <a:extLst>
              <a:ext uri="{FF2B5EF4-FFF2-40B4-BE49-F238E27FC236}">
                <a16:creationId xmlns:a16="http://schemas.microsoft.com/office/drawing/2014/main" id="{DC879700-440C-80D2-8E81-4F3F16E0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757"/>
            <a:ext cx="10515600" cy="1325563"/>
          </a:xfrm>
        </p:spPr>
        <p:txBody>
          <a:bodyPr/>
          <a:lstStyle/>
          <a:p>
            <a:r>
              <a:rPr lang="en-US" altLang="ja-JP" dirty="0"/>
              <a:t>3. MVC</a:t>
            </a:r>
            <a:r>
              <a:rPr lang="ja-JP" altLang="en-US" dirty="0"/>
              <a:t>パターンによるアプリの一例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6776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1FA3898-4248-B7E9-FF9A-58B87D1C7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MVVM</a:t>
            </a:r>
            <a:r>
              <a:rPr lang="ja-JP" altLang="en-US" dirty="0"/>
              <a:t>（</a:t>
            </a:r>
            <a:r>
              <a:rPr lang="en-US" altLang="ja-JP" dirty="0"/>
              <a:t>MVP)</a:t>
            </a:r>
            <a:r>
              <a:rPr lang="ja-JP" altLang="en-US" dirty="0"/>
              <a:t>の構成</a:t>
            </a:r>
            <a:endParaRPr lang="en-US" altLang="ja-JP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8F46185-C38B-571A-11AF-7EB27BE2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757"/>
            <a:ext cx="10515600" cy="1325563"/>
          </a:xfrm>
        </p:spPr>
        <p:txBody>
          <a:bodyPr/>
          <a:lstStyle/>
          <a:p>
            <a:r>
              <a:rPr lang="en-US" altLang="ja-JP" dirty="0"/>
              <a:t>4. MVVM(MVP)</a:t>
            </a:r>
            <a:r>
              <a:rPr lang="ja-JP" altLang="en-US" dirty="0"/>
              <a:t>パターンで作成した場合</a:t>
            </a:r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B8FF63C-6C95-F5C8-6F61-8D656F59DE77}"/>
              </a:ext>
            </a:extLst>
          </p:cNvPr>
          <p:cNvSpPr/>
          <p:nvPr/>
        </p:nvSpPr>
        <p:spPr>
          <a:xfrm>
            <a:off x="1608483" y="2781928"/>
            <a:ext cx="2236304" cy="100384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</a:t>
            </a:r>
            <a:endParaRPr kumimoji="1" lang="ja-JP" altLang="en-US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21E83C6-D1DA-8344-176D-F99CB788614E}"/>
              </a:ext>
            </a:extLst>
          </p:cNvPr>
          <p:cNvSpPr/>
          <p:nvPr/>
        </p:nvSpPr>
        <p:spPr>
          <a:xfrm>
            <a:off x="5166692" y="4001294"/>
            <a:ext cx="2236304" cy="1003843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View-Model</a:t>
            </a:r>
          </a:p>
          <a:p>
            <a:pPr algn="ctr"/>
            <a:r>
              <a:rPr lang="en-US" altLang="ja-JP" dirty="0"/>
              <a:t>(Presenter)</a:t>
            </a:r>
            <a:endParaRPr kumimoji="1"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29A1DF0-1277-4363-24D2-B1D063AE0EC0}"/>
              </a:ext>
            </a:extLst>
          </p:cNvPr>
          <p:cNvSpPr/>
          <p:nvPr/>
        </p:nvSpPr>
        <p:spPr>
          <a:xfrm>
            <a:off x="8855093" y="5202106"/>
            <a:ext cx="2236304" cy="100384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Model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8E6EB2F-34DF-E53C-D34F-0FAB3017EF19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3844787" y="3283850"/>
            <a:ext cx="1649404" cy="864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2006C9A-0CAF-2826-36FB-4732C9624AC6}"/>
              </a:ext>
            </a:extLst>
          </p:cNvPr>
          <p:cNvCxnSpPr>
            <a:cxnSpLocks/>
          </p:cNvCxnSpPr>
          <p:nvPr/>
        </p:nvCxnSpPr>
        <p:spPr>
          <a:xfrm flipH="1" flipV="1">
            <a:off x="3657600" y="3600728"/>
            <a:ext cx="1509092" cy="8011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D7B9FA1A-8BF9-75DB-7570-428D39DF672C}"/>
              </a:ext>
            </a:extLst>
          </p:cNvPr>
          <p:cNvCxnSpPr>
            <a:cxnSpLocks/>
          </p:cNvCxnSpPr>
          <p:nvPr/>
        </p:nvCxnSpPr>
        <p:spPr>
          <a:xfrm>
            <a:off x="7468092" y="4482691"/>
            <a:ext cx="1649404" cy="8644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0A4DAC8-CABA-319E-6CFE-8E1B366FA373}"/>
              </a:ext>
            </a:extLst>
          </p:cNvPr>
          <p:cNvCxnSpPr>
            <a:cxnSpLocks/>
          </p:cNvCxnSpPr>
          <p:nvPr/>
        </p:nvCxnSpPr>
        <p:spPr>
          <a:xfrm flipH="1" flipV="1">
            <a:off x="7280905" y="4799569"/>
            <a:ext cx="1509092" cy="8011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FF2FC98C-0D46-B34E-8654-89B0157C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01" y="3627996"/>
            <a:ext cx="2707192" cy="356857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7548D1A-85B3-3159-A00F-D3C4A6E9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0105" y="4090484"/>
            <a:ext cx="1541383" cy="1400648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970539A-6466-2BE0-161A-528533CFB00D}"/>
              </a:ext>
            </a:extLst>
          </p:cNvPr>
          <p:cNvSpPr txBox="1"/>
          <p:nvPr/>
        </p:nvSpPr>
        <p:spPr>
          <a:xfrm>
            <a:off x="4004538" y="3119124"/>
            <a:ext cx="115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1-1.Start</a:t>
            </a:r>
          </a:p>
          <a:p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33FEBF4-5E28-734D-1B98-E33BB584D1F5}"/>
              </a:ext>
            </a:extLst>
          </p:cNvPr>
          <p:cNvSpPr txBox="1"/>
          <p:nvPr/>
        </p:nvSpPr>
        <p:spPr>
          <a:xfrm>
            <a:off x="7761391" y="4379470"/>
            <a:ext cx="1150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1-2.Start</a:t>
            </a:r>
          </a:p>
          <a:p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06D095A-823D-FC99-BB8D-E20A664F3CBD}"/>
              </a:ext>
            </a:extLst>
          </p:cNvPr>
          <p:cNvSpPr txBox="1"/>
          <p:nvPr/>
        </p:nvSpPr>
        <p:spPr>
          <a:xfrm>
            <a:off x="6230362" y="5200135"/>
            <a:ext cx="30620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2-1.status, text </a:t>
            </a:r>
            <a:r>
              <a:rPr kumimoji="1" lang="ja-JP" altLang="en-US" dirty="0"/>
              <a:t>の通知</a:t>
            </a:r>
            <a:endParaRPr kumimoji="1" lang="en-US" altLang="ja-JP" dirty="0"/>
          </a:p>
          <a:p>
            <a:r>
              <a:rPr lang="ja-JP" altLang="en-US" dirty="0"/>
              <a:t>（繰り返し）</a:t>
            </a:r>
            <a:endParaRPr lang="en-US" altLang="ja-JP" dirty="0"/>
          </a:p>
          <a:p>
            <a:r>
              <a:rPr kumimoji="1" lang="en-US" altLang="ja-JP" dirty="0"/>
              <a:t>    3-1. </a:t>
            </a:r>
            <a:r>
              <a:rPr kumimoji="1" lang="ja-JP" altLang="en-US" dirty="0"/>
              <a:t>終了通知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5AC82FD8-8E16-9D6D-4CCE-A99FED522CB3}"/>
              </a:ext>
            </a:extLst>
          </p:cNvPr>
          <p:cNvCxnSpPr>
            <a:cxnSpLocks/>
          </p:cNvCxnSpPr>
          <p:nvPr/>
        </p:nvCxnSpPr>
        <p:spPr>
          <a:xfrm>
            <a:off x="9441540" y="2255170"/>
            <a:ext cx="42829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778D66A-5366-6321-EA06-5476224C7C66}"/>
              </a:ext>
            </a:extLst>
          </p:cNvPr>
          <p:cNvSpPr txBox="1"/>
          <p:nvPr/>
        </p:nvSpPr>
        <p:spPr>
          <a:xfrm>
            <a:off x="9869838" y="2051786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API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7BFCDE8-A157-6CD6-7D12-D5F3251B07BD}"/>
              </a:ext>
            </a:extLst>
          </p:cNvPr>
          <p:cNvCxnSpPr>
            <a:cxnSpLocks/>
          </p:cNvCxnSpPr>
          <p:nvPr/>
        </p:nvCxnSpPr>
        <p:spPr>
          <a:xfrm flipH="1">
            <a:off x="9416496" y="2663766"/>
            <a:ext cx="38812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4A3F56C-3855-1921-04FD-014844ECE899}"/>
              </a:ext>
            </a:extLst>
          </p:cNvPr>
          <p:cNvSpPr txBox="1"/>
          <p:nvPr/>
        </p:nvSpPr>
        <p:spPr>
          <a:xfrm>
            <a:off x="9869838" y="2458577"/>
            <a:ext cx="1150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Callback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2D96AF3-55E0-8425-C7B0-B793AAB8AC15}"/>
              </a:ext>
            </a:extLst>
          </p:cNvPr>
          <p:cNvSpPr txBox="1"/>
          <p:nvPr/>
        </p:nvSpPr>
        <p:spPr>
          <a:xfrm>
            <a:off x="2266218" y="4086129"/>
            <a:ext cx="3062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>
                <a:solidFill>
                  <a:srgbClr val="00B0F0"/>
                </a:solidFill>
              </a:rPr>
              <a:t>2-1.status, text </a:t>
            </a:r>
            <a:r>
              <a:rPr kumimoji="1" lang="ja-JP" altLang="en-US" b="1" dirty="0">
                <a:solidFill>
                  <a:srgbClr val="00B0F0"/>
                </a:solidFill>
              </a:rPr>
              <a:t>の通知</a:t>
            </a:r>
            <a:endParaRPr kumimoji="1" lang="en-US" altLang="ja-JP" b="1" dirty="0">
              <a:solidFill>
                <a:srgbClr val="00B0F0"/>
              </a:solidFill>
            </a:endParaRPr>
          </a:p>
          <a:p>
            <a:r>
              <a:rPr kumimoji="1" lang="en-US" altLang="ja-JP" dirty="0"/>
              <a:t>              3-1. </a:t>
            </a:r>
            <a:r>
              <a:rPr kumimoji="1" lang="ja-JP" altLang="en-US" dirty="0"/>
              <a:t>終了通知</a:t>
            </a:r>
          </a:p>
        </p:txBody>
      </p:sp>
      <p:sp>
        <p:nvSpPr>
          <p:cNvPr id="38" name="吹き出し: 四角形 37">
            <a:extLst>
              <a:ext uri="{FF2B5EF4-FFF2-40B4-BE49-F238E27FC236}">
                <a16:creationId xmlns:a16="http://schemas.microsoft.com/office/drawing/2014/main" id="{9D3C95D8-968B-C5F2-6A85-218D2EB6FF3C}"/>
              </a:ext>
            </a:extLst>
          </p:cNvPr>
          <p:cNvSpPr/>
          <p:nvPr/>
        </p:nvSpPr>
        <p:spPr>
          <a:xfrm>
            <a:off x="460512" y="4982183"/>
            <a:ext cx="3384275" cy="1495138"/>
          </a:xfrm>
          <a:prstGeom prst="wedgeRectCallout">
            <a:avLst>
              <a:gd name="adj1" fmla="val 22902"/>
              <a:gd name="adj2" fmla="val -91846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rgbClr val="FFFF00"/>
                </a:solidFill>
              </a:rPr>
              <a:t>値と描画部品とを結びつけて、値が更新されたら関連部品が自動的に更新</a:t>
            </a:r>
            <a:r>
              <a:rPr lang="ja-JP" altLang="en-US" b="1" dirty="0">
                <a:solidFill>
                  <a:srgbClr val="FFFF00"/>
                </a:solidFill>
              </a:rPr>
              <a:t>される仕組み（バインディング）が</a:t>
            </a:r>
            <a:r>
              <a:rPr kumimoji="1" lang="ja-JP" altLang="en-US" b="1" dirty="0">
                <a:solidFill>
                  <a:srgbClr val="FFFF00"/>
                </a:solidFill>
              </a:rPr>
              <a:t>あるのが特徴</a:t>
            </a:r>
          </a:p>
        </p:txBody>
      </p:sp>
      <p:pic>
        <p:nvPicPr>
          <p:cNvPr id="43" name="図 42">
            <a:extLst>
              <a:ext uri="{FF2B5EF4-FFF2-40B4-BE49-F238E27FC236}">
                <a16:creationId xmlns:a16="http://schemas.microsoft.com/office/drawing/2014/main" id="{C0787A19-DD47-1C7C-ABB3-97838726C7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692" y="1573738"/>
            <a:ext cx="2391109" cy="1047896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D02B0C-15E8-DE76-F5AB-DB9EE1896CAD}"/>
              </a:ext>
            </a:extLst>
          </p:cNvPr>
          <p:cNvSpPr txBox="1"/>
          <p:nvPr/>
        </p:nvSpPr>
        <p:spPr>
          <a:xfrm>
            <a:off x="2351720" y="6494219"/>
            <a:ext cx="8689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* MVVM</a:t>
            </a:r>
            <a:r>
              <a:rPr kumimoji="1" lang="ja-JP" altLang="en-US" dirty="0"/>
              <a:t>は</a:t>
            </a:r>
            <a:r>
              <a:rPr kumimoji="1" lang="en-US" altLang="ja-JP" dirty="0"/>
              <a:t>Model-View-</a:t>
            </a:r>
            <a:r>
              <a:rPr kumimoji="1" lang="en-US" altLang="ja-JP" dirty="0" err="1"/>
              <a:t>ViewModel</a:t>
            </a:r>
            <a:r>
              <a:rPr kumimoji="1" lang="ja-JP" altLang="en-US" dirty="0"/>
              <a:t>、</a:t>
            </a:r>
            <a:r>
              <a:rPr kumimoji="1" lang="en-US" altLang="ja-JP" dirty="0"/>
              <a:t>MVP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Model-View-Presenter</a:t>
            </a:r>
            <a:r>
              <a:rPr kumimoji="1" lang="ja-JP" altLang="en-US" dirty="0"/>
              <a:t>の略</a:t>
            </a:r>
          </a:p>
        </p:txBody>
      </p:sp>
    </p:spTree>
    <p:extLst>
      <p:ext uri="{BB962C8B-B14F-4D97-AF65-F5344CB8AC3E}">
        <p14:creationId xmlns:p14="http://schemas.microsoft.com/office/powerpoint/2010/main" val="465646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457</Words>
  <Application>Microsoft Office PowerPoint</Application>
  <PresentationFormat>ワイド画面</PresentationFormat>
  <Paragraphs>110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GUIとMVC/MVVMパターン</vt:lpstr>
      <vt:lpstr>概要</vt:lpstr>
      <vt:lpstr>1. 小規模なGUIアプリケーション</vt:lpstr>
      <vt:lpstr>1. 小規模なGUIアプリケーション</vt:lpstr>
      <vt:lpstr>2. 小規模GUIアプリのスケールアップ</vt:lpstr>
      <vt:lpstr>2. 小規模GUIアプリのスケールアップ</vt:lpstr>
      <vt:lpstr>3. MVCパターンによるアプリの一例</vt:lpstr>
      <vt:lpstr>3. MVCパターンによるアプリの一例</vt:lpstr>
      <vt:lpstr>4. MVVM(MVP)パターンで作成した場合</vt:lpstr>
      <vt:lpstr>4. MVVM(MVP)パターンで作成した場合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17</cp:revision>
  <dcterms:created xsi:type="dcterms:W3CDTF">2025-05-25T09:46:19Z</dcterms:created>
  <dcterms:modified xsi:type="dcterms:W3CDTF">2025-05-25T14:48:26Z</dcterms:modified>
</cp:coreProperties>
</file>