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2" r:id="rId8"/>
    <p:sldId id="265" r:id="rId9"/>
    <p:sldId id="261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6B9895-92D0-48E7-8824-7164D33C8E63}" v="5" dt="2025-05-25T09:59:10.8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1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shiharu Hamaguchi" userId="470e288704938fe9" providerId="LiveId" clId="{5F6B9895-92D0-48E7-8824-7164D33C8E63}"/>
    <pc:docChg chg="undo custSel addSld modSld sldOrd">
      <pc:chgData name="Yoshiharu Hamaguchi" userId="470e288704938fe9" providerId="LiveId" clId="{5F6B9895-92D0-48E7-8824-7164D33C8E63}" dt="2025-05-25T09:59:41.073" v="1468" actId="20577"/>
      <pc:docMkLst>
        <pc:docMk/>
      </pc:docMkLst>
      <pc:sldChg chg="modSp new mod ord">
        <pc:chgData name="Yoshiharu Hamaguchi" userId="470e288704938fe9" providerId="LiveId" clId="{5F6B9895-92D0-48E7-8824-7164D33C8E63}" dt="2025-05-25T09:48:10.988" v="75"/>
        <pc:sldMkLst>
          <pc:docMk/>
          <pc:sldMk cId="4024168618" sldId="256"/>
        </pc:sldMkLst>
        <pc:spChg chg="mod">
          <ac:chgData name="Yoshiharu Hamaguchi" userId="470e288704938fe9" providerId="LiveId" clId="{5F6B9895-92D0-48E7-8824-7164D33C8E63}" dt="2025-05-25T09:47:02.022" v="31" actId="255"/>
          <ac:spMkLst>
            <pc:docMk/>
            <pc:sldMk cId="4024168618" sldId="256"/>
            <ac:spMk id="2" creationId="{7AC6867D-18A9-27AD-4E87-A30518EA8653}"/>
          </ac:spMkLst>
        </pc:spChg>
        <pc:spChg chg="mod">
          <ac:chgData name="Yoshiharu Hamaguchi" userId="470e288704938fe9" providerId="LiveId" clId="{5F6B9895-92D0-48E7-8824-7164D33C8E63}" dt="2025-05-25T09:48:03.130" v="73" actId="20577"/>
          <ac:spMkLst>
            <pc:docMk/>
            <pc:sldMk cId="4024168618" sldId="256"/>
            <ac:spMk id="3" creationId="{59BEC3D8-60A2-DAF6-A1D9-523354BF5B3D}"/>
          </ac:spMkLst>
        </pc:spChg>
      </pc:sldChg>
      <pc:sldChg chg="modSp new mod">
        <pc:chgData name="Yoshiharu Hamaguchi" userId="470e288704938fe9" providerId="LiveId" clId="{5F6B9895-92D0-48E7-8824-7164D33C8E63}" dt="2025-05-25T09:56:33.118" v="1071" actId="20577"/>
        <pc:sldMkLst>
          <pc:docMk/>
          <pc:sldMk cId="1283940421" sldId="257"/>
        </pc:sldMkLst>
        <pc:spChg chg="mod">
          <ac:chgData name="Yoshiharu Hamaguchi" userId="470e288704938fe9" providerId="LiveId" clId="{5F6B9895-92D0-48E7-8824-7164D33C8E63}" dt="2025-05-25T09:52:16.968" v="785" actId="20577"/>
          <ac:spMkLst>
            <pc:docMk/>
            <pc:sldMk cId="1283940421" sldId="257"/>
            <ac:spMk id="2" creationId="{BB8E9370-2F41-8D88-A53D-000E12FC6A47}"/>
          </ac:spMkLst>
        </pc:spChg>
        <pc:spChg chg="mod">
          <ac:chgData name="Yoshiharu Hamaguchi" userId="470e288704938fe9" providerId="LiveId" clId="{5F6B9895-92D0-48E7-8824-7164D33C8E63}" dt="2025-05-25T09:56:33.118" v="1071" actId="20577"/>
          <ac:spMkLst>
            <pc:docMk/>
            <pc:sldMk cId="1283940421" sldId="257"/>
            <ac:spMk id="3" creationId="{31FA3898-4248-B7E9-FF9A-58B87D1C78B1}"/>
          </ac:spMkLst>
        </pc:spChg>
      </pc:sldChg>
      <pc:sldChg chg="modSp add mod">
        <pc:chgData name="Yoshiharu Hamaguchi" userId="470e288704938fe9" providerId="LiveId" clId="{5F6B9895-92D0-48E7-8824-7164D33C8E63}" dt="2025-05-25T09:53:03.674" v="881" actId="20577"/>
        <pc:sldMkLst>
          <pc:docMk/>
          <pc:sldMk cId="1237604586" sldId="258"/>
        </pc:sldMkLst>
        <pc:spChg chg="mod">
          <ac:chgData name="Yoshiharu Hamaguchi" userId="470e288704938fe9" providerId="LiveId" clId="{5F6B9895-92D0-48E7-8824-7164D33C8E63}" dt="2025-05-25T09:52:47.850" v="833" actId="20577"/>
          <ac:spMkLst>
            <pc:docMk/>
            <pc:sldMk cId="1237604586" sldId="258"/>
            <ac:spMk id="2" creationId="{BB8E9370-2F41-8D88-A53D-000E12FC6A47}"/>
          </ac:spMkLst>
        </pc:spChg>
        <pc:spChg chg="mod">
          <ac:chgData name="Yoshiharu Hamaguchi" userId="470e288704938fe9" providerId="LiveId" clId="{5F6B9895-92D0-48E7-8824-7164D33C8E63}" dt="2025-05-25T09:53:03.674" v="881" actId="20577"/>
          <ac:spMkLst>
            <pc:docMk/>
            <pc:sldMk cId="1237604586" sldId="258"/>
            <ac:spMk id="3" creationId="{31FA3898-4248-B7E9-FF9A-58B87D1C78B1}"/>
          </ac:spMkLst>
        </pc:spChg>
      </pc:sldChg>
      <pc:sldChg chg="modSp add mod">
        <pc:chgData name="Yoshiharu Hamaguchi" userId="470e288704938fe9" providerId="LiveId" clId="{5F6B9895-92D0-48E7-8824-7164D33C8E63}" dt="2025-05-25T09:57:27.716" v="1258" actId="20577"/>
        <pc:sldMkLst>
          <pc:docMk/>
          <pc:sldMk cId="3005659694" sldId="259"/>
        </pc:sldMkLst>
        <pc:spChg chg="mod">
          <ac:chgData name="Yoshiharu Hamaguchi" userId="470e288704938fe9" providerId="LiveId" clId="{5F6B9895-92D0-48E7-8824-7164D33C8E63}" dt="2025-05-25T09:57:27.716" v="1258" actId="20577"/>
          <ac:spMkLst>
            <pc:docMk/>
            <pc:sldMk cId="3005659694" sldId="259"/>
            <ac:spMk id="2" creationId="{BB8E9370-2F41-8D88-A53D-000E12FC6A47}"/>
          </ac:spMkLst>
        </pc:spChg>
      </pc:sldChg>
      <pc:sldChg chg="modSp add mod">
        <pc:chgData name="Yoshiharu Hamaguchi" userId="470e288704938fe9" providerId="LiveId" clId="{5F6B9895-92D0-48E7-8824-7164D33C8E63}" dt="2025-05-25T09:58:42.639" v="1341" actId="20577"/>
        <pc:sldMkLst>
          <pc:docMk/>
          <pc:sldMk cId="2917513437" sldId="260"/>
        </pc:sldMkLst>
        <pc:spChg chg="mod">
          <ac:chgData name="Yoshiharu Hamaguchi" userId="470e288704938fe9" providerId="LiveId" clId="{5F6B9895-92D0-48E7-8824-7164D33C8E63}" dt="2025-05-25T09:58:42.639" v="1341" actId="20577"/>
          <ac:spMkLst>
            <pc:docMk/>
            <pc:sldMk cId="2917513437" sldId="260"/>
            <ac:spMk id="2" creationId="{BB8E9370-2F41-8D88-A53D-000E12FC6A47}"/>
          </ac:spMkLst>
        </pc:spChg>
      </pc:sldChg>
      <pc:sldChg chg="modSp add mod">
        <pc:chgData name="Yoshiharu Hamaguchi" userId="470e288704938fe9" providerId="LiveId" clId="{5F6B9895-92D0-48E7-8824-7164D33C8E63}" dt="2025-05-25T09:59:41.073" v="1468" actId="20577"/>
        <pc:sldMkLst>
          <pc:docMk/>
          <pc:sldMk cId="465646492" sldId="261"/>
        </pc:sldMkLst>
        <pc:spChg chg="mod">
          <ac:chgData name="Yoshiharu Hamaguchi" userId="470e288704938fe9" providerId="LiveId" clId="{5F6B9895-92D0-48E7-8824-7164D33C8E63}" dt="2025-05-25T09:59:17.843" v="1435" actId="20577"/>
          <ac:spMkLst>
            <pc:docMk/>
            <pc:sldMk cId="465646492" sldId="261"/>
            <ac:spMk id="2" creationId="{BB8E9370-2F41-8D88-A53D-000E12FC6A47}"/>
          </ac:spMkLst>
        </pc:spChg>
        <pc:spChg chg="mod">
          <ac:chgData name="Yoshiharu Hamaguchi" userId="470e288704938fe9" providerId="LiveId" clId="{5F6B9895-92D0-48E7-8824-7164D33C8E63}" dt="2025-05-25T09:59:41.073" v="1468" actId="20577"/>
          <ac:spMkLst>
            <pc:docMk/>
            <pc:sldMk cId="465646492" sldId="261"/>
            <ac:spMk id="3" creationId="{31FA3898-4248-B7E9-FF9A-58B87D1C78B1}"/>
          </ac:spMkLst>
        </pc:spChg>
      </pc:sldChg>
      <pc:sldChg chg="modSp add mod">
        <pc:chgData name="Yoshiharu Hamaguchi" userId="470e288704938fe9" providerId="LiveId" clId="{5F6B9895-92D0-48E7-8824-7164D33C8E63}" dt="2025-05-25T09:59:32.194" v="1450" actId="20577"/>
        <pc:sldMkLst>
          <pc:docMk/>
          <pc:sldMk cId="3321381766" sldId="262"/>
        </pc:sldMkLst>
        <pc:spChg chg="mod">
          <ac:chgData name="Yoshiharu Hamaguchi" userId="470e288704938fe9" providerId="LiveId" clId="{5F6B9895-92D0-48E7-8824-7164D33C8E63}" dt="2025-05-25T09:59:32.194" v="1450" actId="20577"/>
          <ac:spMkLst>
            <pc:docMk/>
            <pc:sldMk cId="3321381766" sldId="262"/>
            <ac:spMk id="3" creationId="{31FA3898-4248-B7E9-FF9A-58B87D1C78B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4906D5-D781-5197-5D3E-27CC2714E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92FA89D-9DD3-2A49-E0C9-48AC1B3E1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AD5908-9AB1-7963-29D6-C391AC3C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4B04-B020-45BA-9925-266A2F4C3B55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BF3720-874D-CBCC-0775-C8D77E3F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738647-A744-9CF3-7FBD-101064FB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C468-F6CE-4142-9F0A-C5694EDB8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82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1CD136-4BDF-E9FC-4C55-789A5F0B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327E975-61A8-C1C3-8D59-922C6FE17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1F377E-36DA-21DB-888D-64FC402D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4B04-B020-45BA-9925-266A2F4C3B55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D4C2D5-2018-0778-F46A-DFB53210C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4F55FA-C179-2CFF-FECC-2CDE866C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C468-F6CE-4142-9F0A-C5694EDB8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51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AF24248-2A30-7356-B8B7-26270D2BD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730121-0365-5EEF-E30E-9D477AE72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29CBA9-4DC0-2C0B-36D0-C648BBC3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4B04-B020-45BA-9925-266A2F4C3B55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91139F-6486-2424-9B73-924DBAF0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FD1528-31C3-0D87-5DBC-66206190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C468-F6CE-4142-9F0A-C5694EDB8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81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92355B-8375-20FC-2A08-3E18CF87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6E5491-E2FF-D62E-1224-4A90A20E6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818DA8-0AB3-5D3C-3F9C-15C36DE7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4B04-B020-45BA-9925-266A2F4C3B55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FFB35F-404A-A7FF-4B75-65C4F6193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D39798-9C7F-5DD4-9EBF-D3306B01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C468-F6CE-4142-9F0A-C5694EDB8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09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A10D70-368D-121D-B9E4-C600CA6D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8782C4-AA20-888C-7248-DBFC8BEC6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5CBFBD-690D-6661-26AC-3CA6510E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4B04-B020-45BA-9925-266A2F4C3B55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42BDD5-1284-B0CA-A513-42E1AF61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1A7A4-BDA5-3AEF-0566-872E24FF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C468-F6CE-4142-9F0A-C5694EDB8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55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66E328-6DE4-DD53-7026-4AFD8E93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4628FA-6A8C-D7D8-FE39-264CAD378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DC21BB-5094-40CA-433F-C5B83EAFC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925AF8-2453-DB9F-7A3F-1FBDDA61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4B04-B020-45BA-9925-266A2F4C3B55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4F7A08-35BC-CC9A-6636-9451B2C6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52DB0F-0D0B-31D8-2319-30BEA534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C468-F6CE-4142-9F0A-C5694EDB8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34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6398E2-F284-7A30-DD62-074E5D8D6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796FF2-DD7F-26EA-108B-351086CB9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A69230-F013-00E5-D45A-03A8205B7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9F86E3A-B9F7-2924-FE91-7C198D55B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234D772-8DD4-EC36-3820-A704C233D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6EA941F-1407-5F36-CAFE-429F0DEBF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4B04-B020-45BA-9925-266A2F4C3B55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C576053-58AF-06DC-A1DC-8DAB6AD5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116A858-02CE-A45D-67DA-42D141393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C468-F6CE-4142-9F0A-C5694EDB8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02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DF229C-93A2-2177-D524-93032D6D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4B91FE-7F26-C228-4063-2493B86CD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4B04-B020-45BA-9925-266A2F4C3B55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C9A8E1-D679-2D47-E923-7501C9D96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EB34FF-633C-7AAC-689A-29FD9E7D2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C468-F6CE-4142-9F0A-C5694EDB8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10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6E8EF9C-C13E-BED1-9C20-A08CFCD6C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4B04-B020-45BA-9925-266A2F4C3B55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0750FD6-9570-2BEA-9B83-CAA97FE9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DFDD61-B2F2-BC1C-8AA2-D6D79D00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C468-F6CE-4142-9F0A-C5694EDB8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1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7C8A4C-6A29-D2CA-6F06-0FD1EB980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6ECE02-98AA-2949-5119-DDD6050B6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96001D-8A8E-EBF1-409E-60D9DAD77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540537-E0B5-0F96-0A14-B902553E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4B04-B020-45BA-9925-266A2F4C3B55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16F7FE-3B06-36D2-F38B-5F310291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D198BC-CFA2-DD1B-06DC-C58CD896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C468-F6CE-4142-9F0A-C5694EDB8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53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D8283C-445A-0D35-CDF9-98BD07A4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5165556-566C-D29F-E301-6DE692645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9475A8-3AD1-C306-75BA-03FD4F69C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9FCFFD-72DE-13B8-3AA5-607B168DB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4B04-B020-45BA-9925-266A2F4C3B55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9FB19E-9CC9-FD49-D07C-447DA774F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CDC18A-E8D9-9D35-2F15-7758637C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C468-F6CE-4142-9F0A-C5694EDB8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63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819476E-563E-3D16-059B-EA816B3F9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7D6A0D-DB89-12B8-7B70-A31C3F61D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891D49-08C4-3F21-CE4E-C7F09C150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334B04-B020-45BA-9925-266A2F4C3B55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4CD1A2-615B-0ACE-5B6E-2F1D130BA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903FCD-C022-5621-FCDB-FF2341217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C1C468-F6CE-4142-9F0A-C5694EDB8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42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C6867D-18A9-27AD-4E87-A30518EA86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/>
              <a:t>GUI</a:t>
            </a:r>
            <a:r>
              <a:rPr kumimoji="1" lang="ja-JP" altLang="en-US" sz="4800" dirty="0"/>
              <a:t>と</a:t>
            </a:r>
            <a:r>
              <a:rPr kumimoji="1" lang="en-US" altLang="ja-JP" sz="4800" dirty="0"/>
              <a:t>MVC/MVVM</a:t>
            </a:r>
            <a:r>
              <a:rPr kumimoji="1" lang="ja-JP" altLang="en-US" sz="4800" dirty="0"/>
              <a:t>パターン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9BEC3D8-60A2-DAF6-A1D9-523354BF5B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TKinter</a:t>
            </a:r>
            <a:r>
              <a:rPr lang="ja-JP" altLang="en-US" dirty="0"/>
              <a:t>を使った実例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4168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FA3898-4248-B7E9-FF9A-58B87D1C7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8209" cy="4351338"/>
          </a:xfrm>
        </p:spPr>
        <p:txBody>
          <a:bodyPr/>
          <a:lstStyle/>
          <a:p>
            <a:r>
              <a:rPr lang="en-US" altLang="ja-JP" dirty="0"/>
              <a:t>MVVM</a:t>
            </a:r>
            <a:r>
              <a:rPr lang="ja-JP" altLang="en-US" dirty="0"/>
              <a:t>構成のアプリの長所・短所について議論しましょう</a:t>
            </a:r>
            <a:endParaRPr lang="en-US" altLang="ja-JP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831170B0-0705-B6A1-9D0E-6F68720864B0}"/>
              </a:ext>
            </a:extLst>
          </p:cNvPr>
          <p:cNvGraphicFramePr>
            <a:graphicFrameLocks noGrp="1"/>
          </p:cNvGraphicFramePr>
          <p:nvPr/>
        </p:nvGraphicFramePr>
        <p:xfrm>
          <a:off x="1162878" y="2415209"/>
          <a:ext cx="10038522" cy="1847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9261">
                  <a:extLst>
                    <a:ext uri="{9D8B030D-6E8A-4147-A177-3AD203B41FA5}">
                      <a16:colId xmlns:a16="http://schemas.microsoft.com/office/drawing/2014/main" val="3526787318"/>
                    </a:ext>
                  </a:extLst>
                </a:gridCol>
                <a:gridCol w="5019261">
                  <a:extLst>
                    <a:ext uri="{9D8B030D-6E8A-4147-A177-3AD203B41FA5}">
                      <a16:colId xmlns:a16="http://schemas.microsoft.com/office/drawing/2014/main" val="1747954003"/>
                    </a:ext>
                  </a:extLst>
                </a:gridCol>
              </a:tblGrid>
              <a:tr h="38482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長所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短所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283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endParaRPr kumimoji="1" lang="en-US" altLang="ja-JP" dirty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007263"/>
                  </a:ext>
                </a:extLst>
              </a:tr>
            </a:tbl>
          </a:graphicData>
        </a:graphic>
      </p:graphicFrame>
      <p:sp>
        <p:nvSpPr>
          <p:cNvPr id="6" name="タイトル 1">
            <a:extLst>
              <a:ext uri="{FF2B5EF4-FFF2-40B4-BE49-F238E27FC236}">
                <a16:creationId xmlns:a16="http://schemas.microsoft.com/office/drawing/2014/main" id="{2C2D8D89-0D32-9222-FE85-CD41CA03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757"/>
            <a:ext cx="10515600" cy="1325563"/>
          </a:xfrm>
        </p:spPr>
        <p:txBody>
          <a:bodyPr/>
          <a:lstStyle/>
          <a:p>
            <a:r>
              <a:rPr lang="en-US" altLang="ja-JP" dirty="0"/>
              <a:t>4. MVVM(MVP)</a:t>
            </a:r>
            <a:r>
              <a:rPr lang="ja-JP" altLang="en-US" dirty="0"/>
              <a:t>パターンで作成した場合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9947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347B20E4-BBA6-994C-39E3-3B2997CF0853}"/>
              </a:ext>
            </a:extLst>
          </p:cNvPr>
          <p:cNvSpPr/>
          <p:nvPr/>
        </p:nvSpPr>
        <p:spPr>
          <a:xfrm>
            <a:off x="387625" y="1864528"/>
            <a:ext cx="7061603" cy="32143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Tkinter</a:t>
            </a:r>
            <a:r>
              <a:rPr kumimoji="1" lang="en-US" altLang="ja-JP" dirty="0">
                <a:solidFill>
                  <a:schemeClr val="tx1"/>
                </a:solidFill>
              </a:rPr>
              <a:t> framework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FA3898-4248-B7E9-FF9A-58B87D1C7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9036"/>
            <a:ext cx="10515600" cy="4351338"/>
          </a:xfrm>
        </p:spPr>
        <p:txBody>
          <a:bodyPr/>
          <a:lstStyle/>
          <a:p>
            <a:r>
              <a:rPr lang="en-US" altLang="ja-JP" dirty="0"/>
              <a:t>MVVM</a:t>
            </a:r>
            <a:r>
              <a:rPr lang="ja-JP" altLang="en-US" dirty="0"/>
              <a:t>（</a:t>
            </a:r>
            <a:r>
              <a:rPr lang="en-US" altLang="ja-JP" dirty="0"/>
              <a:t>MVP)</a:t>
            </a:r>
            <a:r>
              <a:rPr lang="ja-JP" altLang="en-US" dirty="0"/>
              <a:t>の構成</a:t>
            </a:r>
            <a:endParaRPr lang="en-US" altLang="ja-JP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48F46185-C38B-571A-11AF-7EB27BE25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757"/>
            <a:ext cx="10515600" cy="1325563"/>
          </a:xfrm>
        </p:spPr>
        <p:txBody>
          <a:bodyPr/>
          <a:lstStyle/>
          <a:p>
            <a:r>
              <a:rPr lang="en-US" altLang="ja-JP" dirty="0"/>
              <a:t>5. MVVM</a:t>
            </a:r>
            <a:r>
              <a:rPr lang="ja-JP" altLang="en-US" dirty="0"/>
              <a:t>パターンの複数画面ケース</a:t>
            </a:r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9B8FF63C-6C95-F5C8-6F61-8D656F59DE77}"/>
              </a:ext>
            </a:extLst>
          </p:cNvPr>
          <p:cNvSpPr/>
          <p:nvPr/>
        </p:nvSpPr>
        <p:spPr>
          <a:xfrm>
            <a:off x="629115" y="2291579"/>
            <a:ext cx="2969054" cy="1954992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VrTopView</a:t>
            </a:r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21E83C6-D1DA-8344-176D-F99CB788614E}"/>
              </a:ext>
            </a:extLst>
          </p:cNvPr>
          <p:cNvSpPr/>
          <p:nvPr/>
        </p:nvSpPr>
        <p:spPr>
          <a:xfrm>
            <a:off x="4309238" y="2772409"/>
            <a:ext cx="2862559" cy="976164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VrTopViewModel</a:t>
            </a:r>
            <a:endParaRPr kumimoji="1" lang="en-US" altLang="ja-JP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29A1DF0-1277-4363-24D2-B1D063AE0EC0}"/>
              </a:ext>
            </a:extLst>
          </p:cNvPr>
          <p:cNvSpPr/>
          <p:nvPr/>
        </p:nvSpPr>
        <p:spPr>
          <a:xfrm>
            <a:off x="8517711" y="3251309"/>
            <a:ext cx="2836089" cy="1025346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VrSessionModel</a:t>
            </a:r>
            <a:endParaRPr kumimoji="1" lang="ja-JP" altLang="en-US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8E6EB2F-34DF-E53C-D34F-0FAB3017EF19}"/>
              </a:ext>
            </a:extLst>
          </p:cNvPr>
          <p:cNvCxnSpPr>
            <a:cxnSpLocks/>
          </p:cNvCxnSpPr>
          <p:nvPr/>
        </p:nvCxnSpPr>
        <p:spPr>
          <a:xfrm>
            <a:off x="3560541" y="3026580"/>
            <a:ext cx="873584" cy="87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2006C9A-0CAF-2826-36FB-4732C9624AC6}"/>
              </a:ext>
            </a:extLst>
          </p:cNvPr>
          <p:cNvCxnSpPr>
            <a:cxnSpLocks/>
          </p:cNvCxnSpPr>
          <p:nvPr/>
        </p:nvCxnSpPr>
        <p:spPr>
          <a:xfrm flipH="1" flipV="1">
            <a:off x="3615678" y="3333890"/>
            <a:ext cx="795595" cy="781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D7B9FA1A-8BF9-75DB-7570-428D39DF672C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7171797" y="3260491"/>
            <a:ext cx="1595344" cy="354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80A4DAC8-CABA-319E-6CFE-8E1B366FA373}"/>
              </a:ext>
            </a:extLst>
          </p:cNvPr>
          <p:cNvCxnSpPr>
            <a:cxnSpLocks/>
          </p:cNvCxnSpPr>
          <p:nvPr/>
        </p:nvCxnSpPr>
        <p:spPr>
          <a:xfrm flipH="1" flipV="1">
            <a:off x="7009143" y="3518857"/>
            <a:ext cx="1869124" cy="3851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図 27">
            <a:extLst>
              <a:ext uri="{FF2B5EF4-FFF2-40B4-BE49-F238E27FC236}">
                <a16:creationId xmlns:a16="http://schemas.microsoft.com/office/drawing/2014/main" id="{FF2FC98C-0D46-B34E-8654-89B0157CF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47" y="2543295"/>
            <a:ext cx="2707192" cy="356857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970539A-6466-2BE0-161A-528533CFB00D}"/>
              </a:ext>
            </a:extLst>
          </p:cNvPr>
          <p:cNvSpPr txBox="1"/>
          <p:nvPr/>
        </p:nvSpPr>
        <p:spPr>
          <a:xfrm>
            <a:off x="3480529" y="2530820"/>
            <a:ext cx="16804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1-1.Start</a:t>
            </a:r>
          </a:p>
          <a:p>
            <a:r>
              <a:rPr lang="en-US" altLang="ja-JP" sz="1400" dirty="0"/>
              <a:t>1-2.</a:t>
            </a:r>
            <a:r>
              <a:rPr lang="ja-JP" altLang="en-US" sz="1400" dirty="0"/>
              <a:t>値の参照</a:t>
            </a:r>
            <a:r>
              <a:rPr lang="en-US" altLang="ja-JP" sz="1400" dirty="0"/>
              <a:t>/</a:t>
            </a:r>
            <a:r>
              <a:rPr lang="ja-JP" altLang="en-US" sz="1400" dirty="0"/>
              <a:t>監視</a:t>
            </a:r>
            <a:endParaRPr kumimoji="1" lang="en-US" altLang="ja-JP" sz="1400" dirty="0"/>
          </a:p>
          <a:p>
            <a:endParaRPr kumimoji="1" lang="ja-JP" altLang="en-US" sz="1400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5AC82FD8-8E16-9D6D-4CCE-A99FED522CB3}"/>
              </a:ext>
            </a:extLst>
          </p:cNvPr>
          <p:cNvCxnSpPr>
            <a:cxnSpLocks/>
          </p:cNvCxnSpPr>
          <p:nvPr/>
        </p:nvCxnSpPr>
        <p:spPr>
          <a:xfrm>
            <a:off x="5136075" y="1698505"/>
            <a:ext cx="4282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778D66A-5366-6321-EA06-5476224C7C66}"/>
              </a:ext>
            </a:extLst>
          </p:cNvPr>
          <p:cNvSpPr txBox="1"/>
          <p:nvPr/>
        </p:nvSpPr>
        <p:spPr>
          <a:xfrm>
            <a:off x="5564373" y="1495121"/>
            <a:ext cx="115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API</a:t>
            </a:r>
            <a:endParaRPr kumimoji="1" lang="ja-JP" altLang="en-US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87BFCDE8-A157-6CD6-7D12-D5F3251B07BD}"/>
              </a:ext>
            </a:extLst>
          </p:cNvPr>
          <p:cNvCxnSpPr>
            <a:cxnSpLocks/>
          </p:cNvCxnSpPr>
          <p:nvPr/>
        </p:nvCxnSpPr>
        <p:spPr>
          <a:xfrm flipH="1">
            <a:off x="6450625" y="1700385"/>
            <a:ext cx="38812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4A3F56C-3855-1921-04FD-014844ECE899}"/>
              </a:ext>
            </a:extLst>
          </p:cNvPr>
          <p:cNvSpPr txBox="1"/>
          <p:nvPr/>
        </p:nvSpPr>
        <p:spPr>
          <a:xfrm>
            <a:off x="6903967" y="1495196"/>
            <a:ext cx="115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Callback</a:t>
            </a:r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94F7A2AA-AE99-36BB-206B-9FCE4CAB1AAE}"/>
              </a:ext>
            </a:extLst>
          </p:cNvPr>
          <p:cNvSpPr/>
          <p:nvPr/>
        </p:nvSpPr>
        <p:spPr>
          <a:xfrm>
            <a:off x="1084520" y="3431858"/>
            <a:ext cx="2025446" cy="5837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VrHelpView</a:t>
            </a:r>
            <a:endParaRPr kumimoji="1" lang="ja-JP" altLang="en-US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F210CC45-69D0-3A46-CEF9-F837C23CEAFA}"/>
              </a:ext>
            </a:extLst>
          </p:cNvPr>
          <p:cNvSpPr/>
          <p:nvPr/>
        </p:nvSpPr>
        <p:spPr>
          <a:xfrm>
            <a:off x="3208589" y="4145528"/>
            <a:ext cx="2969053" cy="857751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VrHelpViewModel</a:t>
            </a:r>
            <a:endParaRPr kumimoji="1" lang="en-US" altLang="ja-JP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168CAE9-6220-F85B-CE79-C01814A37A58}"/>
              </a:ext>
            </a:extLst>
          </p:cNvPr>
          <p:cNvSpPr txBox="1"/>
          <p:nvPr/>
        </p:nvSpPr>
        <p:spPr>
          <a:xfrm>
            <a:off x="7584948" y="3135745"/>
            <a:ext cx="1344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1-3. Start</a:t>
            </a:r>
          </a:p>
          <a:p>
            <a:endParaRPr kumimoji="1" lang="ja-JP" altLang="en-US" sz="1400" dirty="0"/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76A3D9E8-90DB-6BA2-BC4F-F9B6EEAE5FA1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2813346" y="3930115"/>
            <a:ext cx="540093" cy="47292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B139D5EB-D89B-C1DA-DF61-7D37C561BEE7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3063789" y="3792130"/>
            <a:ext cx="579608" cy="479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F04CDD8A-B4CF-602B-54D9-8FE2772E098D}"/>
              </a:ext>
            </a:extLst>
          </p:cNvPr>
          <p:cNvSpPr txBox="1"/>
          <p:nvPr/>
        </p:nvSpPr>
        <p:spPr>
          <a:xfrm>
            <a:off x="3292360" y="3377901"/>
            <a:ext cx="2628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2-2. </a:t>
            </a:r>
            <a:r>
              <a:rPr lang="ja-JP" altLang="en-US" sz="1400" dirty="0"/>
              <a:t>値の変化</a:t>
            </a:r>
          </a:p>
          <a:p>
            <a:r>
              <a:rPr kumimoji="1" lang="en-US" altLang="ja-JP" sz="1400" dirty="0"/>
              <a:t>(</a:t>
            </a:r>
            <a:r>
              <a:rPr lang="ja-JP" altLang="en-US" sz="1400" dirty="0"/>
              <a:t>ほぼ自動更新）</a:t>
            </a:r>
            <a:endParaRPr kumimoji="1" lang="ja-JP" altLang="en-US" sz="14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BE332EB-EC14-C909-1E48-D56F792853BD}"/>
              </a:ext>
            </a:extLst>
          </p:cNvPr>
          <p:cNvSpPr txBox="1"/>
          <p:nvPr/>
        </p:nvSpPr>
        <p:spPr>
          <a:xfrm>
            <a:off x="6631805" y="3552839"/>
            <a:ext cx="23459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2-1.Callback</a:t>
            </a:r>
          </a:p>
          <a:p>
            <a:r>
              <a:rPr kumimoji="1" lang="en-US" altLang="ja-JP" sz="1400" dirty="0"/>
              <a:t>(Screen, Status, Text)</a:t>
            </a:r>
          </a:p>
          <a:p>
            <a:endParaRPr kumimoji="1" lang="ja-JP" altLang="en-US" sz="1400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5529568D-1802-B99D-0E50-5966EFA189FE}"/>
              </a:ext>
            </a:extLst>
          </p:cNvPr>
          <p:cNvSpPr txBox="1"/>
          <p:nvPr/>
        </p:nvSpPr>
        <p:spPr>
          <a:xfrm>
            <a:off x="3416652" y="3904002"/>
            <a:ext cx="2844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1’-1.Start, </a:t>
            </a:r>
            <a:r>
              <a:rPr lang="en-US" altLang="ja-JP" sz="1400" dirty="0"/>
              <a:t>1’-2.</a:t>
            </a:r>
            <a:r>
              <a:rPr lang="ja-JP" altLang="en-US" sz="1400" dirty="0"/>
              <a:t>値の参照</a:t>
            </a:r>
            <a:r>
              <a:rPr lang="en-US" altLang="ja-JP" sz="1400" dirty="0"/>
              <a:t>/</a:t>
            </a:r>
            <a:r>
              <a:rPr lang="ja-JP" altLang="en-US" sz="1400" dirty="0"/>
              <a:t>監視</a:t>
            </a:r>
            <a:endParaRPr kumimoji="1" lang="en-US" altLang="ja-JP" sz="1400" dirty="0"/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EACE16AF-5582-EBB3-9636-C3AEB28F6071}"/>
              </a:ext>
            </a:extLst>
          </p:cNvPr>
          <p:cNvSpPr/>
          <p:nvPr/>
        </p:nvSpPr>
        <p:spPr>
          <a:xfrm>
            <a:off x="7804762" y="4664413"/>
            <a:ext cx="2836089" cy="553354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VrVehicleModel</a:t>
            </a:r>
            <a:endParaRPr kumimoji="1" lang="ja-JP" altLang="en-US" dirty="0"/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B2759226-656C-5C7B-5804-4E6BF3FCD9CE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6177642" y="4574404"/>
            <a:ext cx="1722161" cy="306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587E5729-C1EC-BBD4-BB71-897C98F9A601}"/>
              </a:ext>
            </a:extLst>
          </p:cNvPr>
          <p:cNvCxnSpPr>
            <a:cxnSpLocks/>
          </p:cNvCxnSpPr>
          <p:nvPr/>
        </p:nvCxnSpPr>
        <p:spPr>
          <a:xfrm flipH="1" flipV="1">
            <a:off x="6014359" y="4758758"/>
            <a:ext cx="1885444" cy="29617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437A57C1-1165-6FE8-B366-093770501523}"/>
              </a:ext>
            </a:extLst>
          </p:cNvPr>
          <p:cNvSpPr txBox="1"/>
          <p:nvPr/>
        </p:nvSpPr>
        <p:spPr>
          <a:xfrm>
            <a:off x="6755289" y="4508912"/>
            <a:ext cx="1344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1’-3. </a:t>
            </a:r>
          </a:p>
          <a:p>
            <a:endParaRPr kumimoji="1" lang="ja-JP" altLang="en-US" sz="1400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0047B1BF-CF9A-D3D8-8744-5809D24F081A}"/>
              </a:ext>
            </a:extLst>
          </p:cNvPr>
          <p:cNvSpPr txBox="1"/>
          <p:nvPr/>
        </p:nvSpPr>
        <p:spPr>
          <a:xfrm>
            <a:off x="5754222" y="4735983"/>
            <a:ext cx="21455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2’-1.Callback</a:t>
            </a:r>
          </a:p>
          <a:p>
            <a:r>
              <a:rPr kumimoji="1" lang="en-US" altLang="ja-JP" sz="1400" dirty="0"/>
              <a:t>(</a:t>
            </a:r>
            <a:r>
              <a:rPr kumimoji="1" lang="en-US" altLang="ja-JP" sz="1400" dirty="0" err="1"/>
              <a:t>VehicleFunc</a:t>
            </a:r>
            <a:r>
              <a:rPr kumimoji="1" lang="ja-JP" altLang="en-US" sz="1400" dirty="0"/>
              <a:t>利用可否</a:t>
            </a:r>
            <a:r>
              <a:rPr kumimoji="1" lang="en-US" altLang="ja-JP" sz="1400" dirty="0"/>
              <a:t>)</a:t>
            </a:r>
          </a:p>
          <a:p>
            <a:endParaRPr kumimoji="1" lang="ja-JP" altLang="en-US" sz="14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DC66171C-3121-15E9-D3E6-EA0D880BD117}"/>
              </a:ext>
            </a:extLst>
          </p:cNvPr>
          <p:cNvSpPr txBox="1"/>
          <p:nvPr/>
        </p:nvSpPr>
        <p:spPr>
          <a:xfrm>
            <a:off x="1997922" y="4163244"/>
            <a:ext cx="2628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2’-2. </a:t>
            </a:r>
            <a:r>
              <a:rPr lang="ja-JP" altLang="en-US" sz="1400" dirty="0"/>
              <a:t>値の変化</a:t>
            </a:r>
          </a:p>
          <a:p>
            <a:r>
              <a:rPr kumimoji="1" lang="en-US" altLang="ja-JP" sz="1400" dirty="0"/>
              <a:t>(</a:t>
            </a:r>
            <a:r>
              <a:rPr lang="ja-JP" altLang="en-US" sz="1400" dirty="0"/>
              <a:t>ほぼ自動更新）</a:t>
            </a:r>
            <a:endParaRPr kumimoji="1" lang="ja-JP" altLang="en-US" sz="1400" dirty="0"/>
          </a:p>
        </p:txBody>
      </p:sp>
      <p:sp>
        <p:nvSpPr>
          <p:cNvPr id="99" name="吹き出し: 四角形 98">
            <a:extLst>
              <a:ext uri="{FF2B5EF4-FFF2-40B4-BE49-F238E27FC236}">
                <a16:creationId xmlns:a16="http://schemas.microsoft.com/office/drawing/2014/main" id="{12024BA4-433B-B20E-E7A5-A863AE413D01}"/>
              </a:ext>
            </a:extLst>
          </p:cNvPr>
          <p:cNvSpPr/>
          <p:nvPr/>
        </p:nvSpPr>
        <p:spPr>
          <a:xfrm>
            <a:off x="460278" y="4415990"/>
            <a:ext cx="1474431" cy="1740566"/>
          </a:xfrm>
          <a:prstGeom prst="wedgeRectCallout">
            <a:avLst>
              <a:gd name="adj1" fmla="val 29724"/>
              <a:gd name="adj2" fmla="val -7112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6" name="図 95">
            <a:extLst>
              <a:ext uri="{FF2B5EF4-FFF2-40B4-BE49-F238E27FC236}">
                <a16:creationId xmlns:a16="http://schemas.microsoft.com/office/drawing/2014/main" id="{0317A8BC-2B08-7C16-836A-CFDF4E212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64" y="4299331"/>
            <a:ext cx="1230369" cy="15591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1" name="図 100">
            <a:extLst>
              <a:ext uri="{FF2B5EF4-FFF2-40B4-BE49-F238E27FC236}">
                <a16:creationId xmlns:a16="http://schemas.microsoft.com/office/drawing/2014/main" id="{9199B2DB-B32D-E815-C06B-A9B18DF91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5503" y="1256770"/>
            <a:ext cx="2244617" cy="2287679"/>
          </a:xfrm>
          <a:prstGeom prst="rect">
            <a:avLst/>
          </a:prstGeom>
        </p:spPr>
      </p:pic>
      <p:sp>
        <p:nvSpPr>
          <p:cNvPr id="102" name="吹き出し: 四角形 101">
            <a:extLst>
              <a:ext uri="{FF2B5EF4-FFF2-40B4-BE49-F238E27FC236}">
                <a16:creationId xmlns:a16="http://schemas.microsoft.com/office/drawing/2014/main" id="{9A3BAC78-4764-D7D3-869A-31FFE3326B12}"/>
              </a:ext>
            </a:extLst>
          </p:cNvPr>
          <p:cNvSpPr/>
          <p:nvPr/>
        </p:nvSpPr>
        <p:spPr>
          <a:xfrm>
            <a:off x="2113642" y="5391037"/>
            <a:ext cx="6969864" cy="1353581"/>
          </a:xfrm>
          <a:prstGeom prst="wedgeRectCallout">
            <a:avLst>
              <a:gd name="adj1" fmla="val -21129"/>
              <a:gd name="adj2" fmla="val -89686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FF00"/>
                </a:solidFill>
              </a:rPr>
              <a:t>【View </a:t>
            </a:r>
            <a:r>
              <a:rPr lang="ja-JP" altLang="en-US" dirty="0">
                <a:solidFill>
                  <a:srgbClr val="FFFF00"/>
                </a:solidFill>
              </a:rPr>
              <a:t>と </a:t>
            </a:r>
            <a:r>
              <a:rPr lang="en-US" altLang="ja-JP" dirty="0" err="1">
                <a:solidFill>
                  <a:srgbClr val="FFFF00"/>
                </a:solidFill>
              </a:rPr>
              <a:t>ViewModel</a:t>
            </a:r>
            <a:r>
              <a:rPr lang="ja-JP" altLang="en-US" dirty="0">
                <a:solidFill>
                  <a:srgbClr val="FFFF00"/>
                </a:solidFill>
              </a:rPr>
              <a:t>の関係性で分かったこと</a:t>
            </a:r>
            <a:r>
              <a:rPr lang="en-US" altLang="ja-JP" dirty="0">
                <a:solidFill>
                  <a:srgbClr val="FFFF00"/>
                </a:solidFill>
              </a:rPr>
              <a:t>】</a:t>
            </a:r>
          </a:p>
          <a:p>
            <a:pPr algn="ctr"/>
            <a:r>
              <a:rPr lang="en-US" altLang="ja-JP" dirty="0">
                <a:solidFill>
                  <a:srgbClr val="FFFF00"/>
                </a:solidFill>
              </a:rPr>
              <a:t>View</a:t>
            </a:r>
            <a:r>
              <a:rPr lang="ja-JP" altLang="en-US" dirty="0">
                <a:solidFill>
                  <a:srgbClr val="FFFF00"/>
                </a:solidFill>
              </a:rPr>
              <a:t>と</a:t>
            </a:r>
            <a:r>
              <a:rPr lang="en-US" altLang="ja-JP" dirty="0" err="1">
                <a:solidFill>
                  <a:srgbClr val="FFFF00"/>
                </a:solidFill>
              </a:rPr>
              <a:t>ViewMode</a:t>
            </a:r>
            <a:r>
              <a:rPr lang="ja-JP" altLang="en-US" dirty="0">
                <a:solidFill>
                  <a:srgbClr val="FFFF00"/>
                </a:solidFill>
              </a:rPr>
              <a:t>は</a:t>
            </a:r>
            <a:r>
              <a:rPr lang="ja-JP" altLang="en-US" b="1" dirty="0">
                <a:solidFill>
                  <a:srgbClr val="FFFF00"/>
                </a:solidFill>
              </a:rPr>
              <a:t>生存期間が同じのため</a:t>
            </a:r>
            <a:r>
              <a:rPr lang="en-US" altLang="ja-JP" dirty="0">
                <a:solidFill>
                  <a:srgbClr val="FFFF00"/>
                </a:solidFill>
              </a:rPr>
              <a:t>1:1</a:t>
            </a:r>
            <a:r>
              <a:rPr lang="ja-JP" altLang="en-US" dirty="0">
                <a:solidFill>
                  <a:srgbClr val="FFFF00"/>
                </a:solidFill>
              </a:rPr>
              <a:t>が基本</a:t>
            </a:r>
            <a:endParaRPr lang="en-US" altLang="ja-JP" dirty="0">
              <a:solidFill>
                <a:srgbClr val="FFFF00"/>
              </a:solidFill>
            </a:endParaRPr>
          </a:p>
          <a:p>
            <a:pPr algn="ctr"/>
            <a:r>
              <a:rPr kumimoji="1" lang="ja-JP" altLang="en-US" dirty="0">
                <a:solidFill>
                  <a:srgbClr val="FFFF00"/>
                </a:solidFill>
              </a:rPr>
              <a:t>但し</a:t>
            </a:r>
            <a:r>
              <a:rPr lang="ja-JP" altLang="en-US" dirty="0">
                <a:solidFill>
                  <a:srgbClr val="FFFF00"/>
                </a:solidFill>
              </a:rPr>
              <a:t>複数個並行して存在することもあるし、</a:t>
            </a:r>
            <a:endParaRPr lang="en-US" altLang="ja-JP" dirty="0">
              <a:solidFill>
                <a:srgbClr val="FFFF00"/>
              </a:solidFill>
            </a:endParaRPr>
          </a:p>
          <a:p>
            <a:pPr algn="ctr"/>
            <a:r>
              <a:rPr lang="ja-JP" altLang="en-US" dirty="0">
                <a:solidFill>
                  <a:srgbClr val="FFFF00"/>
                </a:solidFill>
              </a:rPr>
              <a:t>状態を持たない</a:t>
            </a:r>
            <a:r>
              <a:rPr lang="en-US" altLang="ja-JP" dirty="0">
                <a:solidFill>
                  <a:srgbClr val="FFFF00"/>
                </a:solidFill>
              </a:rPr>
              <a:t>View</a:t>
            </a:r>
            <a:r>
              <a:rPr lang="ja-JP" altLang="en-US" dirty="0">
                <a:solidFill>
                  <a:srgbClr val="FFFF00"/>
                </a:solidFill>
              </a:rPr>
              <a:t>は</a:t>
            </a:r>
            <a:r>
              <a:rPr lang="en-US" altLang="ja-JP" dirty="0" err="1">
                <a:solidFill>
                  <a:srgbClr val="FFFF00"/>
                </a:solidFill>
              </a:rPr>
              <a:t>ViewModel</a:t>
            </a:r>
            <a:r>
              <a:rPr lang="ja-JP" altLang="en-US" dirty="0">
                <a:solidFill>
                  <a:srgbClr val="FFFF00"/>
                </a:solidFill>
              </a:rPr>
              <a:t>が無いものもある（参考程度）</a:t>
            </a:r>
            <a:endParaRPr lang="en-US" altLang="ja-JP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200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347B20E4-BBA6-994C-39E3-3B2997CF0853}"/>
              </a:ext>
            </a:extLst>
          </p:cNvPr>
          <p:cNvSpPr/>
          <p:nvPr/>
        </p:nvSpPr>
        <p:spPr>
          <a:xfrm>
            <a:off x="387625" y="1864528"/>
            <a:ext cx="7061603" cy="32143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>
                <a:solidFill>
                  <a:schemeClr val="tx1"/>
                </a:solidFill>
              </a:rPr>
              <a:t>Tkinter</a:t>
            </a:r>
            <a:r>
              <a:rPr kumimoji="1" lang="en-US" altLang="ja-JP" dirty="0">
                <a:solidFill>
                  <a:schemeClr val="tx1"/>
                </a:solidFill>
              </a:rPr>
              <a:t> framework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FA3898-4248-B7E9-FF9A-58B87D1C7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9036"/>
            <a:ext cx="10515600" cy="4351338"/>
          </a:xfrm>
        </p:spPr>
        <p:txBody>
          <a:bodyPr/>
          <a:lstStyle/>
          <a:p>
            <a:r>
              <a:rPr lang="en-US" altLang="ja-JP" dirty="0"/>
              <a:t>MVVM + CPP</a:t>
            </a:r>
            <a:r>
              <a:rPr lang="ja-JP" altLang="en-US" dirty="0"/>
              <a:t>構成</a:t>
            </a:r>
            <a:endParaRPr lang="en-US" altLang="ja-JP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48F46185-C38B-571A-11AF-7EB27BE25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757"/>
            <a:ext cx="11158330" cy="1325563"/>
          </a:xfrm>
        </p:spPr>
        <p:txBody>
          <a:bodyPr/>
          <a:lstStyle/>
          <a:p>
            <a:r>
              <a:rPr lang="en-US" altLang="ja-JP" dirty="0"/>
              <a:t>6. MVVM</a:t>
            </a:r>
            <a:r>
              <a:rPr lang="ja-JP" altLang="en-US" dirty="0"/>
              <a:t>パターンの複数画面ケース</a:t>
            </a:r>
            <a:r>
              <a:rPr lang="en-US" altLang="ja-JP" dirty="0"/>
              <a:t>(</a:t>
            </a:r>
            <a:r>
              <a:rPr lang="ja-JP" altLang="en-US" dirty="0"/>
              <a:t>＋</a:t>
            </a:r>
            <a:r>
              <a:rPr lang="en-US" altLang="ja-JP" dirty="0"/>
              <a:t>α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9B8FF63C-6C95-F5C8-6F61-8D656F59DE77}"/>
              </a:ext>
            </a:extLst>
          </p:cNvPr>
          <p:cNvSpPr/>
          <p:nvPr/>
        </p:nvSpPr>
        <p:spPr>
          <a:xfrm>
            <a:off x="629115" y="2291579"/>
            <a:ext cx="2969054" cy="1954992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VrTopView</a:t>
            </a:r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21E83C6-D1DA-8344-176D-F99CB788614E}"/>
              </a:ext>
            </a:extLst>
          </p:cNvPr>
          <p:cNvSpPr/>
          <p:nvPr/>
        </p:nvSpPr>
        <p:spPr>
          <a:xfrm>
            <a:off x="4309238" y="2772409"/>
            <a:ext cx="2862559" cy="976164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VrTopViewModel</a:t>
            </a:r>
            <a:endParaRPr kumimoji="1" lang="en-US" altLang="ja-JP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29A1DF0-1277-4363-24D2-B1D063AE0EC0}"/>
              </a:ext>
            </a:extLst>
          </p:cNvPr>
          <p:cNvSpPr/>
          <p:nvPr/>
        </p:nvSpPr>
        <p:spPr>
          <a:xfrm>
            <a:off x="8517711" y="3251309"/>
            <a:ext cx="2836089" cy="1025346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VrSessionModel</a:t>
            </a:r>
            <a:endParaRPr kumimoji="1" lang="ja-JP" altLang="en-US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8E6EB2F-34DF-E53C-D34F-0FAB3017EF19}"/>
              </a:ext>
            </a:extLst>
          </p:cNvPr>
          <p:cNvCxnSpPr>
            <a:cxnSpLocks/>
          </p:cNvCxnSpPr>
          <p:nvPr/>
        </p:nvCxnSpPr>
        <p:spPr>
          <a:xfrm>
            <a:off x="3560541" y="3026580"/>
            <a:ext cx="873584" cy="87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2006C9A-0CAF-2826-36FB-4732C9624AC6}"/>
              </a:ext>
            </a:extLst>
          </p:cNvPr>
          <p:cNvCxnSpPr>
            <a:cxnSpLocks/>
          </p:cNvCxnSpPr>
          <p:nvPr/>
        </p:nvCxnSpPr>
        <p:spPr>
          <a:xfrm flipH="1" flipV="1">
            <a:off x="3615678" y="3333890"/>
            <a:ext cx="795595" cy="781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D7B9FA1A-8BF9-75DB-7570-428D39DF672C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7171797" y="3260491"/>
            <a:ext cx="1595344" cy="354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80A4DAC8-CABA-319E-6CFE-8E1B366FA373}"/>
              </a:ext>
            </a:extLst>
          </p:cNvPr>
          <p:cNvCxnSpPr>
            <a:cxnSpLocks/>
          </p:cNvCxnSpPr>
          <p:nvPr/>
        </p:nvCxnSpPr>
        <p:spPr>
          <a:xfrm flipH="1" flipV="1">
            <a:off x="7009143" y="3518857"/>
            <a:ext cx="1869124" cy="3851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図 27">
            <a:extLst>
              <a:ext uri="{FF2B5EF4-FFF2-40B4-BE49-F238E27FC236}">
                <a16:creationId xmlns:a16="http://schemas.microsoft.com/office/drawing/2014/main" id="{FF2FC98C-0D46-B34E-8654-89B0157CF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47" y="2543295"/>
            <a:ext cx="2707192" cy="356857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970539A-6466-2BE0-161A-528533CFB00D}"/>
              </a:ext>
            </a:extLst>
          </p:cNvPr>
          <p:cNvSpPr txBox="1"/>
          <p:nvPr/>
        </p:nvSpPr>
        <p:spPr>
          <a:xfrm>
            <a:off x="3480529" y="2530820"/>
            <a:ext cx="16804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1-1.Start</a:t>
            </a:r>
          </a:p>
          <a:p>
            <a:r>
              <a:rPr lang="en-US" altLang="ja-JP" sz="1400" dirty="0"/>
              <a:t>1-2.</a:t>
            </a:r>
            <a:r>
              <a:rPr lang="ja-JP" altLang="en-US" sz="1400" dirty="0"/>
              <a:t>値の参照</a:t>
            </a:r>
            <a:r>
              <a:rPr lang="en-US" altLang="ja-JP" sz="1400" dirty="0"/>
              <a:t>/</a:t>
            </a:r>
            <a:r>
              <a:rPr lang="ja-JP" altLang="en-US" sz="1400" dirty="0"/>
              <a:t>監視</a:t>
            </a:r>
            <a:endParaRPr kumimoji="1" lang="en-US" altLang="ja-JP" sz="1400" dirty="0"/>
          </a:p>
          <a:p>
            <a:endParaRPr kumimoji="1" lang="ja-JP" altLang="en-US" sz="1400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5AC82FD8-8E16-9D6D-4CCE-A99FED522CB3}"/>
              </a:ext>
            </a:extLst>
          </p:cNvPr>
          <p:cNvCxnSpPr>
            <a:cxnSpLocks/>
          </p:cNvCxnSpPr>
          <p:nvPr/>
        </p:nvCxnSpPr>
        <p:spPr>
          <a:xfrm>
            <a:off x="5136075" y="1698505"/>
            <a:ext cx="4282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778D66A-5366-6321-EA06-5476224C7C66}"/>
              </a:ext>
            </a:extLst>
          </p:cNvPr>
          <p:cNvSpPr txBox="1"/>
          <p:nvPr/>
        </p:nvSpPr>
        <p:spPr>
          <a:xfrm>
            <a:off x="5564373" y="1495121"/>
            <a:ext cx="115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API</a:t>
            </a:r>
            <a:endParaRPr kumimoji="1" lang="ja-JP" altLang="en-US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87BFCDE8-A157-6CD6-7D12-D5F3251B07BD}"/>
              </a:ext>
            </a:extLst>
          </p:cNvPr>
          <p:cNvCxnSpPr>
            <a:cxnSpLocks/>
          </p:cNvCxnSpPr>
          <p:nvPr/>
        </p:nvCxnSpPr>
        <p:spPr>
          <a:xfrm flipH="1">
            <a:off x="6450625" y="1700385"/>
            <a:ext cx="38812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4A3F56C-3855-1921-04FD-014844ECE899}"/>
              </a:ext>
            </a:extLst>
          </p:cNvPr>
          <p:cNvSpPr txBox="1"/>
          <p:nvPr/>
        </p:nvSpPr>
        <p:spPr>
          <a:xfrm>
            <a:off x="6903967" y="1495196"/>
            <a:ext cx="115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Callback</a:t>
            </a:r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94F7A2AA-AE99-36BB-206B-9FCE4CAB1AAE}"/>
              </a:ext>
            </a:extLst>
          </p:cNvPr>
          <p:cNvSpPr/>
          <p:nvPr/>
        </p:nvSpPr>
        <p:spPr>
          <a:xfrm>
            <a:off x="1084520" y="3431858"/>
            <a:ext cx="2025446" cy="5837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VrHelpView</a:t>
            </a:r>
            <a:endParaRPr kumimoji="1" lang="ja-JP" altLang="en-US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F210CC45-69D0-3A46-CEF9-F837C23CEAFA}"/>
              </a:ext>
            </a:extLst>
          </p:cNvPr>
          <p:cNvSpPr/>
          <p:nvPr/>
        </p:nvSpPr>
        <p:spPr>
          <a:xfrm>
            <a:off x="3208589" y="4145528"/>
            <a:ext cx="2969053" cy="857751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VrHelpViewModel</a:t>
            </a:r>
            <a:endParaRPr kumimoji="1" lang="en-US" altLang="ja-JP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168CAE9-6220-F85B-CE79-C01814A37A58}"/>
              </a:ext>
            </a:extLst>
          </p:cNvPr>
          <p:cNvSpPr txBox="1"/>
          <p:nvPr/>
        </p:nvSpPr>
        <p:spPr>
          <a:xfrm>
            <a:off x="7584948" y="3135745"/>
            <a:ext cx="1344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1-3. Start</a:t>
            </a:r>
          </a:p>
          <a:p>
            <a:endParaRPr kumimoji="1" lang="ja-JP" altLang="en-US" sz="1400" dirty="0"/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76A3D9E8-90DB-6BA2-BC4F-F9B6EEAE5FA1}"/>
              </a:ext>
            </a:extLst>
          </p:cNvPr>
          <p:cNvCxnSpPr>
            <a:cxnSpLocks/>
            <a:endCxn id="4" idx="5"/>
          </p:cNvCxnSpPr>
          <p:nvPr/>
        </p:nvCxnSpPr>
        <p:spPr>
          <a:xfrm flipH="1" flipV="1">
            <a:off x="2813346" y="3930115"/>
            <a:ext cx="540093" cy="47292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B139D5EB-D89B-C1DA-DF61-7D37C561BEE7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3063789" y="3792130"/>
            <a:ext cx="579608" cy="479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F04CDD8A-B4CF-602B-54D9-8FE2772E098D}"/>
              </a:ext>
            </a:extLst>
          </p:cNvPr>
          <p:cNvSpPr txBox="1"/>
          <p:nvPr/>
        </p:nvSpPr>
        <p:spPr>
          <a:xfrm>
            <a:off x="3292360" y="3377901"/>
            <a:ext cx="2628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2-2. </a:t>
            </a:r>
            <a:r>
              <a:rPr lang="ja-JP" altLang="en-US" sz="1400" dirty="0"/>
              <a:t>値の変化</a:t>
            </a:r>
          </a:p>
          <a:p>
            <a:r>
              <a:rPr kumimoji="1" lang="en-US" altLang="ja-JP" sz="1400" dirty="0"/>
              <a:t>(</a:t>
            </a:r>
            <a:r>
              <a:rPr lang="ja-JP" altLang="en-US" sz="1400" dirty="0"/>
              <a:t>ほぼ自動更新）</a:t>
            </a:r>
            <a:endParaRPr kumimoji="1" lang="ja-JP" altLang="en-US" sz="14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BE332EB-EC14-C909-1E48-D56F792853BD}"/>
              </a:ext>
            </a:extLst>
          </p:cNvPr>
          <p:cNvSpPr txBox="1"/>
          <p:nvPr/>
        </p:nvSpPr>
        <p:spPr>
          <a:xfrm>
            <a:off x="6631805" y="3552839"/>
            <a:ext cx="23459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2-1.Callback</a:t>
            </a:r>
          </a:p>
          <a:p>
            <a:r>
              <a:rPr kumimoji="1" lang="en-US" altLang="ja-JP" sz="1400" dirty="0"/>
              <a:t>(Screen, Status, Text)</a:t>
            </a:r>
          </a:p>
          <a:p>
            <a:endParaRPr kumimoji="1" lang="ja-JP" altLang="en-US" sz="1400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5529568D-1802-B99D-0E50-5966EFA189FE}"/>
              </a:ext>
            </a:extLst>
          </p:cNvPr>
          <p:cNvSpPr txBox="1"/>
          <p:nvPr/>
        </p:nvSpPr>
        <p:spPr>
          <a:xfrm>
            <a:off x="3416652" y="3904002"/>
            <a:ext cx="2844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1’-1.Start, </a:t>
            </a:r>
            <a:r>
              <a:rPr lang="en-US" altLang="ja-JP" sz="1400" dirty="0"/>
              <a:t>1’-2.</a:t>
            </a:r>
            <a:r>
              <a:rPr lang="ja-JP" altLang="en-US" sz="1400" dirty="0"/>
              <a:t>値の参照</a:t>
            </a:r>
            <a:r>
              <a:rPr lang="en-US" altLang="ja-JP" sz="1400" dirty="0"/>
              <a:t>/</a:t>
            </a:r>
            <a:r>
              <a:rPr lang="ja-JP" altLang="en-US" sz="1400" dirty="0"/>
              <a:t>監視</a:t>
            </a:r>
            <a:endParaRPr kumimoji="1" lang="en-US" altLang="ja-JP" sz="1400" dirty="0"/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EACE16AF-5582-EBB3-9636-C3AEB28F6071}"/>
              </a:ext>
            </a:extLst>
          </p:cNvPr>
          <p:cNvSpPr/>
          <p:nvPr/>
        </p:nvSpPr>
        <p:spPr>
          <a:xfrm>
            <a:off x="7804762" y="4664413"/>
            <a:ext cx="2836089" cy="553354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VrVehicleModel</a:t>
            </a:r>
            <a:endParaRPr kumimoji="1" lang="ja-JP" altLang="en-US" dirty="0"/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B2759226-656C-5C7B-5804-4E6BF3FCD9CE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6177642" y="4574404"/>
            <a:ext cx="1722161" cy="306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587E5729-C1EC-BBD4-BB71-897C98F9A601}"/>
              </a:ext>
            </a:extLst>
          </p:cNvPr>
          <p:cNvCxnSpPr>
            <a:cxnSpLocks/>
          </p:cNvCxnSpPr>
          <p:nvPr/>
        </p:nvCxnSpPr>
        <p:spPr>
          <a:xfrm flipH="1" flipV="1">
            <a:off x="6014359" y="4758758"/>
            <a:ext cx="1885444" cy="29617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437A57C1-1165-6FE8-B366-093770501523}"/>
              </a:ext>
            </a:extLst>
          </p:cNvPr>
          <p:cNvSpPr txBox="1"/>
          <p:nvPr/>
        </p:nvSpPr>
        <p:spPr>
          <a:xfrm>
            <a:off x="6755289" y="4508912"/>
            <a:ext cx="1344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1’-3. </a:t>
            </a:r>
          </a:p>
          <a:p>
            <a:endParaRPr kumimoji="1" lang="ja-JP" altLang="en-US" sz="1400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0047B1BF-CF9A-D3D8-8744-5809D24F081A}"/>
              </a:ext>
            </a:extLst>
          </p:cNvPr>
          <p:cNvSpPr txBox="1"/>
          <p:nvPr/>
        </p:nvSpPr>
        <p:spPr>
          <a:xfrm>
            <a:off x="5586522" y="4685596"/>
            <a:ext cx="21455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2’-1.Callback</a:t>
            </a:r>
          </a:p>
          <a:p>
            <a:r>
              <a:rPr kumimoji="1" lang="en-US" altLang="ja-JP" sz="1400" dirty="0"/>
              <a:t>(</a:t>
            </a:r>
            <a:r>
              <a:rPr kumimoji="1" lang="en-US" altLang="ja-JP" sz="1400" dirty="0" err="1"/>
              <a:t>VehicleFunc</a:t>
            </a:r>
            <a:r>
              <a:rPr kumimoji="1" lang="ja-JP" altLang="en-US" sz="1400" dirty="0"/>
              <a:t>利用可否</a:t>
            </a:r>
            <a:r>
              <a:rPr kumimoji="1" lang="en-US" altLang="ja-JP" sz="1400" dirty="0"/>
              <a:t>)</a:t>
            </a:r>
          </a:p>
          <a:p>
            <a:endParaRPr kumimoji="1" lang="ja-JP" altLang="en-US" sz="1400" dirty="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DC66171C-3121-15E9-D3E6-EA0D880BD117}"/>
              </a:ext>
            </a:extLst>
          </p:cNvPr>
          <p:cNvSpPr txBox="1"/>
          <p:nvPr/>
        </p:nvSpPr>
        <p:spPr>
          <a:xfrm>
            <a:off x="1997922" y="4163244"/>
            <a:ext cx="2628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2’-2. </a:t>
            </a:r>
            <a:r>
              <a:rPr lang="ja-JP" altLang="en-US" sz="1400" dirty="0"/>
              <a:t>値の変化</a:t>
            </a:r>
          </a:p>
          <a:p>
            <a:r>
              <a:rPr kumimoji="1" lang="en-US" altLang="ja-JP" sz="1400" dirty="0"/>
              <a:t>(</a:t>
            </a:r>
            <a:r>
              <a:rPr lang="ja-JP" altLang="en-US" sz="1400" dirty="0"/>
              <a:t>ほぼ自動更新）</a:t>
            </a:r>
            <a:endParaRPr kumimoji="1" lang="ja-JP" altLang="en-US" sz="1400" dirty="0"/>
          </a:p>
        </p:txBody>
      </p:sp>
      <p:sp>
        <p:nvSpPr>
          <p:cNvPr id="99" name="吹き出し: 四角形 98">
            <a:extLst>
              <a:ext uri="{FF2B5EF4-FFF2-40B4-BE49-F238E27FC236}">
                <a16:creationId xmlns:a16="http://schemas.microsoft.com/office/drawing/2014/main" id="{12024BA4-433B-B20E-E7A5-A863AE413D01}"/>
              </a:ext>
            </a:extLst>
          </p:cNvPr>
          <p:cNvSpPr/>
          <p:nvPr/>
        </p:nvSpPr>
        <p:spPr>
          <a:xfrm>
            <a:off x="460278" y="4415990"/>
            <a:ext cx="1474431" cy="1740566"/>
          </a:xfrm>
          <a:prstGeom prst="wedgeRectCallout">
            <a:avLst>
              <a:gd name="adj1" fmla="val 29724"/>
              <a:gd name="adj2" fmla="val -7112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6" name="図 95">
            <a:extLst>
              <a:ext uri="{FF2B5EF4-FFF2-40B4-BE49-F238E27FC236}">
                <a16:creationId xmlns:a16="http://schemas.microsoft.com/office/drawing/2014/main" id="{0317A8BC-2B08-7C16-836A-CFDF4E212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64" y="4299331"/>
            <a:ext cx="1230369" cy="15591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1" name="図 100">
            <a:extLst>
              <a:ext uri="{FF2B5EF4-FFF2-40B4-BE49-F238E27FC236}">
                <a16:creationId xmlns:a16="http://schemas.microsoft.com/office/drawing/2014/main" id="{9199B2DB-B32D-E815-C06B-A9B18DF91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5503" y="1256770"/>
            <a:ext cx="2244617" cy="2287679"/>
          </a:xfrm>
          <a:prstGeom prst="rect">
            <a:avLst/>
          </a:prstGeom>
        </p:spPr>
      </p:pic>
      <p:sp>
        <p:nvSpPr>
          <p:cNvPr id="102" name="吹き出し: 四角形 101">
            <a:extLst>
              <a:ext uri="{FF2B5EF4-FFF2-40B4-BE49-F238E27FC236}">
                <a16:creationId xmlns:a16="http://schemas.microsoft.com/office/drawing/2014/main" id="{9A3BAC78-4764-D7D3-869A-31FFE3326B12}"/>
              </a:ext>
            </a:extLst>
          </p:cNvPr>
          <p:cNvSpPr/>
          <p:nvPr/>
        </p:nvSpPr>
        <p:spPr>
          <a:xfrm>
            <a:off x="648405" y="5241334"/>
            <a:ext cx="6969864" cy="1353581"/>
          </a:xfrm>
          <a:prstGeom prst="wedgeRectCallout">
            <a:avLst>
              <a:gd name="adj1" fmla="val 67427"/>
              <a:gd name="adj2" fmla="val -48566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rgbClr val="FFFF00"/>
                </a:solidFill>
              </a:rPr>
              <a:t>Python</a:t>
            </a:r>
            <a:r>
              <a:rPr lang="ja-JP" altLang="en-US" b="1" dirty="0">
                <a:solidFill>
                  <a:srgbClr val="FFFF00"/>
                </a:solidFill>
              </a:rPr>
              <a:t>から</a:t>
            </a:r>
            <a:r>
              <a:rPr lang="en-US" altLang="ja-JP" b="1" dirty="0">
                <a:solidFill>
                  <a:srgbClr val="FFFF00"/>
                </a:solidFill>
              </a:rPr>
              <a:t>DLL</a:t>
            </a:r>
            <a:r>
              <a:rPr lang="ja-JP" altLang="en-US" b="1" dirty="0">
                <a:solidFill>
                  <a:srgbClr val="FFFF00"/>
                </a:solidFill>
              </a:rPr>
              <a:t>（</a:t>
            </a:r>
            <a:r>
              <a:rPr lang="en-US" altLang="ja-JP" b="1" dirty="0">
                <a:solidFill>
                  <a:srgbClr val="FFFF00"/>
                </a:solidFill>
              </a:rPr>
              <a:t>C</a:t>
            </a:r>
            <a:r>
              <a:rPr lang="ja-JP" altLang="en-US" b="1" dirty="0">
                <a:solidFill>
                  <a:srgbClr val="FFFF00"/>
                </a:solidFill>
              </a:rPr>
              <a:t>の動的ライブラリ）を呼ぶために</a:t>
            </a:r>
            <a:endParaRPr lang="en-US" altLang="ja-JP" b="1" dirty="0">
              <a:solidFill>
                <a:srgbClr val="FFFF00"/>
              </a:solidFill>
            </a:endParaRPr>
          </a:p>
          <a:p>
            <a:pPr algn="ctr"/>
            <a:r>
              <a:rPr lang="ja-JP" altLang="en-US" b="1" dirty="0">
                <a:solidFill>
                  <a:srgbClr val="FFFF00"/>
                </a:solidFill>
              </a:rPr>
              <a:t>どんなコードを書けば良いのか、実例で解説します。</a:t>
            </a:r>
            <a:endParaRPr lang="en-US" altLang="ja-JP" b="1" dirty="0">
              <a:solidFill>
                <a:srgbClr val="FFFF00"/>
              </a:solidFill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FF8CF92B-87A3-181D-6C08-17B05967FAE5}"/>
              </a:ext>
            </a:extLst>
          </p:cNvPr>
          <p:cNvSpPr/>
          <p:nvPr/>
        </p:nvSpPr>
        <p:spPr>
          <a:xfrm>
            <a:off x="7869415" y="5538166"/>
            <a:ext cx="3693470" cy="68095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VclModDll</a:t>
            </a:r>
            <a:r>
              <a:rPr kumimoji="1" lang="en-US" altLang="ja-JP" dirty="0"/>
              <a:t> (C</a:t>
            </a:r>
            <a:r>
              <a:rPr lang="ja-JP" altLang="en-US" dirty="0"/>
              <a:t>言語）</a:t>
            </a:r>
            <a:endParaRPr kumimoji="1" lang="ja-JP" altLang="en-US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8FEE2B0-4791-BCF6-B8E7-36F48A670D82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9716150" y="5207510"/>
            <a:ext cx="0" cy="330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1C622D2-3E67-C335-3144-801F6CA4FD70}"/>
              </a:ext>
            </a:extLst>
          </p:cNvPr>
          <p:cNvCxnSpPr>
            <a:cxnSpLocks/>
          </p:cNvCxnSpPr>
          <p:nvPr/>
        </p:nvCxnSpPr>
        <p:spPr>
          <a:xfrm flipV="1">
            <a:off x="9355503" y="5236782"/>
            <a:ext cx="0" cy="29692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5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8E9370-2F41-8D88-A53D-000E12FC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FA3898-4248-B7E9-FF9A-58B87D1C7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GUI</a:t>
            </a:r>
            <a:r>
              <a:rPr lang="ja-JP" altLang="en-US" dirty="0"/>
              <a:t>アプリケーションについて、小規模なものから、大規模なものへ、スケールアップしていくことの課題と、その課題をある程度解決し、スケーラブルなアプリを作っていくための手法として、よく知られている</a:t>
            </a:r>
            <a:r>
              <a:rPr lang="en-US" altLang="ja-JP" dirty="0"/>
              <a:t>MVC/MVVM</a:t>
            </a:r>
            <a:r>
              <a:rPr lang="ja-JP" altLang="en-US" dirty="0"/>
              <a:t>パターンについて、</a:t>
            </a:r>
            <a:r>
              <a:rPr lang="en-US" altLang="ja-JP" dirty="0"/>
              <a:t>Python</a:t>
            </a:r>
            <a:r>
              <a:rPr lang="ja-JP" altLang="en-US" dirty="0"/>
              <a:t>言語および</a:t>
            </a:r>
            <a:r>
              <a:rPr lang="en-US" altLang="ja-JP" dirty="0"/>
              <a:t>Python</a:t>
            </a:r>
            <a:r>
              <a:rPr lang="ja-JP" altLang="en-US" dirty="0"/>
              <a:t>言語の標準</a:t>
            </a:r>
            <a:r>
              <a:rPr lang="en-US" altLang="ja-JP" dirty="0"/>
              <a:t>GUI</a:t>
            </a:r>
            <a:r>
              <a:rPr lang="ja-JP" altLang="en-US" dirty="0"/>
              <a:t>ライブラリセットである</a:t>
            </a:r>
            <a:r>
              <a:rPr lang="en-US" altLang="ja-JP" dirty="0" err="1"/>
              <a:t>Tkinter</a:t>
            </a:r>
            <a:r>
              <a:rPr lang="ja-JP" altLang="en-US" dirty="0"/>
              <a:t>を用いて、解説していきます。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8394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8E9370-2F41-8D88-A53D-000E12FC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 </a:t>
            </a:r>
            <a:r>
              <a:rPr lang="ja-JP" altLang="en-US" dirty="0"/>
              <a:t>小規模な</a:t>
            </a:r>
            <a:r>
              <a:rPr lang="en-US" altLang="ja-JP" dirty="0"/>
              <a:t>GUI</a:t>
            </a:r>
            <a:r>
              <a:rPr lang="ja-JP" altLang="en-US" dirty="0"/>
              <a:t>アプリケーション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FA3898-4248-B7E9-FF9A-58B87D1C7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Tkinter</a:t>
            </a:r>
            <a:r>
              <a:rPr lang="ja-JP" altLang="en-US" dirty="0"/>
              <a:t>について（</a:t>
            </a:r>
            <a:r>
              <a:rPr lang="en-US" altLang="ja-JP" dirty="0"/>
              <a:t>MS Copilot</a:t>
            </a:r>
            <a:r>
              <a:rPr lang="ja-JP" altLang="en-US" dirty="0"/>
              <a:t>の説明）</a:t>
            </a:r>
            <a:endParaRPr lang="en-US" altLang="ja-JP" dirty="0"/>
          </a:p>
          <a:p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9D5D47A-B308-BC17-089F-0D7E01092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39" y="2513392"/>
            <a:ext cx="9006442" cy="340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42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8E9370-2F41-8D88-A53D-000E12FC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 </a:t>
            </a:r>
            <a:r>
              <a:rPr lang="ja-JP" altLang="en-US" dirty="0"/>
              <a:t>小規模な</a:t>
            </a:r>
            <a:r>
              <a:rPr lang="en-US" altLang="ja-JP" dirty="0"/>
              <a:t>GUI</a:t>
            </a:r>
            <a:r>
              <a:rPr lang="ja-JP" altLang="en-US" dirty="0"/>
              <a:t>アプリケーション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FA3898-4248-B7E9-FF9A-58B87D1C7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サンプルアプリ</a:t>
            </a:r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558C97D-46F9-7388-EBC0-7853845B5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537" y="2266121"/>
            <a:ext cx="2365305" cy="374457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862BC92-FD4F-0470-2765-913F70808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028" y="1264013"/>
            <a:ext cx="5317435" cy="5474561"/>
          </a:xfrm>
          <a:prstGeom prst="rect">
            <a:avLst/>
          </a:prstGeom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407B2E4-256D-5CFA-BFC5-A8100D3BB0EC}"/>
              </a:ext>
            </a:extLst>
          </p:cNvPr>
          <p:cNvCxnSpPr/>
          <p:nvPr/>
        </p:nvCxnSpPr>
        <p:spPr>
          <a:xfrm flipH="1">
            <a:off x="4049842" y="1510748"/>
            <a:ext cx="1317288" cy="755373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250161B-B812-035C-21A1-37BEA0D7390E}"/>
              </a:ext>
            </a:extLst>
          </p:cNvPr>
          <p:cNvCxnSpPr>
            <a:cxnSpLocks/>
          </p:cNvCxnSpPr>
          <p:nvPr/>
        </p:nvCxnSpPr>
        <p:spPr>
          <a:xfrm flipH="1">
            <a:off x="3588026" y="2131184"/>
            <a:ext cx="1779104" cy="458392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A616E12-F5B9-D651-82E7-2FB5A5501E69}"/>
              </a:ext>
            </a:extLst>
          </p:cNvPr>
          <p:cNvCxnSpPr>
            <a:cxnSpLocks/>
          </p:cNvCxnSpPr>
          <p:nvPr/>
        </p:nvCxnSpPr>
        <p:spPr>
          <a:xfrm flipH="1">
            <a:off x="3438939" y="2589576"/>
            <a:ext cx="1928191" cy="246735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07FD73D-6C3E-E239-439B-64CC91A2C5C9}"/>
              </a:ext>
            </a:extLst>
          </p:cNvPr>
          <p:cNvCxnSpPr>
            <a:cxnSpLocks/>
          </p:cNvCxnSpPr>
          <p:nvPr/>
        </p:nvCxnSpPr>
        <p:spPr>
          <a:xfrm flipH="1">
            <a:off x="2867189" y="2993749"/>
            <a:ext cx="2537036" cy="2065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DDCD180E-8C92-CA8C-951C-8C9BDEA9F950}"/>
              </a:ext>
            </a:extLst>
          </p:cNvPr>
          <p:cNvCxnSpPr>
            <a:cxnSpLocks/>
          </p:cNvCxnSpPr>
          <p:nvPr/>
        </p:nvCxnSpPr>
        <p:spPr>
          <a:xfrm flipH="1">
            <a:off x="3351417" y="3397922"/>
            <a:ext cx="2052808" cy="103250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6A4CC4DE-84B3-2AD4-A031-5AB0031AD685}"/>
              </a:ext>
            </a:extLst>
          </p:cNvPr>
          <p:cNvCxnSpPr>
            <a:cxnSpLocks/>
          </p:cNvCxnSpPr>
          <p:nvPr/>
        </p:nvCxnSpPr>
        <p:spPr>
          <a:xfrm flipH="1">
            <a:off x="3150704" y="3837157"/>
            <a:ext cx="2268064" cy="134757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E17EFB9B-51D7-1906-FC17-56225B8A31E3}"/>
              </a:ext>
            </a:extLst>
          </p:cNvPr>
          <p:cNvCxnSpPr>
            <a:cxnSpLocks/>
          </p:cNvCxnSpPr>
          <p:nvPr/>
        </p:nvCxnSpPr>
        <p:spPr>
          <a:xfrm flipH="1" flipV="1">
            <a:off x="3338979" y="4412410"/>
            <a:ext cx="2065246" cy="224686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49CCEC27-C1D6-E318-6385-090D1CF325A2}"/>
              </a:ext>
            </a:extLst>
          </p:cNvPr>
          <p:cNvCxnSpPr>
            <a:cxnSpLocks/>
          </p:cNvCxnSpPr>
          <p:nvPr/>
        </p:nvCxnSpPr>
        <p:spPr>
          <a:xfrm flipH="1" flipV="1">
            <a:off x="3231881" y="5844209"/>
            <a:ext cx="2172344" cy="391175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吹き出し: 四角形 28">
            <a:extLst>
              <a:ext uri="{FF2B5EF4-FFF2-40B4-BE49-F238E27FC236}">
                <a16:creationId xmlns:a16="http://schemas.microsoft.com/office/drawing/2014/main" id="{95B2C669-3C36-3129-31A1-4E8E07655897}"/>
              </a:ext>
            </a:extLst>
          </p:cNvPr>
          <p:cNvSpPr/>
          <p:nvPr/>
        </p:nvSpPr>
        <p:spPr>
          <a:xfrm>
            <a:off x="229360" y="6025109"/>
            <a:ext cx="3974892" cy="713217"/>
          </a:xfrm>
          <a:prstGeom prst="wedgeRectCallout">
            <a:avLst>
              <a:gd name="adj1" fmla="val 79987"/>
              <a:gd name="adj2" fmla="val 34535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TKinter</a:t>
            </a:r>
            <a:r>
              <a:rPr kumimoji="1" lang="ja-JP" altLang="en-US" sz="1400" dirty="0"/>
              <a:t>はメインループでぐるぐる回る</a:t>
            </a:r>
            <a:endParaRPr kumimoji="1" lang="en-US" altLang="ja-JP" sz="1400" dirty="0"/>
          </a:p>
          <a:p>
            <a:pPr algn="ctr"/>
            <a:r>
              <a:rPr kumimoji="1" lang="ja-JP" altLang="en-US" sz="1400" b="1" dirty="0">
                <a:solidFill>
                  <a:srgbClr val="FFC000"/>
                </a:solidFill>
              </a:rPr>
              <a:t>→</a:t>
            </a:r>
            <a:r>
              <a:rPr kumimoji="1" lang="en-US" altLang="ja-JP" sz="1400" b="1" dirty="0">
                <a:solidFill>
                  <a:srgbClr val="FFC000"/>
                </a:solidFill>
              </a:rPr>
              <a:t>GUI</a:t>
            </a:r>
            <a:r>
              <a:rPr kumimoji="1" lang="ja-JP" altLang="en-US" sz="1400" b="1" dirty="0">
                <a:solidFill>
                  <a:srgbClr val="FFC000"/>
                </a:solidFill>
              </a:rPr>
              <a:t>外から描画更新するには一工夫必要</a:t>
            </a:r>
          </a:p>
        </p:txBody>
      </p:sp>
    </p:spTree>
    <p:extLst>
      <p:ext uri="{BB962C8B-B14F-4D97-AF65-F5344CB8AC3E}">
        <p14:creationId xmlns:p14="http://schemas.microsoft.com/office/powerpoint/2010/main" val="123760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8E9370-2F41-8D88-A53D-000E12FC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小規模</a:t>
            </a:r>
            <a:r>
              <a:rPr kumimoji="1" lang="en-US" altLang="ja-JP" dirty="0"/>
              <a:t>GUI</a:t>
            </a:r>
            <a:r>
              <a:rPr kumimoji="1" lang="ja-JP" altLang="en-US" dirty="0"/>
              <a:t>アプリのスケールアップ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FA3898-4248-B7E9-FF9A-58B87D1C7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7843" cy="4351338"/>
          </a:xfrm>
        </p:spPr>
        <p:txBody>
          <a:bodyPr/>
          <a:lstStyle/>
          <a:p>
            <a:r>
              <a:rPr lang="ja-JP" altLang="en-US" dirty="0"/>
              <a:t>まずは音認を模擬した</a:t>
            </a:r>
            <a:r>
              <a:rPr lang="en-US" altLang="ja-JP" dirty="0"/>
              <a:t>View-Model</a:t>
            </a:r>
            <a:r>
              <a:rPr lang="ja-JP" altLang="en-US" dirty="0"/>
              <a:t>構成のアプリを考えてみます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6272D8A-6E77-0C53-3BEB-18B9BAC78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859" y="2352210"/>
            <a:ext cx="4191585" cy="552527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21846256-B387-648C-9036-6B299E2826A2}"/>
              </a:ext>
            </a:extLst>
          </p:cNvPr>
          <p:cNvSpPr/>
          <p:nvPr/>
        </p:nvSpPr>
        <p:spPr>
          <a:xfrm>
            <a:off x="987286" y="3349477"/>
            <a:ext cx="2236303" cy="2231339"/>
          </a:xfrm>
          <a:prstGeom prst="wedgeRectCallout">
            <a:avLst>
              <a:gd name="adj1" fmla="val -31502"/>
              <a:gd name="adj2" fmla="val -74055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chemeClr val="bg1"/>
                </a:solidFill>
              </a:rPr>
              <a:t>ステータスアイコン</a:t>
            </a:r>
            <a:endParaRPr lang="en-US" altLang="ja-JP" sz="1400" b="1" dirty="0">
              <a:solidFill>
                <a:schemeClr val="bg1"/>
              </a:solidFill>
            </a:endParaRPr>
          </a:p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※Model</a:t>
            </a:r>
            <a:r>
              <a:rPr lang="ja-JP" altLang="en-US" sz="1400" b="1" dirty="0">
                <a:solidFill>
                  <a:schemeClr val="bg1"/>
                </a:solidFill>
              </a:rPr>
              <a:t>の</a:t>
            </a:r>
            <a:r>
              <a:rPr lang="en-US" altLang="ja-JP" sz="1400" b="1" dirty="0">
                <a:solidFill>
                  <a:schemeClr val="bg1"/>
                </a:solidFill>
              </a:rPr>
              <a:t>status</a:t>
            </a:r>
            <a:r>
              <a:rPr lang="ja-JP" altLang="en-US" sz="1400" b="1" dirty="0">
                <a:solidFill>
                  <a:schemeClr val="bg1"/>
                </a:solidFill>
              </a:rPr>
              <a:t>によってアイコンを切り替え</a:t>
            </a:r>
            <a:endParaRPr lang="en-US" altLang="ja-JP" sz="1400" b="1" dirty="0">
              <a:solidFill>
                <a:schemeClr val="bg1"/>
              </a:solidFill>
            </a:endParaRPr>
          </a:p>
          <a:p>
            <a:pPr algn="ctr"/>
            <a:endParaRPr lang="en-US" altLang="ja-JP" sz="1400" b="1" dirty="0">
              <a:solidFill>
                <a:schemeClr val="bg1"/>
              </a:solidFill>
            </a:endParaRPr>
          </a:p>
          <a:p>
            <a:pPr algn="ctr"/>
            <a:endParaRPr lang="en-US" altLang="ja-JP" sz="1400" b="1" dirty="0">
              <a:solidFill>
                <a:schemeClr val="bg1"/>
              </a:solidFill>
            </a:endParaRPr>
          </a:p>
          <a:p>
            <a:pPr algn="ctr"/>
            <a:endParaRPr lang="en-US" altLang="ja-JP" sz="1400" b="1" dirty="0">
              <a:solidFill>
                <a:schemeClr val="bg1"/>
              </a:solidFill>
            </a:endParaRPr>
          </a:p>
          <a:p>
            <a:pPr algn="ctr"/>
            <a:endParaRPr lang="en-US" altLang="ja-JP" sz="1400" b="1" dirty="0">
              <a:solidFill>
                <a:schemeClr val="bg1"/>
              </a:solidFill>
            </a:endParaRPr>
          </a:p>
          <a:p>
            <a:pPr algn="ctr"/>
            <a:endParaRPr lang="en-US" altLang="ja-JP" sz="1400" b="1" dirty="0">
              <a:solidFill>
                <a:schemeClr val="bg1"/>
              </a:solidFill>
            </a:endParaRPr>
          </a:p>
          <a:p>
            <a:pPr algn="ctr"/>
            <a:endParaRPr lang="en-US" altLang="ja-JP" sz="1400" b="1" dirty="0">
              <a:solidFill>
                <a:schemeClr val="bg1"/>
              </a:solidFill>
            </a:endParaRPr>
          </a:p>
          <a:p>
            <a:pPr algn="ctr"/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75E09BD-2ED6-30CB-8725-1501740BF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859" y="4189002"/>
            <a:ext cx="1400370" cy="1143160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2ABDC3AE-2AD2-141B-2CF0-85B87EFD2BF0}"/>
              </a:ext>
            </a:extLst>
          </p:cNvPr>
          <p:cNvSpPr/>
          <p:nvPr/>
        </p:nvSpPr>
        <p:spPr>
          <a:xfrm>
            <a:off x="3675821" y="2805001"/>
            <a:ext cx="2236304" cy="100384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40C4D91-C3D7-9C18-F11D-0B9D0D74A86C}"/>
              </a:ext>
            </a:extLst>
          </p:cNvPr>
          <p:cNvSpPr/>
          <p:nvPr/>
        </p:nvSpPr>
        <p:spPr>
          <a:xfrm>
            <a:off x="5458239" y="4760582"/>
            <a:ext cx="2236304" cy="100384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C075E46A-BD10-0CA2-D566-85AFEE231703}"/>
              </a:ext>
            </a:extLst>
          </p:cNvPr>
          <p:cNvSpPr/>
          <p:nvPr/>
        </p:nvSpPr>
        <p:spPr>
          <a:xfrm>
            <a:off x="8146775" y="3021496"/>
            <a:ext cx="3829877" cy="3018687"/>
          </a:xfrm>
          <a:prstGeom prst="wedgeRectCallout">
            <a:avLst>
              <a:gd name="adj1" fmla="val -66796"/>
              <a:gd name="adj2" fmla="val 15735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chemeClr val="bg1"/>
                </a:solidFill>
              </a:rPr>
              <a:t>音認を模擬した</a:t>
            </a:r>
            <a:r>
              <a:rPr lang="en-US" altLang="ja-JP" sz="1400" b="1" dirty="0">
                <a:solidFill>
                  <a:schemeClr val="bg1"/>
                </a:solidFill>
              </a:rPr>
              <a:t>Model</a:t>
            </a:r>
          </a:p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※</a:t>
            </a:r>
            <a:r>
              <a:rPr kumimoji="1" lang="ja-JP" altLang="en-US" sz="1400" b="1" dirty="0">
                <a:solidFill>
                  <a:schemeClr val="bg1"/>
                </a:solidFill>
              </a:rPr>
              <a:t>以下の</a:t>
            </a:r>
            <a:r>
              <a:rPr kumimoji="1" lang="en-US" altLang="ja-JP" sz="1400" b="1" dirty="0">
                <a:solidFill>
                  <a:schemeClr val="bg1"/>
                </a:solidFill>
              </a:rPr>
              <a:t>status, text</a:t>
            </a:r>
            <a:r>
              <a:rPr kumimoji="1" lang="ja-JP" altLang="en-US" sz="1400" b="1" dirty="0">
                <a:solidFill>
                  <a:schemeClr val="bg1"/>
                </a:solidFill>
              </a:rPr>
              <a:t>を呼びもとへ通知する</a:t>
            </a:r>
            <a:endParaRPr kumimoji="1" lang="en-US" altLang="ja-JP" sz="1400" b="1" dirty="0">
              <a:solidFill>
                <a:schemeClr val="bg1"/>
              </a:solidFill>
            </a:endParaRPr>
          </a:p>
          <a:p>
            <a:pPr algn="ctr"/>
            <a:endParaRPr kumimoji="1" lang="en-US" altLang="ja-JP" sz="1400" b="1" dirty="0">
              <a:solidFill>
                <a:schemeClr val="bg1"/>
              </a:solidFill>
            </a:endParaRPr>
          </a:p>
          <a:p>
            <a:pPr algn="ctr"/>
            <a:endParaRPr lang="en-US" altLang="ja-JP" sz="1400" b="1" dirty="0">
              <a:solidFill>
                <a:schemeClr val="bg1"/>
              </a:solidFill>
            </a:endParaRPr>
          </a:p>
          <a:p>
            <a:pPr algn="ctr"/>
            <a:endParaRPr kumimoji="1" lang="en-US" altLang="ja-JP" sz="1400" b="1" dirty="0">
              <a:solidFill>
                <a:schemeClr val="bg1"/>
              </a:solidFill>
            </a:endParaRPr>
          </a:p>
          <a:p>
            <a:pPr algn="ctr"/>
            <a:endParaRPr lang="en-US" altLang="ja-JP" sz="1400" b="1" dirty="0">
              <a:solidFill>
                <a:schemeClr val="bg1"/>
              </a:solidFill>
            </a:endParaRPr>
          </a:p>
          <a:p>
            <a:pPr algn="ctr"/>
            <a:endParaRPr kumimoji="1" lang="en-US" altLang="ja-JP" sz="1400" b="1" dirty="0">
              <a:solidFill>
                <a:schemeClr val="bg1"/>
              </a:solidFill>
            </a:endParaRPr>
          </a:p>
          <a:p>
            <a:pPr algn="ctr"/>
            <a:endParaRPr lang="en-US" altLang="ja-JP" sz="1400" b="1" dirty="0">
              <a:solidFill>
                <a:schemeClr val="bg1"/>
              </a:solidFill>
            </a:endParaRPr>
          </a:p>
          <a:p>
            <a:pPr algn="ctr"/>
            <a:endParaRPr kumimoji="1" lang="en-US" altLang="ja-JP" sz="1400" b="1" dirty="0">
              <a:solidFill>
                <a:schemeClr val="bg1"/>
              </a:solidFill>
            </a:endParaRPr>
          </a:p>
          <a:p>
            <a:pPr algn="ctr"/>
            <a:endParaRPr lang="en-US" altLang="ja-JP" sz="1400" b="1" dirty="0">
              <a:solidFill>
                <a:schemeClr val="bg1"/>
              </a:solidFill>
            </a:endParaRPr>
          </a:p>
          <a:p>
            <a:pPr algn="ctr"/>
            <a:endParaRPr kumimoji="1" lang="en-US" altLang="ja-JP" sz="1400" b="1" dirty="0">
              <a:solidFill>
                <a:schemeClr val="bg1"/>
              </a:solidFill>
            </a:endParaRPr>
          </a:p>
          <a:p>
            <a:pPr algn="ctr"/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93D85E77-4A0F-BDAE-6458-4429DA82F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9896" y="3896666"/>
            <a:ext cx="2191056" cy="1991003"/>
          </a:xfrm>
          <a:prstGeom prst="rect">
            <a:avLst/>
          </a:prstGeom>
        </p:spPr>
      </p:pic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BFF13FD-5D1E-EC44-B214-288EAFA481DA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006007" y="3779251"/>
            <a:ext cx="779731" cy="1128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C3C8AFB-7234-6883-A1E9-5EB37AA507EE}"/>
              </a:ext>
            </a:extLst>
          </p:cNvPr>
          <p:cNvSpPr txBox="1"/>
          <p:nvPr/>
        </p:nvSpPr>
        <p:spPr>
          <a:xfrm>
            <a:off x="4117773" y="4288398"/>
            <a:ext cx="1963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1.Start</a:t>
            </a:r>
          </a:p>
          <a:p>
            <a:r>
              <a:rPr lang="en-US" altLang="ja-JP" dirty="0"/>
              <a:t>※</a:t>
            </a:r>
            <a:r>
              <a:rPr kumimoji="1" lang="en-US" altLang="ja-JP" dirty="0"/>
              <a:t>x</a:t>
            </a:r>
            <a:r>
              <a:rPr kumimoji="1" lang="ja-JP" altLang="en-US" dirty="0"/>
              <a:t>押下で中断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21A0B46-E73C-A98C-4A59-26E548568FEA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5785738" y="3592637"/>
            <a:ext cx="790653" cy="11679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18F4F14-0AED-F510-CBDB-53A58C3873DA}"/>
              </a:ext>
            </a:extLst>
          </p:cNvPr>
          <p:cNvSpPr txBox="1"/>
          <p:nvPr/>
        </p:nvSpPr>
        <p:spPr>
          <a:xfrm>
            <a:off x="6081088" y="3744873"/>
            <a:ext cx="2338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2.status, text </a:t>
            </a:r>
            <a:r>
              <a:rPr kumimoji="1" lang="ja-JP" altLang="en-US" dirty="0"/>
              <a:t>の通知</a:t>
            </a:r>
            <a:endParaRPr kumimoji="1" lang="en-US" altLang="ja-JP" dirty="0"/>
          </a:p>
          <a:p>
            <a:r>
              <a:rPr lang="ja-JP" altLang="en-US" dirty="0"/>
              <a:t>（繰り返し）</a:t>
            </a:r>
            <a:endParaRPr lang="en-US" altLang="ja-JP" dirty="0"/>
          </a:p>
          <a:p>
            <a:r>
              <a:rPr kumimoji="1" lang="en-US" altLang="ja-JP" dirty="0"/>
              <a:t>    3. </a:t>
            </a:r>
            <a:r>
              <a:rPr kumimoji="1" lang="ja-JP" altLang="en-US" dirty="0"/>
              <a:t>終了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FBA3FEC-4C47-FC10-455F-D67C738A96B7}"/>
              </a:ext>
            </a:extLst>
          </p:cNvPr>
          <p:cNvCxnSpPr>
            <a:cxnSpLocks/>
          </p:cNvCxnSpPr>
          <p:nvPr/>
        </p:nvCxnSpPr>
        <p:spPr>
          <a:xfrm>
            <a:off x="3616928" y="6005855"/>
            <a:ext cx="4282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5D4863F-2B72-F808-6B4F-9DAB8C85763C}"/>
              </a:ext>
            </a:extLst>
          </p:cNvPr>
          <p:cNvSpPr txBox="1"/>
          <p:nvPr/>
        </p:nvSpPr>
        <p:spPr>
          <a:xfrm>
            <a:off x="4045226" y="5802471"/>
            <a:ext cx="115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API</a:t>
            </a:r>
            <a:endParaRPr kumimoji="1" lang="ja-JP" altLang="en-US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8406FA4-8663-3A88-5BC7-EAA8ABF8DCB0}"/>
              </a:ext>
            </a:extLst>
          </p:cNvPr>
          <p:cNvCxnSpPr>
            <a:cxnSpLocks/>
          </p:cNvCxnSpPr>
          <p:nvPr/>
        </p:nvCxnSpPr>
        <p:spPr>
          <a:xfrm flipH="1">
            <a:off x="3591884" y="6414451"/>
            <a:ext cx="38812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57F84EA-0C3C-5252-25EC-5AB7F9A33931}"/>
              </a:ext>
            </a:extLst>
          </p:cNvPr>
          <p:cNvSpPr txBox="1"/>
          <p:nvPr/>
        </p:nvSpPr>
        <p:spPr>
          <a:xfrm>
            <a:off x="4045226" y="6209262"/>
            <a:ext cx="115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Callback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5659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8E9370-2F41-8D88-A53D-000E12FC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 </a:t>
            </a:r>
            <a:r>
              <a:rPr lang="ja-JP" altLang="en-US" dirty="0"/>
              <a:t>小規模</a:t>
            </a:r>
            <a:r>
              <a:rPr lang="en-US" altLang="ja-JP" dirty="0"/>
              <a:t>GUI</a:t>
            </a:r>
            <a:r>
              <a:rPr lang="ja-JP" altLang="en-US" dirty="0"/>
              <a:t>アプリのスケールアップ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FA3898-4248-B7E9-FF9A-58B87D1C7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8209" cy="4351338"/>
          </a:xfrm>
        </p:spPr>
        <p:txBody>
          <a:bodyPr/>
          <a:lstStyle/>
          <a:p>
            <a:r>
              <a:rPr lang="en-US" altLang="ja-JP" dirty="0"/>
              <a:t>View-Model</a:t>
            </a:r>
            <a:r>
              <a:rPr lang="ja-JP" altLang="en-US" dirty="0"/>
              <a:t>構成のアプリの長所・短所について議論しましょう</a:t>
            </a:r>
            <a:endParaRPr lang="en-US" altLang="ja-JP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831170B0-0705-B6A1-9D0E-6F6872086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70390"/>
              </p:ext>
            </p:extLst>
          </p:nvPr>
        </p:nvGraphicFramePr>
        <p:xfrm>
          <a:off x="1162878" y="2415209"/>
          <a:ext cx="10038522" cy="1847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9261">
                  <a:extLst>
                    <a:ext uri="{9D8B030D-6E8A-4147-A177-3AD203B41FA5}">
                      <a16:colId xmlns:a16="http://schemas.microsoft.com/office/drawing/2014/main" val="3526787318"/>
                    </a:ext>
                  </a:extLst>
                </a:gridCol>
                <a:gridCol w="5019261">
                  <a:extLst>
                    <a:ext uri="{9D8B030D-6E8A-4147-A177-3AD203B41FA5}">
                      <a16:colId xmlns:a16="http://schemas.microsoft.com/office/drawing/2014/main" val="1747954003"/>
                    </a:ext>
                  </a:extLst>
                </a:gridCol>
              </a:tblGrid>
              <a:tr h="38482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長所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短所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283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endParaRPr kumimoji="1" lang="en-US" altLang="ja-JP" dirty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007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308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8E9370-2F41-8D88-A53D-000E12FC6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757"/>
            <a:ext cx="10515600" cy="1325563"/>
          </a:xfrm>
        </p:spPr>
        <p:txBody>
          <a:bodyPr/>
          <a:lstStyle/>
          <a:p>
            <a:r>
              <a:rPr lang="en-US" altLang="ja-JP" dirty="0"/>
              <a:t>3. MVC</a:t>
            </a:r>
            <a:r>
              <a:rPr lang="ja-JP" altLang="en-US" dirty="0"/>
              <a:t>パターンによるアプリの一例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FA3898-4248-B7E9-FF9A-58B87D1C7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211"/>
            <a:ext cx="10515600" cy="4351338"/>
          </a:xfrm>
        </p:spPr>
        <p:txBody>
          <a:bodyPr/>
          <a:lstStyle/>
          <a:p>
            <a:r>
              <a:rPr lang="en-US" altLang="ja-JP" dirty="0"/>
              <a:t>MVC</a:t>
            </a:r>
            <a:r>
              <a:rPr lang="ja-JP" altLang="en-US" dirty="0"/>
              <a:t>の構成</a:t>
            </a:r>
            <a:endParaRPr lang="en-US" altLang="ja-JP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FE301AEF-03DF-CE1F-CA7B-C5C894D7386F}"/>
              </a:ext>
            </a:extLst>
          </p:cNvPr>
          <p:cNvSpPr/>
          <p:nvPr/>
        </p:nvSpPr>
        <p:spPr>
          <a:xfrm>
            <a:off x="1798982" y="4421885"/>
            <a:ext cx="2236304" cy="100384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39FEC28-FC30-4B1A-D6E8-2896012F2FD3}"/>
              </a:ext>
            </a:extLst>
          </p:cNvPr>
          <p:cNvSpPr/>
          <p:nvPr/>
        </p:nvSpPr>
        <p:spPr>
          <a:xfrm>
            <a:off x="6968987" y="4512107"/>
            <a:ext cx="2236304" cy="100384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25C1D7C-1696-43C1-F25E-4CE04963A6EB}"/>
              </a:ext>
            </a:extLst>
          </p:cNvPr>
          <p:cNvCxnSpPr>
            <a:cxnSpLocks/>
          </p:cNvCxnSpPr>
          <p:nvPr/>
        </p:nvCxnSpPr>
        <p:spPr>
          <a:xfrm flipH="1">
            <a:off x="3299791" y="3021673"/>
            <a:ext cx="1150697" cy="1400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028D569-F11C-93C1-7CBB-6FBFCE8A88F8}"/>
              </a:ext>
            </a:extLst>
          </p:cNvPr>
          <p:cNvSpPr txBox="1"/>
          <p:nvPr/>
        </p:nvSpPr>
        <p:spPr>
          <a:xfrm>
            <a:off x="3215880" y="3039692"/>
            <a:ext cx="115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1-2.Start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C43D581-B559-CC7F-44DF-5843F039A2CE}"/>
              </a:ext>
            </a:extLst>
          </p:cNvPr>
          <p:cNvCxnSpPr>
            <a:cxnSpLocks/>
          </p:cNvCxnSpPr>
          <p:nvPr/>
        </p:nvCxnSpPr>
        <p:spPr>
          <a:xfrm flipH="1" flipV="1">
            <a:off x="6434977" y="3074347"/>
            <a:ext cx="1385157" cy="13475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82BEB06-85AD-9719-3950-7F27CCEDEDCA}"/>
              </a:ext>
            </a:extLst>
          </p:cNvPr>
          <p:cNvSpPr txBox="1"/>
          <p:nvPr/>
        </p:nvSpPr>
        <p:spPr>
          <a:xfrm>
            <a:off x="7187450" y="3288691"/>
            <a:ext cx="3062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2-1.status, text </a:t>
            </a:r>
            <a:r>
              <a:rPr kumimoji="1" lang="ja-JP" altLang="en-US" dirty="0"/>
              <a:t>の通知</a:t>
            </a:r>
            <a:endParaRPr kumimoji="1" lang="en-US" altLang="ja-JP" dirty="0"/>
          </a:p>
          <a:p>
            <a:r>
              <a:rPr lang="ja-JP" altLang="en-US" dirty="0"/>
              <a:t>（繰り返し）</a:t>
            </a:r>
            <a:endParaRPr lang="en-US" altLang="ja-JP" dirty="0"/>
          </a:p>
          <a:p>
            <a:r>
              <a:rPr kumimoji="1" lang="en-US" altLang="ja-JP" dirty="0"/>
              <a:t>    3-1. </a:t>
            </a:r>
            <a:r>
              <a:rPr kumimoji="1" lang="ja-JP" altLang="en-US" dirty="0"/>
              <a:t>終了通知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7D93DD32-38A8-CA65-5C14-A4005874FB42}"/>
              </a:ext>
            </a:extLst>
          </p:cNvPr>
          <p:cNvSpPr/>
          <p:nvPr/>
        </p:nvSpPr>
        <p:spPr>
          <a:xfrm>
            <a:off x="4280451" y="2255170"/>
            <a:ext cx="2236304" cy="100384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Controller</a:t>
            </a:r>
            <a:endParaRPr kumimoji="1" lang="ja-JP" altLang="en-US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9B9CB52-9B23-C784-6D67-AE4022EF6915}"/>
              </a:ext>
            </a:extLst>
          </p:cNvPr>
          <p:cNvCxnSpPr>
            <a:cxnSpLocks/>
          </p:cNvCxnSpPr>
          <p:nvPr/>
        </p:nvCxnSpPr>
        <p:spPr>
          <a:xfrm flipV="1">
            <a:off x="3684933" y="3221465"/>
            <a:ext cx="1028918" cy="12906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70D3E5F-A14A-B490-F533-E5DD094EC421}"/>
              </a:ext>
            </a:extLst>
          </p:cNvPr>
          <p:cNvCxnSpPr>
            <a:cxnSpLocks/>
          </p:cNvCxnSpPr>
          <p:nvPr/>
        </p:nvCxnSpPr>
        <p:spPr>
          <a:xfrm>
            <a:off x="6096000" y="3259013"/>
            <a:ext cx="1301209" cy="1253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F3FBB2C-B613-C833-890D-80CE5B9D13CA}"/>
              </a:ext>
            </a:extLst>
          </p:cNvPr>
          <p:cNvSpPr txBox="1"/>
          <p:nvPr/>
        </p:nvSpPr>
        <p:spPr>
          <a:xfrm>
            <a:off x="5327176" y="3405547"/>
            <a:ext cx="115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1-1.Start</a:t>
            </a:r>
          </a:p>
          <a:p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BA9D736-01C3-9B5A-1816-16B2054989DA}"/>
              </a:ext>
            </a:extLst>
          </p:cNvPr>
          <p:cNvSpPr txBox="1"/>
          <p:nvPr/>
        </p:nvSpPr>
        <p:spPr>
          <a:xfrm>
            <a:off x="3695687" y="4288618"/>
            <a:ext cx="225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A-1. x</a:t>
            </a:r>
            <a:r>
              <a:rPr lang="ja-JP" altLang="en-US" dirty="0"/>
              <a:t>ボタン押下</a:t>
            </a:r>
            <a:endParaRPr lang="en-US" altLang="ja-JP" dirty="0"/>
          </a:p>
          <a:p>
            <a:r>
              <a:rPr lang="ja-JP" altLang="en-US" dirty="0"/>
              <a:t>　されたら通知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B35FCD0-F216-31E1-ADB8-EE3EBCA56B5D}"/>
              </a:ext>
            </a:extLst>
          </p:cNvPr>
          <p:cNvSpPr txBox="1"/>
          <p:nvPr/>
        </p:nvSpPr>
        <p:spPr>
          <a:xfrm>
            <a:off x="2130341" y="3879946"/>
            <a:ext cx="172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3-2</a:t>
            </a:r>
            <a:r>
              <a:rPr kumimoji="1" lang="en-US" altLang="ja-JP" dirty="0"/>
              <a:t>.</a:t>
            </a:r>
            <a:r>
              <a:rPr kumimoji="1" lang="ja-JP" altLang="en-US" dirty="0"/>
              <a:t>終了要求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9C3853F-D672-0901-90A9-5E4C62A9DE56}"/>
              </a:ext>
            </a:extLst>
          </p:cNvPr>
          <p:cNvSpPr txBox="1"/>
          <p:nvPr/>
        </p:nvSpPr>
        <p:spPr>
          <a:xfrm>
            <a:off x="6123892" y="4168733"/>
            <a:ext cx="225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A-2.</a:t>
            </a:r>
            <a:r>
              <a:rPr lang="ja-JP" altLang="en-US" dirty="0"/>
              <a:t>停止要求</a:t>
            </a:r>
            <a:endParaRPr lang="en-US" altLang="ja-JP" dirty="0"/>
          </a:p>
          <a:p>
            <a:r>
              <a:rPr kumimoji="1" lang="en-US" altLang="ja-JP" dirty="0"/>
              <a:t>(3</a:t>
            </a:r>
            <a:r>
              <a:rPr kumimoji="1" lang="ja-JP" altLang="en-US" dirty="0"/>
              <a:t>へ）</a:t>
            </a: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62BD1A85-0E6F-CAC1-2150-18781D5A3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37" y="5241478"/>
            <a:ext cx="2707192" cy="356857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AC294F69-4DE1-DD49-8629-BC235F1D1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4998" y="4608123"/>
            <a:ext cx="1541383" cy="1400648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0FF1FBE-485F-F7CD-8DCF-4371B8275461}"/>
              </a:ext>
            </a:extLst>
          </p:cNvPr>
          <p:cNvSpPr txBox="1"/>
          <p:nvPr/>
        </p:nvSpPr>
        <p:spPr>
          <a:xfrm>
            <a:off x="1523270" y="3437226"/>
            <a:ext cx="270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2-2.status, text</a:t>
            </a:r>
            <a:r>
              <a:rPr kumimoji="1" lang="ja-JP" altLang="en-US" dirty="0"/>
              <a:t>の通知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B0F3A0E-3D84-C6FF-DA1E-5F62C9E28801}"/>
              </a:ext>
            </a:extLst>
          </p:cNvPr>
          <p:cNvCxnSpPr>
            <a:cxnSpLocks/>
          </p:cNvCxnSpPr>
          <p:nvPr/>
        </p:nvCxnSpPr>
        <p:spPr>
          <a:xfrm>
            <a:off x="9441540" y="2255170"/>
            <a:ext cx="4282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16EB217-7808-DCD0-E58F-EE4839CE0C18}"/>
              </a:ext>
            </a:extLst>
          </p:cNvPr>
          <p:cNvSpPr txBox="1"/>
          <p:nvPr/>
        </p:nvSpPr>
        <p:spPr>
          <a:xfrm>
            <a:off x="9869838" y="2051786"/>
            <a:ext cx="115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API</a:t>
            </a:r>
            <a:endParaRPr kumimoji="1" lang="ja-JP" altLang="en-US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175B742B-6971-3726-C815-FCF4C2D22C2C}"/>
              </a:ext>
            </a:extLst>
          </p:cNvPr>
          <p:cNvCxnSpPr>
            <a:cxnSpLocks/>
          </p:cNvCxnSpPr>
          <p:nvPr/>
        </p:nvCxnSpPr>
        <p:spPr>
          <a:xfrm flipH="1">
            <a:off x="9416496" y="2663766"/>
            <a:ext cx="38812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0DB1E71-1FB2-5B02-E701-FD68349E03DF}"/>
              </a:ext>
            </a:extLst>
          </p:cNvPr>
          <p:cNvSpPr txBox="1"/>
          <p:nvPr/>
        </p:nvSpPr>
        <p:spPr>
          <a:xfrm>
            <a:off x="9869838" y="2458577"/>
            <a:ext cx="115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Callback</a:t>
            </a:r>
            <a:endParaRPr kumimoji="1" lang="ja-JP" altLang="en-US" dirty="0"/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47F5621B-59B5-8A07-B2C4-11221A2E3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445" y="1925382"/>
            <a:ext cx="2095792" cy="1038370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75B9529-1B58-DC7D-0B8C-7956D04956F0}"/>
              </a:ext>
            </a:extLst>
          </p:cNvPr>
          <p:cNvSpPr txBox="1"/>
          <p:nvPr/>
        </p:nvSpPr>
        <p:spPr>
          <a:xfrm>
            <a:off x="2351720" y="6494219"/>
            <a:ext cx="868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* MVC</a:t>
            </a:r>
            <a:r>
              <a:rPr kumimoji="1" lang="ja-JP" altLang="en-US" dirty="0"/>
              <a:t>は</a:t>
            </a:r>
            <a:r>
              <a:rPr kumimoji="1" lang="en-US" altLang="ja-JP" dirty="0"/>
              <a:t>Model-View-Controller</a:t>
            </a:r>
            <a:r>
              <a:rPr kumimoji="1" lang="ja-JP" altLang="en-US" dirty="0"/>
              <a:t>の略</a:t>
            </a:r>
          </a:p>
        </p:txBody>
      </p:sp>
    </p:spTree>
    <p:extLst>
      <p:ext uri="{BB962C8B-B14F-4D97-AF65-F5344CB8AC3E}">
        <p14:creationId xmlns:p14="http://schemas.microsoft.com/office/powerpoint/2010/main" val="3321381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FA3898-4248-B7E9-FF9A-58B87D1C7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8209" cy="4351338"/>
          </a:xfrm>
        </p:spPr>
        <p:txBody>
          <a:bodyPr/>
          <a:lstStyle/>
          <a:p>
            <a:r>
              <a:rPr lang="en-US" altLang="ja-JP" dirty="0"/>
              <a:t>MVC</a:t>
            </a:r>
            <a:r>
              <a:rPr lang="ja-JP" altLang="en-US" dirty="0"/>
              <a:t>構成のアプリの長所・短所について議論しましょう</a:t>
            </a:r>
            <a:endParaRPr lang="en-US" altLang="ja-JP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831170B0-0705-B6A1-9D0E-6F68720864B0}"/>
              </a:ext>
            </a:extLst>
          </p:cNvPr>
          <p:cNvGraphicFramePr>
            <a:graphicFrameLocks noGrp="1"/>
          </p:cNvGraphicFramePr>
          <p:nvPr/>
        </p:nvGraphicFramePr>
        <p:xfrm>
          <a:off x="1162878" y="2415209"/>
          <a:ext cx="10038522" cy="1847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9261">
                  <a:extLst>
                    <a:ext uri="{9D8B030D-6E8A-4147-A177-3AD203B41FA5}">
                      <a16:colId xmlns:a16="http://schemas.microsoft.com/office/drawing/2014/main" val="3526787318"/>
                    </a:ext>
                  </a:extLst>
                </a:gridCol>
                <a:gridCol w="5019261">
                  <a:extLst>
                    <a:ext uri="{9D8B030D-6E8A-4147-A177-3AD203B41FA5}">
                      <a16:colId xmlns:a16="http://schemas.microsoft.com/office/drawing/2014/main" val="1747954003"/>
                    </a:ext>
                  </a:extLst>
                </a:gridCol>
              </a:tblGrid>
              <a:tr h="38482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長所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短所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283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endParaRPr kumimoji="1" lang="en-US" altLang="ja-JP" dirty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007263"/>
                  </a:ext>
                </a:extLst>
              </a:tr>
            </a:tbl>
          </a:graphicData>
        </a:graphic>
      </p:graphicFrame>
      <p:sp>
        <p:nvSpPr>
          <p:cNvPr id="9" name="タイトル 1">
            <a:extLst>
              <a:ext uri="{FF2B5EF4-FFF2-40B4-BE49-F238E27FC236}">
                <a16:creationId xmlns:a16="http://schemas.microsoft.com/office/drawing/2014/main" id="{DC879700-440C-80D2-8E81-4F3F16E0F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757"/>
            <a:ext cx="10515600" cy="1325563"/>
          </a:xfrm>
        </p:spPr>
        <p:txBody>
          <a:bodyPr/>
          <a:lstStyle/>
          <a:p>
            <a:r>
              <a:rPr lang="en-US" altLang="ja-JP" dirty="0"/>
              <a:t>3. MVC</a:t>
            </a:r>
            <a:r>
              <a:rPr lang="ja-JP" altLang="en-US" dirty="0"/>
              <a:t>パターンによるアプリの一例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6776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FA3898-4248-B7E9-FF9A-58B87D1C7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MVVM</a:t>
            </a:r>
            <a:r>
              <a:rPr lang="ja-JP" altLang="en-US" dirty="0"/>
              <a:t>（</a:t>
            </a:r>
            <a:r>
              <a:rPr lang="en-US" altLang="ja-JP" dirty="0"/>
              <a:t>MVP)</a:t>
            </a:r>
            <a:r>
              <a:rPr lang="ja-JP" altLang="en-US" dirty="0"/>
              <a:t>の構成</a:t>
            </a:r>
            <a:endParaRPr lang="en-US" altLang="ja-JP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48F46185-C38B-571A-11AF-7EB27BE25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757"/>
            <a:ext cx="10515600" cy="1325563"/>
          </a:xfrm>
        </p:spPr>
        <p:txBody>
          <a:bodyPr/>
          <a:lstStyle/>
          <a:p>
            <a:r>
              <a:rPr lang="en-US" altLang="ja-JP" dirty="0"/>
              <a:t>4. MVVM(MVP)</a:t>
            </a:r>
            <a:r>
              <a:rPr lang="ja-JP" altLang="en-US" dirty="0"/>
              <a:t>パターンで作成した場合</a:t>
            </a:r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9B8FF63C-6C95-F5C8-6F61-8D656F59DE77}"/>
              </a:ext>
            </a:extLst>
          </p:cNvPr>
          <p:cNvSpPr/>
          <p:nvPr/>
        </p:nvSpPr>
        <p:spPr>
          <a:xfrm>
            <a:off x="1608483" y="2781928"/>
            <a:ext cx="2236304" cy="100384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21E83C6-D1DA-8344-176D-F99CB788614E}"/>
              </a:ext>
            </a:extLst>
          </p:cNvPr>
          <p:cNvSpPr/>
          <p:nvPr/>
        </p:nvSpPr>
        <p:spPr>
          <a:xfrm>
            <a:off x="5166692" y="4001294"/>
            <a:ext cx="2236304" cy="1003843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View-Model</a:t>
            </a:r>
          </a:p>
          <a:p>
            <a:pPr algn="ctr"/>
            <a:r>
              <a:rPr lang="en-US" altLang="ja-JP" dirty="0"/>
              <a:t>(Presenter)</a:t>
            </a:r>
            <a:endParaRPr kumimoji="1" lang="ja-JP" altLang="en-US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29A1DF0-1277-4363-24D2-B1D063AE0EC0}"/>
              </a:ext>
            </a:extLst>
          </p:cNvPr>
          <p:cNvSpPr/>
          <p:nvPr/>
        </p:nvSpPr>
        <p:spPr>
          <a:xfrm>
            <a:off x="8855093" y="5202106"/>
            <a:ext cx="2236304" cy="100384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8E6EB2F-34DF-E53C-D34F-0FAB3017EF19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3844787" y="3283850"/>
            <a:ext cx="1649404" cy="8644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2006C9A-0CAF-2826-36FB-4732C9624AC6}"/>
              </a:ext>
            </a:extLst>
          </p:cNvPr>
          <p:cNvCxnSpPr>
            <a:cxnSpLocks/>
          </p:cNvCxnSpPr>
          <p:nvPr/>
        </p:nvCxnSpPr>
        <p:spPr>
          <a:xfrm flipH="1" flipV="1">
            <a:off x="3657600" y="3600728"/>
            <a:ext cx="1509092" cy="80113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D7B9FA1A-8BF9-75DB-7570-428D39DF672C}"/>
              </a:ext>
            </a:extLst>
          </p:cNvPr>
          <p:cNvCxnSpPr>
            <a:cxnSpLocks/>
          </p:cNvCxnSpPr>
          <p:nvPr/>
        </p:nvCxnSpPr>
        <p:spPr>
          <a:xfrm>
            <a:off x="7468092" y="4482691"/>
            <a:ext cx="1649404" cy="8644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80A4DAC8-CABA-319E-6CFE-8E1B366FA373}"/>
              </a:ext>
            </a:extLst>
          </p:cNvPr>
          <p:cNvCxnSpPr>
            <a:cxnSpLocks/>
          </p:cNvCxnSpPr>
          <p:nvPr/>
        </p:nvCxnSpPr>
        <p:spPr>
          <a:xfrm flipH="1" flipV="1">
            <a:off x="7280905" y="4799569"/>
            <a:ext cx="1509092" cy="80113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図 27">
            <a:extLst>
              <a:ext uri="{FF2B5EF4-FFF2-40B4-BE49-F238E27FC236}">
                <a16:creationId xmlns:a16="http://schemas.microsoft.com/office/drawing/2014/main" id="{FF2FC98C-0D46-B34E-8654-89B0157CF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01" y="3627996"/>
            <a:ext cx="2707192" cy="356857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67548D1A-85B3-3159-A00F-D3C4A6E91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0105" y="4090484"/>
            <a:ext cx="1541383" cy="1400648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970539A-6466-2BE0-161A-528533CFB00D}"/>
              </a:ext>
            </a:extLst>
          </p:cNvPr>
          <p:cNvSpPr txBox="1"/>
          <p:nvPr/>
        </p:nvSpPr>
        <p:spPr>
          <a:xfrm>
            <a:off x="4004538" y="3119124"/>
            <a:ext cx="115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1-1.Start</a:t>
            </a:r>
          </a:p>
          <a:p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33FEBF4-5E28-734D-1B98-E33BB584D1F5}"/>
              </a:ext>
            </a:extLst>
          </p:cNvPr>
          <p:cNvSpPr txBox="1"/>
          <p:nvPr/>
        </p:nvSpPr>
        <p:spPr>
          <a:xfrm>
            <a:off x="7761391" y="4379470"/>
            <a:ext cx="115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1-2.Start</a:t>
            </a:r>
          </a:p>
          <a:p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06D095A-823D-FC99-BB8D-E20A664F3CBD}"/>
              </a:ext>
            </a:extLst>
          </p:cNvPr>
          <p:cNvSpPr txBox="1"/>
          <p:nvPr/>
        </p:nvSpPr>
        <p:spPr>
          <a:xfrm>
            <a:off x="6230362" y="5200135"/>
            <a:ext cx="3062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2-1.status, text </a:t>
            </a:r>
            <a:r>
              <a:rPr kumimoji="1" lang="ja-JP" altLang="en-US" dirty="0"/>
              <a:t>の通知</a:t>
            </a:r>
            <a:endParaRPr kumimoji="1" lang="en-US" altLang="ja-JP" dirty="0"/>
          </a:p>
          <a:p>
            <a:r>
              <a:rPr lang="ja-JP" altLang="en-US" dirty="0"/>
              <a:t>（繰り返し）</a:t>
            </a:r>
            <a:endParaRPr lang="en-US" altLang="ja-JP" dirty="0"/>
          </a:p>
          <a:p>
            <a:r>
              <a:rPr kumimoji="1" lang="en-US" altLang="ja-JP" dirty="0"/>
              <a:t>    3-1. </a:t>
            </a:r>
            <a:r>
              <a:rPr kumimoji="1" lang="ja-JP" altLang="en-US" dirty="0"/>
              <a:t>終了通知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5AC82FD8-8E16-9D6D-4CCE-A99FED522CB3}"/>
              </a:ext>
            </a:extLst>
          </p:cNvPr>
          <p:cNvCxnSpPr>
            <a:cxnSpLocks/>
          </p:cNvCxnSpPr>
          <p:nvPr/>
        </p:nvCxnSpPr>
        <p:spPr>
          <a:xfrm>
            <a:off x="9441540" y="2255170"/>
            <a:ext cx="4282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778D66A-5366-6321-EA06-5476224C7C66}"/>
              </a:ext>
            </a:extLst>
          </p:cNvPr>
          <p:cNvSpPr txBox="1"/>
          <p:nvPr/>
        </p:nvSpPr>
        <p:spPr>
          <a:xfrm>
            <a:off x="9869838" y="2051786"/>
            <a:ext cx="115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API</a:t>
            </a:r>
            <a:endParaRPr kumimoji="1" lang="ja-JP" altLang="en-US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87BFCDE8-A157-6CD6-7D12-D5F3251B07BD}"/>
              </a:ext>
            </a:extLst>
          </p:cNvPr>
          <p:cNvCxnSpPr>
            <a:cxnSpLocks/>
          </p:cNvCxnSpPr>
          <p:nvPr/>
        </p:nvCxnSpPr>
        <p:spPr>
          <a:xfrm flipH="1">
            <a:off x="9416496" y="2663766"/>
            <a:ext cx="38812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4A3F56C-3855-1921-04FD-014844ECE899}"/>
              </a:ext>
            </a:extLst>
          </p:cNvPr>
          <p:cNvSpPr txBox="1"/>
          <p:nvPr/>
        </p:nvSpPr>
        <p:spPr>
          <a:xfrm>
            <a:off x="9869838" y="2458577"/>
            <a:ext cx="115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Callback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2D96AF3-55E0-8425-C7B0-B793AAB8AC15}"/>
              </a:ext>
            </a:extLst>
          </p:cNvPr>
          <p:cNvSpPr txBox="1"/>
          <p:nvPr/>
        </p:nvSpPr>
        <p:spPr>
          <a:xfrm>
            <a:off x="2266218" y="4086129"/>
            <a:ext cx="3062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00B0F0"/>
                </a:solidFill>
              </a:rPr>
              <a:t>2-1.status, text </a:t>
            </a:r>
            <a:r>
              <a:rPr kumimoji="1" lang="ja-JP" altLang="en-US" b="1" dirty="0">
                <a:solidFill>
                  <a:srgbClr val="00B0F0"/>
                </a:solidFill>
              </a:rPr>
              <a:t>の通知</a:t>
            </a:r>
            <a:endParaRPr kumimoji="1" lang="en-US" altLang="ja-JP" b="1" dirty="0">
              <a:solidFill>
                <a:srgbClr val="00B0F0"/>
              </a:solidFill>
            </a:endParaRPr>
          </a:p>
          <a:p>
            <a:r>
              <a:rPr kumimoji="1" lang="en-US" altLang="ja-JP" dirty="0"/>
              <a:t>              3-1. </a:t>
            </a:r>
            <a:r>
              <a:rPr kumimoji="1" lang="ja-JP" altLang="en-US" dirty="0"/>
              <a:t>終了通知</a:t>
            </a:r>
          </a:p>
        </p:txBody>
      </p:sp>
      <p:sp>
        <p:nvSpPr>
          <p:cNvPr id="38" name="吹き出し: 四角形 37">
            <a:extLst>
              <a:ext uri="{FF2B5EF4-FFF2-40B4-BE49-F238E27FC236}">
                <a16:creationId xmlns:a16="http://schemas.microsoft.com/office/drawing/2014/main" id="{9D3C95D8-968B-C5F2-6A85-218D2EB6FF3C}"/>
              </a:ext>
            </a:extLst>
          </p:cNvPr>
          <p:cNvSpPr/>
          <p:nvPr/>
        </p:nvSpPr>
        <p:spPr>
          <a:xfrm>
            <a:off x="460512" y="4982183"/>
            <a:ext cx="3384275" cy="1495138"/>
          </a:xfrm>
          <a:prstGeom prst="wedgeRectCallout">
            <a:avLst>
              <a:gd name="adj1" fmla="val 22902"/>
              <a:gd name="adj2" fmla="val -91846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FF00"/>
                </a:solidFill>
              </a:rPr>
              <a:t>値と描画部品とを結びつけて、値が更新されたら関連部品が自動的に更新</a:t>
            </a:r>
            <a:r>
              <a:rPr lang="ja-JP" altLang="en-US" b="1" dirty="0">
                <a:solidFill>
                  <a:srgbClr val="FFFF00"/>
                </a:solidFill>
              </a:rPr>
              <a:t>される仕組み（バインディング）が</a:t>
            </a:r>
            <a:r>
              <a:rPr kumimoji="1" lang="ja-JP" altLang="en-US" b="1" dirty="0">
                <a:solidFill>
                  <a:srgbClr val="FFFF00"/>
                </a:solidFill>
              </a:rPr>
              <a:t>あるのが特徴</a:t>
            </a:r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C0787A19-DD47-1C7C-ABB3-97838726C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692" y="1573738"/>
            <a:ext cx="2391109" cy="1047896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D02B0C-15E8-DE76-F5AB-DB9EE1896CAD}"/>
              </a:ext>
            </a:extLst>
          </p:cNvPr>
          <p:cNvSpPr txBox="1"/>
          <p:nvPr/>
        </p:nvSpPr>
        <p:spPr>
          <a:xfrm>
            <a:off x="2351720" y="6494219"/>
            <a:ext cx="868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* MVVM</a:t>
            </a:r>
            <a:r>
              <a:rPr kumimoji="1" lang="ja-JP" altLang="en-US" dirty="0"/>
              <a:t>は</a:t>
            </a:r>
            <a:r>
              <a:rPr kumimoji="1" lang="en-US" altLang="ja-JP" dirty="0"/>
              <a:t>Model-View-</a:t>
            </a:r>
            <a:r>
              <a:rPr kumimoji="1" lang="en-US" altLang="ja-JP" dirty="0" err="1"/>
              <a:t>ViewModel</a:t>
            </a:r>
            <a:r>
              <a:rPr kumimoji="1" lang="ja-JP" altLang="en-US" dirty="0"/>
              <a:t>、</a:t>
            </a:r>
            <a:r>
              <a:rPr kumimoji="1" lang="en-US" altLang="ja-JP" dirty="0"/>
              <a:t>MVP</a:t>
            </a:r>
            <a:r>
              <a:rPr kumimoji="1" lang="ja-JP" altLang="en-US" dirty="0"/>
              <a:t>は</a:t>
            </a:r>
            <a:r>
              <a:rPr kumimoji="1" lang="en-US" altLang="ja-JP" dirty="0"/>
              <a:t>Model-View-Presenter</a:t>
            </a:r>
            <a:r>
              <a:rPr kumimoji="1" lang="ja-JP" altLang="en-US" dirty="0"/>
              <a:t>の略</a:t>
            </a:r>
          </a:p>
        </p:txBody>
      </p:sp>
    </p:spTree>
    <p:extLst>
      <p:ext uri="{BB962C8B-B14F-4D97-AF65-F5344CB8AC3E}">
        <p14:creationId xmlns:p14="http://schemas.microsoft.com/office/powerpoint/2010/main" val="465646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736</Words>
  <Application>Microsoft Office PowerPoint</Application>
  <PresentationFormat>ワイド画面</PresentationFormat>
  <Paragraphs>165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GUIとMVC/MVVMパターン</vt:lpstr>
      <vt:lpstr>概要</vt:lpstr>
      <vt:lpstr>1. 小規模なGUIアプリケーション</vt:lpstr>
      <vt:lpstr>1. 小規模なGUIアプリケーション</vt:lpstr>
      <vt:lpstr>2. 小規模GUIアプリのスケールアップ</vt:lpstr>
      <vt:lpstr>2. 小規模GUIアプリのスケールアップ</vt:lpstr>
      <vt:lpstr>3. MVCパターンによるアプリの一例</vt:lpstr>
      <vt:lpstr>3. MVCパターンによるアプリの一例</vt:lpstr>
      <vt:lpstr>4. MVVM(MVP)パターンで作成した場合</vt:lpstr>
      <vt:lpstr>4. MVVM(MVP)パターンで作成した場合</vt:lpstr>
      <vt:lpstr>5. MVVMパターンの複数画面ケース</vt:lpstr>
      <vt:lpstr>6. MVVMパターンの複数画面ケース(＋α）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Yoshiharu Hamaguchi</dc:creator>
  <cp:lastModifiedBy>Yoshiharu Hamaguchi</cp:lastModifiedBy>
  <cp:revision>27</cp:revision>
  <dcterms:created xsi:type="dcterms:W3CDTF">2025-05-25T09:46:19Z</dcterms:created>
  <dcterms:modified xsi:type="dcterms:W3CDTF">2025-06-08T15:05:44Z</dcterms:modified>
</cp:coreProperties>
</file>