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1" r:id="rId4"/>
    <p:sldId id="260" r:id="rId5"/>
    <p:sldId id="265" r:id="rId6"/>
    <p:sldId id="270" r:id="rId7"/>
    <p:sldId id="264" r:id="rId8"/>
    <p:sldId id="266" r:id="rId9"/>
    <p:sldId id="272" r:id="rId10"/>
    <p:sldId id="268" r:id="rId11"/>
    <p:sldId id="273" r:id="rId12"/>
    <p:sldId id="267" r:id="rId13"/>
    <p:sldId id="269" r:id="rId14"/>
    <p:sldId id="259" r:id="rId15"/>
    <p:sldId id="263" r:id="rId16"/>
    <p:sldId id="25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F87320-9F62-4446-81F7-AD6FD65DCBF4}" type="datetimeFigureOut">
              <a:rPr kumimoji="1" lang="ja-JP" altLang="en-US" smtClean="0"/>
              <a:t>2015/7/8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B2B7E-7297-4AA4-820B-D7F7F0D251E4}" type="slidenum">
              <a:rPr kumimoji="1" lang="ja-JP" altLang="en-US" smtClean="0"/>
              <a:t>‹#›</a:t>
            </a:fld>
            <a:endParaRPr kumimoji="1" lang="ja-JP" altLang="en-US"/>
          </a:p>
        </p:txBody>
      </p:sp>
    </p:spTree>
    <p:extLst>
      <p:ext uri="{BB962C8B-B14F-4D97-AF65-F5344CB8AC3E}">
        <p14:creationId xmlns:p14="http://schemas.microsoft.com/office/powerpoint/2010/main" val="38811668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94EEE38-5AF2-42A9-9C2A-EDF5534F7ABB}" type="datetime1">
              <a:rPr kumimoji="1" lang="ja-JP" altLang="en-US" smtClean="0"/>
              <a:t>2015/7/8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417982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5EB8F98-CCCB-4F6F-A1CF-E0BE669AC3F2}" type="datetime1">
              <a:rPr kumimoji="1" lang="ja-JP" altLang="en-US" smtClean="0"/>
              <a:t>2015/7/8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16269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659A3A3-2071-4E1F-92EA-27732BE21D02}" type="datetime1">
              <a:rPr kumimoji="1" lang="ja-JP" altLang="en-US" smtClean="0"/>
              <a:t>2015/7/8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112967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379676-F44F-44B9-9F48-CE5D1E713301}" type="datetime1">
              <a:rPr kumimoji="1" lang="ja-JP" altLang="en-US" smtClean="0"/>
              <a:t>2015/7/8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800"/>
            </a:lvl1pPr>
          </a:lstStyle>
          <a:p>
            <a:fld id="{1C2FABA7-8021-4083-B469-6CA7E29EFECA}" type="slidenum">
              <a:rPr lang="ja-JP" altLang="en-US" smtClean="0"/>
              <a:pPr/>
              <a:t>‹#›</a:t>
            </a:fld>
            <a:endParaRPr lang="ja-JP" altLang="en-US" dirty="0"/>
          </a:p>
        </p:txBody>
      </p:sp>
    </p:spTree>
    <p:extLst>
      <p:ext uri="{BB962C8B-B14F-4D97-AF65-F5344CB8AC3E}">
        <p14:creationId xmlns:p14="http://schemas.microsoft.com/office/powerpoint/2010/main" val="244733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EF51910-D809-4346-B06A-B883DC7A4632}" type="datetime1">
              <a:rPr kumimoji="1" lang="ja-JP" altLang="en-US" smtClean="0"/>
              <a:t>2015/7/8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277614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E6BD46E-54E7-4C87-8B27-A454BAC6ECB2}" type="datetime1">
              <a:rPr kumimoji="1" lang="ja-JP" altLang="en-US" smtClean="0"/>
              <a:t>2015/7/8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227635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533690B-6608-461D-8A0A-9D2FCEC844B9}" type="datetime1">
              <a:rPr kumimoji="1" lang="ja-JP" altLang="en-US" smtClean="0"/>
              <a:t>2015/7/8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86676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BF67ECD-4E53-480F-B342-720F3003AB56}" type="datetime1">
              <a:rPr kumimoji="1" lang="ja-JP" altLang="en-US" smtClean="0"/>
              <a:t>2015/7/8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346031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0610EF4-F130-4E9D-BD0F-DBF0391CF8B5}" type="datetime1">
              <a:rPr kumimoji="1" lang="ja-JP" altLang="en-US" smtClean="0"/>
              <a:t>2015/7/8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102155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6740C21-D6C0-4694-98F2-AEC27A565288}" type="datetime1">
              <a:rPr kumimoji="1" lang="ja-JP" altLang="en-US" smtClean="0"/>
              <a:t>2015/7/8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18726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C7BEE1-50D8-4538-A52B-DFB4D369C1B2}" type="datetime1">
              <a:rPr kumimoji="1" lang="ja-JP" altLang="en-US" smtClean="0"/>
              <a:t>2015/7/8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383709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405ED-8C4F-4BB2-8200-D2DE87C8BDF5}" type="datetime1">
              <a:rPr kumimoji="1" lang="ja-JP" altLang="en-US" smtClean="0"/>
              <a:t>2015/7/8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FABA7-8021-4083-B469-6CA7E29EFECA}" type="slidenum">
              <a:rPr kumimoji="1" lang="ja-JP" altLang="en-US" smtClean="0"/>
              <a:t>‹#›</a:t>
            </a:fld>
            <a:endParaRPr kumimoji="1" lang="ja-JP" altLang="en-US"/>
          </a:p>
        </p:txBody>
      </p:sp>
    </p:spTree>
    <p:extLst>
      <p:ext uri="{BB962C8B-B14F-4D97-AF65-F5344CB8AC3E}">
        <p14:creationId xmlns:p14="http://schemas.microsoft.com/office/powerpoint/2010/main" val="117324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2132856"/>
            <a:ext cx="7772400" cy="1470025"/>
          </a:xfrm>
        </p:spPr>
        <p:txBody>
          <a:bodyPr>
            <a:normAutofit/>
          </a:bodyPr>
          <a:lstStyle/>
          <a:p>
            <a:r>
              <a:rPr lang="ja-JP" altLang="en-US" dirty="0" smtClean="0"/>
              <a:t>成果報告会</a:t>
            </a:r>
            <a:r>
              <a:rPr lang="en-US" altLang="ja-JP" dirty="0" smtClean="0"/>
              <a:t/>
            </a:r>
            <a:br>
              <a:rPr lang="en-US" altLang="ja-JP" dirty="0" smtClean="0"/>
            </a:br>
            <a:r>
              <a:rPr lang="ja-JP" altLang="en-US" sz="4000" dirty="0" smtClean="0"/>
              <a:t>～</a:t>
            </a:r>
            <a:r>
              <a:rPr lang="en-US" altLang="ja-JP" sz="4000" dirty="0" smtClean="0"/>
              <a:t>.Chain()</a:t>
            </a:r>
            <a:r>
              <a:rPr lang="ja-JP" altLang="en-US" sz="4000" dirty="0" smtClean="0"/>
              <a:t>の紹介～</a:t>
            </a:r>
            <a:endParaRPr kumimoji="1" lang="ja-JP" altLang="en-US" sz="4000" dirty="0"/>
          </a:p>
        </p:txBody>
      </p:sp>
      <p:sp>
        <p:nvSpPr>
          <p:cNvPr id="3" name="サブタイトル 2"/>
          <p:cNvSpPr>
            <a:spLocks noGrp="1"/>
          </p:cNvSpPr>
          <p:nvPr>
            <p:ph type="subTitle" idx="1"/>
          </p:nvPr>
        </p:nvSpPr>
        <p:spPr>
          <a:xfrm>
            <a:off x="4788024" y="4221088"/>
            <a:ext cx="3776464" cy="1752600"/>
          </a:xfrm>
        </p:spPr>
        <p:txBody>
          <a:bodyPr/>
          <a:lstStyle/>
          <a:p>
            <a:r>
              <a:rPr kumimoji="1" lang="en-US" altLang="ja-JP" dirty="0" smtClean="0"/>
              <a:t>STC</a:t>
            </a:r>
            <a:r>
              <a:rPr kumimoji="1" lang="ja-JP" altLang="en-US" dirty="0" smtClean="0"/>
              <a:t>　古賀・八代</a:t>
            </a:r>
            <a:endParaRPr kumimoji="1" lang="ja-JP" altLang="en-US" dirty="0"/>
          </a:p>
        </p:txBody>
      </p:sp>
      <p:sp>
        <p:nvSpPr>
          <p:cNvPr id="4" name="スライド番号プレースホルダー 3"/>
          <p:cNvSpPr>
            <a:spLocks noGrp="1"/>
          </p:cNvSpPr>
          <p:nvPr>
            <p:ph type="sldNum" sz="quarter" idx="12"/>
          </p:nvPr>
        </p:nvSpPr>
        <p:spPr/>
        <p:txBody>
          <a:bodyPr/>
          <a:lstStyle/>
          <a:p>
            <a:fld id="{1C2FABA7-8021-4083-B469-6CA7E29EFECA}" type="slidenum">
              <a:rPr kumimoji="1" lang="ja-JP" altLang="en-US" smtClean="0"/>
              <a:t>1</a:t>
            </a:fld>
            <a:endParaRPr kumimoji="1" lang="ja-JP" altLang="en-US"/>
          </a:p>
        </p:txBody>
      </p:sp>
    </p:spTree>
    <p:extLst>
      <p:ext uri="{BB962C8B-B14F-4D97-AF65-F5344CB8AC3E}">
        <p14:creationId xmlns:p14="http://schemas.microsoft.com/office/powerpoint/2010/main" val="2854090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1C2FABA7-8021-4083-B469-6CA7E29EFECA}" type="slidenum">
              <a:rPr kumimoji="1" lang="ja-JP" altLang="en-US" smtClean="0"/>
              <a:t>10</a:t>
            </a:fld>
            <a:endParaRPr kumimoji="1" lang="ja-JP" altLang="en-US"/>
          </a:p>
        </p:txBody>
      </p:sp>
      <p:sp>
        <p:nvSpPr>
          <p:cNvPr id="6" name="タイトル 1"/>
          <p:cNvSpPr txBox="1">
            <a:spLocks/>
          </p:cNvSpPr>
          <p:nvPr/>
        </p:nvSpPr>
        <p:spPr>
          <a:xfrm>
            <a:off x="457200" y="2362870"/>
            <a:ext cx="8229600" cy="778098"/>
          </a:xfrm>
          <a:prstGeom prst="rect">
            <a:avLst/>
          </a:prstGeom>
        </p:spPr>
        <p:txBody>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ご静聴ありがとうございました。</a:t>
            </a:r>
            <a:endParaRPr lang="ja-JP" altLang="en-US" dirty="0"/>
          </a:p>
        </p:txBody>
      </p:sp>
    </p:spTree>
    <p:extLst>
      <p:ext uri="{BB962C8B-B14F-4D97-AF65-F5344CB8AC3E}">
        <p14:creationId xmlns:p14="http://schemas.microsoft.com/office/powerpoint/2010/main" val="19550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half" idx="1"/>
          </p:nvPr>
        </p:nvSpPr>
        <p:spPr/>
        <p:txBody>
          <a:bodyPr/>
          <a:lstStyle/>
          <a:p>
            <a:endParaRPr kumimoji="1" lang="ja-JP" altLang="en-US"/>
          </a:p>
        </p:txBody>
      </p:sp>
      <p:sp>
        <p:nvSpPr>
          <p:cNvPr id="4" name="コンテンツ プレースホルダー 3"/>
          <p:cNvSpPr>
            <a:spLocks noGrp="1"/>
          </p:cNvSpPr>
          <p:nvPr>
            <p:ph sz="half" idx="2"/>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C2FABA7-8021-4083-B469-6CA7E29EFECA}" type="slidenum">
              <a:rPr kumimoji="1" lang="ja-JP" altLang="en-US" smtClean="0"/>
              <a:t>11</a:t>
            </a:fld>
            <a:endParaRPr kumimoji="1" lang="ja-JP" altLang="en-US"/>
          </a:p>
        </p:txBody>
      </p:sp>
    </p:spTree>
    <p:extLst>
      <p:ext uri="{BB962C8B-B14F-4D97-AF65-F5344CB8AC3E}">
        <p14:creationId xmlns:p14="http://schemas.microsoft.com/office/powerpoint/2010/main" val="277029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sz="half" idx="1"/>
          </p:nvPr>
        </p:nvSpPr>
        <p:spPr>
          <a:xfrm>
            <a:off x="457200" y="1340768"/>
            <a:ext cx="7787208" cy="4785395"/>
          </a:xfrm>
        </p:spPr>
        <p:txBody>
          <a:bodyPr/>
          <a:lstStyle/>
          <a:p>
            <a:r>
              <a:rPr kumimoji="1" lang="ja-JP" altLang="en-US" dirty="0" smtClean="0"/>
              <a:t>質問だけでなく、依頼や会議など機能拡張</a:t>
            </a:r>
            <a:r>
              <a:rPr lang="ja-JP" altLang="en-US" dirty="0" smtClean="0"/>
              <a:t>の開発</a:t>
            </a:r>
            <a:endParaRPr lang="en-US" altLang="ja-JP" dirty="0" smtClean="0"/>
          </a:p>
          <a:p>
            <a:r>
              <a:rPr lang="ja-JP" altLang="en-US" dirty="0"/>
              <a:t>他</a:t>
            </a:r>
            <a:r>
              <a:rPr lang="ja-JP" altLang="en-US" dirty="0" smtClean="0"/>
              <a:t>ユーザのプロフィールの表示</a:t>
            </a:r>
            <a:endParaRPr lang="en-US" altLang="ja-JP" dirty="0" smtClean="0"/>
          </a:p>
          <a:p>
            <a:r>
              <a:rPr lang="ja-JP" altLang="en-US" dirty="0" smtClean="0"/>
              <a:t>質問文からのタグの抽出</a:t>
            </a:r>
            <a:endParaRPr lang="en-US" altLang="ja-JP" dirty="0" smtClean="0"/>
          </a:p>
          <a:p>
            <a:r>
              <a:rPr kumimoji="1" lang="ja-JP" altLang="en-US" dirty="0" smtClean="0"/>
              <a:t>ネットワーク図</a:t>
            </a:r>
            <a:r>
              <a:rPr kumimoji="1" lang="ja-JP" altLang="en-US" dirty="0"/>
              <a:t>に</a:t>
            </a:r>
            <a:r>
              <a:rPr kumimoji="1" lang="ja-JP" altLang="en-US" dirty="0" smtClean="0"/>
              <a:t>基づいた受信者選別</a:t>
            </a:r>
            <a:endParaRPr kumimoji="1" lang="en-US" altLang="ja-JP" dirty="0" smtClean="0"/>
          </a:p>
          <a:p>
            <a:r>
              <a:rPr lang="ja-JP" altLang="en-US" dirty="0" smtClean="0"/>
              <a:t>ネットワークの抽出方法の改良</a:t>
            </a:r>
            <a:endParaRPr lang="en-US" altLang="ja-JP" dirty="0" smtClean="0"/>
          </a:p>
          <a:p>
            <a:r>
              <a:rPr kumimoji="1" lang="ja-JP" altLang="en-US" dirty="0"/>
              <a:t>回答</a:t>
            </a:r>
            <a:r>
              <a:rPr kumimoji="1" lang="en-US" altLang="ja-JP" dirty="0" smtClean="0"/>
              <a:t>AI</a:t>
            </a:r>
            <a:r>
              <a:rPr kumimoji="1" lang="ja-JP" altLang="en-US" dirty="0" smtClean="0"/>
              <a:t>の導入</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1C2FABA7-8021-4083-B469-6CA7E29EFECA}" type="slidenum">
              <a:rPr kumimoji="1" lang="ja-JP" altLang="en-US" smtClean="0"/>
              <a:t>12</a:t>
            </a:fld>
            <a:endParaRPr kumimoji="1" lang="ja-JP" altLang="en-US"/>
          </a:p>
        </p:txBody>
      </p:sp>
    </p:spTree>
    <p:extLst>
      <p:ext uri="{BB962C8B-B14F-4D97-AF65-F5344CB8AC3E}">
        <p14:creationId xmlns:p14="http://schemas.microsoft.com/office/powerpoint/2010/main" val="116302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74638"/>
            <a:ext cx="8229600" cy="634082"/>
          </a:xfrm>
        </p:spPr>
        <p:txBody>
          <a:bodyPr>
            <a:normAutofit fontScale="90000"/>
          </a:bodyPr>
          <a:lstStyle/>
          <a:p>
            <a:r>
              <a:rPr lang="ja-JP" altLang="en-US" dirty="0" smtClean="0"/>
              <a:t>ネットワーク図</a:t>
            </a:r>
            <a:endParaRPr kumimoji="1" lang="ja-JP" altLang="en-US" dirty="0"/>
          </a:p>
        </p:txBody>
      </p:sp>
      <p:sp>
        <p:nvSpPr>
          <p:cNvPr id="5" name="テキスト ボックス 4"/>
          <p:cNvSpPr txBox="1"/>
          <p:nvPr/>
        </p:nvSpPr>
        <p:spPr>
          <a:xfrm>
            <a:off x="1521234" y="5831686"/>
            <a:ext cx="6264696" cy="523220"/>
          </a:xfrm>
          <a:prstGeom prst="rect">
            <a:avLst/>
          </a:prstGeom>
          <a:noFill/>
        </p:spPr>
        <p:txBody>
          <a:bodyPr wrap="square" rtlCol="0">
            <a:spAutoFit/>
          </a:bodyPr>
          <a:lstStyle/>
          <a:p>
            <a:pPr algn="ctr"/>
            <a:r>
              <a:rPr kumimoji="1" lang="ja-JP" altLang="en-US" sz="2800" b="1" dirty="0" smtClean="0"/>
              <a:t>組織内</a:t>
            </a:r>
            <a:r>
              <a:rPr lang="ja-JP" altLang="en-US" sz="2800" b="1" dirty="0" smtClean="0"/>
              <a:t>の結びつき・スキル</a:t>
            </a:r>
            <a:r>
              <a:rPr lang="ja-JP" altLang="en-US" sz="2800" b="1" dirty="0"/>
              <a:t>を</a:t>
            </a:r>
            <a:r>
              <a:rPr lang="ja-JP" altLang="en-US" sz="2800" b="1" dirty="0" smtClean="0"/>
              <a:t>可視化</a:t>
            </a:r>
            <a:endParaRPr lang="en-US" altLang="ja-JP" sz="2800" b="1" dirty="0" smtClean="0"/>
          </a:p>
        </p:txBody>
      </p:sp>
      <p:pic>
        <p:nvPicPr>
          <p:cNvPr id="1026" name="Picture 2" descr="C:\Users\TIE304355\Desktop\net.JPG"/>
          <p:cNvPicPr>
            <a:picLocks noChangeAspect="1" noChangeArrowheads="1"/>
          </p:cNvPicPr>
          <p:nvPr/>
        </p:nvPicPr>
        <p:blipFill rotWithShape="1">
          <a:blip r:embed="rId2">
            <a:extLst>
              <a:ext uri="{28A0092B-C50C-407E-A947-70E740481C1C}">
                <a14:useLocalDpi xmlns:a14="http://schemas.microsoft.com/office/drawing/2010/main" val="0"/>
              </a:ext>
            </a:extLst>
          </a:blip>
          <a:srcRect l="-279" t="2933" r="695"/>
          <a:stretch/>
        </p:blipFill>
        <p:spPr bwMode="auto">
          <a:xfrm>
            <a:off x="1333091" y="1272635"/>
            <a:ext cx="6839309" cy="38032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下矢印 1"/>
          <p:cNvSpPr/>
          <p:nvPr/>
        </p:nvSpPr>
        <p:spPr>
          <a:xfrm rot="9982420">
            <a:off x="7489547" y="4119631"/>
            <a:ext cx="252000" cy="1080000"/>
          </a:xfrm>
          <a:prstGeom prst="downArrow">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228185" y="5210616"/>
            <a:ext cx="2880319" cy="369332"/>
          </a:xfrm>
          <a:prstGeom prst="rect">
            <a:avLst/>
          </a:prstGeom>
          <a:solidFill>
            <a:schemeClr val="bg1"/>
          </a:solidFill>
        </p:spPr>
        <p:txBody>
          <a:bodyPr wrap="square" rtlCol="0">
            <a:spAutoFit/>
          </a:bodyPr>
          <a:lstStyle/>
          <a:p>
            <a:pPr algn="ctr"/>
            <a:r>
              <a:rPr kumimoji="1" lang="ja-JP" altLang="en-US" b="1" dirty="0" smtClean="0"/>
              <a:t>ユーザとスキルの結びつき</a:t>
            </a:r>
            <a:endParaRPr kumimoji="1" lang="ja-JP" altLang="en-US" b="1" dirty="0"/>
          </a:p>
        </p:txBody>
      </p:sp>
      <p:sp>
        <p:nvSpPr>
          <p:cNvPr id="14" name="テキスト ボックス 13"/>
          <p:cNvSpPr txBox="1"/>
          <p:nvPr/>
        </p:nvSpPr>
        <p:spPr>
          <a:xfrm>
            <a:off x="468994" y="5291916"/>
            <a:ext cx="3598950" cy="369332"/>
          </a:xfrm>
          <a:prstGeom prst="rect">
            <a:avLst/>
          </a:prstGeom>
          <a:solidFill>
            <a:schemeClr val="bg1"/>
          </a:solidFill>
        </p:spPr>
        <p:txBody>
          <a:bodyPr wrap="square" rtlCol="0">
            <a:spAutoFit/>
          </a:bodyPr>
          <a:lstStyle/>
          <a:p>
            <a:pPr algn="ctr"/>
            <a:r>
              <a:rPr kumimoji="1" lang="ja-JP" altLang="en-US" b="1" dirty="0" smtClean="0"/>
              <a:t>ユーザ間の結びつきとその強さ</a:t>
            </a:r>
            <a:endParaRPr kumimoji="1" lang="ja-JP" altLang="en-US" b="1" dirty="0"/>
          </a:p>
        </p:txBody>
      </p:sp>
      <p:sp>
        <p:nvSpPr>
          <p:cNvPr id="13" name="下矢印 12"/>
          <p:cNvSpPr/>
          <p:nvPr/>
        </p:nvSpPr>
        <p:spPr>
          <a:xfrm rot="10447004">
            <a:off x="2147584" y="4799516"/>
            <a:ext cx="252000" cy="478410"/>
          </a:xfrm>
          <a:prstGeom prst="downArrow">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角丸四角形 14"/>
          <p:cNvSpPr/>
          <p:nvPr/>
        </p:nvSpPr>
        <p:spPr>
          <a:xfrm rot="19382906">
            <a:off x="5461369" y="3308293"/>
            <a:ext cx="2850501" cy="1036506"/>
          </a:xfrm>
          <a:prstGeom prst="roundRect">
            <a:avLst>
              <a:gd name="adj" fmla="val 50000"/>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18068945">
            <a:off x="1521151" y="2976534"/>
            <a:ext cx="2430993" cy="1377821"/>
          </a:xfrm>
          <a:prstGeom prst="roundRect">
            <a:avLst>
              <a:gd name="adj" fmla="val 50000"/>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2183653" y="903303"/>
            <a:ext cx="4908627" cy="369332"/>
          </a:xfrm>
          <a:prstGeom prst="rect">
            <a:avLst/>
          </a:prstGeom>
          <a:solidFill>
            <a:schemeClr val="bg1"/>
          </a:solidFill>
        </p:spPr>
        <p:txBody>
          <a:bodyPr wrap="square" rtlCol="0">
            <a:spAutoFit/>
          </a:bodyPr>
          <a:lstStyle/>
          <a:p>
            <a:pPr algn="ctr"/>
            <a:r>
              <a:rPr kumimoji="1" lang="ja-JP" altLang="en-US" b="1" dirty="0" smtClean="0"/>
              <a:t>質問と回答の履歴からデータを抽出</a:t>
            </a:r>
            <a:endParaRPr kumimoji="1" lang="ja-JP" altLang="en-US" b="1" dirty="0"/>
          </a:p>
        </p:txBody>
      </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13</a:t>
            </a:fld>
            <a:endParaRPr kumimoji="1" lang="ja-JP" altLang="en-US"/>
          </a:p>
        </p:txBody>
      </p:sp>
    </p:spTree>
    <p:extLst>
      <p:ext uri="{BB962C8B-B14F-4D97-AF65-F5344CB8AC3E}">
        <p14:creationId xmlns:p14="http://schemas.microsoft.com/office/powerpoint/2010/main" val="658168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34082"/>
          </a:xfrm>
        </p:spPr>
        <p:txBody>
          <a:bodyPr>
            <a:normAutofit fontScale="90000"/>
          </a:bodyPr>
          <a:lstStyle/>
          <a:p>
            <a:r>
              <a:rPr kumimoji="1" lang="ja-JP" altLang="en-US" dirty="0" smtClean="0"/>
              <a:t>既存のコミュニケーションツール</a:t>
            </a:r>
            <a:endParaRPr kumimoji="1" lang="ja-JP" altLang="en-US" dirty="0"/>
          </a:p>
        </p:txBody>
      </p:sp>
      <p:sp>
        <p:nvSpPr>
          <p:cNvPr id="3" name="コンテンツ プレースホルダー 2"/>
          <p:cNvSpPr>
            <a:spLocks noGrp="1"/>
          </p:cNvSpPr>
          <p:nvPr>
            <p:ph idx="1"/>
          </p:nvPr>
        </p:nvSpPr>
        <p:spPr>
          <a:xfrm>
            <a:off x="323528" y="2060848"/>
            <a:ext cx="5400600" cy="3733875"/>
          </a:xfrm>
        </p:spPr>
        <p:txBody>
          <a:bodyPr>
            <a:normAutofit/>
          </a:bodyPr>
          <a:lstStyle/>
          <a:p>
            <a:r>
              <a:rPr kumimoji="1" lang="ja-JP" altLang="en-US" sz="2800" dirty="0" smtClean="0"/>
              <a:t>掲示板</a:t>
            </a:r>
            <a:endParaRPr lang="en-US" altLang="ja-JP" sz="2800" dirty="0"/>
          </a:p>
          <a:p>
            <a:pPr lvl="1"/>
            <a:r>
              <a:rPr kumimoji="1" lang="ja-JP" altLang="en-US" sz="2400" dirty="0" smtClean="0"/>
              <a:t>全体グループでの質問は、</a:t>
            </a:r>
            <a:r>
              <a:rPr kumimoji="1" lang="en-US" altLang="ja-JP" sz="2400" dirty="0" smtClean="0"/>
              <a:t/>
            </a:r>
            <a:br>
              <a:rPr kumimoji="1" lang="en-US" altLang="ja-JP" sz="2400" dirty="0" smtClean="0"/>
            </a:br>
            <a:r>
              <a:rPr kumimoji="1" lang="ja-JP" altLang="en-US" sz="2400" dirty="0" smtClean="0"/>
              <a:t>投稿・返信しにくい</a:t>
            </a:r>
            <a:endParaRPr kumimoji="1" lang="en-US" altLang="ja-JP" sz="2400" dirty="0" smtClean="0"/>
          </a:p>
          <a:p>
            <a:pPr lvl="1"/>
            <a:r>
              <a:rPr lang="ja-JP" altLang="en-US" sz="2400" dirty="0" smtClean="0"/>
              <a:t>投稿</a:t>
            </a:r>
            <a:r>
              <a:rPr lang="ja-JP" altLang="en-US" sz="2400" dirty="0"/>
              <a:t>が</a:t>
            </a:r>
            <a:r>
              <a:rPr lang="ja-JP" altLang="en-US" sz="2400" dirty="0" smtClean="0"/>
              <a:t>多いと見逃される</a:t>
            </a:r>
            <a:endParaRPr kumimoji="1" lang="en-US" altLang="ja-JP" sz="2400" dirty="0" smtClean="0"/>
          </a:p>
          <a:p>
            <a:r>
              <a:rPr lang="ja-JP" altLang="en-US" sz="2800" dirty="0" smtClean="0"/>
              <a:t>チャット</a:t>
            </a:r>
            <a:endParaRPr lang="en-US" altLang="ja-JP" sz="2800" dirty="0" smtClean="0"/>
          </a:p>
          <a:p>
            <a:pPr lvl="1"/>
            <a:r>
              <a:rPr kumimoji="1" lang="ja-JP" altLang="en-US" sz="2400" dirty="0" smtClean="0"/>
              <a:t>返信がない</a:t>
            </a:r>
            <a:endParaRPr kumimoji="1" lang="en-US" altLang="ja-JP" sz="2400" dirty="0" smtClean="0"/>
          </a:p>
          <a:p>
            <a:pPr lvl="1"/>
            <a:r>
              <a:rPr kumimoji="1" lang="ja-JP" altLang="en-US" sz="2400" dirty="0" smtClean="0"/>
              <a:t>いつも同じ人が発言しがち</a:t>
            </a:r>
            <a:endParaRPr kumimoji="1" lang="ja-JP" altLang="en-US" sz="2400" dirty="0"/>
          </a:p>
        </p:txBody>
      </p:sp>
      <p:sp>
        <p:nvSpPr>
          <p:cNvPr id="4" name="テキスト ボックス 3"/>
          <p:cNvSpPr txBox="1"/>
          <p:nvPr/>
        </p:nvSpPr>
        <p:spPr>
          <a:xfrm>
            <a:off x="575770" y="1124743"/>
            <a:ext cx="8208912" cy="584775"/>
          </a:xfrm>
          <a:prstGeom prst="rect">
            <a:avLst/>
          </a:prstGeom>
          <a:noFill/>
        </p:spPr>
        <p:txBody>
          <a:bodyPr wrap="square" rtlCol="0">
            <a:spAutoFit/>
          </a:bodyPr>
          <a:lstStyle/>
          <a:p>
            <a:r>
              <a:rPr kumimoji="1" lang="ja-JP" altLang="en-US" dirty="0" smtClean="0"/>
              <a:t>課題：</a:t>
            </a:r>
            <a:endParaRPr kumimoji="1" lang="en-US" altLang="ja-JP" dirty="0" smtClean="0"/>
          </a:p>
          <a:p>
            <a:r>
              <a:rPr kumimoji="1" lang="ja-JP" altLang="en-US" sz="1400" dirty="0" smtClean="0"/>
              <a:t>疑問、問題を解決できる人（専門知識をもつ人や手が空いている人）が組織内にいても見つけられない</a:t>
            </a:r>
            <a:endParaRPr kumimoji="1" lang="ja-JP" altLang="en-US" sz="1400" dirty="0"/>
          </a:p>
        </p:txBody>
      </p:sp>
      <p:sp>
        <p:nvSpPr>
          <p:cNvPr id="8" name="円/楕円 7"/>
          <p:cNvSpPr/>
          <p:nvPr/>
        </p:nvSpPr>
        <p:spPr>
          <a:xfrm>
            <a:off x="6228184" y="2811737"/>
            <a:ext cx="2736304" cy="129614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ja-JP" altLang="en-US" dirty="0"/>
              <a:t>質問の送信範囲</a:t>
            </a:r>
            <a:r>
              <a:rPr lang="ja-JP" altLang="en-US" dirty="0" smtClean="0"/>
              <a:t>が広すぎる</a:t>
            </a:r>
            <a:endParaRPr lang="en-US" altLang="ja-JP" dirty="0" smtClean="0"/>
          </a:p>
        </p:txBody>
      </p:sp>
      <p:sp>
        <p:nvSpPr>
          <p:cNvPr id="10" name="円/楕円 9"/>
          <p:cNvSpPr/>
          <p:nvPr/>
        </p:nvSpPr>
        <p:spPr>
          <a:xfrm>
            <a:off x="7596336" y="5661248"/>
            <a:ext cx="14840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スキル</a:t>
            </a:r>
            <a:endParaRPr lang="en-US" altLang="ja-JP" dirty="0"/>
          </a:p>
        </p:txBody>
      </p:sp>
      <p:cxnSp>
        <p:nvCxnSpPr>
          <p:cNvPr id="13" name="直線矢印コネクタ 12"/>
          <p:cNvCxnSpPr/>
          <p:nvPr/>
        </p:nvCxnSpPr>
        <p:spPr>
          <a:xfrm>
            <a:off x="4568056" y="2924944"/>
            <a:ext cx="146285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4568056" y="3933056"/>
            <a:ext cx="14628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4568056" y="3644709"/>
            <a:ext cx="129614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1C2FABA7-8021-4083-B469-6CA7E29EFECA}" type="slidenum">
              <a:rPr kumimoji="1" lang="ja-JP" altLang="en-US" smtClean="0"/>
              <a:t>14</a:t>
            </a:fld>
            <a:endParaRPr kumimoji="1" lang="ja-JP" altLang="en-US"/>
          </a:p>
        </p:txBody>
      </p:sp>
    </p:spTree>
    <p:extLst>
      <p:ext uri="{BB962C8B-B14F-4D97-AF65-F5344CB8AC3E}">
        <p14:creationId xmlns:p14="http://schemas.microsoft.com/office/powerpoint/2010/main" val="1644298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fontScale="90000"/>
          </a:bodyPr>
          <a:lstStyle/>
          <a:p>
            <a:r>
              <a:rPr kumimoji="1" lang="ja-JP" altLang="en-US" dirty="0" smtClean="0"/>
              <a:t>利用イメージ図</a:t>
            </a:r>
            <a:endParaRPr kumimoji="1" lang="ja-JP" altLang="en-US" dirty="0"/>
          </a:p>
        </p:txBody>
      </p:sp>
      <p:sp>
        <p:nvSpPr>
          <p:cNvPr id="4" name="円/楕円 3"/>
          <p:cNvSpPr/>
          <p:nvPr/>
        </p:nvSpPr>
        <p:spPr>
          <a:xfrm>
            <a:off x="3707904" y="2094925"/>
            <a:ext cx="5041575" cy="209826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 name="円/楕円 4"/>
          <p:cNvSpPr/>
          <p:nvPr/>
        </p:nvSpPr>
        <p:spPr>
          <a:xfrm>
            <a:off x="4243712" y="5327800"/>
            <a:ext cx="4900288" cy="126955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二等辺三角形 5"/>
          <p:cNvSpPr/>
          <p:nvPr/>
        </p:nvSpPr>
        <p:spPr>
          <a:xfrm>
            <a:off x="165710" y="1919140"/>
            <a:ext cx="1935487" cy="648071"/>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323528" y="2567211"/>
            <a:ext cx="1584176" cy="1440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a:off x="1972913" y="3035264"/>
            <a:ext cx="2270799" cy="132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484304" y="3048561"/>
            <a:ext cx="1211932" cy="3003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7170182" y="3746133"/>
            <a:ext cx="1061" cy="10259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flipV="1">
            <a:off x="2013005" y="3746134"/>
            <a:ext cx="2627814" cy="14114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1" name="グループ化 30"/>
          <p:cNvGrpSpPr/>
          <p:nvPr/>
        </p:nvGrpSpPr>
        <p:grpSpPr>
          <a:xfrm>
            <a:off x="4495740" y="2567212"/>
            <a:ext cx="794214" cy="1206950"/>
            <a:chOff x="4243712" y="2711228"/>
            <a:chExt cx="794214" cy="1206950"/>
          </a:xfrm>
        </p:grpSpPr>
        <p:sp>
          <p:nvSpPr>
            <p:cNvPr id="30" name="二等辺三角形 29"/>
            <p:cNvSpPr/>
            <p:nvPr/>
          </p:nvSpPr>
          <p:spPr>
            <a:xfrm>
              <a:off x="4243712" y="3111862"/>
              <a:ext cx="794214" cy="8063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マイル 11"/>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845081" y="2445086"/>
            <a:ext cx="794214" cy="1206950"/>
            <a:chOff x="4243712" y="2711228"/>
            <a:chExt cx="794214" cy="1206950"/>
          </a:xfrm>
        </p:grpSpPr>
        <p:sp>
          <p:nvSpPr>
            <p:cNvPr id="33" name="二等辺三角形 32"/>
            <p:cNvSpPr/>
            <p:nvPr/>
          </p:nvSpPr>
          <p:spPr>
            <a:xfrm>
              <a:off x="4243712" y="3111862"/>
              <a:ext cx="794214" cy="806316"/>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4" name="スマイル 33"/>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p:cNvGrpSpPr/>
          <p:nvPr/>
        </p:nvGrpSpPr>
        <p:grpSpPr>
          <a:xfrm>
            <a:off x="5693163" y="1412776"/>
            <a:ext cx="794214" cy="1206950"/>
            <a:chOff x="4243712" y="2711228"/>
            <a:chExt cx="794214" cy="1206950"/>
          </a:xfrm>
          <a:solidFill>
            <a:schemeClr val="accent6">
              <a:lumMod val="40000"/>
              <a:lumOff val="60000"/>
            </a:schemeClr>
          </a:solidFill>
        </p:grpSpPr>
        <p:sp>
          <p:nvSpPr>
            <p:cNvPr id="39" name="二等辺三角形 38"/>
            <p:cNvSpPr/>
            <p:nvPr/>
          </p:nvSpPr>
          <p:spPr>
            <a:xfrm>
              <a:off x="4243712" y="3111862"/>
              <a:ext cx="794214" cy="80631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40" name="スマイル 39"/>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4767093" y="4772049"/>
            <a:ext cx="794214" cy="1206950"/>
            <a:chOff x="4243712" y="2711228"/>
            <a:chExt cx="794214" cy="1206950"/>
          </a:xfrm>
          <a:solidFill>
            <a:schemeClr val="accent6">
              <a:lumMod val="40000"/>
              <a:lumOff val="60000"/>
            </a:schemeClr>
          </a:solidFill>
        </p:grpSpPr>
        <p:sp>
          <p:nvSpPr>
            <p:cNvPr id="43" name="二等辺三角形 42"/>
            <p:cNvSpPr/>
            <p:nvPr/>
          </p:nvSpPr>
          <p:spPr>
            <a:xfrm>
              <a:off x="4243712" y="3111862"/>
              <a:ext cx="794214" cy="806316"/>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44" name="スマイル 43"/>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p:cNvGrpSpPr/>
          <p:nvPr/>
        </p:nvGrpSpPr>
        <p:grpSpPr>
          <a:xfrm>
            <a:off x="6529585" y="4772049"/>
            <a:ext cx="794214" cy="1206950"/>
            <a:chOff x="4243712" y="2711228"/>
            <a:chExt cx="794214" cy="1206950"/>
          </a:xfrm>
        </p:grpSpPr>
        <p:sp>
          <p:nvSpPr>
            <p:cNvPr id="46" name="二等辺三角形 45"/>
            <p:cNvSpPr/>
            <p:nvPr/>
          </p:nvSpPr>
          <p:spPr>
            <a:xfrm>
              <a:off x="4243712" y="3111862"/>
              <a:ext cx="794214" cy="806316"/>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スマイル 46"/>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0" name="直線矢印コネクタ 49"/>
          <p:cNvCxnSpPr/>
          <p:nvPr/>
        </p:nvCxnSpPr>
        <p:spPr>
          <a:xfrm flipH="1" flipV="1">
            <a:off x="5561307" y="5566445"/>
            <a:ext cx="968278" cy="300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2987824" y="4007716"/>
            <a:ext cx="936104" cy="370941"/>
          </a:xfrm>
          <a:prstGeom prst="rect">
            <a:avLst/>
          </a:prstGeom>
          <a:noFill/>
        </p:spPr>
        <p:txBody>
          <a:bodyPr wrap="square" rtlCol="0">
            <a:spAutoFit/>
          </a:bodyPr>
          <a:lstStyle/>
          <a:p>
            <a:r>
              <a:rPr kumimoji="1" lang="ja-JP" altLang="en-US" dirty="0" smtClean="0"/>
              <a:t>返信</a:t>
            </a:r>
            <a:endParaRPr kumimoji="1" lang="ja-JP" altLang="en-US" dirty="0"/>
          </a:p>
        </p:txBody>
      </p:sp>
      <p:sp>
        <p:nvSpPr>
          <p:cNvPr id="54" name="テキスト ボックス 53"/>
          <p:cNvSpPr txBox="1"/>
          <p:nvPr/>
        </p:nvSpPr>
        <p:spPr>
          <a:xfrm>
            <a:off x="5566977" y="3313450"/>
            <a:ext cx="1360778" cy="584775"/>
          </a:xfrm>
          <a:prstGeom prst="rect">
            <a:avLst/>
          </a:prstGeom>
          <a:noFill/>
        </p:spPr>
        <p:txBody>
          <a:bodyPr wrap="square" rtlCol="0">
            <a:spAutoFit/>
          </a:bodyPr>
          <a:lstStyle/>
          <a:p>
            <a:r>
              <a:rPr kumimoji="1" lang="ja-JP" altLang="en-US" dirty="0" smtClean="0"/>
              <a:t>パス</a:t>
            </a:r>
            <a:endParaRPr kumimoji="1" lang="en-US" altLang="ja-JP" dirty="0" smtClean="0"/>
          </a:p>
          <a:p>
            <a:r>
              <a:rPr lang="ja-JP" altLang="en-US" sz="1400" dirty="0" smtClean="0"/>
              <a:t>（手動／自動）</a:t>
            </a:r>
            <a:endParaRPr kumimoji="1" lang="ja-JP" altLang="en-US" sz="1400" dirty="0"/>
          </a:p>
        </p:txBody>
      </p:sp>
      <p:sp>
        <p:nvSpPr>
          <p:cNvPr id="55" name="テキスト ボックス 54"/>
          <p:cNvSpPr txBox="1"/>
          <p:nvPr/>
        </p:nvSpPr>
        <p:spPr>
          <a:xfrm>
            <a:off x="7203946" y="4150942"/>
            <a:ext cx="936104" cy="370941"/>
          </a:xfrm>
          <a:prstGeom prst="rect">
            <a:avLst/>
          </a:prstGeom>
          <a:noFill/>
        </p:spPr>
        <p:txBody>
          <a:bodyPr wrap="square" rtlCol="0">
            <a:spAutoFit/>
          </a:bodyPr>
          <a:lstStyle/>
          <a:p>
            <a:r>
              <a:rPr kumimoji="1" lang="ja-JP" altLang="en-US" dirty="0" smtClean="0"/>
              <a:t>パス</a:t>
            </a:r>
            <a:endParaRPr kumimoji="1" lang="ja-JP" altLang="en-US" dirty="0"/>
          </a:p>
        </p:txBody>
      </p:sp>
      <p:sp>
        <p:nvSpPr>
          <p:cNvPr id="56" name="テキスト ボックス 55"/>
          <p:cNvSpPr txBox="1"/>
          <p:nvPr/>
        </p:nvSpPr>
        <p:spPr>
          <a:xfrm>
            <a:off x="5796136" y="5142330"/>
            <a:ext cx="936104" cy="370941"/>
          </a:xfrm>
          <a:prstGeom prst="rect">
            <a:avLst/>
          </a:prstGeom>
          <a:noFill/>
        </p:spPr>
        <p:txBody>
          <a:bodyPr wrap="square" rtlCol="0">
            <a:spAutoFit/>
          </a:bodyPr>
          <a:lstStyle/>
          <a:p>
            <a:r>
              <a:rPr kumimoji="1" lang="ja-JP" altLang="en-US" dirty="0" smtClean="0"/>
              <a:t>パス</a:t>
            </a:r>
            <a:endParaRPr kumimoji="1" lang="ja-JP" altLang="en-US" dirty="0"/>
          </a:p>
        </p:txBody>
      </p:sp>
      <p:pic>
        <p:nvPicPr>
          <p:cNvPr id="1027" name="Picture 3"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066" y="2835887"/>
            <a:ext cx="1040614" cy="1062338"/>
          </a:xfrm>
          <a:prstGeom prst="rect">
            <a:avLst/>
          </a:prstGeom>
          <a:noFill/>
          <a:extLst>
            <a:ext uri="{909E8E84-426E-40DD-AFC4-6F175D3DCCD1}">
              <a14:hiddenFill xmlns:a14="http://schemas.microsoft.com/office/drawing/2010/main">
                <a:solidFill>
                  <a:srgbClr val="FFFFFF"/>
                </a:solidFill>
              </a14:hiddenFill>
            </a:ext>
          </a:extLst>
        </p:spPr>
      </p:pic>
      <p:sp>
        <p:nvSpPr>
          <p:cNvPr id="1030" name="テキスト ボックス 1029"/>
          <p:cNvSpPr txBox="1"/>
          <p:nvPr/>
        </p:nvSpPr>
        <p:spPr>
          <a:xfrm>
            <a:off x="2712268" y="2679229"/>
            <a:ext cx="792088" cy="369332"/>
          </a:xfrm>
          <a:prstGeom prst="rect">
            <a:avLst/>
          </a:prstGeom>
          <a:noFill/>
        </p:spPr>
        <p:txBody>
          <a:bodyPr wrap="square" rtlCol="0">
            <a:spAutoFit/>
          </a:bodyPr>
          <a:lstStyle/>
          <a:p>
            <a:r>
              <a:rPr kumimoji="1" lang="ja-JP" altLang="en-US" dirty="0" smtClean="0"/>
              <a:t>質問</a:t>
            </a:r>
            <a:endParaRPr kumimoji="1" lang="ja-JP" altLang="en-US" dirty="0"/>
          </a:p>
        </p:txBody>
      </p:sp>
      <p:grpSp>
        <p:nvGrpSpPr>
          <p:cNvPr id="71" name="グループ化 70"/>
          <p:cNvGrpSpPr/>
          <p:nvPr/>
        </p:nvGrpSpPr>
        <p:grpSpPr>
          <a:xfrm>
            <a:off x="7955265" y="4962970"/>
            <a:ext cx="794214" cy="1206950"/>
            <a:chOff x="4243712" y="2711228"/>
            <a:chExt cx="794214" cy="1206950"/>
          </a:xfrm>
        </p:grpSpPr>
        <p:sp>
          <p:nvSpPr>
            <p:cNvPr id="72" name="二等辺三角形 71"/>
            <p:cNvSpPr/>
            <p:nvPr/>
          </p:nvSpPr>
          <p:spPr>
            <a:xfrm>
              <a:off x="4243712" y="3111862"/>
              <a:ext cx="794214" cy="80631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スマイル 72"/>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26" name="Picture 2" descr="C:\Program Files\Microsoft Office\MEDIA\CAGCAT10\j019980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91" y="7029400"/>
            <a:ext cx="735349" cy="741222"/>
          </a:xfrm>
          <a:prstGeom prst="rect">
            <a:avLst/>
          </a:prstGeom>
          <a:noFill/>
          <a:extLst>
            <a:ext uri="{909E8E84-426E-40DD-AFC4-6F175D3DCCD1}">
              <a14:hiddenFill xmlns:a14="http://schemas.microsoft.com/office/drawing/2010/main">
                <a:solidFill>
                  <a:srgbClr val="FFFFFF"/>
                </a:solidFill>
              </a14:hiddenFill>
            </a:ext>
          </a:extLst>
        </p:spPr>
      </p:pic>
      <p:sp>
        <p:nvSpPr>
          <p:cNvPr id="1034" name="横巻き 1033"/>
          <p:cNvSpPr/>
          <p:nvPr/>
        </p:nvSpPr>
        <p:spPr>
          <a:xfrm>
            <a:off x="8242282" y="6309320"/>
            <a:ext cx="794214" cy="499253"/>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開発</a:t>
            </a:r>
            <a:endParaRPr lang="ja-JP" altLang="en-US" b="1" dirty="0"/>
          </a:p>
        </p:txBody>
      </p:sp>
      <p:sp>
        <p:nvSpPr>
          <p:cNvPr id="79" name="横巻き 78"/>
          <p:cNvSpPr/>
          <p:nvPr/>
        </p:nvSpPr>
        <p:spPr>
          <a:xfrm>
            <a:off x="8140050" y="3524535"/>
            <a:ext cx="857681" cy="499253"/>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a:t>研究</a:t>
            </a:r>
          </a:p>
        </p:txBody>
      </p:sp>
      <p:grpSp>
        <p:nvGrpSpPr>
          <p:cNvPr id="41" name="グループ化 40"/>
          <p:cNvGrpSpPr/>
          <p:nvPr/>
        </p:nvGrpSpPr>
        <p:grpSpPr>
          <a:xfrm rot="1032986">
            <a:off x="7601534" y="106173"/>
            <a:ext cx="1445075" cy="1405127"/>
            <a:chOff x="6456181" y="87077"/>
            <a:chExt cx="2547811" cy="2465068"/>
          </a:xfrm>
        </p:grpSpPr>
        <p:sp>
          <p:nvSpPr>
            <p:cNvPr id="48" name="円/楕円 47"/>
            <p:cNvSpPr/>
            <p:nvPr/>
          </p:nvSpPr>
          <p:spPr>
            <a:xfrm>
              <a:off x="7757239" y="92766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環状矢印 48"/>
            <p:cNvSpPr/>
            <p:nvPr/>
          </p:nvSpPr>
          <p:spPr>
            <a:xfrm rot="6539931">
              <a:off x="7621703" y="1094221"/>
              <a:ext cx="936104" cy="91456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7510698" y="193273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環状矢印 51"/>
            <p:cNvSpPr/>
            <p:nvPr/>
          </p:nvSpPr>
          <p:spPr>
            <a:xfrm rot="14195994">
              <a:off x="6666593" y="1379863"/>
              <a:ext cx="936104" cy="100811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円/楕円 56"/>
            <p:cNvSpPr/>
            <p:nvPr/>
          </p:nvSpPr>
          <p:spPr>
            <a:xfrm>
              <a:off x="6846613" y="121569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環状矢印 57"/>
            <p:cNvSpPr/>
            <p:nvPr/>
          </p:nvSpPr>
          <p:spPr>
            <a:xfrm rot="20485191">
              <a:off x="6828939" y="417769"/>
              <a:ext cx="936104" cy="100811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円/楕円 58"/>
            <p:cNvSpPr/>
            <p:nvPr/>
          </p:nvSpPr>
          <p:spPr>
            <a:xfrm>
              <a:off x="6937872" y="87077"/>
              <a:ext cx="288032" cy="288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6456181" y="226411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15960" y="157877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7386330" y="1345017"/>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15</a:t>
            </a:fld>
            <a:endParaRPr kumimoji="1" lang="ja-JP" altLang="en-US"/>
          </a:p>
        </p:txBody>
      </p:sp>
    </p:spTree>
    <p:extLst>
      <p:ext uri="{BB962C8B-B14F-4D97-AF65-F5344CB8AC3E}">
        <p14:creationId xmlns:p14="http://schemas.microsoft.com/office/powerpoint/2010/main" val="167416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2074"/>
          </a:xfrm>
        </p:spPr>
        <p:txBody>
          <a:bodyPr>
            <a:normAutofit fontScale="90000"/>
          </a:bodyPr>
          <a:lstStyle/>
          <a:p>
            <a:r>
              <a:rPr lang="ja-JP" altLang="en-US" dirty="0"/>
              <a:t>背景</a:t>
            </a:r>
            <a:endParaRPr kumimoji="1" lang="ja-JP" altLang="en-US" dirty="0"/>
          </a:p>
        </p:txBody>
      </p:sp>
      <p:sp>
        <p:nvSpPr>
          <p:cNvPr id="5" name="コンテンツ プレースホルダー 4"/>
          <p:cNvSpPr>
            <a:spLocks noGrp="1"/>
          </p:cNvSpPr>
          <p:nvPr>
            <p:ph idx="1"/>
          </p:nvPr>
        </p:nvSpPr>
        <p:spPr>
          <a:xfrm>
            <a:off x="323528" y="7101408"/>
            <a:ext cx="8229600" cy="2304256"/>
          </a:xfrm>
        </p:spPr>
        <p:txBody>
          <a:bodyPr>
            <a:normAutofit fontScale="70000" lnSpcReduction="20000"/>
          </a:bodyPr>
          <a:lstStyle/>
          <a:p>
            <a:r>
              <a:rPr kumimoji="1" lang="ja-JP" altLang="en-US" dirty="0" smtClean="0"/>
              <a:t>ツールの課題</a:t>
            </a:r>
            <a:endParaRPr kumimoji="1" lang="en-US" altLang="ja-JP" dirty="0" smtClean="0"/>
          </a:p>
          <a:p>
            <a:pPr marL="1200150" lvl="2" indent="-285750">
              <a:buFont typeface="Wingdings" panose="05000000000000000000" pitchFamily="2" charset="2"/>
              <a:buChar char="ü"/>
            </a:pPr>
            <a:r>
              <a:rPr lang="ja-JP" altLang="en-US" sz="3100" b="1" dirty="0">
                <a:solidFill>
                  <a:schemeClr val="tx1">
                    <a:lumMod val="85000"/>
                    <a:lumOff val="15000"/>
                  </a:schemeClr>
                </a:solidFill>
              </a:rPr>
              <a:t>メール、電話等→顔色を見て質問できない（質問しづらい）</a:t>
            </a:r>
            <a:endParaRPr lang="en-US" altLang="ja-JP" sz="3100" b="1" dirty="0">
              <a:solidFill>
                <a:schemeClr val="tx1">
                  <a:lumMod val="85000"/>
                  <a:lumOff val="15000"/>
                </a:schemeClr>
              </a:solidFill>
            </a:endParaRPr>
          </a:p>
          <a:p>
            <a:pPr marL="1200150" lvl="2" indent="-285750">
              <a:buFont typeface="Wingdings" panose="05000000000000000000" pitchFamily="2" charset="2"/>
              <a:buChar char="ü"/>
            </a:pPr>
            <a:r>
              <a:rPr lang="ja-JP" altLang="en-US" sz="3100" b="1" dirty="0">
                <a:solidFill>
                  <a:schemeClr val="tx1">
                    <a:lumMod val="85000"/>
                    <a:lumOff val="15000"/>
                  </a:schemeClr>
                </a:solidFill>
              </a:rPr>
              <a:t>グループチャット→返信がない。同じ人が発言</a:t>
            </a:r>
            <a:r>
              <a:rPr lang="ja-JP" altLang="en-US" sz="3100" b="1" dirty="0" smtClean="0">
                <a:solidFill>
                  <a:schemeClr val="tx1">
                    <a:lumMod val="85000"/>
                    <a:lumOff val="15000"/>
                  </a:schemeClr>
                </a:solidFill>
              </a:rPr>
              <a:t>しがち</a:t>
            </a:r>
            <a:endParaRPr kumimoji="1" lang="en-US" altLang="ja-JP" sz="3100" dirty="0" smtClean="0"/>
          </a:p>
          <a:p>
            <a:r>
              <a:rPr lang="ja-JP" altLang="en-US" dirty="0" smtClean="0"/>
              <a:t>大組織の課題</a:t>
            </a:r>
            <a:endParaRPr lang="en-US" altLang="ja-JP" dirty="0" smtClean="0"/>
          </a:p>
          <a:p>
            <a:pPr lvl="2">
              <a:buFont typeface="Wingdings" panose="05000000000000000000" pitchFamily="2" charset="2"/>
              <a:buChar char="ü"/>
            </a:pPr>
            <a:r>
              <a:rPr kumimoji="1" lang="ja-JP" altLang="en-US" sz="2900" dirty="0" smtClean="0"/>
              <a:t>だれが詳しい情報をもっているかわからないためいつも同じ人に聞きがち　→　作業量の</a:t>
            </a:r>
            <a:r>
              <a:rPr lang="ja-JP" altLang="en-US" sz="2900" dirty="0" smtClean="0"/>
              <a:t>不均一化</a:t>
            </a:r>
            <a:endParaRPr lang="en-US" altLang="ja-JP" sz="2900" dirty="0" smtClean="0"/>
          </a:p>
          <a:p>
            <a:pPr lvl="2">
              <a:buFont typeface="Wingdings" panose="05000000000000000000" pitchFamily="2" charset="2"/>
              <a:buChar char="ü"/>
            </a:pPr>
            <a:endParaRPr kumimoji="1" lang="en-US" altLang="ja-JP" sz="2900" dirty="0" smtClean="0"/>
          </a:p>
          <a:p>
            <a:pPr lvl="2">
              <a:buFont typeface="Wingdings" panose="05000000000000000000" pitchFamily="2" charset="2"/>
              <a:buChar char="ü"/>
            </a:pPr>
            <a:endParaRPr kumimoji="1" lang="ja-JP" altLang="en-US" dirty="0"/>
          </a:p>
        </p:txBody>
      </p:sp>
      <p:sp>
        <p:nvSpPr>
          <p:cNvPr id="6" name="テキスト ボックス 5"/>
          <p:cNvSpPr txBox="1"/>
          <p:nvPr/>
        </p:nvSpPr>
        <p:spPr>
          <a:xfrm>
            <a:off x="971600" y="2276872"/>
            <a:ext cx="6840760" cy="954107"/>
          </a:xfrm>
          <a:prstGeom prst="rect">
            <a:avLst/>
          </a:prstGeom>
          <a:noFill/>
        </p:spPr>
        <p:txBody>
          <a:bodyPr wrap="square" rtlCol="0">
            <a:spAutoFit/>
          </a:bodyPr>
          <a:lstStyle/>
          <a:p>
            <a:r>
              <a:rPr kumimoji="1" lang="ja-JP" altLang="en-US" sz="2800" dirty="0" smtClean="0"/>
              <a:t>ほかの人が</a:t>
            </a:r>
            <a:r>
              <a:rPr lang="ja-JP" altLang="en-US" sz="2800" b="1" dirty="0">
                <a:solidFill>
                  <a:srgbClr val="C00000"/>
                </a:solidFill>
              </a:rPr>
              <a:t>何</a:t>
            </a:r>
            <a:r>
              <a:rPr lang="ja-JP" altLang="en-US" sz="2800" b="1" dirty="0" smtClean="0">
                <a:solidFill>
                  <a:srgbClr val="C00000"/>
                </a:solidFill>
              </a:rPr>
              <a:t>を</a:t>
            </a:r>
            <a:r>
              <a:rPr lang="ja-JP" altLang="en-US" sz="2800" b="1" dirty="0">
                <a:solidFill>
                  <a:srgbClr val="C00000"/>
                </a:solidFill>
              </a:rPr>
              <a:t>やっている</a:t>
            </a:r>
            <a:r>
              <a:rPr lang="ja-JP" altLang="en-US" sz="2800" dirty="0" smtClean="0"/>
              <a:t>かわかりにくいため質問や依頼がしづらい</a:t>
            </a:r>
            <a:endParaRPr kumimoji="1" lang="ja-JP" altLang="en-US" sz="2800" dirty="0"/>
          </a:p>
        </p:txBody>
      </p:sp>
      <p:sp>
        <p:nvSpPr>
          <p:cNvPr id="7" name="テキスト ボックス 6"/>
          <p:cNvSpPr txBox="1"/>
          <p:nvPr/>
        </p:nvSpPr>
        <p:spPr>
          <a:xfrm>
            <a:off x="971600" y="1326378"/>
            <a:ext cx="7632848" cy="369332"/>
          </a:xfrm>
          <a:prstGeom prst="rect">
            <a:avLst/>
          </a:prstGeom>
          <a:noFill/>
        </p:spPr>
        <p:txBody>
          <a:bodyPr wrap="square" rtlCol="0">
            <a:spAutoFit/>
          </a:bodyPr>
          <a:lstStyle/>
          <a:p>
            <a:r>
              <a:rPr kumimoji="1" lang="ja-JP" altLang="en-US" dirty="0" smtClean="0"/>
              <a:t>リモートユーザ、大組織など、</a:t>
            </a:r>
            <a:r>
              <a:rPr lang="ja-JP" altLang="en-US" dirty="0"/>
              <a:t>ほかの</a:t>
            </a:r>
            <a:r>
              <a:rPr lang="ja-JP" altLang="en-US" dirty="0" smtClean="0"/>
              <a:t>社員</a:t>
            </a:r>
            <a:r>
              <a:rPr kumimoji="1" lang="ja-JP" altLang="en-US" dirty="0" smtClean="0"/>
              <a:t>とのつながりが薄くなりがちな組織</a:t>
            </a:r>
            <a:endParaRPr kumimoji="1" lang="ja-JP" altLang="en-US" dirty="0"/>
          </a:p>
        </p:txBody>
      </p:sp>
      <p:sp>
        <p:nvSpPr>
          <p:cNvPr id="8" name="テキスト ボックス 7"/>
          <p:cNvSpPr txBox="1"/>
          <p:nvPr/>
        </p:nvSpPr>
        <p:spPr>
          <a:xfrm>
            <a:off x="827584" y="3746649"/>
            <a:ext cx="7920880" cy="1754326"/>
          </a:xfrm>
          <a:prstGeom prst="rect">
            <a:avLst/>
          </a:prstGeom>
          <a:noFill/>
        </p:spPr>
        <p:txBody>
          <a:bodyPr wrap="square" rtlCol="0">
            <a:spAutoFit/>
          </a:bodyPr>
          <a:lstStyle/>
          <a:p>
            <a:r>
              <a:rPr kumimoji="1" lang="ja-JP" altLang="en-US" dirty="0" smtClean="0"/>
              <a:t>・相手が今忙しくしているか？（直接顔が見えない）</a:t>
            </a:r>
            <a:endParaRPr kumimoji="1" lang="en-US" altLang="ja-JP" dirty="0" smtClean="0"/>
          </a:p>
          <a:p>
            <a:r>
              <a:rPr lang="ja-JP" altLang="en-US" dirty="0"/>
              <a:t>・</a:t>
            </a:r>
            <a:r>
              <a:rPr lang="ja-JP" altLang="en-US" dirty="0" smtClean="0"/>
              <a:t>メールや電話：</a:t>
            </a:r>
            <a:endParaRPr lang="en-US" altLang="ja-JP" dirty="0" smtClean="0"/>
          </a:p>
          <a:p>
            <a:r>
              <a:rPr lang="ja-JP" altLang="en-US" dirty="0"/>
              <a:t>　</a:t>
            </a:r>
            <a:r>
              <a:rPr lang="ja-JP" altLang="en-US" dirty="0" smtClean="0"/>
              <a:t>チャット、</a:t>
            </a:r>
            <a:r>
              <a:rPr lang="en-US" altLang="ja-JP" dirty="0" smtClean="0"/>
              <a:t>Facebook</a:t>
            </a:r>
            <a:r>
              <a:rPr lang="ja-JP" altLang="en-US" dirty="0" smtClean="0"/>
              <a:t>グループなど：</a:t>
            </a:r>
            <a:endParaRPr lang="en-US" altLang="ja-JP" dirty="0"/>
          </a:p>
          <a:p>
            <a:endParaRPr kumimoji="1" lang="en-US" altLang="ja-JP" dirty="0" smtClean="0"/>
          </a:p>
          <a:p>
            <a:r>
              <a:rPr lang="ja-JP" altLang="en-US" dirty="0" smtClean="0"/>
              <a:t>・自分が今ほしい情報を相手が持っているか。スキルや得意分野。（相手のことをよく知らない）</a:t>
            </a:r>
            <a:endParaRPr kumimoji="1" lang="ja-JP" altLang="en-US" dirty="0"/>
          </a:p>
        </p:txBody>
      </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16</a:t>
            </a:fld>
            <a:endParaRPr kumimoji="1" lang="ja-JP" altLang="en-US"/>
          </a:p>
        </p:txBody>
      </p:sp>
    </p:spTree>
    <p:extLst>
      <p:ext uri="{BB962C8B-B14F-4D97-AF65-F5344CB8AC3E}">
        <p14:creationId xmlns:p14="http://schemas.microsoft.com/office/powerpoint/2010/main" val="2024426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fontScale="90000"/>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376335" y="1124744"/>
            <a:ext cx="8676456" cy="936103"/>
          </a:xfrm>
        </p:spPr>
        <p:txBody>
          <a:bodyPr>
            <a:noAutofit/>
          </a:bodyPr>
          <a:lstStyle/>
          <a:p>
            <a:r>
              <a:rPr kumimoji="1" lang="ja-JP" altLang="en-US" sz="1800" dirty="0" smtClean="0"/>
              <a:t>シチュエーション：　自分の周りでは解決できない問題を</a:t>
            </a:r>
            <a:r>
              <a:rPr kumimoji="1" lang="ja-JP" altLang="en-US" sz="1800" b="1" dirty="0" smtClean="0">
                <a:solidFill>
                  <a:srgbClr val="FF0000"/>
                </a:solidFill>
              </a:rPr>
              <a:t>質問</a:t>
            </a:r>
            <a:r>
              <a:rPr kumimoji="1" lang="ja-JP" altLang="en-US" sz="1800" dirty="0" smtClean="0"/>
              <a:t>したい</a:t>
            </a:r>
            <a:endParaRPr kumimoji="1" lang="en-US" altLang="ja-JP" sz="1800" dirty="0" smtClean="0"/>
          </a:p>
          <a:p>
            <a:r>
              <a:rPr kumimoji="1" lang="ja-JP" altLang="en-US" sz="1800" dirty="0" smtClean="0"/>
              <a:t>対象</a:t>
            </a:r>
            <a:r>
              <a:rPr kumimoji="1" lang="ja-JP" altLang="en-US" sz="1800" dirty="0" smtClean="0"/>
              <a:t>ユーザ：　大きな組織で働く人、客先常駐の人、</a:t>
            </a:r>
            <a:r>
              <a:rPr kumimoji="1" lang="ja-JP" altLang="en-US" sz="1800" dirty="0" smtClean="0"/>
              <a:t>リモートユーザ</a:t>
            </a:r>
            <a:endParaRPr lang="en-US" altLang="ja-JP" sz="1800" dirty="0"/>
          </a:p>
          <a:p>
            <a:pPr lvl="1"/>
            <a:r>
              <a:rPr lang="ja-JP" altLang="en-US" sz="1800" dirty="0" smtClean="0"/>
              <a:t>組織内</a:t>
            </a:r>
            <a:r>
              <a:rPr lang="ja-JP" altLang="en-US" sz="1800" dirty="0" smtClean="0"/>
              <a:t>で密なコミュニケーションがとりにくい</a:t>
            </a:r>
            <a:endParaRPr lang="en-US" altLang="ja-JP" sz="1800" dirty="0" smtClean="0"/>
          </a:p>
        </p:txBody>
      </p:sp>
      <p:sp>
        <p:nvSpPr>
          <p:cNvPr id="4" name="テキスト ボックス 3"/>
          <p:cNvSpPr txBox="1"/>
          <p:nvPr/>
        </p:nvSpPr>
        <p:spPr>
          <a:xfrm>
            <a:off x="1187624" y="2276872"/>
            <a:ext cx="5497290"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000" dirty="0" smtClean="0"/>
              <a:t>大組織の小規模</a:t>
            </a:r>
            <a:r>
              <a:rPr lang="ja-JP" altLang="en-US" sz="2000" dirty="0"/>
              <a:t>グループ化</a:t>
            </a:r>
            <a:endParaRPr lang="en-US" altLang="ja-JP" sz="2000" dirty="0"/>
          </a:p>
          <a:p>
            <a:pPr marL="285750" indent="-285750">
              <a:buFont typeface="Arial" panose="020B0604020202020204" pitchFamily="34" charset="0"/>
              <a:buChar char="•"/>
            </a:pPr>
            <a:r>
              <a:rPr lang="ja-JP" altLang="en-US" sz="2000" dirty="0" smtClean="0"/>
              <a:t>人材の埋没</a:t>
            </a:r>
            <a:endParaRPr lang="en-US" altLang="ja-JP" sz="2000" dirty="0" smtClean="0"/>
          </a:p>
          <a:p>
            <a:pPr marL="285750" indent="-285750">
              <a:buFont typeface="Arial" panose="020B0604020202020204" pitchFamily="34" charset="0"/>
              <a:buChar char="•"/>
            </a:pPr>
            <a:r>
              <a:rPr lang="ja-JP" altLang="en-US" sz="2000" dirty="0"/>
              <a:t>他の人の忙しさ等の状況が</a:t>
            </a:r>
            <a:r>
              <a:rPr lang="ja-JP" altLang="en-US" sz="2000" dirty="0" smtClean="0"/>
              <a:t>わからない</a:t>
            </a:r>
            <a:endParaRPr lang="ja-JP" altLang="en-US" sz="2000" dirty="0"/>
          </a:p>
        </p:txBody>
      </p:sp>
      <p:sp>
        <p:nvSpPr>
          <p:cNvPr id="5" name="テキスト ボックス 4"/>
          <p:cNvSpPr txBox="1"/>
          <p:nvPr/>
        </p:nvSpPr>
        <p:spPr>
          <a:xfrm>
            <a:off x="1065092" y="3501008"/>
            <a:ext cx="7850793" cy="707886"/>
          </a:xfrm>
          <a:prstGeom prst="rect">
            <a:avLst/>
          </a:prstGeom>
          <a:noFill/>
        </p:spPr>
        <p:txBody>
          <a:bodyPr wrap="square" rtlCol="0">
            <a:spAutoFit/>
          </a:bodyPr>
          <a:lstStyle/>
          <a:p>
            <a:r>
              <a:rPr kumimoji="1" lang="ja-JP" altLang="en-US" sz="2000" dirty="0" smtClean="0"/>
              <a:t>疑問、問題を解決できる人（専門知識をもつ人や手が空いている人）が</a:t>
            </a:r>
            <a:r>
              <a:rPr kumimoji="1" lang="en-US" altLang="ja-JP" sz="2000" dirty="0" smtClean="0"/>
              <a:t/>
            </a:r>
            <a:br>
              <a:rPr kumimoji="1" lang="en-US" altLang="ja-JP" sz="2000" dirty="0" smtClean="0"/>
            </a:br>
            <a:r>
              <a:rPr kumimoji="1" lang="ja-JP" altLang="en-US" sz="2000" dirty="0" smtClean="0"/>
              <a:t>組織内にいても見つけられない</a:t>
            </a:r>
            <a:endParaRPr kumimoji="1" lang="ja-JP" altLang="en-US" sz="2000" dirty="0"/>
          </a:p>
        </p:txBody>
      </p:sp>
      <p:sp>
        <p:nvSpPr>
          <p:cNvPr id="6" name="右矢印 5"/>
          <p:cNvSpPr/>
          <p:nvPr/>
        </p:nvSpPr>
        <p:spPr>
          <a:xfrm>
            <a:off x="467544" y="3574294"/>
            <a:ext cx="589836" cy="5613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5780105" y="4722043"/>
            <a:ext cx="2530139" cy="95535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nvGrpSpPr>
          <p:cNvPr id="10" name="グループ化 9"/>
          <p:cNvGrpSpPr/>
          <p:nvPr/>
        </p:nvGrpSpPr>
        <p:grpSpPr>
          <a:xfrm>
            <a:off x="6170279" y="4664415"/>
            <a:ext cx="398170" cy="603475"/>
            <a:chOff x="4243712" y="2711228"/>
            <a:chExt cx="794214" cy="1206950"/>
          </a:xfrm>
        </p:grpSpPr>
        <p:sp>
          <p:nvSpPr>
            <p:cNvPr id="11" name="二等辺三角形 10"/>
            <p:cNvSpPr/>
            <p:nvPr/>
          </p:nvSpPr>
          <p:spPr>
            <a:xfrm>
              <a:off x="4243712" y="3111862"/>
              <a:ext cx="794214" cy="8063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マイル 11"/>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7450383" y="4785515"/>
            <a:ext cx="398170" cy="602213"/>
            <a:chOff x="4243712" y="2711228"/>
            <a:chExt cx="794214" cy="1206950"/>
          </a:xfrm>
        </p:grpSpPr>
        <p:sp>
          <p:nvSpPr>
            <p:cNvPr id="14" name="二等辺三角形 13"/>
            <p:cNvSpPr/>
            <p:nvPr/>
          </p:nvSpPr>
          <p:spPr>
            <a:xfrm>
              <a:off x="4243712" y="3111862"/>
              <a:ext cx="794214" cy="806316"/>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15" name="スマイル 14"/>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912721" y="4343443"/>
            <a:ext cx="398170" cy="612871"/>
            <a:chOff x="4243712" y="2711228"/>
            <a:chExt cx="794214" cy="1206950"/>
          </a:xfrm>
          <a:solidFill>
            <a:schemeClr val="accent6">
              <a:lumMod val="40000"/>
              <a:lumOff val="60000"/>
            </a:schemeClr>
          </a:solidFill>
        </p:grpSpPr>
        <p:sp>
          <p:nvSpPr>
            <p:cNvPr id="17" name="二等辺三角形 16"/>
            <p:cNvSpPr/>
            <p:nvPr/>
          </p:nvSpPr>
          <p:spPr>
            <a:xfrm>
              <a:off x="4243712" y="3111862"/>
              <a:ext cx="794214" cy="80631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18" name="スマイル 17"/>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円/楕円 21"/>
          <p:cNvSpPr/>
          <p:nvPr/>
        </p:nvSpPr>
        <p:spPr>
          <a:xfrm>
            <a:off x="2459845" y="5822490"/>
            <a:ext cx="2806388" cy="95535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23" name="グループ化 22"/>
          <p:cNvGrpSpPr/>
          <p:nvPr/>
        </p:nvGrpSpPr>
        <p:grpSpPr>
          <a:xfrm>
            <a:off x="2787257" y="5902969"/>
            <a:ext cx="398170" cy="603475"/>
            <a:chOff x="4243712" y="2711228"/>
            <a:chExt cx="794214" cy="1206950"/>
          </a:xfrm>
        </p:grpSpPr>
        <p:sp>
          <p:nvSpPr>
            <p:cNvPr id="24" name="二等辺三角形 23"/>
            <p:cNvSpPr/>
            <p:nvPr/>
          </p:nvSpPr>
          <p:spPr>
            <a:xfrm>
              <a:off x="4243712" y="3111862"/>
              <a:ext cx="794214" cy="8063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マイル 24"/>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4387331" y="5702652"/>
            <a:ext cx="398170" cy="602213"/>
            <a:chOff x="4243712" y="2711228"/>
            <a:chExt cx="794214" cy="1206950"/>
          </a:xfrm>
        </p:grpSpPr>
        <p:sp>
          <p:nvSpPr>
            <p:cNvPr id="27" name="二等辺三角形 26"/>
            <p:cNvSpPr/>
            <p:nvPr/>
          </p:nvSpPr>
          <p:spPr>
            <a:xfrm>
              <a:off x="4243712" y="3111862"/>
              <a:ext cx="794214" cy="806316"/>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28" name="スマイル 27"/>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3663954" y="5490415"/>
            <a:ext cx="398170" cy="612871"/>
            <a:chOff x="4243712" y="2711228"/>
            <a:chExt cx="794214" cy="1206950"/>
          </a:xfrm>
          <a:solidFill>
            <a:schemeClr val="accent6">
              <a:lumMod val="40000"/>
              <a:lumOff val="60000"/>
            </a:schemeClr>
          </a:solidFill>
        </p:grpSpPr>
        <p:sp>
          <p:nvSpPr>
            <p:cNvPr id="30" name="二等辺三角形 29"/>
            <p:cNvSpPr/>
            <p:nvPr/>
          </p:nvSpPr>
          <p:spPr>
            <a:xfrm>
              <a:off x="4243712" y="3111862"/>
              <a:ext cx="794214" cy="80631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1" name="スマイル 30"/>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円/楕円 31"/>
          <p:cNvSpPr/>
          <p:nvPr/>
        </p:nvSpPr>
        <p:spPr>
          <a:xfrm>
            <a:off x="6481563" y="6074327"/>
            <a:ext cx="1602279" cy="7013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nvGrpSpPr>
          <p:cNvPr id="33" name="グループ化 32"/>
          <p:cNvGrpSpPr/>
          <p:nvPr/>
        </p:nvGrpSpPr>
        <p:grpSpPr>
          <a:xfrm>
            <a:off x="7484895" y="5860578"/>
            <a:ext cx="398170" cy="602213"/>
            <a:chOff x="4243712" y="2711228"/>
            <a:chExt cx="794214" cy="1206950"/>
          </a:xfrm>
        </p:grpSpPr>
        <p:sp>
          <p:nvSpPr>
            <p:cNvPr id="34" name="二等辺三角形 33"/>
            <p:cNvSpPr/>
            <p:nvPr/>
          </p:nvSpPr>
          <p:spPr>
            <a:xfrm>
              <a:off x="4243712" y="3111862"/>
              <a:ext cx="794214" cy="806316"/>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5" name="スマイル 34"/>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p:cNvGrpSpPr/>
          <p:nvPr/>
        </p:nvGrpSpPr>
        <p:grpSpPr>
          <a:xfrm>
            <a:off x="6884532" y="5955197"/>
            <a:ext cx="398170" cy="612871"/>
            <a:chOff x="4243712" y="2711228"/>
            <a:chExt cx="794214" cy="1206950"/>
          </a:xfrm>
          <a:solidFill>
            <a:schemeClr val="accent6">
              <a:lumMod val="40000"/>
              <a:lumOff val="60000"/>
            </a:schemeClr>
          </a:solidFill>
        </p:grpSpPr>
        <p:sp>
          <p:nvSpPr>
            <p:cNvPr id="37" name="二等辺三角形 36"/>
            <p:cNvSpPr/>
            <p:nvPr/>
          </p:nvSpPr>
          <p:spPr>
            <a:xfrm>
              <a:off x="4243712" y="3111862"/>
              <a:ext cx="794214" cy="80631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8" name="スマイル 37"/>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二等辺三角形 38"/>
          <p:cNvSpPr/>
          <p:nvPr/>
        </p:nvSpPr>
        <p:spPr>
          <a:xfrm>
            <a:off x="121011" y="5067670"/>
            <a:ext cx="1453956" cy="419033"/>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0" name="正方形/長方形 39"/>
          <p:cNvSpPr/>
          <p:nvPr/>
        </p:nvSpPr>
        <p:spPr>
          <a:xfrm>
            <a:off x="227107" y="5491619"/>
            <a:ext cx="1190048" cy="836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3"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5579636"/>
            <a:ext cx="637536" cy="65084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矢印コネクタ 42"/>
          <p:cNvCxnSpPr/>
          <p:nvPr/>
        </p:nvCxnSpPr>
        <p:spPr>
          <a:xfrm flipV="1">
            <a:off x="5184541" y="5564374"/>
            <a:ext cx="815668" cy="345607"/>
          </a:xfrm>
          <a:prstGeom prst="straightConnector1">
            <a:avLst/>
          </a:prstGeom>
          <a:ln w="38100">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1549109" y="6007768"/>
            <a:ext cx="1078675" cy="0"/>
          </a:xfrm>
          <a:prstGeom prst="straightConnector1">
            <a:avLst/>
          </a:prstGeom>
          <a:ln w="38100">
            <a:solidFill>
              <a:srgbClr val="C00000"/>
            </a:solidFill>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横巻き 20"/>
          <p:cNvSpPr/>
          <p:nvPr/>
        </p:nvSpPr>
        <p:spPr>
          <a:xfrm>
            <a:off x="4857648" y="6411150"/>
            <a:ext cx="798187" cy="499253"/>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研究</a:t>
            </a:r>
            <a:endParaRPr lang="ja-JP" altLang="en-US" b="1" dirty="0"/>
          </a:p>
        </p:txBody>
      </p:sp>
      <p:sp>
        <p:nvSpPr>
          <p:cNvPr id="54" name="横巻き 53"/>
          <p:cNvSpPr/>
          <p:nvPr/>
        </p:nvSpPr>
        <p:spPr>
          <a:xfrm>
            <a:off x="8141755" y="4863014"/>
            <a:ext cx="742935" cy="499253"/>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開発</a:t>
            </a:r>
            <a:endParaRPr lang="ja-JP" altLang="en-US" b="1" dirty="0"/>
          </a:p>
        </p:txBody>
      </p:sp>
      <p:sp>
        <p:nvSpPr>
          <p:cNvPr id="55" name="横巻き 54"/>
          <p:cNvSpPr/>
          <p:nvPr/>
        </p:nvSpPr>
        <p:spPr>
          <a:xfrm>
            <a:off x="7973977" y="5829504"/>
            <a:ext cx="742935" cy="499253"/>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保守</a:t>
            </a:r>
            <a:endParaRPr lang="ja-JP" altLang="en-US" b="1" dirty="0"/>
          </a:p>
        </p:txBody>
      </p:sp>
      <p:sp>
        <p:nvSpPr>
          <p:cNvPr id="64" name="テキスト ボックス 63"/>
          <p:cNvSpPr txBox="1"/>
          <p:nvPr/>
        </p:nvSpPr>
        <p:spPr>
          <a:xfrm>
            <a:off x="95153" y="6446901"/>
            <a:ext cx="1453956" cy="338554"/>
          </a:xfrm>
          <a:prstGeom prst="rect">
            <a:avLst/>
          </a:prstGeom>
          <a:noFill/>
        </p:spPr>
        <p:txBody>
          <a:bodyPr wrap="square" rtlCol="0">
            <a:spAutoFit/>
          </a:bodyPr>
          <a:lstStyle/>
          <a:p>
            <a:r>
              <a:rPr kumimoji="1" lang="ja-JP" altLang="en-US" sz="1600" dirty="0" smtClean="0"/>
              <a:t>リモートユーザ</a:t>
            </a:r>
            <a:endParaRPr kumimoji="1" lang="ja-JP" altLang="en-US" sz="1600" dirty="0"/>
          </a:p>
        </p:txBody>
      </p:sp>
      <p:sp>
        <p:nvSpPr>
          <p:cNvPr id="65" name="雲形吹き出し 64"/>
          <p:cNvSpPr/>
          <p:nvPr/>
        </p:nvSpPr>
        <p:spPr>
          <a:xfrm>
            <a:off x="3577906" y="4387704"/>
            <a:ext cx="2080499" cy="718170"/>
          </a:xfrm>
          <a:prstGeom prst="cloudCallout">
            <a:avLst>
              <a:gd name="adj1" fmla="val -24616"/>
              <a:gd name="adj2" fmla="val 946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dirty="0" smtClean="0"/>
              <a:t>○</a:t>
            </a:r>
            <a:r>
              <a:rPr kumimoji="1" lang="en-US" altLang="ja-JP" sz="1100" dirty="0" smtClean="0"/>
              <a:t>×</a:t>
            </a:r>
            <a:r>
              <a:rPr lang="ja-JP" altLang="en-US" sz="1100" dirty="0" smtClean="0"/>
              <a:t>について誰に聞けばいいんだろう</a:t>
            </a:r>
            <a:endParaRPr kumimoji="1" lang="ja-JP" altLang="en-US" sz="1100" dirty="0"/>
          </a:p>
        </p:txBody>
      </p:sp>
      <p:sp>
        <p:nvSpPr>
          <p:cNvPr id="66" name="雲形吹き出し 65"/>
          <p:cNvSpPr/>
          <p:nvPr/>
        </p:nvSpPr>
        <p:spPr>
          <a:xfrm>
            <a:off x="1057380" y="4343443"/>
            <a:ext cx="2230151" cy="1014337"/>
          </a:xfrm>
          <a:prstGeom prst="cloudCallout">
            <a:avLst>
              <a:gd name="adj1" fmla="val -35421"/>
              <a:gd name="adj2" fmla="val 696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dirty="0" smtClean="0"/>
              <a:t>時間がある人に答えてほしい質問があるけど顔がみえないし</a:t>
            </a:r>
            <a:r>
              <a:rPr kumimoji="1" lang="en-US" altLang="ja-JP" sz="1100" dirty="0" smtClean="0"/>
              <a:t>…</a:t>
            </a:r>
            <a:endParaRPr kumimoji="1" lang="ja-JP" altLang="en-US" sz="1100" dirty="0"/>
          </a:p>
        </p:txBody>
      </p:sp>
      <p:cxnSp>
        <p:nvCxnSpPr>
          <p:cNvPr id="46" name="直線矢印コネクタ 45"/>
          <p:cNvCxnSpPr/>
          <p:nvPr/>
        </p:nvCxnSpPr>
        <p:spPr>
          <a:xfrm>
            <a:off x="5494194" y="6353990"/>
            <a:ext cx="834404" cy="0"/>
          </a:xfrm>
          <a:prstGeom prst="straightConnector1">
            <a:avLst/>
          </a:prstGeom>
          <a:ln w="38100">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6481563" y="5716774"/>
            <a:ext cx="239851" cy="386933"/>
          </a:xfrm>
          <a:prstGeom prst="straightConnector1">
            <a:avLst/>
          </a:prstGeom>
          <a:ln w="38100">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8" name="スライド番号プレースホルダー 7"/>
          <p:cNvSpPr>
            <a:spLocks noGrp="1"/>
          </p:cNvSpPr>
          <p:nvPr>
            <p:ph type="sldNum" sz="quarter" idx="12"/>
          </p:nvPr>
        </p:nvSpPr>
        <p:spPr/>
        <p:txBody>
          <a:bodyPr/>
          <a:lstStyle/>
          <a:p>
            <a:fld id="{1C2FABA7-8021-4083-B469-6CA7E29EFECA}" type="slidenum">
              <a:rPr kumimoji="1" lang="ja-JP" altLang="en-US" smtClean="0"/>
              <a:t>2</a:t>
            </a:fld>
            <a:endParaRPr kumimoji="1" lang="ja-JP" altLang="en-US"/>
          </a:p>
        </p:txBody>
      </p:sp>
    </p:spTree>
    <p:extLst>
      <p:ext uri="{BB962C8B-B14F-4D97-AF65-F5344CB8AC3E}">
        <p14:creationId xmlns:p14="http://schemas.microsoft.com/office/powerpoint/2010/main" val="3555453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409268" y="1054476"/>
            <a:ext cx="8195180" cy="93436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634082"/>
          </a:xfrm>
        </p:spPr>
        <p:txBody>
          <a:bodyPr>
            <a:normAutofit fontScale="90000"/>
          </a:bodyPr>
          <a:lstStyle/>
          <a:p>
            <a:r>
              <a:rPr kumimoji="1" lang="ja-JP" altLang="en-US" dirty="0" smtClean="0"/>
              <a:t>既存のコミュニケーションツール</a:t>
            </a:r>
            <a:endParaRPr kumimoji="1" lang="ja-JP" altLang="en-US" dirty="0"/>
          </a:p>
        </p:txBody>
      </p:sp>
      <p:sp>
        <p:nvSpPr>
          <p:cNvPr id="3" name="コンテンツ プレースホルダー 2"/>
          <p:cNvSpPr>
            <a:spLocks noGrp="1"/>
          </p:cNvSpPr>
          <p:nvPr>
            <p:ph idx="1"/>
          </p:nvPr>
        </p:nvSpPr>
        <p:spPr>
          <a:xfrm>
            <a:off x="323528" y="2647453"/>
            <a:ext cx="8064896" cy="3733875"/>
          </a:xfrm>
        </p:spPr>
        <p:txBody>
          <a:bodyPr>
            <a:normAutofit/>
          </a:bodyPr>
          <a:lstStyle/>
          <a:p>
            <a:r>
              <a:rPr lang="ja-JP" altLang="en-US" sz="2800" dirty="0" smtClean="0"/>
              <a:t>掲示板・グループチャット</a:t>
            </a:r>
            <a:endParaRPr lang="en-US" altLang="ja-JP" sz="2800" dirty="0" smtClean="0"/>
          </a:p>
          <a:p>
            <a:pPr lvl="1"/>
            <a:r>
              <a:rPr lang="ja-JP" altLang="en-US" sz="2400" dirty="0"/>
              <a:t>全体へ</a:t>
            </a:r>
            <a:r>
              <a:rPr lang="ja-JP" altLang="en-US" sz="2400" dirty="0" smtClean="0"/>
              <a:t>の投稿は気</a:t>
            </a:r>
            <a:r>
              <a:rPr lang="ja-JP" altLang="en-US" sz="2400" dirty="0"/>
              <a:t>が引ける</a:t>
            </a:r>
            <a:r>
              <a:rPr lang="ja-JP" altLang="en-US" sz="2400" dirty="0" smtClean="0"/>
              <a:t>。</a:t>
            </a:r>
            <a:endParaRPr lang="en-US" altLang="ja-JP" sz="2400" dirty="0" smtClean="0"/>
          </a:p>
          <a:p>
            <a:pPr lvl="1"/>
            <a:endParaRPr lang="en-US" altLang="ja-JP" sz="2400" dirty="0"/>
          </a:p>
          <a:p>
            <a:pPr lvl="1"/>
            <a:endParaRPr lang="en-US" altLang="ja-JP" sz="2400" dirty="0" smtClean="0"/>
          </a:p>
          <a:p>
            <a:pPr lvl="1"/>
            <a:r>
              <a:rPr lang="ja-JP" altLang="en-US" sz="2400" dirty="0"/>
              <a:t>多く</a:t>
            </a:r>
            <a:r>
              <a:rPr lang="ja-JP" altLang="en-US" sz="2400" dirty="0" smtClean="0"/>
              <a:t>の投稿があると自分の投稿が見逃されてしまう。</a:t>
            </a:r>
            <a:endParaRPr lang="en-US" altLang="ja-JP" sz="2400" dirty="0" smtClean="0"/>
          </a:p>
          <a:p>
            <a:pPr lvl="1"/>
            <a:r>
              <a:rPr lang="ja-JP" altLang="en-US" sz="2400" dirty="0" smtClean="0"/>
              <a:t>違うコミュニティーの人の投稿に</a:t>
            </a:r>
            <a:r>
              <a:rPr lang="ja-JP" altLang="en-US" sz="2400" dirty="0"/>
              <a:t>返信</a:t>
            </a:r>
            <a:r>
              <a:rPr lang="ja-JP" altLang="en-US" sz="2400" dirty="0" smtClean="0"/>
              <a:t>しづらい</a:t>
            </a:r>
            <a:endParaRPr lang="en-US" altLang="ja-JP" sz="2400" dirty="0" smtClean="0"/>
          </a:p>
          <a:p>
            <a:pPr lvl="1"/>
            <a:endParaRPr lang="en-US" altLang="ja-JP" sz="2400" dirty="0"/>
          </a:p>
        </p:txBody>
      </p:sp>
      <p:grpSp>
        <p:nvGrpSpPr>
          <p:cNvPr id="9" name="グループ化 8"/>
          <p:cNvGrpSpPr/>
          <p:nvPr/>
        </p:nvGrpSpPr>
        <p:grpSpPr>
          <a:xfrm>
            <a:off x="409268" y="1198493"/>
            <a:ext cx="8325464" cy="646331"/>
            <a:chOff x="495008" y="1198493"/>
            <a:chExt cx="8325464" cy="646331"/>
          </a:xfrm>
        </p:grpSpPr>
        <p:sp>
          <p:nvSpPr>
            <p:cNvPr id="4" name="テキスト ボックス 3"/>
            <p:cNvSpPr txBox="1"/>
            <p:nvPr/>
          </p:nvSpPr>
          <p:spPr>
            <a:xfrm>
              <a:off x="1511874" y="1198493"/>
              <a:ext cx="7308598" cy="646331"/>
            </a:xfrm>
            <a:prstGeom prst="rect">
              <a:avLst/>
            </a:prstGeom>
            <a:noFill/>
          </p:spPr>
          <p:txBody>
            <a:bodyPr wrap="square" rtlCol="0">
              <a:spAutoFit/>
            </a:bodyPr>
            <a:lstStyle/>
            <a:p>
              <a:r>
                <a:rPr kumimoji="1" lang="ja-JP" altLang="en-US" b="1" dirty="0" smtClean="0"/>
                <a:t>疑問、問題を解決できる人（専門知識をもつ人や手が空いている人）が</a:t>
              </a:r>
              <a:endParaRPr kumimoji="1" lang="en-US" altLang="ja-JP" b="1" dirty="0" smtClean="0"/>
            </a:p>
            <a:p>
              <a:r>
                <a:rPr kumimoji="1" lang="ja-JP" altLang="en-US" b="1" dirty="0" smtClean="0"/>
                <a:t>組織内にいても見つけられない</a:t>
              </a:r>
              <a:endParaRPr kumimoji="1" lang="ja-JP" altLang="en-US" b="1" dirty="0"/>
            </a:p>
          </p:txBody>
        </p:sp>
        <p:sp>
          <p:nvSpPr>
            <p:cNvPr id="5" name="正方形/長方形 4"/>
            <p:cNvSpPr/>
            <p:nvPr/>
          </p:nvSpPr>
          <p:spPr>
            <a:xfrm>
              <a:off x="495008" y="1260048"/>
              <a:ext cx="1087157" cy="523220"/>
            </a:xfrm>
            <a:prstGeom prst="rect">
              <a:avLst/>
            </a:prstGeom>
          </p:spPr>
          <p:txBody>
            <a:bodyPr wrap="none">
              <a:spAutoFit/>
            </a:bodyPr>
            <a:lstStyle/>
            <a:p>
              <a:r>
                <a:rPr lang="ja-JP" altLang="en-US" sz="2800" b="1" dirty="0"/>
                <a:t>課題：</a:t>
              </a:r>
              <a:endParaRPr lang="en-US" altLang="ja-JP" sz="2800" b="1" dirty="0"/>
            </a:p>
          </p:txBody>
        </p:sp>
      </p:grpSp>
      <p:sp>
        <p:nvSpPr>
          <p:cNvPr id="6" name="右矢印 5"/>
          <p:cNvSpPr/>
          <p:nvPr/>
        </p:nvSpPr>
        <p:spPr>
          <a:xfrm>
            <a:off x="1907704" y="3645024"/>
            <a:ext cx="936104" cy="5040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1907704" y="5517232"/>
            <a:ext cx="936104" cy="5040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275856" y="3645024"/>
            <a:ext cx="3249608" cy="523220"/>
          </a:xfrm>
          <a:prstGeom prst="rect">
            <a:avLst/>
          </a:prstGeom>
        </p:spPr>
        <p:txBody>
          <a:bodyPr wrap="none">
            <a:spAutoFit/>
          </a:bodyPr>
          <a:lstStyle/>
          <a:p>
            <a:r>
              <a:rPr lang="ja-JP" altLang="en-US" sz="2800" b="1" dirty="0" smtClean="0"/>
              <a:t>気軽に質問できない</a:t>
            </a:r>
            <a:endParaRPr lang="ja-JP" altLang="en-US" sz="2800" b="1" dirty="0"/>
          </a:p>
        </p:txBody>
      </p:sp>
      <p:sp>
        <p:nvSpPr>
          <p:cNvPr id="15" name="正方形/長方形 14"/>
          <p:cNvSpPr/>
          <p:nvPr/>
        </p:nvSpPr>
        <p:spPr>
          <a:xfrm>
            <a:off x="3275856" y="5485863"/>
            <a:ext cx="3196709" cy="523220"/>
          </a:xfrm>
          <a:prstGeom prst="rect">
            <a:avLst/>
          </a:prstGeom>
        </p:spPr>
        <p:txBody>
          <a:bodyPr wrap="none">
            <a:spAutoFit/>
          </a:bodyPr>
          <a:lstStyle/>
          <a:p>
            <a:r>
              <a:rPr lang="ja-JP" altLang="en-US" sz="2800" b="1" dirty="0" smtClean="0"/>
              <a:t>返信が返ってこない</a:t>
            </a:r>
            <a:endParaRPr lang="ja-JP" altLang="en-US" sz="2800" b="1" dirty="0"/>
          </a:p>
        </p:txBody>
      </p:sp>
      <p:sp>
        <p:nvSpPr>
          <p:cNvPr id="8" name="スライド番号プレースホルダー 7"/>
          <p:cNvSpPr>
            <a:spLocks noGrp="1"/>
          </p:cNvSpPr>
          <p:nvPr>
            <p:ph type="sldNum" sz="quarter" idx="12"/>
          </p:nvPr>
        </p:nvSpPr>
        <p:spPr/>
        <p:txBody>
          <a:bodyPr/>
          <a:lstStyle/>
          <a:p>
            <a:fld id="{1C2FABA7-8021-4083-B469-6CA7E29EFECA}" type="slidenum">
              <a:rPr kumimoji="1" lang="ja-JP" altLang="en-US" smtClean="0"/>
              <a:t>3</a:t>
            </a:fld>
            <a:endParaRPr kumimoji="1" lang="ja-JP" altLang="en-US"/>
          </a:p>
        </p:txBody>
      </p:sp>
    </p:spTree>
    <p:extLst>
      <p:ext uri="{BB962C8B-B14F-4D97-AF65-F5344CB8AC3E}">
        <p14:creationId xmlns:p14="http://schemas.microsoft.com/office/powerpoint/2010/main" val="265801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3600" dirty="0" smtClean="0"/>
              <a:t>提案する</a:t>
            </a:r>
            <a:r>
              <a:rPr kumimoji="1" lang="en-US" altLang="ja-JP" sz="3600" dirty="0" smtClean="0"/>
              <a:t>Web</a:t>
            </a:r>
            <a:r>
              <a:rPr kumimoji="1" lang="ja-JP" altLang="en-US" sz="3600" dirty="0" smtClean="0"/>
              <a:t>アプリ</a:t>
            </a:r>
            <a:r>
              <a:rPr kumimoji="1" lang="en-US" altLang="ja-JP" sz="3600" dirty="0" smtClean="0"/>
              <a:t/>
            </a:r>
            <a:br>
              <a:rPr kumimoji="1" lang="en-US" altLang="ja-JP" sz="3600" dirty="0" smtClean="0"/>
            </a:br>
            <a:r>
              <a:rPr kumimoji="1" lang="en-US" altLang="ja-JP" b="1" dirty="0" smtClean="0"/>
              <a:t>.</a:t>
            </a:r>
            <a:r>
              <a:rPr kumimoji="1" lang="en-US" altLang="ja-JP" sz="5300" b="1" dirty="0" smtClean="0"/>
              <a:t>Chain()</a:t>
            </a:r>
            <a:endParaRPr kumimoji="1" lang="ja-JP" altLang="en-US" sz="5300" b="1" dirty="0"/>
          </a:p>
        </p:txBody>
      </p:sp>
      <p:sp>
        <p:nvSpPr>
          <p:cNvPr id="3" name="コンテンツ プレースホルダー 2"/>
          <p:cNvSpPr>
            <a:spLocks noGrp="1"/>
          </p:cNvSpPr>
          <p:nvPr>
            <p:ph idx="1"/>
          </p:nvPr>
        </p:nvSpPr>
        <p:spPr>
          <a:xfrm>
            <a:off x="107504" y="3717032"/>
            <a:ext cx="4502688" cy="3140968"/>
          </a:xfrm>
        </p:spPr>
        <p:txBody>
          <a:bodyPr>
            <a:noAutofit/>
          </a:bodyPr>
          <a:lstStyle/>
          <a:p>
            <a:pPr marL="457200" lvl="1" indent="0">
              <a:buNone/>
            </a:pPr>
            <a:r>
              <a:rPr lang="ja-JP" altLang="en-US" sz="1700" b="1" dirty="0" smtClean="0"/>
              <a:t>質問者に対する効果：</a:t>
            </a:r>
            <a:endParaRPr lang="en-US" altLang="ja-JP" sz="1700" b="1" dirty="0" smtClean="0"/>
          </a:p>
          <a:p>
            <a:pPr marL="457200" lvl="1" indent="0">
              <a:buNone/>
            </a:pPr>
            <a:r>
              <a:rPr lang="ja-JP" altLang="en-US" sz="1700" dirty="0" smtClean="0"/>
              <a:t>・</a:t>
            </a:r>
            <a:r>
              <a:rPr lang="ja-JP" altLang="en-US" sz="1700" dirty="0" smtClean="0">
                <a:solidFill>
                  <a:srgbClr val="C00000"/>
                </a:solidFill>
              </a:rPr>
              <a:t>宛先に頭を悩ませる必要がない</a:t>
            </a:r>
            <a:r>
              <a:rPr lang="ja-JP" altLang="en-US" sz="1700" dirty="0" smtClean="0"/>
              <a:t>ため気軽に質問が可能</a:t>
            </a:r>
            <a:endParaRPr lang="en-US" altLang="ja-JP" sz="1700" dirty="0" smtClean="0"/>
          </a:p>
          <a:p>
            <a:pPr marL="457200" lvl="1" indent="0">
              <a:buNone/>
            </a:pPr>
            <a:r>
              <a:rPr lang="ja-JP" altLang="en-US" sz="1700" dirty="0" smtClean="0"/>
              <a:t>・質問を見る</a:t>
            </a:r>
            <a:r>
              <a:rPr lang="ja-JP" altLang="en-US" sz="1700" dirty="0" smtClean="0">
                <a:solidFill>
                  <a:srgbClr val="C00000"/>
                </a:solidFill>
              </a:rPr>
              <a:t>人数が限られる</a:t>
            </a:r>
            <a:r>
              <a:rPr lang="ja-JP" altLang="en-US" sz="1700" dirty="0" smtClean="0"/>
              <a:t>ため、投稿するハードルが低い</a:t>
            </a:r>
            <a:endParaRPr lang="en-US" altLang="ja-JP" sz="1700" dirty="0" smtClean="0"/>
          </a:p>
          <a:p>
            <a:pPr marL="457200" lvl="1" indent="0">
              <a:buNone/>
            </a:pPr>
            <a:r>
              <a:rPr lang="en-US" altLang="ja-JP" sz="1700" dirty="0" smtClean="0"/>
              <a:t/>
            </a:r>
            <a:br>
              <a:rPr lang="en-US" altLang="ja-JP" sz="1700" dirty="0" smtClean="0"/>
            </a:br>
            <a:r>
              <a:rPr lang="ja-JP" altLang="en-US" sz="1700" b="1" dirty="0" smtClean="0"/>
              <a:t>回答者に対する効果：</a:t>
            </a:r>
            <a:endParaRPr lang="en-US" altLang="ja-JP" sz="1700" b="1" dirty="0" smtClean="0"/>
          </a:p>
          <a:p>
            <a:pPr marL="457200" lvl="1" indent="0">
              <a:buNone/>
            </a:pPr>
            <a:r>
              <a:rPr lang="ja-JP" altLang="en-US" sz="1700" dirty="0"/>
              <a:t>・</a:t>
            </a:r>
            <a:r>
              <a:rPr lang="ja-JP" altLang="en-US" sz="1700" dirty="0" smtClean="0"/>
              <a:t>宛先を個人にすることで受け手に</a:t>
            </a:r>
            <a:r>
              <a:rPr lang="ja-JP" altLang="en-US" sz="1700" dirty="0" smtClean="0">
                <a:solidFill>
                  <a:srgbClr val="C00000"/>
                </a:solidFill>
              </a:rPr>
              <a:t>返信の義務感</a:t>
            </a:r>
            <a:r>
              <a:rPr lang="ja-JP" altLang="en-US" sz="1700" dirty="0" smtClean="0"/>
              <a:t>を持たせることが可能（パス可）</a:t>
            </a:r>
            <a:endParaRPr lang="en-US" altLang="ja-JP" sz="1700" dirty="0" smtClean="0"/>
          </a:p>
          <a:p>
            <a:pPr marL="457200" lvl="1" indent="0">
              <a:buNone/>
            </a:pPr>
            <a:r>
              <a:rPr lang="ja-JP" altLang="en-US" sz="1700" dirty="0" smtClean="0"/>
              <a:t>・自分宛の</a:t>
            </a:r>
            <a:r>
              <a:rPr lang="ja-JP" altLang="en-US" sz="1700" dirty="0" smtClean="0">
                <a:solidFill>
                  <a:srgbClr val="C00000"/>
                </a:solidFill>
              </a:rPr>
              <a:t>質問は一目でわかる</a:t>
            </a:r>
            <a:r>
              <a:rPr lang="ja-JP" altLang="en-US" sz="1700" dirty="0" smtClean="0"/>
              <a:t>ため質問を見逃さない</a:t>
            </a:r>
            <a:endParaRPr lang="en-US" altLang="ja-JP" sz="1700" dirty="0" smtClean="0"/>
          </a:p>
        </p:txBody>
      </p:sp>
      <p:sp>
        <p:nvSpPr>
          <p:cNvPr id="6" name="テキスト ボックス 5"/>
          <p:cNvSpPr txBox="1"/>
          <p:nvPr/>
        </p:nvSpPr>
        <p:spPr>
          <a:xfrm>
            <a:off x="501214" y="2564904"/>
            <a:ext cx="3888432"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sz="2800" dirty="0" smtClean="0"/>
              <a:t>質問の宛先は一人のみ、</a:t>
            </a:r>
            <a:r>
              <a:rPr lang="ja-JP" altLang="en-US" sz="2800" dirty="0" smtClean="0"/>
              <a:t>かつシステム</a:t>
            </a:r>
            <a:r>
              <a:rPr lang="ja-JP" altLang="en-US" sz="2800" dirty="0"/>
              <a:t>が</a:t>
            </a:r>
            <a:r>
              <a:rPr lang="ja-JP" altLang="en-US" sz="2800" dirty="0" smtClean="0"/>
              <a:t>決定</a:t>
            </a:r>
            <a:endParaRPr kumimoji="1" lang="ja-JP" altLang="en-US" sz="2800" dirty="0"/>
          </a:p>
        </p:txBody>
      </p:sp>
      <p:sp>
        <p:nvSpPr>
          <p:cNvPr id="14" name="テキスト ボックス 13"/>
          <p:cNvSpPr txBox="1"/>
          <p:nvPr/>
        </p:nvSpPr>
        <p:spPr>
          <a:xfrm>
            <a:off x="683568" y="1753652"/>
            <a:ext cx="785324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2800" dirty="0" smtClean="0"/>
              <a:t>ユーザが気軽に質問でき、答えが返ってくるアプリ</a:t>
            </a:r>
            <a:endParaRPr kumimoji="1" lang="ja-JP" altLang="en-US" sz="2800" dirty="0"/>
          </a:p>
        </p:txBody>
      </p:sp>
      <p:sp>
        <p:nvSpPr>
          <p:cNvPr id="16" name="コンテンツ プレースホルダー 2"/>
          <p:cNvSpPr txBox="1">
            <a:spLocks/>
          </p:cNvSpPr>
          <p:nvPr/>
        </p:nvSpPr>
        <p:spPr>
          <a:xfrm>
            <a:off x="4427984" y="3844990"/>
            <a:ext cx="4273178" cy="18162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57200" lvl="1" indent="0">
              <a:buFont typeface="Arial" panose="020B0604020202020204" pitchFamily="34" charset="0"/>
              <a:buNone/>
            </a:pPr>
            <a:r>
              <a:rPr lang="ja-JP" altLang="en-US" sz="2400" b="1" dirty="0" smtClean="0"/>
              <a:t>効果：</a:t>
            </a:r>
            <a:endParaRPr lang="en-US" altLang="ja-JP" sz="2400" b="1" dirty="0" smtClean="0"/>
          </a:p>
          <a:p>
            <a:pPr marL="457200" lvl="1" indent="0">
              <a:buFont typeface="Arial" panose="020B0604020202020204" pitchFamily="34" charset="0"/>
              <a:buNone/>
            </a:pPr>
            <a:r>
              <a:rPr lang="ja-JP" altLang="en-US" sz="1800" dirty="0" smtClean="0"/>
              <a:t>・組織内ユーザの興味分野や専門分野がわかりやすい</a:t>
            </a:r>
            <a:endParaRPr lang="en-US" altLang="ja-JP" sz="1800" dirty="0" smtClean="0"/>
          </a:p>
          <a:p>
            <a:pPr marL="457200" lvl="1" indent="0">
              <a:buFont typeface="Arial" panose="020B0604020202020204" pitchFamily="34" charset="0"/>
              <a:buNone/>
            </a:pPr>
            <a:r>
              <a:rPr lang="en-US" altLang="ja-JP" sz="1800" dirty="0"/>
              <a:t> </a:t>
            </a:r>
            <a:r>
              <a:rPr lang="ja-JP" altLang="en-US" sz="1800" dirty="0" smtClean="0"/>
              <a:t>→ 組織内で新しい関係が生まれる</a:t>
            </a:r>
            <a:endParaRPr lang="en-US" altLang="ja-JP" sz="1800" dirty="0" smtClean="0"/>
          </a:p>
          <a:p>
            <a:pPr marL="457200" lvl="1" indent="0">
              <a:buFont typeface="Arial" panose="020B0604020202020204" pitchFamily="34" charset="0"/>
              <a:buNone/>
            </a:pPr>
            <a:r>
              <a:rPr lang="ja-JP" altLang="en-US" sz="1800" dirty="0" smtClean="0"/>
              <a:t> → 人材の発掘</a:t>
            </a:r>
            <a:endParaRPr lang="en-US" altLang="ja-JP" sz="1800" dirty="0" smtClean="0"/>
          </a:p>
        </p:txBody>
      </p:sp>
      <p:sp>
        <p:nvSpPr>
          <p:cNvPr id="17" name="テキスト ボックス 16"/>
          <p:cNvSpPr txBox="1"/>
          <p:nvPr/>
        </p:nvSpPr>
        <p:spPr>
          <a:xfrm>
            <a:off x="4644008" y="2564904"/>
            <a:ext cx="4146653"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2800" dirty="0"/>
              <a:t>組織内</a:t>
            </a:r>
            <a:r>
              <a:rPr lang="ja-JP" altLang="en-US" sz="2800" dirty="0" smtClean="0"/>
              <a:t>ネットワーク図</a:t>
            </a:r>
            <a:r>
              <a:rPr kumimoji="1" lang="ja-JP" altLang="en-US" sz="2800" dirty="0" smtClean="0"/>
              <a:t>作成</a:t>
            </a:r>
            <a:endParaRPr kumimoji="1" lang="ja-JP" altLang="en-US" sz="2800" dirty="0"/>
          </a:p>
        </p:txBody>
      </p:sp>
      <p:sp>
        <p:nvSpPr>
          <p:cNvPr id="4" name="スライド番号プレースホルダー 3"/>
          <p:cNvSpPr>
            <a:spLocks noGrp="1"/>
          </p:cNvSpPr>
          <p:nvPr>
            <p:ph type="sldNum" sz="quarter" idx="12"/>
          </p:nvPr>
        </p:nvSpPr>
        <p:spPr/>
        <p:txBody>
          <a:bodyPr/>
          <a:lstStyle/>
          <a:p>
            <a:fld id="{1C2FABA7-8021-4083-B469-6CA7E29EFECA}" type="slidenum">
              <a:rPr kumimoji="1" lang="ja-JP" altLang="en-US" smtClean="0"/>
              <a:t>4</a:t>
            </a:fld>
            <a:endParaRPr kumimoji="1" lang="ja-JP" altLang="en-US"/>
          </a:p>
        </p:txBody>
      </p:sp>
    </p:spTree>
    <p:extLst>
      <p:ext uri="{BB962C8B-B14F-4D97-AF65-F5344CB8AC3E}">
        <p14:creationId xmlns:p14="http://schemas.microsoft.com/office/powerpoint/2010/main" val="2681856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34082"/>
          </a:xfrm>
        </p:spPr>
        <p:txBody>
          <a:bodyPr>
            <a:normAutofit fontScale="90000"/>
          </a:bodyPr>
          <a:lstStyle/>
          <a:p>
            <a:r>
              <a:rPr lang="ja-JP" altLang="en-US" dirty="0"/>
              <a:t>動作</a:t>
            </a:r>
            <a:r>
              <a:rPr lang="ja-JP" altLang="en-US" dirty="0" smtClean="0"/>
              <a:t>イメージ図</a:t>
            </a:r>
            <a:endParaRPr kumimoji="1" lang="ja-JP" altLang="en-US" dirty="0"/>
          </a:p>
        </p:txBody>
      </p:sp>
      <p:sp>
        <p:nvSpPr>
          <p:cNvPr id="5" name="テキスト ボックス 4"/>
          <p:cNvSpPr txBox="1"/>
          <p:nvPr/>
        </p:nvSpPr>
        <p:spPr>
          <a:xfrm>
            <a:off x="349898" y="1484784"/>
            <a:ext cx="86145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　　　　　　　</a:t>
            </a:r>
            <a:r>
              <a:rPr kumimoji="1" lang="ja-JP" altLang="en-US" sz="2000" dirty="0" smtClean="0"/>
              <a:t>   </a:t>
            </a:r>
            <a:r>
              <a:rPr kumimoji="1" lang="ja-JP" altLang="en-US" sz="2400" dirty="0" smtClean="0"/>
              <a:t>・アプリが質問の宛先を決定</a:t>
            </a:r>
            <a:endParaRPr kumimoji="1" lang="en-US" altLang="ja-JP" sz="2400" dirty="0" smtClean="0"/>
          </a:p>
          <a:p>
            <a:r>
              <a:rPr lang="ja-JP" altLang="en-US" sz="2400" dirty="0" smtClean="0"/>
              <a:t>　　　　　　・各質問には回答期限があり、過ぎると自動パスに</a:t>
            </a:r>
            <a:r>
              <a:rPr lang="ja-JP" altLang="en-US" sz="2400" dirty="0" smtClean="0"/>
              <a:t>なる</a:t>
            </a:r>
            <a:endParaRPr lang="en-US" altLang="ja-JP" sz="2400" dirty="0" smtClean="0"/>
          </a:p>
        </p:txBody>
      </p:sp>
      <p:pic>
        <p:nvPicPr>
          <p:cNvPr id="6" name="Picture 2" descr="C:\Program Files\Microsoft Office\MEDIA\CAGCAT10\j01998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54" y="1549726"/>
            <a:ext cx="768524" cy="7011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ie304184\Desktop\アプリイメージ.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658" y="2564904"/>
            <a:ext cx="7201371" cy="4299157"/>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5</a:t>
            </a:fld>
            <a:endParaRPr kumimoji="1" lang="ja-JP" altLang="en-US"/>
          </a:p>
        </p:txBody>
      </p:sp>
    </p:spTree>
    <p:extLst>
      <p:ext uri="{BB962C8B-B14F-4D97-AF65-F5344CB8AC3E}">
        <p14:creationId xmlns:p14="http://schemas.microsoft.com/office/powerpoint/2010/main" val="4193042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a:off x="3563888" y="1550428"/>
            <a:ext cx="2592288" cy="45385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 name="タイトル 1"/>
          <p:cNvSpPr>
            <a:spLocks noGrp="1"/>
          </p:cNvSpPr>
          <p:nvPr>
            <p:ph type="title"/>
          </p:nvPr>
        </p:nvSpPr>
        <p:spPr>
          <a:xfrm>
            <a:off x="457200" y="274638"/>
            <a:ext cx="8229600" cy="634082"/>
          </a:xfrm>
        </p:spPr>
        <p:txBody>
          <a:bodyPr>
            <a:normAutofit fontScale="90000"/>
          </a:bodyPr>
          <a:lstStyle/>
          <a:p>
            <a:r>
              <a:rPr kumimoji="1" lang="ja-JP" altLang="en-US" dirty="0" smtClean="0"/>
              <a:t>動作フロー</a:t>
            </a:r>
            <a:endParaRPr kumimoji="1" lang="ja-JP" altLang="en-US" dirty="0"/>
          </a:p>
        </p:txBody>
      </p:sp>
      <p:sp>
        <p:nvSpPr>
          <p:cNvPr id="5" name="二等辺三角形 4"/>
          <p:cNvSpPr/>
          <p:nvPr/>
        </p:nvSpPr>
        <p:spPr>
          <a:xfrm>
            <a:off x="319855" y="1454304"/>
            <a:ext cx="1155802" cy="5040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 name="正方形/長方形 5"/>
          <p:cNvSpPr/>
          <p:nvPr/>
        </p:nvSpPr>
        <p:spPr>
          <a:xfrm>
            <a:off x="429329" y="1951356"/>
            <a:ext cx="891471" cy="835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1488052" y="2060848"/>
            <a:ext cx="1998536" cy="2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8131813" y="1628800"/>
            <a:ext cx="613371" cy="926925"/>
            <a:chOff x="4243712" y="2711228"/>
            <a:chExt cx="794214" cy="1206950"/>
          </a:xfrm>
        </p:grpSpPr>
        <p:sp>
          <p:nvSpPr>
            <p:cNvPr id="9" name="二等辺三角形 8"/>
            <p:cNvSpPr/>
            <p:nvPr/>
          </p:nvSpPr>
          <p:spPr>
            <a:xfrm>
              <a:off x="4243712" y="3111862"/>
              <a:ext cx="794214" cy="8063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マイル 9"/>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Picture 3"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2" y="2018421"/>
            <a:ext cx="670447" cy="684443"/>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2267744" y="1691516"/>
            <a:ext cx="792088" cy="369332"/>
          </a:xfrm>
          <a:prstGeom prst="rect">
            <a:avLst/>
          </a:prstGeom>
          <a:noFill/>
        </p:spPr>
        <p:txBody>
          <a:bodyPr wrap="square" rtlCol="0">
            <a:spAutoFit/>
          </a:bodyPr>
          <a:lstStyle/>
          <a:p>
            <a:r>
              <a:rPr kumimoji="1" lang="ja-JP" altLang="en-US" dirty="0" smtClean="0"/>
              <a:t>質問</a:t>
            </a:r>
            <a:endParaRPr kumimoji="1" lang="ja-JP" altLang="en-US" dirty="0"/>
          </a:p>
        </p:txBody>
      </p:sp>
      <p:sp>
        <p:nvSpPr>
          <p:cNvPr id="2" name="メモ 1"/>
          <p:cNvSpPr/>
          <p:nvPr/>
        </p:nvSpPr>
        <p:spPr>
          <a:xfrm>
            <a:off x="1475657" y="2438360"/>
            <a:ext cx="1921236" cy="15823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smtClean="0"/>
              <a:t>・宛先所属（複数）</a:t>
            </a:r>
            <a:endParaRPr kumimoji="1" lang="en-US" altLang="ja-JP" dirty="0" smtClean="0"/>
          </a:p>
          <a:p>
            <a:r>
              <a:rPr lang="ja-JP" altLang="en-US" dirty="0" smtClean="0"/>
              <a:t>・タイトル、本文</a:t>
            </a:r>
            <a:endParaRPr lang="en-US" altLang="ja-JP" dirty="0" smtClean="0"/>
          </a:p>
          <a:p>
            <a:r>
              <a:rPr kumimoji="1" lang="ja-JP" altLang="en-US" dirty="0" smtClean="0">
                <a:solidFill>
                  <a:srgbClr val="C00000"/>
                </a:solidFill>
              </a:rPr>
              <a:t>・タグ（複数）</a:t>
            </a:r>
            <a:endParaRPr kumimoji="1" lang="en-US" altLang="ja-JP" dirty="0" smtClean="0">
              <a:solidFill>
                <a:srgbClr val="C00000"/>
              </a:solidFill>
            </a:endParaRPr>
          </a:p>
          <a:p>
            <a:r>
              <a:rPr lang="ja-JP" altLang="en-US" dirty="0" smtClean="0">
                <a:solidFill>
                  <a:srgbClr val="C00000"/>
                </a:solidFill>
              </a:rPr>
              <a:t>・タイムリミット</a:t>
            </a:r>
            <a:endParaRPr kumimoji="1" lang="ja-JP" altLang="en-US" dirty="0">
              <a:solidFill>
                <a:srgbClr val="C00000"/>
              </a:solidFill>
            </a:endParaRPr>
          </a:p>
        </p:txBody>
      </p:sp>
      <p:grpSp>
        <p:nvGrpSpPr>
          <p:cNvPr id="14" name="グループ化 13"/>
          <p:cNvGrpSpPr/>
          <p:nvPr/>
        </p:nvGrpSpPr>
        <p:grpSpPr>
          <a:xfrm>
            <a:off x="8136735" y="4832041"/>
            <a:ext cx="611729" cy="980299"/>
            <a:chOff x="4243712" y="2711228"/>
            <a:chExt cx="794214" cy="1206950"/>
          </a:xfrm>
          <a:solidFill>
            <a:schemeClr val="accent6">
              <a:lumMod val="40000"/>
              <a:lumOff val="60000"/>
            </a:schemeClr>
          </a:solidFill>
        </p:grpSpPr>
        <p:sp>
          <p:nvSpPr>
            <p:cNvPr id="15" name="二等辺三角形 14"/>
            <p:cNvSpPr/>
            <p:nvPr/>
          </p:nvSpPr>
          <p:spPr>
            <a:xfrm>
              <a:off x="4243712" y="3111862"/>
              <a:ext cx="794214" cy="80631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16" name="スマイル 15"/>
            <p:cNvSpPr/>
            <p:nvPr/>
          </p:nvSpPr>
          <p:spPr>
            <a:xfrm>
              <a:off x="4245838" y="2711228"/>
              <a:ext cx="792088" cy="794396"/>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矢印コネクタ 16"/>
          <p:cNvCxnSpPr/>
          <p:nvPr/>
        </p:nvCxnSpPr>
        <p:spPr>
          <a:xfrm flipH="1">
            <a:off x="6254984" y="2240867"/>
            <a:ext cx="14941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6670554" y="2306011"/>
            <a:ext cx="792088" cy="338554"/>
          </a:xfrm>
          <a:prstGeom prst="rect">
            <a:avLst/>
          </a:prstGeom>
          <a:noFill/>
        </p:spPr>
        <p:txBody>
          <a:bodyPr wrap="square" rtlCol="0">
            <a:spAutoFit/>
          </a:bodyPr>
          <a:lstStyle/>
          <a:p>
            <a:r>
              <a:rPr kumimoji="1" lang="ja-JP" altLang="en-US" sz="1600" dirty="0" smtClean="0"/>
              <a:t>パス</a:t>
            </a:r>
            <a:endParaRPr kumimoji="1" lang="ja-JP" altLang="en-US" sz="1600" dirty="0"/>
          </a:p>
        </p:txBody>
      </p:sp>
      <p:cxnSp>
        <p:nvCxnSpPr>
          <p:cNvPr id="23" name="直線矢印コネクタ 22"/>
          <p:cNvCxnSpPr/>
          <p:nvPr/>
        </p:nvCxnSpPr>
        <p:spPr>
          <a:xfrm flipV="1">
            <a:off x="916477" y="3140968"/>
            <a:ext cx="0" cy="25202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916477" y="5661248"/>
            <a:ext cx="24804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967501" y="5723964"/>
            <a:ext cx="792087" cy="369332"/>
          </a:xfrm>
          <a:prstGeom prst="rect">
            <a:avLst/>
          </a:prstGeom>
          <a:noFill/>
        </p:spPr>
        <p:txBody>
          <a:bodyPr wrap="square" rtlCol="0">
            <a:spAutoFit/>
          </a:bodyPr>
          <a:lstStyle/>
          <a:p>
            <a:r>
              <a:rPr kumimoji="1" lang="ja-JP" altLang="en-US" dirty="0" smtClean="0"/>
              <a:t>回答</a:t>
            </a:r>
            <a:endParaRPr kumimoji="1" lang="ja-JP" altLang="en-US" dirty="0"/>
          </a:p>
        </p:txBody>
      </p:sp>
      <p:pic>
        <p:nvPicPr>
          <p:cNvPr id="29" name="Picture 2" descr="C:\Program Files\Microsoft Office\MEDIA\CAGCAT10\j019980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8771" y="1675568"/>
            <a:ext cx="613229" cy="55943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矢印コネクタ 31"/>
          <p:cNvCxnSpPr/>
          <p:nvPr/>
        </p:nvCxnSpPr>
        <p:spPr>
          <a:xfrm flipV="1">
            <a:off x="6254984" y="2024843"/>
            <a:ext cx="1623228" cy="43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6310039" y="5095650"/>
            <a:ext cx="1623228" cy="43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6510060" y="1664803"/>
            <a:ext cx="1239080" cy="338554"/>
          </a:xfrm>
          <a:prstGeom prst="rect">
            <a:avLst/>
          </a:prstGeom>
          <a:noFill/>
        </p:spPr>
        <p:txBody>
          <a:bodyPr wrap="square" rtlCol="0">
            <a:spAutoFit/>
          </a:bodyPr>
          <a:lstStyle/>
          <a:p>
            <a:r>
              <a:rPr kumimoji="1" lang="ja-JP" altLang="en-US" sz="1600" dirty="0" smtClean="0"/>
              <a:t>宛先決定</a:t>
            </a:r>
            <a:endParaRPr kumimoji="1" lang="ja-JP" altLang="en-US" sz="1600" dirty="0"/>
          </a:p>
        </p:txBody>
      </p:sp>
      <p:grpSp>
        <p:nvGrpSpPr>
          <p:cNvPr id="47" name="グループ化 46"/>
          <p:cNvGrpSpPr/>
          <p:nvPr/>
        </p:nvGrpSpPr>
        <p:grpSpPr>
          <a:xfrm>
            <a:off x="8135093" y="2936294"/>
            <a:ext cx="613371" cy="896587"/>
            <a:chOff x="4243712" y="2711228"/>
            <a:chExt cx="794214" cy="1206950"/>
          </a:xfrm>
        </p:grpSpPr>
        <p:sp>
          <p:nvSpPr>
            <p:cNvPr id="48" name="二等辺三角形 47"/>
            <p:cNvSpPr/>
            <p:nvPr/>
          </p:nvSpPr>
          <p:spPr>
            <a:xfrm>
              <a:off x="4243712" y="3111862"/>
              <a:ext cx="794214" cy="806316"/>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49" name="スマイル 48"/>
            <p:cNvSpPr/>
            <p:nvPr/>
          </p:nvSpPr>
          <p:spPr>
            <a:xfrm>
              <a:off x="4245838" y="2711228"/>
              <a:ext cx="792088" cy="794396"/>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p:cNvSpPr txBox="1"/>
          <p:nvPr/>
        </p:nvSpPr>
        <p:spPr>
          <a:xfrm>
            <a:off x="6702134" y="3515064"/>
            <a:ext cx="1239080" cy="338554"/>
          </a:xfrm>
          <a:prstGeom prst="rect">
            <a:avLst/>
          </a:prstGeom>
          <a:noFill/>
        </p:spPr>
        <p:txBody>
          <a:bodyPr wrap="square" rtlCol="0">
            <a:spAutoFit/>
          </a:bodyPr>
          <a:lstStyle/>
          <a:p>
            <a:r>
              <a:rPr kumimoji="1" lang="ja-JP" altLang="en-US" sz="1600" dirty="0" smtClean="0">
                <a:solidFill>
                  <a:srgbClr val="C00000"/>
                </a:solidFill>
              </a:rPr>
              <a:t>自動パス</a:t>
            </a:r>
            <a:endParaRPr kumimoji="1" lang="ja-JP" altLang="en-US" sz="1600" dirty="0">
              <a:solidFill>
                <a:srgbClr val="C00000"/>
              </a:solidFill>
            </a:endParaRPr>
          </a:p>
        </p:txBody>
      </p:sp>
      <p:cxnSp>
        <p:nvCxnSpPr>
          <p:cNvPr id="52" name="直線矢印コネクタ 51"/>
          <p:cNvCxnSpPr/>
          <p:nvPr/>
        </p:nvCxnSpPr>
        <p:spPr>
          <a:xfrm flipV="1">
            <a:off x="6294036" y="3298083"/>
            <a:ext cx="1623228" cy="43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6549112" y="2938043"/>
            <a:ext cx="1239080" cy="338554"/>
          </a:xfrm>
          <a:prstGeom prst="rect">
            <a:avLst/>
          </a:prstGeom>
          <a:noFill/>
        </p:spPr>
        <p:txBody>
          <a:bodyPr wrap="square" rtlCol="0">
            <a:spAutoFit/>
          </a:bodyPr>
          <a:lstStyle/>
          <a:p>
            <a:r>
              <a:rPr kumimoji="1" lang="ja-JP" altLang="en-US" sz="1600" dirty="0" smtClean="0"/>
              <a:t>宛先決定</a:t>
            </a:r>
            <a:endParaRPr kumimoji="1" lang="ja-JP" altLang="en-US" sz="1600" dirty="0"/>
          </a:p>
        </p:txBody>
      </p:sp>
      <p:sp>
        <p:nvSpPr>
          <p:cNvPr id="58" name="左カーブ矢印 57"/>
          <p:cNvSpPr/>
          <p:nvPr/>
        </p:nvSpPr>
        <p:spPr>
          <a:xfrm>
            <a:off x="6254984" y="3427275"/>
            <a:ext cx="415570" cy="599856"/>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p:cNvSpPr txBox="1"/>
          <p:nvPr/>
        </p:nvSpPr>
        <p:spPr>
          <a:xfrm>
            <a:off x="6502113" y="4757096"/>
            <a:ext cx="1239080" cy="338554"/>
          </a:xfrm>
          <a:prstGeom prst="rect">
            <a:avLst/>
          </a:prstGeom>
          <a:noFill/>
        </p:spPr>
        <p:txBody>
          <a:bodyPr wrap="square" rtlCol="0">
            <a:spAutoFit/>
          </a:bodyPr>
          <a:lstStyle/>
          <a:p>
            <a:r>
              <a:rPr kumimoji="1" lang="ja-JP" altLang="en-US" sz="1600" dirty="0" smtClean="0"/>
              <a:t>宛先決定</a:t>
            </a:r>
            <a:endParaRPr kumimoji="1" lang="ja-JP" altLang="en-US" sz="1600" dirty="0"/>
          </a:p>
        </p:txBody>
      </p:sp>
      <p:cxnSp>
        <p:nvCxnSpPr>
          <p:cNvPr id="60" name="直線矢印コネクタ 59"/>
          <p:cNvCxnSpPr/>
          <p:nvPr/>
        </p:nvCxnSpPr>
        <p:spPr>
          <a:xfrm flipH="1">
            <a:off x="6266908" y="5286186"/>
            <a:ext cx="1666359" cy="6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770327" y="5332709"/>
            <a:ext cx="592542" cy="338554"/>
          </a:xfrm>
          <a:prstGeom prst="rect">
            <a:avLst/>
          </a:prstGeom>
          <a:noFill/>
        </p:spPr>
        <p:txBody>
          <a:bodyPr wrap="square" rtlCol="0">
            <a:spAutoFit/>
          </a:bodyPr>
          <a:lstStyle/>
          <a:p>
            <a:r>
              <a:rPr kumimoji="1" lang="ja-JP" altLang="en-US" sz="1600" dirty="0" smtClean="0"/>
              <a:t>回答</a:t>
            </a:r>
            <a:endParaRPr kumimoji="1" lang="ja-JP" altLang="en-US" sz="1600" dirty="0"/>
          </a:p>
        </p:txBody>
      </p:sp>
      <p:sp>
        <p:nvSpPr>
          <p:cNvPr id="65" name="テキスト ボックス 64"/>
          <p:cNvSpPr txBox="1"/>
          <p:nvPr/>
        </p:nvSpPr>
        <p:spPr>
          <a:xfrm>
            <a:off x="4499992" y="1772816"/>
            <a:ext cx="1368152" cy="523220"/>
          </a:xfrm>
          <a:prstGeom prst="rect">
            <a:avLst/>
          </a:prstGeom>
          <a:noFill/>
        </p:spPr>
        <p:txBody>
          <a:bodyPr wrap="square" rtlCol="0">
            <a:spAutoFit/>
          </a:bodyPr>
          <a:lstStyle/>
          <a:p>
            <a:r>
              <a:rPr kumimoji="1" lang="en-US" altLang="ja-JP" sz="2800" b="1" dirty="0" smtClean="0"/>
              <a:t>.Chain()</a:t>
            </a:r>
            <a:endParaRPr kumimoji="1" lang="ja-JP" altLang="en-US" sz="2800" b="1" dirty="0"/>
          </a:p>
        </p:txBody>
      </p:sp>
      <p:sp>
        <p:nvSpPr>
          <p:cNvPr id="67" name="テキスト ボックス 66"/>
          <p:cNvSpPr txBox="1"/>
          <p:nvPr/>
        </p:nvSpPr>
        <p:spPr>
          <a:xfrm>
            <a:off x="3707904" y="2636912"/>
            <a:ext cx="2304256" cy="1631216"/>
          </a:xfrm>
          <a:prstGeom prst="rect">
            <a:avLst/>
          </a:prstGeom>
          <a:solidFill>
            <a:schemeClr val="bg1"/>
          </a:solidFill>
        </p:spPr>
        <p:txBody>
          <a:bodyPr wrap="square" rtlCol="0">
            <a:spAutoFit/>
          </a:bodyPr>
          <a:lstStyle/>
          <a:p>
            <a:r>
              <a:rPr kumimoji="1" lang="ja-JP" altLang="en-US" b="1" dirty="0" smtClean="0"/>
              <a:t>宛先選別</a:t>
            </a:r>
            <a:endParaRPr kumimoji="1" lang="en-US" altLang="ja-JP" b="1" dirty="0" smtClean="0"/>
          </a:p>
          <a:p>
            <a:endParaRPr kumimoji="1" lang="en-US" altLang="ja-JP" b="1" dirty="0" smtClean="0"/>
          </a:p>
          <a:p>
            <a:r>
              <a:rPr lang="ja-JP" altLang="en-US" sz="1600" dirty="0" smtClean="0"/>
              <a:t>・</a:t>
            </a:r>
            <a:r>
              <a:rPr lang="ja-JP" altLang="en-US" sz="1600" dirty="0"/>
              <a:t>宛先</a:t>
            </a:r>
            <a:r>
              <a:rPr lang="ja-JP" altLang="en-US" sz="1600" dirty="0" smtClean="0"/>
              <a:t>所属</a:t>
            </a:r>
            <a:endParaRPr lang="en-US" altLang="ja-JP" sz="1600" dirty="0" smtClean="0"/>
          </a:p>
          <a:p>
            <a:r>
              <a:rPr kumimoji="1" lang="ja-JP" altLang="en-US" sz="1600" dirty="0" smtClean="0"/>
              <a:t>・最終ログイン時間</a:t>
            </a:r>
            <a:endParaRPr kumimoji="1" lang="en-US" altLang="ja-JP" sz="1600" dirty="0" smtClean="0"/>
          </a:p>
          <a:p>
            <a:r>
              <a:rPr lang="ja-JP" altLang="en-US" sz="1600" dirty="0" smtClean="0"/>
              <a:t>・ユーザによる設定（受信可／不可）</a:t>
            </a:r>
            <a:endParaRPr kumimoji="1" lang="ja-JP" altLang="en-US" sz="1600" dirty="0"/>
          </a:p>
        </p:txBody>
      </p:sp>
      <p:cxnSp>
        <p:nvCxnSpPr>
          <p:cNvPr id="68" name="直線矢印コネクタ 67"/>
          <p:cNvCxnSpPr/>
          <p:nvPr/>
        </p:nvCxnSpPr>
        <p:spPr>
          <a:xfrm flipV="1">
            <a:off x="6310039" y="5816736"/>
            <a:ext cx="1623228" cy="43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6300192" y="5919741"/>
            <a:ext cx="1675604" cy="338554"/>
          </a:xfrm>
          <a:prstGeom prst="rect">
            <a:avLst/>
          </a:prstGeom>
          <a:noFill/>
        </p:spPr>
        <p:txBody>
          <a:bodyPr wrap="square" rtlCol="0">
            <a:spAutoFit/>
          </a:bodyPr>
          <a:lstStyle/>
          <a:p>
            <a:r>
              <a:rPr kumimoji="1" lang="ja-JP" altLang="en-US" sz="1600" dirty="0" smtClean="0">
                <a:solidFill>
                  <a:srgbClr val="C00000"/>
                </a:solidFill>
              </a:rPr>
              <a:t>質問のタグ付加</a:t>
            </a:r>
            <a:endParaRPr kumimoji="1" lang="ja-JP" altLang="en-US" sz="1600" dirty="0">
              <a:solidFill>
                <a:srgbClr val="C00000"/>
              </a:solidFill>
            </a:endParaRPr>
          </a:p>
        </p:txBody>
      </p:sp>
      <p:sp>
        <p:nvSpPr>
          <p:cNvPr id="70" name="テキスト ボックス 69"/>
          <p:cNvSpPr txBox="1"/>
          <p:nvPr/>
        </p:nvSpPr>
        <p:spPr>
          <a:xfrm>
            <a:off x="3707904" y="4750112"/>
            <a:ext cx="2304255" cy="861774"/>
          </a:xfrm>
          <a:prstGeom prst="rect">
            <a:avLst/>
          </a:prstGeom>
          <a:solidFill>
            <a:schemeClr val="bg1"/>
          </a:solidFill>
        </p:spPr>
        <p:txBody>
          <a:bodyPr wrap="square" rtlCol="0">
            <a:spAutoFit/>
          </a:bodyPr>
          <a:lstStyle/>
          <a:p>
            <a:r>
              <a:rPr lang="ja-JP" altLang="en-US" b="1" dirty="0" smtClean="0"/>
              <a:t>ネットワーク図作成</a:t>
            </a:r>
            <a:endParaRPr kumimoji="1" lang="en-US" altLang="ja-JP" b="1" dirty="0" smtClean="0"/>
          </a:p>
          <a:p>
            <a:r>
              <a:rPr lang="ja-JP" altLang="en-US" sz="1600" dirty="0" smtClean="0"/>
              <a:t>→ 組織内</a:t>
            </a:r>
            <a:r>
              <a:rPr lang="ja-JP" altLang="en-US" sz="1600" dirty="0"/>
              <a:t>の結びつき・スキルを</a:t>
            </a:r>
            <a:r>
              <a:rPr lang="ja-JP" altLang="en-US" sz="1600" dirty="0" smtClean="0"/>
              <a:t>可視化</a:t>
            </a:r>
            <a:endParaRPr lang="en-US" altLang="ja-JP" sz="1600" dirty="0"/>
          </a:p>
        </p:txBody>
      </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6</a:t>
            </a:fld>
            <a:endParaRPr kumimoji="1" lang="ja-JP" altLang="en-US"/>
          </a:p>
        </p:txBody>
      </p:sp>
    </p:spTree>
    <p:extLst>
      <p:ext uri="{BB962C8B-B14F-4D97-AF65-F5344CB8AC3E}">
        <p14:creationId xmlns:p14="http://schemas.microsoft.com/office/powerpoint/2010/main" val="1695094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307975" y="1052736"/>
            <a:ext cx="5647227" cy="511256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1043608" y="1285504"/>
            <a:ext cx="4176464" cy="23753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706090"/>
          </a:xfrm>
        </p:spPr>
        <p:txBody>
          <a:bodyPr>
            <a:normAutofit fontScale="90000"/>
          </a:bodyPr>
          <a:lstStyle/>
          <a:p>
            <a:r>
              <a:rPr kumimoji="1" lang="en-US" altLang="ja-JP" dirty="0" smtClean="0"/>
              <a:t>.Chain()</a:t>
            </a:r>
            <a:r>
              <a:rPr kumimoji="1" lang="ja-JP" altLang="en-US" dirty="0" smtClean="0"/>
              <a:t>のアーキテクチャ図</a:t>
            </a:r>
            <a:endParaRPr kumimoji="1" lang="ja-JP" altLang="en-US" dirty="0"/>
          </a:p>
        </p:txBody>
      </p:sp>
      <p:sp>
        <p:nvSpPr>
          <p:cNvPr id="5" name="正方形/長方形 4"/>
          <p:cNvSpPr/>
          <p:nvPr/>
        </p:nvSpPr>
        <p:spPr>
          <a:xfrm>
            <a:off x="293462" y="6165304"/>
            <a:ext cx="5661740" cy="2473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03648" y="6425218"/>
            <a:ext cx="3709232" cy="461665"/>
          </a:xfrm>
          <a:prstGeom prst="rect">
            <a:avLst/>
          </a:prstGeom>
          <a:noFill/>
        </p:spPr>
        <p:txBody>
          <a:bodyPr wrap="square" rtlCol="0">
            <a:spAutoFit/>
          </a:bodyPr>
          <a:lstStyle/>
          <a:p>
            <a:r>
              <a:rPr kumimoji="1" lang="en-US" altLang="ja-JP" sz="2400" b="1" dirty="0" smtClean="0"/>
              <a:t>Ubuntu14.04 on AWS</a:t>
            </a:r>
            <a:r>
              <a:rPr lang="ja-JP" altLang="en-US" sz="2400" b="1" dirty="0"/>
              <a:t> </a:t>
            </a:r>
            <a:r>
              <a:rPr lang="ja-JP" altLang="en-US" sz="2400" b="1" dirty="0" smtClean="0"/>
              <a:t> </a:t>
            </a:r>
            <a:r>
              <a:rPr kumimoji="1" lang="en-US" altLang="ja-JP" sz="2400" b="1" dirty="0" smtClean="0"/>
              <a:t>EC2</a:t>
            </a:r>
            <a:endParaRPr kumimoji="1" lang="ja-JP" altLang="en-US" sz="2400" b="1" dirty="0"/>
          </a:p>
        </p:txBody>
      </p:sp>
      <p:pic>
        <p:nvPicPr>
          <p:cNvPr id="2053" name="Picture 5" descr="http://i1-news.softpedia-static.com/images/news2/Apache-Patches-Denial-of-Service-Flaw-in-HTTP-Serv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840" y="4673948"/>
            <a:ext cx="2100733" cy="121025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2136082" y="1257220"/>
            <a:ext cx="1991516" cy="338554"/>
          </a:xfrm>
          <a:prstGeom prst="rect">
            <a:avLst/>
          </a:prstGeom>
          <a:noFill/>
        </p:spPr>
        <p:txBody>
          <a:bodyPr wrap="square" rtlCol="0">
            <a:spAutoFit/>
          </a:bodyPr>
          <a:lstStyle/>
          <a:p>
            <a:r>
              <a:rPr kumimoji="1" lang="en-US" altLang="ja-JP" sz="1600" b="1" dirty="0" smtClean="0"/>
              <a:t>Web</a:t>
            </a:r>
            <a:r>
              <a:rPr kumimoji="1" lang="ja-JP" altLang="en-US" sz="1600" b="1" dirty="0" smtClean="0"/>
              <a:t>フレームワーク</a:t>
            </a:r>
            <a:endParaRPr kumimoji="1" lang="ja-JP" altLang="en-US" sz="1600" b="1" dirty="0"/>
          </a:p>
        </p:txBody>
      </p:sp>
      <p:sp>
        <p:nvSpPr>
          <p:cNvPr id="8" name="フローチャート : 磁気ディスク 7"/>
          <p:cNvSpPr/>
          <p:nvPr/>
        </p:nvSpPr>
        <p:spPr>
          <a:xfrm>
            <a:off x="1547664" y="4809443"/>
            <a:ext cx="1102526" cy="1063001"/>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Postgres</a:t>
            </a:r>
            <a:endParaRPr kumimoji="1" lang="ja-JP" altLang="en-US" b="1" dirty="0">
              <a:solidFill>
                <a:schemeClr val="tx1"/>
              </a:solidFill>
            </a:endParaRPr>
          </a:p>
        </p:txBody>
      </p:sp>
      <p:sp>
        <p:nvSpPr>
          <p:cNvPr id="9" name="AutoShape 9" descr="data:image/png;base64,iVBORw0KGgoAAAANSUhEUgAAAX0AAACECAMAAABLTQsGAAAAllBMVEX///8JLiAAKBhJXFQAKhsAGAAAEwAAEAAAJBIGLR5ufHbl6OcAJA8RMyUAFQDO09EAGwDd394rRzwAAAAACwAAGgAAIAwAFAAABQD4+PgmQjfEy8iYn5wALh8AHgfs7+6BjYhmdm+zureqsq+7wr/V2thAVUygqaVTZV2Ml5Jdbmd+i4WirKgzSkCAjYccOCxFWVEXOiziqX93AAAP5UlEQVR4nO2d63qyOhCFlXIIUAEFrQiC4vn0td7/zW2wVYGsgCAUuh/XzxZDeAmTyWSSdDoFpApyNy3uLX7FYELrXOQWLzGVT7/Hy2nx701V93+mB+hPqQvkF/1q9KLfpF70m9SLfpN60W9SL/pN6kW/Sb3oN6kX/Sb1ot+kXvSb1It+k3rRb1Iv+k3qRb9Jveg3qRf9JvWi36Ty6XuilpZoNlXd/5ny6TtITVX3f6Z8+i/Vpxf9JvWi36Re9JvUi36TetFvUi/6TepF/1fVd4LNbhbK3SxXdsevh35fXy7c6Db/du7CWRX9ua3qTliAG9VztnOPS119ukodu687TrD4luPoK9V++LeqsznM3yaDUG/Kv41Tojr9ozKxJE3wRpE8Q5DGgzlHwU/Rt5EybhIctlNT+hCM79uMvKEmjSfzxUMVVp3jYX96Ny1RCwu4lmAIoiUNlEW/+DNH8p2Nsj2LY0nUtKHxLUH7kKyx2PtS/i2cfuZrWLnboaV5hHB8JI4QT7PIflPkDThKzzIInwLNExp+iv6HOU7LZMR5+ps9Zw3DWlJF8sSw1sesh7RXC+WLjDWDEJ7+HH+KOB/0Ao8claq7+26EDtTpUihHRoZmCZP9LoDvoL87Wx5ooXJYm5PrP1QJ3z1LFHmmysU49dnE8ggE91OsQFxcPTU4nDzJIFzGr79hEWmweOiJL08d7DnJ4+j6o4JHgkXW81QJzps0YmPjPWGe/zn6B897GH23FH11dxYz6nn9nTChats/7nui8HjT4LXP5UPsl3tDyGoMoHrePlGC/iWBVp8QEec57d8VRoUqUZz+MrOJJIqWguRPFZM2hznipSQkJNvlNWRUs2Um2oZi5bGPRKRjRj1W52Ex9oXpO7yYazLuMpMtVynOqNsdTbN7PHtmeo/Ym5RI/K3qZPTgz8QvZn/mmgVbVrcwfdcoVLqVbGBl6Hd5I8vebjyvTKFdK+YZb8aPcyM8w6Wei0Ubfrc4/WLPyp2ep9/leaa5XQ20Es/cTT72wSpUGwFNN9nrUo2gXvpdKW57StLvksQ7jGn3kLVGsu7e7Fwr9tOpROO3T4+arqRqps+tK6DfFXaIvb0tyA1W61C4EF6kjM9XOfh10+9aMatRmn5XBD2vfy5dXNe6Nd9NIbPzLZ6kut55sd7wrrrpCzGvszx9olDw1feyVifeHelmqeqsE1U5lniDPxWpmf5oVgX97ke641WLjhziEq+9kT0tV4q2iVelNPza6cfLf4L+MBVzsKflW36Xn9xqVNJey8NYa1g/8RE+ST8KXQ0FTdMEPI7lPyuhT1JD3nX5omLWUJfY/irPM4J13/W5R4kWH+zLOE+QrFCSMIKv6Bn6nPdhTrfKLlhGSVfB4SzQ5ctcPn1uJIiXSopDFlTZS8A/DNlPHBY31ERJYsZt+N61mC/WJUQbT0/rsyUy6yPd/J4u6yXxQ/PNdVZ+qJWz20qoqiXp8yNR2rp6svM/gjuM7t8opE8kcbtb6v2wjqoezC2GLbDiXo9usdqsTMJq7QJn1e+rW8CWmJZkHm/F4EKIOXe+H0w/SAz+t8a/AU3uUhNtskjQUcGFpeiH6M87FH2nuwVZuGND9MksGUewDyJ8GC0+xDkzmhsvkH+xYRR9u2icqgZXKLjpy9o2ZtTtOWqzoSQ1sy4cSUfHK8hhjvCSj96OEXrx6aFLDn165HKEwx8j5mW4jObm9RJPjOjHh979MSxFivszHfxBRzf7nr9Y4sZCBlR0pBL6RNxm5NVOqJYg3V8UpE9/QtBAje7DXRtH8nkxNSLOoz+DRk5MwQ+7VYj/x3FC5o0aEFRG3zxkBnxPFdD30ciRHO51gCNLnkuXtKdvl3BcoU8zosd1DL/0Er/18Zs5gzh0BfTzJviroA/bU8zllKFny1E1A7czYvR1BI6fAm54THYxPQE0ghaKQv/C2pVK6G/AkI7bXv+7RP51vHO/6pBNf4datABnko+I8YUcsG7h93NAhfwV+jroyfhbaAYYlLCYgC4G0PdiRn0AGvSUh09lw/k8KfwP/IcB5yPqp29XQl8FXg8/uN4if9Tyo2z6NoqvEdhqYVHhk606KnKbQEjw8lS10ff1wFW2p6lAt6cS9H3wod/oL5EVQKUg0xLznNAH1v1gpBA5yAsOHSgHVUbDPmEd9O3V4vDVk0QhSmJCnVMZ+iCOcKOPmiEPJ78Q/dntv0fkOXmonOgp34GFGbkdF/Qdcjr6/6PK6evumosSo7JyCkrQt0Gve6NPjyiS5jyb/r/bf5G3zwE3/Vu0Rb1YGNQUWIVUS385fxe9/PSSqukjc/0Bh96AfsyuQ7d2xqKPqs5vYSEjRiEV0lf/SdpjyWMV01+BTlcm8HER/XtgGH1DBjNZCs1ryAP4SbAKqYx+f28+PC1RMX3U6WKzj4jF6KOvVmDmLS5QL9HrnMFfWYVURN9WWGFXpIrpo0ZI0gmxTGL3K2GwCLpOF0FPq9tBf2T5TdXQX5JCqaIV00edJcPSZtNHU6QSc+kH9E8xfVYhldDfWcWyJiumj8oYwXSfbPowlMemj7qbBugrOJ7NVsX0UZzBw0sFGqLPGGxVQV8pnPn1C/Qfb/v3WB2kT0/1XAUHu5j+EIScqqG/KJ668gv0GW56Jn0bOW1aoV5XnnQmoAdkfInP0/eNzP42yi6hLvgF+nemCYHYe+xK5PMIjGaL4xL8urNGQ2DsgT1PH0azLxWJlvYJk62y+0zf4hfox3OGHqYvA+eB1WzxZAA376BVoIzaPE2/j+0ONxyf5xvne0UsNYSsmD6M9XowroXo358WhfcZseEOMy6xQ7XR8Pzfs/ThNPTI3Aax2YS66cMZKTzAAT0lf4+AwY+IebpVD8f2FmjUwPiCnqWP1uaKh+RETt30YWAYT4pk00evUaaSda/k0Gxm6FrqyBW6p4lWSX9FGx6+m44u1k0fun7T6aP0B7f/wvlwVrcL3/nYxxNkXQ2W8iR92oOTPaqt1E0fp2vDyXBE/94s+3CGEntPME358spRpLTLy6gfepI+3eGBYGrd9Dsw3MX3wPNm0+/A0StIjQi1QgP8SxcNnQAq47oK+nQ/NaafuXb6OHkMJUEB+tPYW4IFYa8HplFcrJSDAy8CKOZJ+pSPhlyE2umjZJ8unX2J6cuxZCloy2UJZbggayd/r0hjTO4JdOvPpW/L9AVZ9EHnXjt9Ru5r16KCPTn0fdhjAhtmw2yBny4Cm57wYzyng2259H0w/M6gH18Z8Wv0cUcXSntL2WzgDsbpM1b8UAmw9gkC/nFsYOd9qbC0DhIvMndvKkj/NmlKjw4tuo+qnz5z6RgnKvfVHHZ/A9LzE/QXOBGdnBJPpU4g/Om1pC1zno8TvLfdwlmp6kpfHnf7vL2pEP27eaHbCggo1U9fZc8wEHH6dnA3G1f5kiW4z1EiSZaxMIsTdjdH2t8N8eoi72roVhlrv7rcyNCkUB+CARduJemjSN6NPoixpVPmf4M+O9bXjYwh8UKxtqdK0mdu+eF5b+5ytVputqw9OOT7gqis6uQpQV9FSWQ3+ijMYwzuQR6/72wO1BXV0+8zV23lKknfZq/55TxBFAX0+XzLuDc73ytdnRR9lDx8ox+ghYL80PqItu+bvJtjSfNovtXTL73KNk2fueItV3w8tBFUtFpaBR34PVwNE3Yvl0RiNYAa6PsF99+6K0W/cyq50NlKuJNK1vrVTCXoZyfOM5cKZqoG+oyVVA8oTR+GEPLlpYayZbcoSdJHAUTu6/ZvGFvPUx30O/OyK/zTC4M2Zd4jR40y11XsEIMse4y+Wqa7q4V+BzvhuaLod+bF95Ti6chu56vcHjEJ+secNL0y3V099O1eKYtN0y9uNXgrPadxebYst5+pBH1kWuL0fVJ897966Hf8zzKtfwoi0QU39eINnHayEEpUKEEfDRwSMddl4/k894vWJT52OOm3LeJ3kilrh0R/axX2ShL00cYFyRRVl+V1MlUX/WgH08JPi6dcZ48XJHxlbEfrnHL3s00pQf8TzdwnZ+iPRff8rI9+x5kWbf48XtWz5B6zPhwdxk4V9DUuNBYhd5cG7XFBTzTrvWL73dZIP+yoJPam0zKKKTLWVNmKmd9qeWudvw92f/Yu4Z2QUoVxI0M032PJGDBJnU7JdbUhc2SbkswTs076Hdt9F+EKJk4jINGMfdZD/83M7jU56cEduTur3doQDcIhSDLPk5EniMb0bbZI7m4EJ+1QVvXxJGbtZy1HxwZ4hhZeNNnP7oZyLhBKJqIv0dd5OEmmEx02QKLa8Pe7cyNN2AZodoWVYxmprwwF1iJAzpCydmahn2B1PKw/yYekCYbheZ5hGENBkySP+zztZ5tlH/QecPLYgll66mL+6UmCMSKEuygENArvEt5C9PjP01ZxF076HhuFFtzUHlyn/APXXbU6KqdPIliSZIkG/7ndLaNKg7xj1lr0H2bBlohe6kCG6F1660KHT1zlq6vo9JHNZnNcLIKls1L9jDMh0KfCw0Sl78JXwXGnzLcXzeeHmbtZBDm3qFG+etH97mDkzk6T/ZGtb/YnEp1FIhiCIIiWN9nunMeOnXhOcMuUP3wmETCkBsq6omT7uhMEiyBY6gUOy3lScHqendbbeoHn0R7sOH9fNpyjeay1tFIgXUrKdxkb0hHOEcCQ0t8Q8ERHv2HBSwmlqOOdsv6GwDJD1rKS5oXnOGE+6N8QCNi21oWw8YI49jqy1gvMgzKWljYvONIKHeTWGso8oW1K2+rybBhbqv5dw4O6MaGdbclhzJqAA17+iBQUqWtnp6uD9NpLdZmhreakUqnZSDBXoZ1mP5AY8UqxhXbSN6XBIs8NduEcN9witmntWNPxbWz6Hd+KNnrPPP3V38M9LdircZuT/8acVB630er7URclE7F3cBg7Lx4M7L8ZcOfCRnVkJ0K00+HxfxwEnmjGaZY6ptjX3QHztI6Ptg3b9YxzCmW8nXDT8mPuGT8SJDPanOMw+3dQ9idh/MGe5zXyYvu/rP4263BNq4VdbidJ/+cdcISMRoRkn8A15VrV9FfzcdY8sjZruoJYNP3HlD5quVn528xJfKOVRr9Tmj5h7AHQmFSFdbxSCL9tlb2pHH3+vX2dmD+z8KKjj7a2/LL0W+k8d2yXDKnOajpu5ZD8W6XoW1mn0TeqY09L8ieknd7Ot8rQz0u/bFTBQLxPQPPSvn0mMqYS9FsNP9RyfT2h3Oi2ueF3StDn22t2btIvWaTE2rVqTAJUlD6hTkFrpVZb01RabXQuKkafH+/b3pyu6pdJFf1tFaHPC72W29G/Jt989ER1TpPbF1P+61odetIo9wXwI2ndqsjO/0f67GQJhLk+hyfGeMI6AvilCqQGh7UoCR4h9w065GgT9KFonpXFX+jB/rr6znGnbE8/u+D3Juv9zA1Wv+fk/AfSHWvjdZ6Dw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9" name="Picture 11" descr="http://daigo3.github.io/fullstackpython.github.com/theme/img/django-logo-posi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064" y="1532470"/>
            <a:ext cx="1330385" cy="45637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ie304184\AppData\Local\Microsoft\Windows\Temporary Internet Files\Content.IE5\M497VG0A\150px-Pg_logo[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0570" y="5596164"/>
            <a:ext cx="547347" cy="4896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p:cNvCxnSpPr/>
          <p:nvPr/>
        </p:nvCxnSpPr>
        <p:spPr>
          <a:xfrm flipV="1">
            <a:off x="4364715" y="3789040"/>
            <a:ext cx="20660" cy="864096"/>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385375" y="4077072"/>
            <a:ext cx="727505" cy="369332"/>
          </a:xfrm>
          <a:prstGeom prst="rect">
            <a:avLst/>
          </a:prstGeom>
          <a:noFill/>
        </p:spPr>
        <p:txBody>
          <a:bodyPr wrap="square" rtlCol="0">
            <a:spAutoFit/>
          </a:bodyPr>
          <a:lstStyle/>
          <a:p>
            <a:r>
              <a:rPr kumimoji="1" lang="en-US" altLang="ja-JP" dirty="0" smtClean="0"/>
              <a:t>WSGI</a:t>
            </a:r>
            <a:endParaRPr kumimoji="1" lang="ja-JP" altLang="en-US" dirty="0"/>
          </a:p>
        </p:txBody>
      </p:sp>
      <p:sp>
        <p:nvSpPr>
          <p:cNvPr id="4" name="テキスト ボックス 3"/>
          <p:cNvSpPr txBox="1"/>
          <p:nvPr/>
        </p:nvSpPr>
        <p:spPr>
          <a:xfrm>
            <a:off x="3729652" y="5805264"/>
            <a:ext cx="1383228" cy="338554"/>
          </a:xfrm>
          <a:prstGeom prst="rect">
            <a:avLst/>
          </a:prstGeom>
          <a:noFill/>
        </p:spPr>
        <p:txBody>
          <a:bodyPr wrap="square" rtlCol="0">
            <a:spAutoFit/>
          </a:bodyPr>
          <a:lstStyle/>
          <a:p>
            <a:r>
              <a:rPr kumimoji="1" lang="en-US" altLang="ja-JP" sz="1600" b="1" dirty="0" smtClean="0"/>
              <a:t>Web</a:t>
            </a:r>
            <a:r>
              <a:rPr kumimoji="1" lang="ja-JP" altLang="en-US" sz="1600" b="1" dirty="0" smtClean="0"/>
              <a:t>サーバ</a:t>
            </a:r>
            <a:endParaRPr kumimoji="1" lang="ja-JP" altLang="en-US" sz="1600" b="1" dirty="0"/>
          </a:p>
        </p:txBody>
      </p:sp>
      <p:cxnSp>
        <p:nvCxnSpPr>
          <p:cNvPr id="26" name="直線矢印コネクタ 25"/>
          <p:cNvCxnSpPr/>
          <p:nvPr/>
        </p:nvCxnSpPr>
        <p:spPr>
          <a:xfrm flipH="1">
            <a:off x="5436096" y="5078639"/>
            <a:ext cx="2346602"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949606" y="6061978"/>
            <a:ext cx="1028294" cy="400110"/>
          </a:xfrm>
          <a:prstGeom prst="rect">
            <a:avLst/>
          </a:prstGeom>
          <a:noFill/>
        </p:spPr>
        <p:txBody>
          <a:bodyPr wrap="square" rtlCol="0">
            <a:spAutoFit/>
          </a:bodyPr>
          <a:lstStyle/>
          <a:p>
            <a:r>
              <a:rPr kumimoji="1" lang="ja-JP" altLang="en-US" sz="2000" b="1" dirty="0" smtClean="0"/>
              <a:t>ユーザ</a:t>
            </a:r>
            <a:endParaRPr kumimoji="1" lang="ja-JP" altLang="en-US" sz="2000" b="1" dirty="0"/>
          </a:p>
        </p:txBody>
      </p:sp>
      <p:pic>
        <p:nvPicPr>
          <p:cNvPr id="2064" name="Picture 16" descr="C:\Program Files\Microsoft Office\MEDIA\CAGCAT10\j02929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6983" y="4166022"/>
            <a:ext cx="710917" cy="70173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tie304184\AppData\Local\Microsoft\Windows\Temporary Internet Files\Content.IE5\7ZRIS3DZ\lgi01a2013101807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8204" y="4742483"/>
            <a:ext cx="682306" cy="67231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矢印コネクタ 31"/>
          <p:cNvCxnSpPr/>
          <p:nvPr/>
        </p:nvCxnSpPr>
        <p:spPr>
          <a:xfrm flipH="1">
            <a:off x="1937870" y="2524641"/>
            <a:ext cx="11403" cy="2272511"/>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915594" y="5819895"/>
            <a:ext cx="657223" cy="369332"/>
          </a:xfrm>
          <a:prstGeom prst="rect">
            <a:avLst/>
          </a:prstGeom>
          <a:noFill/>
        </p:spPr>
        <p:txBody>
          <a:bodyPr wrap="square" rtlCol="0">
            <a:spAutoFit/>
          </a:bodyPr>
          <a:lstStyle/>
          <a:p>
            <a:r>
              <a:rPr kumimoji="1" lang="en-US" altLang="ja-JP" b="1" dirty="0" smtClean="0"/>
              <a:t>DB</a:t>
            </a:r>
            <a:endParaRPr kumimoji="1" lang="ja-JP" altLang="en-US" b="1" dirty="0"/>
          </a:p>
        </p:txBody>
      </p:sp>
      <p:sp>
        <p:nvSpPr>
          <p:cNvPr id="28" name="テキスト ボックス 27"/>
          <p:cNvSpPr txBox="1"/>
          <p:nvPr/>
        </p:nvSpPr>
        <p:spPr>
          <a:xfrm>
            <a:off x="1763688" y="2175806"/>
            <a:ext cx="2808312" cy="369332"/>
          </a:xfrm>
          <a:prstGeom prst="rect">
            <a:avLst/>
          </a:prstGeom>
          <a:solidFill>
            <a:schemeClr val="bg1"/>
          </a:solidFill>
          <a:ln w="25400">
            <a:solidFill>
              <a:schemeClr val="tx1"/>
            </a:solidFill>
          </a:ln>
        </p:spPr>
        <p:txBody>
          <a:bodyPr wrap="square" rtlCol="0">
            <a:spAutoFit/>
          </a:bodyPr>
          <a:lstStyle/>
          <a:p>
            <a:pPr algn="ctr"/>
            <a:r>
              <a:rPr kumimoji="1" lang="ja-JP" altLang="en-US" b="1" dirty="0" smtClean="0"/>
              <a:t>アプリサーバプロセス</a:t>
            </a:r>
            <a:endParaRPr kumimoji="1" lang="en-US" altLang="ja-JP" b="1" dirty="0" smtClean="0"/>
          </a:p>
        </p:txBody>
      </p:sp>
      <p:sp>
        <p:nvSpPr>
          <p:cNvPr id="29" name="テキスト ボックス 28"/>
          <p:cNvSpPr txBox="1"/>
          <p:nvPr/>
        </p:nvSpPr>
        <p:spPr>
          <a:xfrm>
            <a:off x="6156177" y="5516717"/>
            <a:ext cx="1626522" cy="615553"/>
          </a:xfrm>
          <a:prstGeom prst="rect">
            <a:avLst/>
          </a:prstGeom>
          <a:noFill/>
        </p:spPr>
        <p:txBody>
          <a:bodyPr wrap="square" rtlCol="0">
            <a:spAutoFit/>
          </a:bodyPr>
          <a:lstStyle/>
          <a:p>
            <a:r>
              <a:rPr kumimoji="1" lang="en-US" altLang="ja-JP" b="1" dirty="0" smtClean="0"/>
              <a:t>http, https</a:t>
            </a:r>
            <a:endParaRPr lang="en-US" altLang="ja-JP" b="1" dirty="0" smtClean="0"/>
          </a:p>
          <a:p>
            <a:r>
              <a:rPr lang="en-US" altLang="ja-JP" sz="1600" dirty="0"/>
              <a:t>(</a:t>
            </a:r>
            <a:r>
              <a:rPr lang="en-US" altLang="ja-JP" sz="1600" dirty="0" err="1" smtClean="0"/>
              <a:t>tisproxy</a:t>
            </a:r>
            <a:r>
              <a:rPr lang="ja-JP" altLang="en-US" sz="1100" dirty="0" smtClean="0"/>
              <a:t>からのみ</a:t>
            </a:r>
            <a:r>
              <a:rPr lang="en-US" altLang="ja-JP" sz="1600" dirty="0" smtClean="0"/>
              <a:t>)</a:t>
            </a:r>
            <a:endParaRPr kumimoji="1" lang="en-US" altLang="ja-JP" sz="1600" dirty="0" smtClean="0"/>
          </a:p>
        </p:txBody>
      </p:sp>
      <p:sp>
        <p:nvSpPr>
          <p:cNvPr id="30" name="正方形/長方形 29"/>
          <p:cNvSpPr/>
          <p:nvPr/>
        </p:nvSpPr>
        <p:spPr>
          <a:xfrm>
            <a:off x="2089513" y="3203684"/>
            <a:ext cx="1837652" cy="369332"/>
          </a:xfrm>
          <a:prstGeom prst="rect">
            <a:avLst/>
          </a:prstGeom>
          <a:ln w="25400">
            <a:solidFill>
              <a:schemeClr val="tx1"/>
            </a:solidFill>
          </a:ln>
        </p:spPr>
        <p:txBody>
          <a:bodyPr wrap="square">
            <a:spAutoFit/>
          </a:bodyPr>
          <a:lstStyle/>
          <a:p>
            <a:pPr algn="ctr"/>
            <a:r>
              <a:rPr lang="en-US" altLang="ja-JP" b="1" dirty="0" smtClean="0"/>
              <a:t>Celery</a:t>
            </a:r>
            <a:r>
              <a:rPr lang="ja-JP" altLang="en-US" b="1" dirty="0" smtClean="0"/>
              <a:t>デーモン</a:t>
            </a:r>
            <a:endParaRPr lang="ja-JP" altLang="en-US" b="1" dirty="0"/>
          </a:p>
        </p:txBody>
      </p:sp>
      <p:cxnSp>
        <p:nvCxnSpPr>
          <p:cNvPr id="45" name="直線矢印コネクタ 44"/>
          <p:cNvCxnSpPr/>
          <p:nvPr/>
        </p:nvCxnSpPr>
        <p:spPr>
          <a:xfrm>
            <a:off x="2288626" y="3554351"/>
            <a:ext cx="0" cy="1255092"/>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339751" y="4092461"/>
            <a:ext cx="1587414" cy="338554"/>
          </a:xfrm>
          <a:prstGeom prst="rect">
            <a:avLst/>
          </a:prstGeom>
          <a:noFill/>
        </p:spPr>
        <p:txBody>
          <a:bodyPr wrap="square" rtlCol="0">
            <a:spAutoFit/>
          </a:bodyPr>
          <a:lstStyle/>
          <a:p>
            <a:r>
              <a:rPr kumimoji="1" lang="ja-JP" altLang="en-US" sz="1600" dirty="0" smtClean="0"/>
              <a:t>回答期限を監視</a:t>
            </a:r>
            <a:endParaRPr kumimoji="1" lang="ja-JP" altLang="en-US" sz="1600" dirty="0"/>
          </a:p>
        </p:txBody>
      </p:sp>
      <p:cxnSp>
        <p:nvCxnSpPr>
          <p:cNvPr id="52" name="直線矢印コネクタ 51"/>
          <p:cNvCxnSpPr/>
          <p:nvPr/>
        </p:nvCxnSpPr>
        <p:spPr>
          <a:xfrm flipV="1">
            <a:off x="2288626" y="2545138"/>
            <a:ext cx="0" cy="658546"/>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5" name="正方形/長方形 2064"/>
          <p:cNvSpPr/>
          <p:nvPr/>
        </p:nvSpPr>
        <p:spPr>
          <a:xfrm>
            <a:off x="2354673" y="2788225"/>
            <a:ext cx="986167" cy="338554"/>
          </a:xfrm>
          <a:prstGeom prst="rect">
            <a:avLst/>
          </a:prstGeom>
        </p:spPr>
        <p:txBody>
          <a:bodyPr wrap="none">
            <a:spAutoFit/>
          </a:bodyPr>
          <a:lstStyle/>
          <a:p>
            <a:r>
              <a:rPr lang="ja-JP" altLang="en-US" sz="1600" dirty="0" smtClean="0"/>
              <a:t>自動パス</a:t>
            </a:r>
            <a:endParaRPr lang="ja-JP" altLang="en-US" sz="1600" dirty="0"/>
          </a:p>
        </p:txBody>
      </p:sp>
      <p:pic>
        <p:nvPicPr>
          <p:cNvPr id="66" name="Picture 16" descr="C:\Program Files\Microsoft Office\MEDIA\CAGCAT10\j02929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2698" y="4944159"/>
            <a:ext cx="1028294" cy="1015009"/>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p:cNvSpPr txBox="1"/>
          <p:nvPr/>
        </p:nvSpPr>
        <p:spPr>
          <a:xfrm>
            <a:off x="1259632" y="4104612"/>
            <a:ext cx="621010" cy="338554"/>
          </a:xfrm>
          <a:prstGeom prst="rect">
            <a:avLst/>
          </a:prstGeom>
          <a:noFill/>
        </p:spPr>
        <p:txBody>
          <a:bodyPr wrap="square" rtlCol="0">
            <a:spAutoFit/>
          </a:bodyPr>
          <a:lstStyle/>
          <a:p>
            <a:r>
              <a:rPr kumimoji="1" lang="ja-JP" altLang="en-US" sz="1600" dirty="0" smtClean="0"/>
              <a:t>更新</a:t>
            </a:r>
            <a:endParaRPr kumimoji="1" lang="ja-JP" altLang="en-US" sz="1600" dirty="0"/>
          </a:p>
        </p:txBody>
      </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7</a:t>
            </a:fld>
            <a:endParaRPr kumimoji="1" lang="ja-JP" altLang="en-US"/>
          </a:p>
        </p:txBody>
      </p:sp>
    </p:spTree>
    <p:extLst>
      <p:ext uri="{BB962C8B-B14F-4D97-AF65-F5344CB8AC3E}">
        <p14:creationId xmlns:p14="http://schemas.microsoft.com/office/powerpoint/2010/main" val="2881620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lstStyle/>
          <a:p>
            <a:r>
              <a:rPr kumimoji="1" lang="ja-JP" altLang="en-US" dirty="0" smtClean="0"/>
              <a:t>デモでの注目点</a:t>
            </a:r>
            <a:endParaRPr kumimoji="1" lang="ja-JP" altLang="en-US" dirty="0"/>
          </a:p>
        </p:txBody>
      </p:sp>
      <p:sp>
        <p:nvSpPr>
          <p:cNvPr id="5" name="角丸四角形 4"/>
          <p:cNvSpPr/>
          <p:nvPr/>
        </p:nvSpPr>
        <p:spPr>
          <a:xfrm>
            <a:off x="458664" y="4005064"/>
            <a:ext cx="4032448" cy="24482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a:solidFill>
                  <a:schemeClr val="tx1"/>
                </a:solidFill>
              </a:rPr>
              <a:t>回答者</a:t>
            </a:r>
            <a:r>
              <a:rPr kumimoji="1" lang="ja-JP" altLang="en-US" sz="2400" b="1" dirty="0" smtClean="0">
                <a:solidFill>
                  <a:schemeClr val="tx1"/>
                </a:solidFill>
              </a:rPr>
              <a:t>のパス（手動・自動）で質問が他のユーザ渡ってゆく点</a:t>
            </a:r>
            <a:endParaRPr kumimoji="1" lang="ja-JP" altLang="en-US" sz="2400" b="1" dirty="0">
              <a:solidFill>
                <a:schemeClr val="tx1"/>
              </a:solidFill>
            </a:endParaRPr>
          </a:p>
        </p:txBody>
      </p:sp>
      <p:sp>
        <p:nvSpPr>
          <p:cNvPr id="6" name="角丸四角形 5"/>
          <p:cNvSpPr/>
          <p:nvPr/>
        </p:nvSpPr>
        <p:spPr>
          <a:xfrm>
            <a:off x="4652392" y="3996432"/>
            <a:ext cx="4032448" cy="24482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solidFill>
                  <a:schemeClr val="tx1"/>
                </a:solidFill>
              </a:rPr>
              <a:t>ユーザの回答による</a:t>
            </a:r>
            <a:endParaRPr kumimoji="1" lang="en-US" altLang="ja-JP" sz="2400" b="1" dirty="0" smtClean="0">
              <a:solidFill>
                <a:schemeClr val="tx1"/>
              </a:solidFill>
            </a:endParaRPr>
          </a:p>
          <a:p>
            <a:pPr algn="ctr"/>
            <a:r>
              <a:rPr kumimoji="1" lang="ja-JP" altLang="en-US" sz="2400" b="1" dirty="0" smtClean="0">
                <a:solidFill>
                  <a:schemeClr val="tx1"/>
                </a:solidFill>
              </a:rPr>
              <a:t>ネットワーク図の拡張</a:t>
            </a:r>
            <a:endParaRPr kumimoji="1" lang="ja-JP" altLang="en-US" sz="2400" b="1" dirty="0">
              <a:solidFill>
                <a:schemeClr val="tx1"/>
              </a:solidFill>
            </a:endParaRPr>
          </a:p>
        </p:txBody>
      </p:sp>
      <p:sp>
        <p:nvSpPr>
          <p:cNvPr id="9" name="角丸四角形 8"/>
          <p:cNvSpPr/>
          <p:nvPr/>
        </p:nvSpPr>
        <p:spPr>
          <a:xfrm>
            <a:off x="2603195" y="1370179"/>
            <a:ext cx="4032448" cy="24482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b="1" dirty="0" smtClean="0">
                <a:solidFill>
                  <a:schemeClr val="tx1"/>
                </a:solidFill>
              </a:rPr>
              <a:t>質問サイトとしての</a:t>
            </a:r>
            <a:r>
              <a:rPr kumimoji="1" lang="en-US" altLang="ja-JP" sz="2400" b="1" dirty="0" smtClean="0">
                <a:solidFill>
                  <a:schemeClr val="tx1"/>
                </a:solidFill>
              </a:rPr>
              <a:t/>
            </a:r>
            <a:br>
              <a:rPr kumimoji="1" lang="en-US" altLang="ja-JP" sz="2400" b="1" dirty="0" smtClean="0">
                <a:solidFill>
                  <a:schemeClr val="tx1"/>
                </a:solidFill>
              </a:rPr>
            </a:br>
            <a:r>
              <a:rPr kumimoji="1" lang="ja-JP" altLang="en-US" sz="2400" b="1" dirty="0" smtClean="0">
                <a:solidFill>
                  <a:schemeClr val="tx1"/>
                </a:solidFill>
              </a:rPr>
              <a:t>基本機能</a:t>
            </a:r>
            <a:endParaRPr kumimoji="1" lang="ja-JP" altLang="en-US" sz="2400" b="1" dirty="0">
              <a:solidFill>
                <a:schemeClr val="tx1"/>
              </a:solidFill>
            </a:endParaRPr>
          </a:p>
        </p:txBody>
      </p:sp>
      <p:sp>
        <p:nvSpPr>
          <p:cNvPr id="3" name="スライド番号プレースホルダー 2"/>
          <p:cNvSpPr>
            <a:spLocks noGrp="1"/>
          </p:cNvSpPr>
          <p:nvPr>
            <p:ph type="sldNum" sz="quarter" idx="12"/>
          </p:nvPr>
        </p:nvSpPr>
        <p:spPr/>
        <p:txBody>
          <a:bodyPr/>
          <a:lstStyle/>
          <a:p>
            <a:fld id="{1C2FABA7-8021-4083-B469-6CA7E29EFECA}" type="slidenum">
              <a:rPr kumimoji="1" lang="ja-JP" altLang="en-US" smtClean="0"/>
              <a:t>8</a:t>
            </a:fld>
            <a:endParaRPr kumimoji="1" lang="ja-JP" altLang="en-US"/>
          </a:p>
        </p:txBody>
      </p:sp>
    </p:spTree>
    <p:extLst>
      <p:ext uri="{BB962C8B-B14F-4D97-AF65-F5344CB8AC3E}">
        <p14:creationId xmlns:p14="http://schemas.microsoft.com/office/powerpoint/2010/main" val="142956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53807" y="4077071"/>
            <a:ext cx="6768752" cy="2469051"/>
          </a:xfrm>
          <a:prstGeom prst="ellipse">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778098"/>
          </a:xfrm>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sz="half" idx="1"/>
          </p:nvPr>
        </p:nvSpPr>
        <p:spPr>
          <a:xfrm>
            <a:off x="457200" y="1196752"/>
            <a:ext cx="8435280" cy="1152127"/>
          </a:xfrm>
        </p:spPr>
        <p:txBody>
          <a:bodyPr>
            <a:normAutofit/>
          </a:bodyPr>
          <a:lstStyle/>
          <a:p>
            <a:r>
              <a:rPr kumimoji="1" lang="ja-JP" altLang="en-US" dirty="0" smtClean="0"/>
              <a:t>質問だけでなく、依頼や会議など機能拡張</a:t>
            </a:r>
            <a:r>
              <a:rPr lang="ja-JP" altLang="en-US" dirty="0" smtClean="0"/>
              <a:t>の開発</a:t>
            </a:r>
            <a:endParaRPr lang="en-US" altLang="ja-JP" dirty="0" smtClean="0"/>
          </a:p>
          <a:p>
            <a:r>
              <a:rPr kumimoji="1" lang="ja-JP" altLang="en-US" dirty="0" smtClean="0"/>
              <a:t>投稿文章からのタグの自動抽出</a:t>
            </a:r>
            <a:endParaRPr kumimoji="1" lang="en-US" altLang="ja-JP" dirty="0" smtClean="0"/>
          </a:p>
        </p:txBody>
      </p:sp>
      <p:sp>
        <p:nvSpPr>
          <p:cNvPr id="9" name="円/楕円 8"/>
          <p:cNvSpPr/>
          <p:nvPr/>
        </p:nvSpPr>
        <p:spPr>
          <a:xfrm>
            <a:off x="1153807" y="2328098"/>
            <a:ext cx="6768752" cy="246905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正方形/長方形 10"/>
          <p:cNvSpPr/>
          <p:nvPr/>
        </p:nvSpPr>
        <p:spPr>
          <a:xfrm>
            <a:off x="1790476" y="5126930"/>
            <a:ext cx="5495415" cy="523220"/>
          </a:xfrm>
          <a:prstGeom prst="rect">
            <a:avLst/>
          </a:prstGeom>
        </p:spPr>
        <p:txBody>
          <a:bodyPr wrap="none">
            <a:spAutoFit/>
          </a:bodyPr>
          <a:lstStyle/>
          <a:p>
            <a:pPr algn="ctr"/>
            <a:r>
              <a:rPr lang="ja-JP" altLang="en-US" sz="2800" b="1" dirty="0"/>
              <a:t>組織内の知識・スキルを収集・活用</a:t>
            </a:r>
          </a:p>
        </p:txBody>
      </p:sp>
      <p:sp>
        <p:nvSpPr>
          <p:cNvPr id="12" name="正方形/長方形 11"/>
          <p:cNvSpPr/>
          <p:nvPr/>
        </p:nvSpPr>
        <p:spPr>
          <a:xfrm>
            <a:off x="1501135" y="3301013"/>
            <a:ext cx="6074099" cy="523220"/>
          </a:xfrm>
          <a:prstGeom prst="rect">
            <a:avLst/>
          </a:prstGeom>
        </p:spPr>
        <p:txBody>
          <a:bodyPr wrap="none">
            <a:spAutoFit/>
          </a:bodyPr>
          <a:lstStyle/>
          <a:p>
            <a:pPr algn="ctr"/>
            <a:r>
              <a:rPr lang="ja-JP" altLang="en-US" sz="2800" b="1" dirty="0"/>
              <a:t>組織内</a:t>
            </a:r>
            <a:r>
              <a:rPr lang="ja-JP" altLang="en-US" sz="2800" b="1" dirty="0" smtClean="0"/>
              <a:t>のコミュニケーションを一括管理</a:t>
            </a:r>
            <a:endParaRPr lang="ja-JP" altLang="en-US" sz="2800" b="1" dirty="0"/>
          </a:p>
        </p:txBody>
      </p:sp>
      <p:sp>
        <p:nvSpPr>
          <p:cNvPr id="4" name="スライド番号プレースホルダー 3"/>
          <p:cNvSpPr>
            <a:spLocks noGrp="1"/>
          </p:cNvSpPr>
          <p:nvPr>
            <p:ph type="sldNum" sz="quarter" idx="12"/>
          </p:nvPr>
        </p:nvSpPr>
        <p:spPr/>
        <p:txBody>
          <a:bodyPr/>
          <a:lstStyle/>
          <a:p>
            <a:fld id="{1C2FABA7-8021-4083-B469-6CA7E29EFECA}" type="slidenum">
              <a:rPr kumimoji="1" lang="ja-JP" altLang="en-US" smtClean="0"/>
              <a:t>9</a:t>
            </a:fld>
            <a:endParaRPr kumimoji="1" lang="ja-JP" altLang="en-US"/>
          </a:p>
        </p:txBody>
      </p:sp>
    </p:spTree>
    <p:extLst>
      <p:ext uri="{BB962C8B-B14F-4D97-AF65-F5344CB8AC3E}">
        <p14:creationId xmlns:p14="http://schemas.microsoft.com/office/powerpoint/2010/main" val="5411774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663</Words>
  <Application>Microsoft Office PowerPoint</Application>
  <PresentationFormat>画面に合わせる (4:3)</PresentationFormat>
  <Paragraphs>154</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成果報告会 ～.Chain()の紹介～</vt:lpstr>
      <vt:lpstr>背景</vt:lpstr>
      <vt:lpstr>既存のコミュニケーションツール</vt:lpstr>
      <vt:lpstr>提案するWebアプリ .Chain()</vt:lpstr>
      <vt:lpstr>動作イメージ図</vt:lpstr>
      <vt:lpstr>動作フロー</vt:lpstr>
      <vt:lpstr>.Chain()のアーキテクチャ図</vt:lpstr>
      <vt:lpstr>デモでの注目点</vt:lpstr>
      <vt:lpstr>今後の展望</vt:lpstr>
      <vt:lpstr>PowerPoint プレゼンテーション</vt:lpstr>
      <vt:lpstr>PowerPoint プレゼンテーション</vt:lpstr>
      <vt:lpstr>今後の展望</vt:lpstr>
      <vt:lpstr>ネットワーク図</vt:lpstr>
      <vt:lpstr>既存のコミュニケーションツール</vt:lpstr>
      <vt:lpstr>利用イメージ図</vt:lpstr>
      <vt:lpstr>背景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master</dc:creator>
  <cp:lastModifiedBy>八代　光平</cp:lastModifiedBy>
  <cp:revision>260</cp:revision>
  <dcterms:created xsi:type="dcterms:W3CDTF">2015-07-07T01:08:26Z</dcterms:created>
  <dcterms:modified xsi:type="dcterms:W3CDTF">2015-07-08T07:04:32Z</dcterms:modified>
</cp:coreProperties>
</file>