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84" r:id="rId4"/>
    <p:sldId id="257" r:id="rId5"/>
    <p:sldId id="258" r:id="rId6"/>
    <p:sldId id="259" r:id="rId7"/>
    <p:sldId id="260" r:id="rId8"/>
    <p:sldId id="265" r:id="rId9"/>
    <p:sldId id="261" r:id="rId10"/>
    <p:sldId id="262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  <p:sldId id="280" r:id="rId27"/>
    <p:sldId id="285" r:id="rId28"/>
    <p:sldId id="286" r:id="rId29"/>
    <p:sldId id="281" r:id="rId30"/>
    <p:sldId id="283" r:id="rId31"/>
    <p:sldId id="282" r:id="rId32"/>
    <p:sldId id="287" r:id="rId33"/>
    <p:sldId id="289" r:id="rId34"/>
    <p:sldId id="288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5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9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4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1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1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6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2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2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3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1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9B5D7-65F5-41FF-90D5-923A1C8C0E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8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ucuri.net/2018/10/owasp-top-10-security-risks-part-ii.html" TargetMode="External"/><Relationship Id="rId2" Type="http://schemas.openxmlformats.org/officeDocument/2006/relationships/hyperlink" Target="https://blog.sucuri.net/2018/10/owasp-top-10-security-risks-part-i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sucuri.net/2019/01/owasp-top-10-security-risks-part-iv.html" TargetMode="External"/><Relationship Id="rId4" Type="http://schemas.openxmlformats.org/officeDocument/2006/relationships/hyperlink" Target="https://blog.sucuri.net/2018/12/owasp-top-10-security-risks-part-iii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Ethical Hacking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 2019</a:t>
            </a:r>
          </a:p>
          <a:p>
            <a:r>
              <a:rPr lang="en-US" dirty="0" smtClean="0"/>
              <a:t>By: AJ Savino</a:t>
            </a:r>
          </a:p>
        </p:txBody>
      </p:sp>
    </p:spTree>
    <p:extLst>
      <p:ext uri="{BB962C8B-B14F-4D97-AF65-F5344CB8AC3E}">
        <p14:creationId xmlns:p14="http://schemas.microsoft.com/office/powerpoint/2010/main" val="295520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Patch the vulnerability to maintain control</a:t>
            </a:r>
          </a:p>
          <a:p>
            <a:r>
              <a:rPr lang="en-US" dirty="0" smtClean="0"/>
              <a:t>Change credentials</a:t>
            </a:r>
          </a:p>
          <a:p>
            <a:r>
              <a:rPr lang="en-US" dirty="0" smtClean="0"/>
              <a:t>Change configurations</a:t>
            </a:r>
          </a:p>
          <a:p>
            <a:r>
              <a:rPr lang="en-US" dirty="0" smtClean="0"/>
              <a:t>Insert a backdoor</a:t>
            </a:r>
          </a:p>
          <a:p>
            <a:r>
              <a:rPr lang="en-US" dirty="0" smtClean="0"/>
              <a:t>Pivot from </a:t>
            </a:r>
            <a:r>
              <a:rPr lang="en-US" dirty="0" smtClean="0"/>
              <a:t>compromised system to launch further attacks</a:t>
            </a:r>
          </a:p>
        </p:txBody>
      </p:sp>
    </p:spTree>
    <p:extLst>
      <p:ext uri="{BB962C8B-B14F-4D97-AF65-F5344CB8AC3E}">
        <p14:creationId xmlns:p14="http://schemas.microsoft.com/office/powerpoint/2010/main" val="4017771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 tracks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or modify logs</a:t>
            </a:r>
          </a:p>
          <a:p>
            <a:r>
              <a:rPr lang="en-US" dirty="0" smtClean="0"/>
              <a:t>Encrypt communications</a:t>
            </a:r>
          </a:p>
          <a:p>
            <a:r>
              <a:rPr lang="en-US" dirty="0" smtClean="0"/>
              <a:t>Utilize steganography to hide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4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641705" y="2700651"/>
            <a:ext cx="5785977" cy="1325563"/>
          </a:xfrm>
        </p:spPr>
        <p:txBody>
          <a:bodyPr/>
          <a:lstStyle/>
          <a:p>
            <a:pPr algn="r"/>
            <a:r>
              <a:rPr lang="en-US" dirty="0" smtClean="0"/>
              <a:t>Networking</a:t>
            </a:r>
            <a:endParaRPr lang="en-US" dirty="0"/>
          </a:p>
        </p:txBody>
      </p:sp>
      <p:pic>
        <p:nvPicPr>
          <p:cNvPr id="1026" name="Picture 2" descr="https://miro.medium.com/max/1024/1*17Zz6v0HWIzgiOzQYmO6l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36" y="0"/>
            <a:ext cx="95675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467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cisco.com/c/dam/en_us/about/ac123/ac147/images/ipj/ipj_7-3/anatomy_figure_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2" y="0"/>
            <a:ext cx="12158368" cy="660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06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0.wp.com/aurumme.com/atech/wp-content/uploads/2018/04/TCP-IP-Model-ATech-Waqas-Karim-6.png?resize=895%2C5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3" y="4813"/>
            <a:ext cx="11486147" cy="685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829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</a:t>
            </a:r>
            <a:r>
              <a:rPr lang="en-US" dirty="0"/>
              <a:t>o</a:t>
            </a:r>
            <a:r>
              <a:rPr lang="en-US" dirty="0" smtClean="0"/>
              <a:t>pen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5301"/>
          </a:xfrm>
        </p:spPr>
        <p:txBody>
          <a:bodyPr>
            <a:normAutofit/>
          </a:bodyPr>
          <a:lstStyle/>
          <a:p>
            <a:r>
              <a:rPr lang="en-US" dirty="0" smtClean="0"/>
              <a:t>Establishes a full connection via the three-way handshake</a:t>
            </a:r>
          </a:p>
          <a:p>
            <a:r>
              <a:rPr lang="en-US" dirty="0" smtClean="0"/>
              <a:t>Port is open if connection is established</a:t>
            </a:r>
          </a:p>
          <a:p>
            <a:r>
              <a:rPr lang="en-US" dirty="0" smtClean="0"/>
              <a:t>Port is closed if server sends </a:t>
            </a:r>
            <a:r>
              <a:rPr lang="en-US" dirty="0" err="1" smtClean="0"/>
              <a:t>rst</a:t>
            </a:r>
            <a:r>
              <a:rPr lang="en-US" dirty="0" smtClean="0"/>
              <a:t>/</a:t>
            </a:r>
            <a:r>
              <a:rPr lang="en-US" dirty="0" err="1" smtClean="0"/>
              <a:t>ack</a:t>
            </a:r>
            <a:endParaRPr lang="en-US" dirty="0" smtClean="0"/>
          </a:p>
        </p:txBody>
      </p:sp>
      <p:pic>
        <p:nvPicPr>
          <p:cNvPr id="4098" name="Picture 2" descr="https://ogma-sec.fr/wp-content/uploads/2014/10/TCP_Scan_Schema_Conn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" y="3769895"/>
            <a:ext cx="12188720" cy="272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909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 (stealth)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5301"/>
          </a:xfrm>
        </p:spPr>
        <p:txBody>
          <a:bodyPr>
            <a:normAutofit/>
          </a:bodyPr>
          <a:lstStyle/>
          <a:p>
            <a:r>
              <a:rPr lang="en-US" dirty="0" smtClean="0"/>
              <a:t>Establishes a half-open connection via the three-way handshake</a:t>
            </a:r>
          </a:p>
          <a:p>
            <a:r>
              <a:rPr lang="en-US" dirty="0" smtClean="0"/>
              <a:t>Port is open if connection server sends SYN/ACK</a:t>
            </a:r>
          </a:p>
          <a:p>
            <a:r>
              <a:rPr lang="en-US" dirty="0" smtClean="0"/>
              <a:t>Port is closed if server sends RST/ACK</a:t>
            </a:r>
          </a:p>
        </p:txBody>
      </p:sp>
      <p:pic>
        <p:nvPicPr>
          <p:cNvPr id="6146" name="Picture 2" descr="https://ogma-sec.fr/wp-content/uploads/2014/10/TCP_Scan_Schema_SY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" y="3742072"/>
            <a:ext cx="12188720" cy="279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353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TCP flag scan / NULL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5301"/>
          </a:xfrm>
        </p:spPr>
        <p:txBody>
          <a:bodyPr>
            <a:normAutofit/>
          </a:bodyPr>
          <a:lstStyle/>
          <a:p>
            <a:r>
              <a:rPr lang="en-US" dirty="0" smtClean="0"/>
              <a:t>Send FIN/ACK/URG/PSH or send nothing</a:t>
            </a:r>
          </a:p>
          <a:p>
            <a:r>
              <a:rPr lang="en-US" dirty="0" smtClean="0"/>
              <a:t>Port might be open if server does not respond</a:t>
            </a:r>
          </a:p>
          <a:p>
            <a:r>
              <a:rPr lang="en-US" dirty="0" smtClean="0"/>
              <a:t>Port is closed if server sends RST/ACK</a:t>
            </a:r>
          </a:p>
        </p:txBody>
      </p:sp>
      <p:pic>
        <p:nvPicPr>
          <p:cNvPr id="7170" name="Picture 2" descr="https://ogma-sec.fr/wp-content/uploads/2014/10/TCP_Scan_Schema_F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8820"/>
            <a:ext cx="12156636" cy="271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35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Xmas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7036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Send FIN + URG + PSH</a:t>
            </a:r>
          </a:p>
          <a:p>
            <a:r>
              <a:rPr lang="en-US" dirty="0" smtClean="0"/>
              <a:t>Port might be open if server does not respond</a:t>
            </a:r>
          </a:p>
          <a:p>
            <a:r>
              <a:rPr lang="en-US" dirty="0" smtClean="0"/>
              <a:t>Port is closed if server sends RST</a:t>
            </a:r>
          </a:p>
          <a:p>
            <a:r>
              <a:rPr lang="en-US" dirty="0" smtClean="0"/>
              <a:t>Doesn’t work with Windows / Cisco because they don’t implement RFC 793 correctly</a:t>
            </a:r>
          </a:p>
        </p:txBody>
      </p:sp>
      <p:pic>
        <p:nvPicPr>
          <p:cNvPr id="8194" name="Picture 2" descr="https://ogma-sec.fr/wp-content/uploads/2014/10/TCP_Scan_Schema_XM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8819"/>
            <a:ext cx="12156636" cy="271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765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 flag probe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530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Send ACK</a:t>
            </a:r>
          </a:p>
          <a:p>
            <a:r>
              <a:rPr lang="en-US" dirty="0" smtClean="0"/>
              <a:t>Port is open if TTL of RST packet is less than 64</a:t>
            </a:r>
          </a:p>
          <a:p>
            <a:r>
              <a:rPr lang="en-US" dirty="0" smtClean="0"/>
              <a:t>Port is open if WINDOW of RST packet is non-zero</a:t>
            </a:r>
          </a:p>
          <a:p>
            <a:r>
              <a:rPr lang="en-US" dirty="0" smtClean="0"/>
              <a:t>No response could indicate presence of firewall</a:t>
            </a:r>
          </a:p>
        </p:txBody>
      </p:sp>
      <p:pic>
        <p:nvPicPr>
          <p:cNvPr id="9218" name="Picture 2" descr="https://ogma-sec.fr/wp-content/uploads/2014/10/TCP_Scan_Schema_ACK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0926"/>
            <a:ext cx="12192000" cy="253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ogma-sec.fr/wp-content/uploads/2014/10/TCP_Scan_SA_Open_filte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1583"/>
            <a:ext cx="12192000" cy="97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05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75874" y="222926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difference between “Hacking” and “Ethical Hacking” is permission.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79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IDLE / Zombie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7259"/>
          </a:xfrm>
        </p:spPr>
        <p:txBody>
          <a:bodyPr>
            <a:normAutofit/>
          </a:bodyPr>
          <a:lstStyle/>
          <a:p>
            <a:r>
              <a:rPr lang="en-US" dirty="0" smtClean="0"/>
              <a:t>Send SYN/ACK to zombie computer (should be idle)</a:t>
            </a:r>
            <a:endParaRPr lang="en-US" dirty="0"/>
          </a:p>
          <a:p>
            <a:r>
              <a:rPr lang="en-US" dirty="0" smtClean="0"/>
              <a:t>Zombie responds with RST – make note of the IPID</a:t>
            </a:r>
          </a:p>
          <a:p>
            <a:r>
              <a:rPr lang="en-US" dirty="0" smtClean="0"/>
              <a:t>Send SYN packet to target spoofing IP of zombie</a:t>
            </a:r>
          </a:p>
          <a:p>
            <a:r>
              <a:rPr lang="en-US" dirty="0" smtClean="0"/>
              <a:t>If port is open target will send SYN/ACK to zombie</a:t>
            </a:r>
            <a:r>
              <a:rPr lang="en-US" dirty="0"/>
              <a:t> </a:t>
            </a:r>
            <a:r>
              <a:rPr lang="en-US" dirty="0" smtClean="0"/>
              <a:t>which will reply with RST</a:t>
            </a:r>
          </a:p>
          <a:p>
            <a:r>
              <a:rPr lang="en-US" dirty="0" smtClean="0"/>
              <a:t>If port is closed target will send RST to zombie but zombie will not reply</a:t>
            </a:r>
          </a:p>
          <a:p>
            <a:r>
              <a:rPr lang="en-US" dirty="0" smtClean="0"/>
              <a:t>Send SYN/ACK to zombie again and see if the IPID has incremented by 2 instead of 1. If so port is open</a:t>
            </a:r>
          </a:p>
        </p:txBody>
      </p:sp>
    </p:spTree>
    <p:extLst>
      <p:ext uri="{BB962C8B-B14F-4D97-AF65-F5344CB8AC3E}">
        <p14:creationId xmlns:p14="http://schemas.microsoft.com/office/powerpoint/2010/main" val="186738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#1 cause for vulnerabilities is lack of input validation!</a:t>
            </a:r>
          </a:p>
          <a:p>
            <a:r>
              <a:rPr lang="en-US" dirty="0" smtClean="0"/>
              <a:t>Validate all values received from client</a:t>
            </a:r>
          </a:p>
          <a:p>
            <a:r>
              <a:rPr lang="en-US" dirty="0" smtClean="0"/>
              <a:t>Reject rather than correct bad data</a:t>
            </a:r>
          </a:p>
          <a:p>
            <a:r>
              <a:rPr lang="en-US" dirty="0" smtClean="0"/>
              <a:t>Example: “../” &gt; “./” = “…/” &gt; “../”</a:t>
            </a:r>
          </a:p>
          <a:p>
            <a:r>
              <a:rPr lang="en-US" dirty="0" smtClean="0"/>
              <a:t>Learn regex if you don’t know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69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 top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smtClean="0">
                <a:hlinkClick r:id="rId2"/>
              </a:rPr>
              <a:t>Injection</a:t>
            </a:r>
            <a:endParaRPr lang="en-US" dirty="0"/>
          </a:p>
          <a:p>
            <a:r>
              <a:rPr lang="en-US" u="sng" dirty="0">
                <a:hlinkClick r:id="rId2"/>
              </a:rPr>
              <a:t>Broken Authentication</a:t>
            </a:r>
            <a:endParaRPr lang="en-US" dirty="0"/>
          </a:p>
          <a:p>
            <a:r>
              <a:rPr lang="en-US" u="sng" dirty="0">
                <a:hlinkClick r:id="rId3"/>
              </a:rPr>
              <a:t>Sensitive data exposure</a:t>
            </a:r>
            <a:endParaRPr lang="en-US" dirty="0"/>
          </a:p>
          <a:p>
            <a:r>
              <a:rPr lang="en-US" u="sng" dirty="0">
                <a:hlinkClick r:id="rId3"/>
              </a:rPr>
              <a:t>XML External Entities (XXE)</a:t>
            </a:r>
            <a:endParaRPr lang="en-US" dirty="0"/>
          </a:p>
          <a:p>
            <a:r>
              <a:rPr lang="en-US" u="sng" dirty="0">
                <a:hlinkClick r:id="rId4"/>
              </a:rPr>
              <a:t>Broken Access control</a:t>
            </a:r>
            <a:endParaRPr lang="en-US" dirty="0"/>
          </a:p>
          <a:p>
            <a:r>
              <a:rPr lang="en-US" u="sng" dirty="0">
                <a:hlinkClick r:id="rId4"/>
              </a:rPr>
              <a:t>Security misconfigurations</a:t>
            </a:r>
            <a:endParaRPr lang="en-US" dirty="0"/>
          </a:p>
          <a:p>
            <a:r>
              <a:rPr lang="en-US" u="sng" dirty="0">
                <a:hlinkClick r:id="rId5"/>
              </a:rPr>
              <a:t>Cross Site Scripting (XSS)</a:t>
            </a:r>
            <a:endParaRPr lang="en-US" dirty="0"/>
          </a:p>
          <a:p>
            <a:r>
              <a:rPr lang="en-US" u="sng" dirty="0">
                <a:hlinkClick r:id="rId5"/>
              </a:rPr>
              <a:t>Insecure Deserialization</a:t>
            </a:r>
            <a:endParaRPr lang="en-US" dirty="0"/>
          </a:p>
          <a:p>
            <a:r>
              <a:rPr lang="en-US" dirty="0"/>
              <a:t>Using Components with known vulnerabilities</a:t>
            </a:r>
          </a:p>
          <a:p>
            <a:r>
              <a:rPr lang="en-US" dirty="0"/>
              <a:t>Insufficient logging and </a:t>
            </a:r>
            <a:r>
              <a:rPr lang="en-US" dirty="0" smtClean="0"/>
              <a:t>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18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- Cross-Site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trusts server</a:t>
            </a:r>
          </a:p>
          <a:p>
            <a:r>
              <a:rPr lang="en-US" dirty="0" smtClean="0"/>
              <a:t>Inject &lt;script&gt; via </a:t>
            </a:r>
            <a:r>
              <a:rPr lang="en-US" dirty="0" err="1" smtClean="0"/>
              <a:t>webform</a:t>
            </a:r>
            <a:r>
              <a:rPr lang="en-US" dirty="0" smtClean="0"/>
              <a:t>, </a:t>
            </a:r>
            <a:r>
              <a:rPr lang="en-US" dirty="0" err="1" smtClean="0"/>
              <a:t>url</a:t>
            </a:r>
            <a:r>
              <a:rPr lang="en-US" dirty="0" smtClean="0"/>
              <a:t> parameters</a:t>
            </a:r>
          </a:p>
          <a:p>
            <a:r>
              <a:rPr lang="en-US" dirty="0" smtClean="0"/>
              <a:t>Attackers can read cookies, steal session, log user </a:t>
            </a:r>
            <a:r>
              <a:rPr lang="en-US" dirty="0" smtClean="0"/>
              <a:t>activity</a:t>
            </a:r>
            <a:endParaRPr lang="en-US" dirty="0" smtClean="0"/>
          </a:p>
          <a:p>
            <a:r>
              <a:rPr lang="en-US" dirty="0" err="1" smtClean="0"/>
              <a:t>Persistant</a:t>
            </a:r>
            <a:r>
              <a:rPr lang="en-US" dirty="0" smtClean="0"/>
              <a:t> – XSS is stored on server such as DB</a:t>
            </a:r>
          </a:p>
          <a:p>
            <a:r>
              <a:rPr lang="en-US" dirty="0" smtClean="0"/>
              <a:t>Reflective – XSS is stored in URL</a:t>
            </a:r>
          </a:p>
          <a:p>
            <a:endParaRPr lang="en-US" dirty="0"/>
          </a:p>
          <a:p>
            <a:r>
              <a:rPr lang="en-US" dirty="0" smtClean="0"/>
              <a:t>XSS example: login to demo site, post message with script tag. The script will be executed for other users who view the message.</a:t>
            </a:r>
          </a:p>
          <a:p>
            <a:r>
              <a:rPr lang="en-US" dirty="0" smtClean="0"/>
              <a:t>&lt;script&gt;alert(‘</a:t>
            </a:r>
            <a:r>
              <a:rPr lang="en-US" dirty="0" err="1" smtClean="0"/>
              <a:t>xss</a:t>
            </a:r>
            <a:r>
              <a:rPr lang="en-US" dirty="0" smtClean="0"/>
              <a:t>’)&lt;/script&gt;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50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-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validation – If data isn’t exactly what you expect throw it out</a:t>
            </a:r>
          </a:p>
          <a:p>
            <a:r>
              <a:rPr lang="en-US" dirty="0" smtClean="0"/>
              <a:t>Don’t echo client originated data to the page </a:t>
            </a:r>
            <a:r>
              <a:rPr lang="en-US" dirty="0" smtClean="0"/>
              <a:t>(ex. 404 </a:t>
            </a:r>
            <a:r>
              <a:rPr lang="en-US" dirty="0" smtClean="0"/>
              <a:t>page)</a:t>
            </a:r>
          </a:p>
          <a:p>
            <a:r>
              <a:rPr lang="en-US" dirty="0" smtClean="0"/>
              <a:t>Encode output and use XSS-safe methods</a:t>
            </a:r>
          </a:p>
          <a:p>
            <a:pPr lvl="1"/>
            <a:r>
              <a:rPr lang="en-US" dirty="0" smtClean="0"/>
              <a:t>jQuery </a:t>
            </a:r>
            <a:r>
              <a:rPr lang="en-US" dirty="0" err="1" smtClean="0"/>
              <a:t>innerText</a:t>
            </a:r>
            <a:r>
              <a:rPr lang="en-US" dirty="0" smtClean="0"/>
              <a:t> is safe vs </a:t>
            </a:r>
            <a:r>
              <a:rPr lang="en-US" dirty="0" err="1" smtClean="0"/>
              <a:t>innerHTML</a:t>
            </a:r>
            <a:endParaRPr lang="en-US" dirty="0" smtClean="0"/>
          </a:p>
          <a:p>
            <a:pPr lvl="1"/>
            <a:r>
              <a:rPr lang="en-US" dirty="0" smtClean="0"/>
              <a:t>PHP </a:t>
            </a:r>
            <a:r>
              <a:rPr lang="en-US" dirty="0" err="1" smtClean="0"/>
              <a:t>htmlspecialchars</a:t>
            </a:r>
            <a:r>
              <a:rPr lang="en-US" dirty="0" smtClean="0"/>
              <a:t>() method</a:t>
            </a:r>
          </a:p>
          <a:p>
            <a:pPr lvl="1"/>
            <a:r>
              <a:rPr lang="en-US" dirty="0" smtClean="0"/>
              <a:t>React default binding vs </a:t>
            </a:r>
            <a:r>
              <a:rPr lang="en-US" dirty="0" err="1" smtClean="0"/>
              <a:t>dangerouslySetInnerHtml</a:t>
            </a:r>
            <a:endParaRPr lang="en-US" dirty="0" smtClean="0"/>
          </a:p>
          <a:p>
            <a:pPr lvl="1"/>
            <a:r>
              <a:rPr lang="en-US" dirty="0" smtClean="0"/>
              <a:t>Razor default binding vs </a:t>
            </a:r>
            <a:r>
              <a:rPr lang="en-US" dirty="0" err="1" smtClean="0"/>
              <a:t>Html.Raw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IIS / .NET has some built in XSS protection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22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– Cross-Site Request Forgery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trusts client</a:t>
            </a:r>
          </a:p>
          <a:p>
            <a:r>
              <a:rPr lang="en-US" dirty="0" smtClean="0"/>
              <a:t>Attacker creates a malicious page that submits to legit server</a:t>
            </a:r>
          </a:p>
          <a:p>
            <a:r>
              <a:rPr lang="en-US" dirty="0" smtClean="0"/>
              <a:t>Attackers can perform server actions on behalf of the user</a:t>
            </a:r>
          </a:p>
          <a:p>
            <a:endParaRPr lang="en-US" dirty="0"/>
          </a:p>
          <a:p>
            <a:r>
              <a:rPr lang="en-US" dirty="0" smtClean="0"/>
              <a:t>CSRF example: login to demo site, save message form, open saved html. Note that you can submit from this saved page (or another domain)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55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–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CSRF tokens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method is store unique value in user session, write same value to </a:t>
            </a:r>
            <a:r>
              <a:rPr lang="en-US" dirty="0" err="1" smtClean="0"/>
              <a:t>webform</a:t>
            </a:r>
            <a:r>
              <a:rPr lang="en-US" dirty="0" smtClean="0"/>
              <a:t>. Server verifies that values match.</a:t>
            </a:r>
          </a:p>
          <a:p>
            <a:r>
              <a:rPr lang="en-US" dirty="0" smtClean="0"/>
              <a:t>Stateless method is cookie double-submit:</a:t>
            </a:r>
          </a:p>
          <a:p>
            <a:r>
              <a:rPr lang="en-US" dirty="0" err="1" smtClean="0"/>
              <a:t>Webform</a:t>
            </a:r>
            <a:r>
              <a:rPr lang="en-US" dirty="0" smtClean="0"/>
              <a:t> has a hidden field containing a unique value, user has cookie containing the same value. Server verifies that the values match. An attacker can not modify the site cookies from a separate domain.</a:t>
            </a:r>
          </a:p>
          <a:p>
            <a:r>
              <a:rPr lang="en-US" dirty="0" smtClean="0"/>
              <a:t>Use a library to handle automatic CSRF insertion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328835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Fixation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attacker to steal user session</a:t>
            </a:r>
          </a:p>
          <a:p>
            <a:r>
              <a:rPr lang="en-US" dirty="0" smtClean="0"/>
              <a:t>Attacker sends user a link with a pre-defined session id</a:t>
            </a:r>
          </a:p>
          <a:p>
            <a:r>
              <a:rPr lang="en-US" dirty="0" smtClean="0"/>
              <a:t>User logs in</a:t>
            </a:r>
          </a:p>
          <a:p>
            <a:r>
              <a:rPr lang="en-US" dirty="0" smtClean="0"/>
              <a:t>Attacker knows the session id and is now logged in as the user</a:t>
            </a:r>
          </a:p>
          <a:p>
            <a:endParaRPr lang="en-US" dirty="0"/>
          </a:p>
          <a:p>
            <a:r>
              <a:rPr lang="en-US" dirty="0" smtClean="0"/>
              <a:t>Session Fixation </a:t>
            </a:r>
            <a:r>
              <a:rPr lang="en-US" dirty="0"/>
              <a:t>example: </a:t>
            </a:r>
            <a:r>
              <a:rPr lang="en-US" dirty="0" smtClean="0"/>
              <a:t>Set the session id in the URL “</a:t>
            </a:r>
            <a:r>
              <a:rPr lang="en-US" dirty="0" err="1" smtClean="0"/>
              <a:t>sid</a:t>
            </a:r>
            <a:r>
              <a:rPr lang="en-US" dirty="0" smtClean="0"/>
              <a:t>=</a:t>
            </a:r>
            <a:r>
              <a:rPr lang="en-US" dirty="0" err="1" smtClean="0"/>
              <a:t>abc</a:t>
            </a:r>
            <a:r>
              <a:rPr lang="en-US" dirty="0" smtClean="0"/>
              <a:t>”. Log in using this session. Open another browser and go to </a:t>
            </a:r>
            <a:r>
              <a:rPr lang="en-US" dirty="0" err="1" smtClean="0"/>
              <a:t>messages.php?sid</a:t>
            </a:r>
            <a:r>
              <a:rPr lang="en-US" dirty="0" smtClean="0"/>
              <a:t>=</a:t>
            </a:r>
            <a:r>
              <a:rPr lang="en-US" dirty="0" err="1" smtClean="0"/>
              <a:t>abc</a:t>
            </a:r>
            <a:r>
              <a:rPr lang="en-US" dirty="0" smtClean="0"/>
              <a:t> and notice that you are logged in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7814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Fixation –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store session id in URL!</a:t>
            </a:r>
          </a:p>
          <a:p>
            <a:r>
              <a:rPr lang="en-US" dirty="0" smtClean="0"/>
              <a:t>Don’t store session id in hidden form field</a:t>
            </a:r>
          </a:p>
          <a:p>
            <a:r>
              <a:rPr lang="en-US" dirty="0" smtClean="0"/>
              <a:t>Store session id in cookies marked same-site</a:t>
            </a:r>
          </a:p>
          <a:p>
            <a:r>
              <a:rPr lang="en-US" dirty="0" smtClean="0"/>
              <a:t>Mitigate XSS which could be used to steal session id</a:t>
            </a:r>
          </a:p>
        </p:txBody>
      </p:sp>
    </p:spTree>
    <p:extLst>
      <p:ext uri="{BB962C8B-B14F-4D97-AF65-F5344CB8AC3E}">
        <p14:creationId xmlns:p14="http://schemas.microsoft.com/office/powerpoint/2010/main" val="1188259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</a:t>
            </a:r>
            <a:r>
              <a:rPr lang="en-US" dirty="0" smtClean="0"/>
              <a:t> – 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Modify SQL statements client-side to retrieve restricted data or perform unintended operations</a:t>
            </a:r>
          </a:p>
          <a:p>
            <a:r>
              <a:rPr lang="en-US" dirty="0" smtClean="0"/>
              <a:t>Test with ‘</a:t>
            </a:r>
          </a:p>
          <a:p>
            <a:r>
              <a:rPr lang="en-US" dirty="0" smtClean="0"/>
              <a:t>SELECT * FROM USERS WHERE UNAME=‘${INPUT}’ AND PASS=‘${PASS}’</a:t>
            </a:r>
          </a:p>
          <a:p>
            <a:r>
              <a:rPr lang="en-US" dirty="0" smtClean="0"/>
              <a:t>SELECT * FROM USERS WHERE UNAME=‘AJ’ AND PASS=‘123’</a:t>
            </a:r>
          </a:p>
          <a:p>
            <a:r>
              <a:rPr lang="en-US" dirty="0" smtClean="0"/>
              <a:t>SELECT * FROM USERS WHERE UNAME=‘AJ’ AND PASS=‘’ UNION SELECT * FROM USERS #’</a:t>
            </a:r>
          </a:p>
          <a:p>
            <a:endParaRPr lang="en-US" dirty="0"/>
          </a:p>
          <a:p>
            <a:r>
              <a:rPr lang="en-US" dirty="0" err="1" smtClean="0"/>
              <a:t>SQLi</a:t>
            </a:r>
            <a:r>
              <a:rPr lang="en-US" dirty="0" smtClean="0"/>
              <a:t> example: go to search page on demo site and execute the following query: ' union select username,password,3 from users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3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EC-Council Certified Ethical Hacker v9 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05895" cy="4351338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Footprinting</a:t>
            </a:r>
            <a:r>
              <a:rPr lang="en-US" dirty="0">
                <a:solidFill>
                  <a:schemeClr val="accent5"/>
                </a:solidFill>
              </a:rPr>
              <a:t> and </a:t>
            </a:r>
            <a:r>
              <a:rPr lang="en-US" dirty="0" smtClean="0">
                <a:solidFill>
                  <a:schemeClr val="accent5"/>
                </a:solidFill>
              </a:rPr>
              <a:t>Reconnaissance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Scanning Networks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Enumeration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System Hacking</a:t>
            </a:r>
          </a:p>
          <a:p>
            <a:r>
              <a:rPr lang="en-US" dirty="0" smtClean="0"/>
              <a:t>Malware Threats</a:t>
            </a:r>
          </a:p>
          <a:p>
            <a:r>
              <a:rPr lang="en-US" dirty="0" smtClean="0"/>
              <a:t>Sniffing</a:t>
            </a:r>
          </a:p>
          <a:p>
            <a:r>
              <a:rPr lang="en-US" dirty="0" smtClean="0"/>
              <a:t>Social Engineering</a:t>
            </a:r>
          </a:p>
          <a:p>
            <a:r>
              <a:rPr lang="en-US" dirty="0" smtClean="0"/>
              <a:t>Denial </a:t>
            </a:r>
            <a:r>
              <a:rPr lang="en-US" dirty="0"/>
              <a:t>of </a:t>
            </a:r>
            <a:r>
              <a:rPr lang="en-US" dirty="0" smtClean="0"/>
              <a:t>Service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44095" y="1847388"/>
            <a:ext cx="48296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5"/>
                </a:solidFill>
              </a:rPr>
              <a:t>Session Hijacking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Hacking </a:t>
            </a:r>
            <a:r>
              <a:rPr lang="en-US" dirty="0">
                <a:solidFill>
                  <a:schemeClr val="accent5"/>
                </a:solidFill>
              </a:rPr>
              <a:t>Web </a:t>
            </a:r>
            <a:r>
              <a:rPr lang="en-US" dirty="0" smtClean="0">
                <a:solidFill>
                  <a:schemeClr val="accent5"/>
                </a:solidFill>
              </a:rPr>
              <a:t>servers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Hacking </a:t>
            </a:r>
            <a:r>
              <a:rPr lang="en-US" dirty="0">
                <a:solidFill>
                  <a:schemeClr val="accent5"/>
                </a:solidFill>
              </a:rPr>
              <a:t>Web </a:t>
            </a:r>
            <a:r>
              <a:rPr lang="en-US" dirty="0" smtClean="0">
                <a:solidFill>
                  <a:schemeClr val="accent5"/>
                </a:solidFill>
              </a:rPr>
              <a:t>Applications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SQL Injection</a:t>
            </a:r>
          </a:p>
          <a:p>
            <a:r>
              <a:rPr lang="en-US" dirty="0" smtClean="0"/>
              <a:t>Hacking </a:t>
            </a:r>
            <a:r>
              <a:rPr lang="en-US" dirty="0"/>
              <a:t>Wireless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Hacking </a:t>
            </a:r>
            <a:r>
              <a:rPr lang="en-US" dirty="0"/>
              <a:t>Mobile </a:t>
            </a:r>
            <a:r>
              <a:rPr lang="en-US" dirty="0" smtClean="0"/>
              <a:t>Platforms</a:t>
            </a:r>
          </a:p>
          <a:p>
            <a:r>
              <a:rPr lang="en-US" dirty="0" smtClean="0"/>
              <a:t>Evading </a:t>
            </a:r>
            <a:r>
              <a:rPr lang="en-US" dirty="0"/>
              <a:t>IDS, Firewalls, and </a:t>
            </a:r>
            <a:r>
              <a:rPr lang="en-US" dirty="0" smtClean="0"/>
              <a:t>Honeypot</a:t>
            </a:r>
          </a:p>
          <a:p>
            <a:r>
              <a:rPr lang="en-US" dirty="0" smtClean="0"/>
              <a:t>Cloud Computing</a:t>
            </a:r>
          </a:p>
          <a:p>
            <a:r>
              <a:rPr lang="en-US" dirty="0" smtClean="0"/>
              <a:t>Cryptography</a:t>
            </a:r>
          </a:p>
        </p:txBody>
      </p:sp>
    </p:spTree>
    <p:extLst>
      <p:ext uri="{BB962C8B-B14F-4D97-AF65-F5344CB8AC3E}">
        <p14:creationId xmlns:p14="http://schemas.microsoft.com/office/powerpoint/2010/main" val="3764077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bSQLi</a:t>
            </a:r>
            <a:r>
              <a:rPr lang="en-US" dirty="0" smtClean="0"/>
              <a:t> – Blind 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safely test </a:t>
            </a:r>
            <a:r>
              <a:rPr lang="en-US" dirty="0" err="1" smtClean="0"/>
              <a:t>SQLi</a:t>
            </a:r>
            <a:r>
              <a:rPr lang="en-US" dirty="0" smtClean="0"/>
              <a:t> without exposing sensitive data</a:t>
            </a:r>
          </a:p>
          <a:p>
            <a:r>
              <a:rPr lang="en-US" dirty="0" smtClean="0"/>
              <a:t>Rather than dumping data it uses Booleans to determine vulnerability</a:t>
            </a:r>
          </a:p>
          <a:p>
            <a:r>
              <a:rPr lang="en-US" dirty="0" smtClean="0"/>
              <a:t>Try to trigger different responses, if you are able to trigger different application behavior then </a:t>
            </a:r>
            <a:r>
              <a:rPr lang="en-US" dirty="0" err="1" smtClean="0"/>
              <a:t>SQLi</a:t>
            </a:r>
            <a:r>
              <a:rPr lang="en-US" dirty="0" smtClean="0"/>
              <a:t> worked</a:t>
            </a:r>
          </a:p>
          <a:p>
            <a:pPr lvl="1"/>
            <a:r>
              <a:rPr lang="en-US" dirty="0" smtClean="0"/>
              <a:t>` OR 1=1 --</a:t>
            </a:r>
          </a:p>
          <a:p>
            <a:pPr lvl="1"/>
            <a:r>
              <a:rPr lang="en-US" dirty="0" smtClean="0"/>
              <a:t>‘ OR 1=2 --</a:t>
            </a:r>
          </a:p>
          <a:p>
            <a:r>
              <a:rPr lang="en-US" dirty="0" smtClean="0"/>
              <a:t>Time based – WAIT FOR DELAY ‘30’ – if response takes 30 seconds then </a:t>
            </a:r>
            <a:r>
              <a:rPr lang="en-US" dirty="0" err="1" smtClean="0"/>
              <a:t>SQLi</a:t>
            </a:r>
            <a:r>
              <a:rPr lang="en-US" dirty="0" smtClean="0"/>
              <a:t> worked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04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</a:t>
            </a:r>
            <a:r>
              <a:rPr lang="en-US" dirty="0" smtClean="0"/>
              <a:t> –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Validate input</a:t>
            </a:r>
          </a:p>
          <a:p>
            <a:r>
              <a:rPr lang="en-US" dirty="0" smtClean="0"/>
              <a:t>Use parameterized queries</a:t>
            </a:r>
          </a:p>
          <a:p>
            <a:r>
              <a:rPr lang="en-US" dirty="0" smtClean="0"/>
              <a:t>Use parameterized stored procedures</a:t>
            </a:r>
          </a:p>
          <a:p>
            <a:r>
              <a:rPr lang="en-US" dirty="0" smtClean="0"/>
              <a:t>Use an ORM framework such as Entity, </a:t>
            </a:r>
            <a:r>
              <a:rPr lang="en-US" dirty="0" err="1" smtClean="0"/>
              <a:t>nHibernate</a:t>
            </a:r>
            <a:r>
              <a:rPr lang="en-US" dirty="0" smtClean="0"/>
              <a:t>, Mongoose</a:t>
            </a:r>
          </a:p>
          <a:p>
            <a:r>
              <a:rPr lang="en-US" dirty="0" smtClean="0"/>
              <a:t>Don’t echo errors to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703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Cracking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Passwords are stored as hashes, you need to crack the has</a:t>
            </a:r>
            <a:r>
              <a:rPr lang="en-US" dirty="0" smtClean="0"/>
              <a:t>h</a:t>
            </a:r>
          </a:p>
          <a:p>
            <a:r>
              <a:rPr lang="en-US" dirty="0" smtClean="0"/>
              <a:t>Common methods:</a:t>
            </a:r>
          </a:p>
          <a:p>
            <a:pPr lvl="1"/>
            <a:r>
              <a:rPr lang="en-US" dirty="0" smtClean="0"/>
              <a:t>Brute-Force</a:t>
            </a:r>
          </a:p>
          <a:p>
            <a:pPr lvl="1"/>
            <a:r>
              <a:rPr lang="en-US" dirty="0" smtClean="0"/>
              <a:t>Dictionary</a:t>
            </a:r>
          </a:p>
          <a:p>
            <a:pPr lvl="1"/>
            <a:r>
              <a:rPr lang="en-US" dirty="0" smtClean="0"/>
              <a:t>Precomputed hash table</a:t>
            </a:r>
          </a:p>
          <a:p>
            <a:pPr lvl="1"/>
            <a:r>
              <a:rPr lang="en-US" dirty="0" smtClean="0"/>
              <a:t>Rainbow tables</a:t>
            </a:r>
          </a:p>
          <a:p>
            <a:r>
              <a:rPr lang="en-US" dirty="0" err="1" smtClean="0"/>
              <a:t>Keyspace</a:t>
            </a:r>
            <a:endParaRPr lang="en-US" dirty="0"/>
          </a:p>
          <a:p>
            <a:pPr lvl="1"/>
            <a:r>
              <a:rPr lang="en-US" dirty="0" smtClean="0"/>
              <a:t>“a-z” = 26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“a-zA-Z0-9” = 52</a:t>
            </a:r>
          </a:p>
          <a:p>
            <a:r>
              <a:rPr lang="en-US" dirty="0" smtClean="0"/>
              <a:t>“Big-O notation” for cracking password is </a:t>
            </a:r>
            <a:r>
              <a:rPr lang="en-US" dirty="0" err="1" smtClean="0"/>
              <a:t>length^keyspace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8591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cracking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 the Ripper / Johnny</a:t>
            </a:r>
          </a:p>
          <a:p>
            <a:r>
              <a:rPr lang="en-US" dirty="0" smtClean="0"/>
              <a:t>THC Hydra</a:t>
            </a:r>
          </a:p>
          <a:p>
            <a:r>
              <a:rPr lang="en-US" dirty="0" smtClean="0"/>
              <a:t>Rainbow Crack</a:t>
            </a:r>
          </a:p>
          <a:p>
            <a:r>
              <a:rPr lang="en-US" dirty="0" err="1" smtClean="0"/>
              <a:t>Pyrit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Related tools:</a:t>
            </a:r>
          </a:p>
          <a:p>
            <a:r>
              <a:rPr lang="en-US" dirty="0"/>
              <a:t>h</a:t>
            </a:r>
            <a:r>
              <a:rPr lang="en-US" dirty="0" smtClean="0"/>
              <a:t>ash-identifier</a:t>
            </a:r>
          </a:p>
          <a:p>
            <a:r>
              <a:rPr lang="en-US" dirty="0"/>
              <a:t>p</a:t>
            </a:r>
            <a:r>
              <a:rPr lang="en-US" dirty="0" smtClean="0"/>
              <a:t>ass sniper (by me 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89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Cracking -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use plaintext!</a:t>
            </a:r>
          </a:p>
          <a:p>
            <a:r>
              <a:rPr lang="en-US" dirty="0" smtClean="0"/>
              <a:t>Don’t “encrypt” passwords (encryption = 2 way, hash = 1 way)</a:t>
            </a:r>
            <a:endParaRPr lang="en-US" dirty="0" smtClean="0"/>
          </a:p>
          <a:p>
            <a:r>
              <a:rPr lang="en-US" dirty="0" smtClean="0"/>
              <a:t>Don’t use MD5 or SHA-1 – these are busted (collisions found)</a:t>
            </a:r>
          </a:p>
          <a:p>
            <a:r>
              <a:rPr lang="en-US" dirty="0" smtClean="0"/>
              <a:t>Use a slow hashing algorithm such as </a:t>
            </a:r>
            <a:r>
              <a:rPr lang="en-US" dirty="0" err="1" smtClean="0"/>
              <a:t>bcrypt</a:t>
            </a:r>
            <a:r>
              <a:rPr lang="en-US" dirty="0" smtClean="0"/>
              <a:t> or </a:t>
            </a:r>
            <a:r>
              <a:rPr lang="en-US" dirty="0" err="1" smtClean="0"/>
              <a:t>scrypt</a:t>
            </a:r>
            <a:endParaRPr lang="en-US" dirty="0" smtClean="0"/>
          </a:p>
          <a:p>
            <a:r>
              <a:rPr lang="en-US" dirty="0" smtClean="0"/>
              <a:t>Salt your passwords to prevent precomputed and rainbow attacks</a:t>
            </a:r>
          </a:p>
          <a:p>
            <a:r>
              <a:rPr lang="en-US" dirty="0" smtClean="0"/>
              <a:t>Use robust password requirements: length and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9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defacement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Spread your hacktivist message</a:t>
            </a:r>
          </a:p>
          <a:p>
            <a:r>
              <a:rPr lang="en-US" dirty="0" smtClean="0"/>
              <a:t>Change source code to capture user data</a:t>
            </a:r>
          </a:p>
          <a:p>
            <a:r>
              <a:rPr lang="en-US" dirty="0" smtClean="0"/>
              <a:t>Replace legitimate files / email addresses with malicious ones</a:t>
            </a:r>
          </a:p>
          <a:p>
            <a:r>
              <a:rPr lang="en-US" dirty="0" smtClean="0"/>
              <a:t>Need access to server (FTP/SSH/CMS)</a:t>
            </a:r>
          </a:p>
          <a:p>
            <a:endParaRPr lang="en-US" dirty="0"/>
          </a:p>
          <a:p>
            <a:r>
              <a:rPr lang="en-US" dirty="0" smtClean="0"/>
              <a:t>Mitigation: Lock your shit down!</a:t>
            </a:r>
          </a:p>
        </p:txBody>
      </p:sp>
    </p:spTree>
    <p:extLst>
      <p:ext uri="{BB962C8B-B14F-4D97-AF65-F5344CB8AC3E}">
        <p14:creationId xmlns:p14="http://schemas.microsoft.com/office/powerpoint/2010/main" val="742687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Grab SSL/TLS private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Attacker can use it to make fake sites seem legitimate</a:t>
            </a:r>
            <a:endParaRPr lang="en-US" dirty="0"/>
          </a:p>
          <a:p>
            <a:r>
              <a:rPr lang="en-US" dirty="0" smtClean="0"/>
              <a:t>Decrypt traffic MITM</a:t>
            </a:r>
          </a:p>
          <a:p>
            <a:r>
              <a:rPr lang="en-US" dirty="0" smtClean="0"/>
              <a:t>Key can be obtained via server access</a:t>
            </a:r>
          </a:p>
          <a:p>
            <a:r>
              <a:rPr lang="en-US" dirty="0" smtClean="0"/>
              <a:t>Can also be obtained via memory dump exploits (</a:t>
            </a:r>
            <a:r>
              <a:rPr lang="en-US" dirty="0" err="1" smtClean="0"/>
              <a:t>heartbleed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Example: Test server has FTP directory traversal. Traverse to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ssl</a:t>
            </a:r>
            <a:r>
              <a:rPr lang="en-US" dirty="0" smtClean="0"/>
              <a:t> and download the file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81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Grab SSL/TLS private </a:t>
            </a:r>
            <a:r>
              <a:rPr lang="en-US" dirty="0" smtClean="0"/>
              <a:t>key -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Mitigation: Lock your shit down!</a:t>
            </a:r>
          </a:p>
          <a:p>
            <a:r>
              <a:rPr lang="en-US" dirty="0"/>
              <a:t>When someone who has access to private keys (tech-ops) leaves the keys </a:t>
            </a:r>
            <a:r>
              <a:rPr lang="en-US" dirty="0" smtClean="0"/>
              <a:t>should </a:t>
            </a:r>
            <a:r>
              <a:rPr lang="en-US" dirty="0"/>
              <a:t>be </a:t>
            </a:r>
            <a:r>
              <a:rPr lang="en-US" dirty="0" smtClean="0"/>
              <a:t>changed</a:t>
            </a:r>
          </a:p>
          <a:p>
            <a:endParaRPr lang="en-US" dirty="0"/>
          </a:p>
          <a:p>
            <a:r>
              <a:rPr lang="en-US" dirty="0" smtClean="0"/>
              <a:t>Example: </a:t>
            </a:r>
            <a:r>
              <a:rPr lang="en-US" dirty="0"/>
              <a:t>Test server has FTP directory traversal. </a:t>
            </a:r>
            <a:r>
              <a:rPr lang="en-US" dirty="0" smtClean="0"/>
              <a:t>Enable </a:t>
            </a:r>
            <a:r>
              <a:rPr lang="en-US" dirty="0" err="1" smtClean="0"/>
              <a:t>chroot</a:t>
            </a:r>
            <a:r>
              <a:rPr lang="en-US" dirty="0" smtClean="0"/>
              <a:t> (change root) jail for FTP to prevent directory traversal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06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Attacker can do anything on the server!</a:t>
            </a:r>
          </a:p>
          <a:p>
            <a:r>
              <a:rPr lang="en-US" dirty="0" smtClean="0"/>
              <a:t>Steal customer records</a:t>
            </a:r>
            <a:endParaRPr lang="en-US" dirty="0" smtClean="0"/>
          </a:p>
          <a:p>
            <a:r>
              <a:rPr lang="en-US" dirty="0" smtClean="0"/>
              <a:t>Use the server in botnet</a:t>
            </a:r>
          </a:p>
          <a:p>
            <a:r>
              <a:rPr lang="en-US" dirty="0" smtClean="0"/>
              <a:t>Use the server as backdoor into network</a:t>
            </a:r>
          </a:p>
          <a:p>
            <a:r>
              <a:rPr lang="en-US" dirty="0" smtClean="0"/>
              <a:t>Pivot from server to gain further access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 Test server has </a:t>
            </a:r>
            <a:r>
              <a:rPr lang="en-US" dirty="0" err="1" smtClean="0"/>
              <a:t>vsftpd</a:t>
            </a:r>
            <a:r>
              <a:rPr lang="en-US" dirty="0" smtClean="0"/>
              <a:t> 2.3.4 vulnerability. Exploit with </a:t>
            </a:r>
            <a:r>
              <a:rPr lang="en-US" dirty="0" err="1" smtClean="0"/>
              <a:t>metasploit</a:t>
            </a:r>
            <a:r>
              <a:rPr lang="en-US" dirty="0" smtClean="0"/>
              <a:t> or manually</a:t>
            </a:r>
          </a:p>
          <a:p>
            <a:r>
              <a:rPr lang="en-US" dirty="0" smtClean="0"/>
              <a:t>Mitigation: Keep servers patched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616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Reconnaissance</a:t>
            </a:r>
          </a:p>
          <a:p>
            <a:pPr marL="514350" indent="-514350">
              <a:buAutoNum type="arabicPeriod"/>
            </a:pPr>
            <a:r>
              <a:rPr lang="en-US" dirty="0" smtClean="0"/>
              <a:t>Scanning / Enumeration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Gaining access</a:t>
            </a:r>
          </a:p>
          <a:p>
            <a:pPr marL="514350" indent="-514350">
              <a:buAutoNum type="arabicPeriod"/>
            </a:pPr>
            <a:r>
              <a:rPr lang="en-US" dirty="0" smtClean="0"/>
              <a:t>Maintaining access</a:t>
            </a:r>
          </a:p>
          <a:p>
            <a:pPr marL="514350" indent="-514350">
              <a:buAutoNum type="arabicPeriod"/>
            </a:pPr>
            <a:r>
              <a:rPr lang="en-US" dirty="0" smtClean="0"/>
              <a:t>Clearing tracks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51055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Document everything!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Reconnaissance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interact with target</a:t>
            </a:r>
          </a:p>
          <a:p>
            <a:pPr lvl="1"/>
            <a:r>
              <a:rPr lang="en-US" dirty="0" smtClean="0"/>
              <a:t>Public information and News </a:t>
            </a:r>
          </a:p>
          <a:p>
            <a:pPr lvl="1"/>
            <a:r>
              <a:rPr lang="en-US" dirty="0" smtClean="0"/>
              <a:t>Social networks (LinkedIn, Facebook)</a:t>
            </a:r>
          </a:p>
          <a:p>
            <a:pPr lvl="1"/>
            <a:r>
              <a:rPr lang="en-US" dirty="0" smtClean="0"/>
              <a:t>Job postings</a:t>
            </a:r>
          </a:p>
          <a:p>
            <a:pPr lvl="1"/>
            <a:r>
              <a:rPr lang="en-US" dirty="0" err="1" smtClean="0"/>
              <a:t>Whois</a:t>
            </a:r>
            <a:r>
              <a:rPr lang="en-US" dirty="0"/>
              <a:t> </a:t>
            </a:r>
            <a:r>
              <a:rPr lang="en-US" dirty="0" smtClean="0"/>
              <a:t>records</a:t>
            </a:r>
          </a:p>
          <a:p>
            <a:pPr lvl="1"/>
            <a:r>
              <a:rPr lang="en-US" dirty="0" smtClean="0"/>
              <a:t>Google Hacking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3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Reconnaissance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 with target</a:t>
            </a:r>
            <a:endParaRPr lang="en-US" dirty="0"/>
          </a:p>
          <a:p>
            <a:pPr lvl="1"/>
            <a:r>
              <a:rPr lang="en-US" dirty="0" smtClean="0"/>
              <a:t>Social engineering (call </a:t>
            </a:r>
            <a:r>
              <a:rPr lang="en-US" dirty="0"/>
              <a:t>reception</a:t>
            </a:r>
            <a:r>
              <a:rPr lang="en-US" dirty="0" smtClean="0"/>
              <a:t>, contact employees)</a:t>
            </a:r>
          </a:p>
          <a:p>
            <a:pPr lvl="1"/>
            <a:r>
              <a:rPr lang="en-US" dirty="0" smtClean="0"/>
              <a:t>Visit company sites</a:t>
            </a:r>
          </a:p>
          <a:p>
            <a:pPr lvl="1"/>
            <a:r>
              <a:rPr lang="en-US" dirty="0" smtClean="0"/>
              <a:t>Determine network range</a:t>
            </a:r>
            <a:endParaRPr lang="en-US" dirty="0"/>
          </a:p>
          <a:p>
            <a:pPr lvl="1"/>
            <a:r>
              <a:rPr lang="en-US" dirty="0" smtClean="0"/>
              <a:t>Identify hosts</a:t>
            </a:r>
          </a:p>
          <a:p>
            <a:pPr lvl="1"/>
            <a:r>
              <a:rPr lang="en-US" dirty="0" smtClean="0"/>
              <a:t>Find open ports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602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/ 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 network</a:t>
            </a:r>
          </a:p>
          <a:p>
            <a:r>
              <a:rPr lang="en-US" dirty="0" smtClean="0"/>
              <a:t>Identify hosts / OS</a:t>
            </a:r>
          </a:p>
          <a:p>
            <a:r>
              <a:rPr lang="en-US" dirty="0" smtClean="0"/>
              <a:t>Identify open ports</a:t>
            </a:r>
          </a:p>
          <a:p>
            <a:r>
              <a:rPr lang="en-US" dirty="0" smtClean="0"/>
              <a:t>Identify services</a:t>
            </a:r>
          </a:p>
          <a:p>
            <a:r>
              <a:rPr lang="en-US" dirty="0" smtClean="0"/>
              <a:t>Map network</a:t>
            </a:r>
          </a:p>
          <a:p>
            <a:r>
              <a:rPr lang="en-US" dirty="0" smtClean="0"/>
              <a:t>Scan for vulnerabilities</a:t>
            </a:r>
          </a:p>
          <a:p>
            <a:r>
              <a:rPr lang="en-US" dirty="0" smtClean="0"/>
              <a:t>Identify users and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8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/ Enumeration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Nmap</a:t>
            </a:r>
            <a:endParaRPr lang="en-US" dirty="0" smtClean="0"/>
          </a:p>
          <a:p>
            <a:r>
              <a:rPr lang="en-US" dirty="0" smtClean="0"/>
              <a:t>Hping3</a:t>
            </a:r>
          </a:p>
          <a:p>
            <a:r>
              <a:rPr lang="en-US" dirty="0" err="1" smtClean="0"/>
              <a:t>Netcraft</a:t>
            </a:r>
            <a:endParaRPr lang="en-US" dirty="0" smtClean="0"/>
          </a:p>
          <a:p>
            <a:r>
              <a:rPr lang="en-US" dirty="0" err="1" smtClean="0"/>
              <a:t>Shodan</a:t>
            </a:r>
            <a:endParaRPr lang="en-US" dirty="0" smtClean="0"/>
          </a:p>
          <a:p>
            <a:r>
              <a:rPr lang="en-US" dirty="0" smtClean="0"/>
              <a:t>Nessus</a:t>
            </a:r>
            <a:endParaRPr lang="en-US" dirty="0"/>
          </a:p>
          <a:p>
            <a:r>
              <a:rPr lang="en-US" dirty="0" err="1" smtClean="0"/>
              <a:t>Acunetix</a:t>
            </a:r>
            <a:endParaRPr lang="en-US" dirty="0" smtClean="0"/>
          </a:p>
          <a:p>
            <a:r>
              <a:rPr lang="en-US" dirty="0" err="1" smtClean="0"/>
              <a:t>Arachni</a:t>
            </a:r>
            <a:endParaRPr lang="en-US" dirty="0" smtClean="0"/>
          </a:p>
          <a:p>
            <a:r>
              <a:rPr lang="en-US" dirty="0" smtClean="0"/>
              <a:t>NetBIOS Enumerator</a:t>
            </a:r>
          </a:p>
          <a:p>
            <a:r>
              <a:rPr lang="en-US" dirty="0" smtClean="0"/>
              <a:t>SNMP Scanner</a:t>
            </a:r>
          </a:p>
          <a:p>
            <a:r>
              <a:rPr lang="en-US" dirty="0" smtClean="0"/>
              <a:t>LDAP search</a:t>
            </a:r>
          </a:p>
        </p:txBody>
      </p:sp>
    </p:spTree>
    <p:extLst>
      <p:ext uri="{BB962C8B-B14F-4D97-AF65-F5344CB8AC3E}">
        <p14:creationId xmlns:p14="http://schemas.microsoft.com/office/powerpoint/2010/main" val="209303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Gain access to machine, application, network</a:t>
            </a:r>
          </a:p>
          <a:p>
            <a:r>
              <a:rPr lang="en-US" dirty="0" smtClean="0"/>
              <a:t>Use specific </a:t>
            </a:r>
            <a:r>
              <a:rPr lang="en-US" dirty="0" smtClean="0"/>
              <a:t>exploit</a:t>
            </a:r>
          </a:p>
          <a:p>
            <a:r>
              <a:rPr lang="en-US" dirty="0" smtClean="0"/>
              <a:t>Default credentials</a:t>
            </a:r>
          </a:p>
          <a:p>
            <a:r>
              <a:rPr lang="en-US" dirty="0" smtClean="0"/>
              <a:t>Buffer overflow</a:t>
            </a:r>
          </a:p>
          <a:p>
            <a:r>
              <a:rPr lang="en-US" dirty="0" smtClean="0"/>
              <a:t>Session hijacking</a:t>
            </a:r>
          </a:p>
          <a:p>
            <a:r>
              <a:rPr lang="en-US" dirty="0" smtClean="0"/>
              <a:t>Social engineering</a:t>
            </a:r>
          </a:p>
          <a:p>
            <a:r>
              <a:rPr lang="en-US" dirty="0" smtClean="0"/>
              <a:t>Password cracking</a:t>
            </a:r>
          </a:p>
          <a:p>
            <a:r>
              <a:rPr lang="en-US" dirty="0" smtClean="0"/>
              <a:t>Privilege escalation (horizontal or vertical)</a:t>
            </a:r>
          </a:p>
        </p:txBody>
      </p:sp>
    </p:spTree>
    <p:extLst>
      <p:ext uri="{BB962C8B-B14F-4D97-AF65-F5344CB8AC3E}">
        <p14:creationId xmlns:p14="http://schemas.microsoft.com/office/powerpoint/2010/main" val="307048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1456</Words>
  <Application>Microsoft Office PowerPoint</Application>
  <PresentationFormat>Widescreen</PresentationFormat>
  <Paragraphs>246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Ethical Hacking 101</vt:lpstr>
      <vt:lpstr>PowerPoint Presentation</vt:lpstr>
      <vt:lpstr>EC-Council Certified Ethical Hacker v9 curriculum</vt:lpstr>
      <vt:lpstr>Phases</vt:lpstr>
      <vt:lpstr>Passive Reconnaissance</vt:lpstr>
      <vt:lpstr>Active Reconnaissance</vt:lpstr>
      <vt:lpstr>Scanning / Enumeration</vt:lpstr>
      <vt:lpstr>Scanning / Enumeration tools</vt:lpstr>
      <vt:lpstr>Gain access</vt:lpstr>
      <vt:lpstr>Maintain access</vt:lpstr>
      <vt:lpstr>Clearing tracks</vt:lpstr>
      <vt:lpstr>Networking</vt:lpstr>
      <vt:lpstr>PowerPoint Presentation</vt:lpstr>
      <vt:lpstr>PowerPoint Presentation</vt:lpstr>
      <vt:lpstr>Full open scan</vt:lpstr>
      <vt:lpstr>SYN (stealth) scan</vt:lpstr>
      <vt:lpstr>Inverse TCP flag scan / NULL scan</vt:lpstr>
      <vt:lpstr>Xmas scan</vt:lpstr>
      <vt:lpstr>ACK flag probe scan</vt:lpstr>
      <vt:lpstr>IDLE / Zombie scan</vt:lpstr>
      <vt:lpstr>Web Application vulnerabilities</vt:lpstr>
      <vt:lpstr>OWASP top 10</vt:lpstr>
      <vt:lpstr>XSS - Cross-Site Scripting</vt:lpstr>
      <vt:lpstr>XSS - Mitigation</vt:lpstr>
      <vt:lpstr>CSRF – Cross-Site Request Forgery</vt:lpstr>
      <vt:lpstr>CSRF – Mitigation</vt:lpstr>
      <vt:lpstr>Session Fixation</vt:lpstr>
      <vt:lpstr>Session Fixation – Mitigation</vt:lpstr>
      <vt:lpstr>SQLi – SQL Injection</vt:lpstr>
      <vt:lpstr>bSQLi – Blind SQL Injection</vt:lpstr>
      <vt:lpstr>SQLi – Mitigation</vt:lpstr>
      <vt:lpstr>Password Cracking</vt:lpstr>
      <vt:lpstr>Password cracking tools</vt:lpstr>
      <vt:lpstr>Password Cracking - Mitigation</vt:lpstr>
      <vt:lpstr>Website defacement</vt:lpstr>
      <vt:lpstr>Grab SSL/TLS private key</vt:lpstr>
      <vt:lpstr>Grab SSL/TLS private key - Mitigation</vt:lpstr>
      <vt:lpstr>Root access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Hacking 101</dc:title>
  <dc:creator>AJ Savino</dc:creator>
  <cp:lastModifiedBy>AJ Savino</cp:lastModifiedBy>
  <cp:revision>44</cp:revision>
  <dcterms:created xsi:type="dcterms:W3CDTF">2019-09-26T22:16:27Z</dcterms:created>
  <dcterms:modified xsi:type="dcterms:W3CDTF">2019-10-01T20:19:16Z</dcterms:modified>
</cp:coreProperties>
</file>