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5D7-65F5-41FF-90D5-923A1C8C0E2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ucuri.net/2018/10/owasp-top-10-security-risks-part-ii.html" TargetMode="External"/><Relationship Id="rId2" Type="http://schemas.openxmlformats.org/officeDocument/2006/relationships/hyperlink" Target="https://blog.sucuri.net/2018/10/owasp-top-10-security-risks-part-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sucuri.net/2019/01/owasp-top-10-security-risks-part-iv.html" TargetMode="External"/><Relationship Id="rId4" Type="http://schemas.openxmlformats.org/officeDocument/2006/relationships/hyperlink" Target="https://blog.sucuri.net/2018/12/owasp-top-10-security-risks-part-iii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2019</a:t>
            </a:r>
            <a:endParaRPr lang="en-US" dirty="0" smtClean="0"/>
          </a:p>
          <a:p>
            <a:r>
              <a:rPr lang="en-US" dirty="0" smtClean="0"/>
              <a:t>By: AJ Savino</a:t>
            </a:r>
          </a:p>
        </p:txBody>
      </p:sp>
    </p:spTree>
    <p:extLst>
      <p:ext uri="{BB962C8B-B14F-4D97-AF65-F5344CB8AC3E}">
        <p14:creationId xmlns:p14="http://schemas.microsoft.com/office/powerpoint/2010/main" val="295520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or modify logs</a:t>
            </a:r>
          </a:p>
          <a:p>
            <a:r>
              <a:rPr lang="en-US" dirty="0" smtClean="0"/>
              <a:t>Encrypt communications</a:t>
            </a:r>
          </a:p>
          <a:p>
            <a:r>
              <a:rPr lang="en-US" dirty="0" smtClean="0"/>
              <a:t>Utilize steganography to hide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41705" y="2700651"/>
            <a:ext cx="5785977" cy="1325563"/>
          </a:xfrm>
        </p:spPr>
        <p:txBody>
          <a:bodyPr/>
          <a:lstStyle/>
          <a:p>
            <a:pPr algn="r"/>
            <a:r>
              <a:rPr lang="en-US" dirty="0" smtClean="0"/>
              <a:t>Networking</a:t>
            </a:r>
            <a:endParaRPr lang="en-US" dirty="0"/>
          </a:p>
        </p:txBody>
      </p:sp>
      <p:pic>
        <p:nvPicPr>
          <p:cNvPr id="1026" name="Picture 2" descr="https://miro.medium.com/max/1024/1*17Zz6v0HWIzgiOzQYmO6l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36" y="0"/>
            <a:ext cx="95675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isco.com/c/dam/en_us/about/ac123/ac147/images/ipj/ipj_7-3/anatomy_figure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" y="0"/>
            <a:ext cx="12158368" cy="660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6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0.wp.com/aurumme.com/atech/wp-content/uploads/2018/04/TCP-IP-Model-ATech-Waqas-Karim-6.png?resize=895%2C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4813"/>
            <a:ext cx="11486147" cy="68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o</a:t>
            </a:r>
            <a:r>
              <a:rPr lang="en-US" dirty="0" smtClean="0"/>
              <a:t>pen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full connection via the three-way handshake</a:t>
            </a:r>
          </a:p>
          <a:p>
            <a:r>
              <a:rPr lang="en-US" dirty="0" smtClean="0"/>
              <a:t>Port is open if connection is established</a:t>
            </a:r>
          </a:p>
          <a:p>
            <a:r>
              <a:rPr lang="en-US" dirty="0" smtClean="0"/>
              <a:t>Port is closed if server sends </a:t>
            </a:r>
            <a:r>
              <a:rPr lang="en-US" dirty="0" err="1" smtClean="0"/>
              <a:t>rst</a:t>
            </a:r>
            <a:r>
              <a:rPr lang="en-US" dirty="0" smtClean="0"/>
              <a:t>/</a:t>
            </a:r>
            <a:r>
              <a:rPr lang="en-US" dirty="0" err="1" smtClean="0"/>
              <a:t>ack</a:t>
            </a:r>
            <a:endParaRPr lang="en-US" dirty="0" smtClean="0"/>
          </a:p>
        </p:txBody>
      </p:sp>
      <p:pic>
        <p:nvPicPr>
          <p:cNvPr id="4098" name="Picture 2" descr="https://ogma-sec.fr/wp-content/uploads/2014/10/TCP_Scan_Schema_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" y="3769895"/>
            <a:ext cx="12188720" cy="27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0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(stealth)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half-open connection via the three-way handshake</a:t>
            </a:r>
          </a:p>
          <a:p>
            <a:r>
              <a:rPr lang="en-US" dirty="0" smtClean="0"/>
              <a:t>Port is open if connection server sends SYN/ACK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6146" name="Picture 2" descr="https://ogma-sec.fr/wp-content/uploads/2014/10/TCP_Scan_Schema_SY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" y="3742072"/>
            <a:ext cx="12188720" cy="27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TCP flag scan / NULL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Send FIN/ACK/URG/PSH or send nothing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7170" name="Picture 2" descr="https://ogma-sec.fr/wp-content/uploads/2014/10/TCP_Scan_Schema_F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20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Xmas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036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Send FIN + URG + PSH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</a:t>
            </a:r>
          </a:p>
          <a:p>
            <a:r>
              <a:rPr lang="en-US" dirty="0" smtClean="0"/>
              <a:t>Doesn’t work with Windows / Cisco because they don’t implement RFC 793 correctly</a:t>
            </a:r>
          </a:p>
        </p:txBody>
      </p:sp>
      <p:pic>
        <p:nvPicPr>
          <p:cNvPr id="8194" name="Picture 2" descr="https://ogma-sec.fr/wp-content/uploads/2014/10/TCP_Scan_Schema_X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19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6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flag probe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Send ACK</a:t>
            </a:r>
          </a:p>
          <a:p>
            <a:r>
              <a:rPr lang="en-US" dirty="0" smtClean="0"/>
              <a:t>Port is open if TTL of RST packet is less than 64</a:t>
            </a:r>
          </a:p>
          <a:p>
            <a:r>
              <a:rPr lang="en-US" dirty="0" smtClean="0"/>
              <a:t>Port is open if WINDOW of RST packet is non-zero</a:t>
            </a:r>
          </a:p>
          <a:p>
            <a:r>
              <a:rPr lang="en-US" dirty="0" smtClean="0"/>
              <a:t>No response could indicate presence of firewall</a:t>
            </a:r>
          </a:p>
        </p:txBody>
      </p:sp>
      <p:pic>
        <p:nvPicPr>
          <p:cNvPr id="9218" name="Picture 2" descr="https://ogma-sec.fr/wp-content/uploads/2014/10/TCP_Scan_Schema_ACK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0926"/>
            <a:ext cx="12192000" cy="25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ogma-sec.fr/wp-content/uploads/2014/10/TCP_Scan_SA_Open_filt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1583"/>
            <a:ext cx="12192000" cy="97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5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/ Zombie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7259"/>
          </a:xfrm>
        </p:spPr>
        <p:txBody>
          <a:bodyPr>
            <a:normAutofit/>
          </a:bodyPr>
          <a:lstStyle/>
          <a:p>
            <a:r>
              <a:rPr lang="en-US" dirty="0" smtClean="0"/>
              <a:t>Send SYN/ACK to zombie computer (should be idle)</a:t>
            </a:r>
            <a:endParaRPr lang="en-US" dirty="0"/>
          </a:p>
          <a:p>
            <a:r>
              <a:rPr lang="en-US" dirty="0" smtClean="0"/>
              <a:t>Zombie responds with RST – make note of the IPID</a:t>
            </a:r>
          </a:p>
          <a:p>
            <a:r>
              <a:rPr lang="en-US" dirty="0" smtClean="0"/>
              <a:t>Send SYN packet to target spoofing IP of zombie</a:t>
            </a:r>
          </a:p>
          <a:p>
            <a:r>
              <a:rPr lang="en-US" dirty="0" smtClean="0"/>
              <a:t>If port is open target will send SYN/ACK to zombie</a:t>
            </a:r>
            <a:r>
              <a:rPr lang="en-US" dirty="0"/>
              <a:t> </a:t>
            </a:r>
            <a:r>
              <a:rPr lang="en-US" dirty="0" smtClean="0"/>
              <a:t>which will reply with RST</a:t>
            </a:r>
          </a:p>
          <a:p>
            <a:r>
              <a:rPr lang="en-US" dirty="0" smtClean="0"/>
              <a:t>If port is closed target will send RST to zombie but zombie will not reply</a:t>
            </a:r>
          </a:p>
          <a:p>
            <a:r>
              <a:rPr lang="en-US" dirty="0" smtClean="0"/>
              <a:t>Send SYN/ACK to zombie again and see if the IPID has incremented by 2 instead of 1. If so port is open</a:t>
            </a:r>
          </a:p>
        </p:txBody>
      </p:sp>
    </p:spTree>
    <p:extLst>
      <p:ext uri="{BB962C8B-B14F-4D97-AF65-F5344CB8AC3E}">
        <p14:creationId xmlns:p14="http://schemas.microsoft.com/office/powerpoint/2010/main" val="1867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75874" y="22292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difference between “Hacking” and “Ethical Hacking” is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 cause for vulnerabilities is lack of input validation!</a:t>
            </a:r>
          </a:p>
          <a:p>
            <a:r>
              <a:rPr lang="en-US" dirty="0" smtClean="0"/>
              <a:t>Validate all values received from client</a:t>
            </a:r>
          </a:p>
          <a:p>
            <a:r>
              <a:rPr lang="en-US" dirty="0" smtClean="0"/>
              <a:t>Reject rather than correct bad data</a:t>
            </a:r>
          </a:p>
          <a:p>
            <a:r>
              <a:rPr lang="en-US" dirty="0" smtClean="0"/>
              <a:t>Example: “../” &gt; “./” = “…/” &gt; “../”</a:t>
            </a:r>
          </a:p>
          <a:p>
            <a:r>
              <a:rPr lang="en-US" dirty="0" smtClean="0"/>
              <a:t>Learn regex if you don’t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2"/>
              </a:rPr>
              <a:t>Injection</a:t>
            </a:r>
            <a:endParaRPr lang="en-US" dirty="0"/>
          </a:p>
          <a:p>
            <a:r>
              <a:rPr lang="en-US" u="sng" dirty="0">
                <a:hlinkClick r:id="rId2"/>
              </a:rPr>
              <a:t>Broken Authentication</a:t>
            </a:r>
            <a:endParaRPr lang="en-US" dirty="0"/>
          </a:p>
          <a:p>
            <a:r>
              <a:rPr lang="en-US" u="sng" dirty="0">
                <a:hlinkClick r:id="rId3"/>
              </a:rPr>
              <a:t>Sensitive data exposure</a:t>
            </a:r>
            <a:endParaRPr lang="en-US" dirty="0"/>
          </a:p>
          <a:p>
            <a:r>
              <a:rPr lang="en-US" u="sng" dirty="0">
                <a:hlinkClick r:id="rId3"/>
              </a:rPr>
              <a:t>XML External Entities (XXE)</a:t>
            </a:r>
            <a:endParaRPr lang="en-US" dirty="0"/>
          </a:p>
          <a:p>
            <a:r>
              <a:rPr lang="en-US" u="sng" dirty="0">
                <a:hlinkClick r:id="rId4"/>
              </a:rPr>
              <a:t>Broken Access control</a:t>
            </a:r>
            <a:endParaRPr lang="en-US" dirty="0"/>
          </a:p>
          <a:p>
            <a:r>
              <a:rPr lang="en-US" u="sng" dirty="0">
                <a:hlinkClick r:id="rId4"/>
              </a:rPr>
              <a:t>Security misconfigurations</a:t>
            </a:r>
            <a:endParaRPr lang="en-US" dirty="0"/>
          </a:p>
          <a:p>
            <a:r>
              <a:rPr lang="en-US" u="sng" dirty="0">
                <a:hlinkClick r:id="rId5"/>
              </a:rPr>
              <a:t>Cross Site Scripting (XSS)</a:t>
            </a:r>
            <a:endParaRPr lang="en-US" dirty="0"/>
          </a:p>
          <a:p>
            <a:r>
              <a:rPr lang="en-US" u="sng" dirty="0">
                <a:hlinkClick r:id="rId5"/>
              </a:rPr>
              <a:t>Insecure Deserialization</a:t>
            </a:r>
            <a:endParaRPr lang="en-US" dirty="0"/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Insufficient logging and </a:t>
            </a:r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trusts server</a:t>
            </a:r>
          </a:p>
          <a:p>
            <a:r>
              <a:rPr lang="en-US" dirty="0" smtClean="0"/>
              <a:t>Inject &lt;script&gt; via </a:t>
            </a:r>
            <a:r>
              <a:rPr lang="en-US" dirty="0" err="1" smtClean="0"/>
              <a:t>webform</a:t>
            </a:r>
            <a:r>
              <a:rPr lang="en-US" dirty="0" smtClean="0"/>
              <a:t>, user-generated content, </a:t>
            </a:r>
            <a:r>
              <a:rPr lang="en-US" dirty="0" err="1" smtClean="0"/>
              <a:t>url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Attackers can read cookies, steal session, log user activity, phish</a:t>
            </a:r>
          </a:p>
          <a:p>
            <a:r>
              <a:rPr lang="en-US" dirty="0" err="1" smtClean="0"/>
              <a:t>Persistant</a:t>
            </a:r>
            <a:r>
              <a:rPr lang="en-US" dirty="0" smtClean="0"/>
              <a:t> – XSS is stored on server such as DB</a:t>
            </a:r>
          </a:p>
          <a:p>
            <a:r>
              <a:rPr lang="en-US" dirty="0" smtClean="0"/>
              <a:t>Reflective – XSS is stored in URL</a:t>
            </a:r>
          </a:p>
          <a:p>
            <a:endParaRPr lang="en-US" dirty="0"/>
          </a:p>
          <a:p>
            <a:r>
              <a:rPr lang="en-US" dirty="0" smtClean="0"/>
              <a:t>XSS example: login to demo site, post message with script tag. The script will be executed for other users who view the message.</a:t>
            </a:r>
          </a:p>
          <a:p>
            <a:r>
              <a:rPr lang="en-US" dirty="0" smtClean="0"/>
              <a:t>&lt;script&gt;alert(‘</a:t>
            </a:r>
            <a:r>
              <a:rPr lang="en-US" dirty="0" err="1" smtClean="0"/>
              <a:t>xss</a:t>
            </a:r>
            <a:r>
              <a:rPr lang="en-US" dirty="0" smtClean="0"/>
              <a:t>’)&lt;/script&gt;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validation – If data isn’t exactly what you expect throw it out</a:t>
            </a:r>
          </a:p>
          <a:p>
            <a:r>
              <a:rPr lang="en-US" dirty="0" smtClean="0"/>
              <a:t>Don’t echo client originated data to the page (404 page)</a:t>
            </a:r>
          </a:p>
          <a:p>
            <a:r>
              <a:rPr lang="en-US" dirty="0" smtClean="0"/>
              <a:t>Encode output and use XSS-safe methods</a:t>
            </a:r>
          </a:p>
          <a:p>
            <a:pPr lvl="1"/>
            <a:r>
              <a:rPr lang="en-US" dirty="0" smtClean="0"/>
              <a:t>jQuery </a:t>
            </a:r>
            <a:r>
              <a:rPr lang="en-US" dirty="0" err="1" smtClean="0"/>
              <a:t>innerText</a:t>
            </a:r>
            <a:r>
              <a:rPr lang="en-US" dirty="0" smtClean="0"/>
              <a:t> is safe vs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htmlspecialchars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React default binding vs </a:t>
            </a:r>
            <a:r>
              <a:rPr lang="en-US" dirty="0" err="1" smtClean="0"/>
              <a:t>dangerouslySetInnerHtml</a:t>
            </a:r>
            <a:endParaRPr lang="en-US" dirty="0" smtClean="0"/>
          </a:p>
          <a:p>
            <a:pPr lvl="1"/>
            <a:r>
              <a:rPr lang="en-US" dirty="0" smtClean="0"/>
              <a:t>Razor default binding vs </a:t>
            </a:r>
            <a:r>
              <a:rPr lang="en-US" dirty="0" err="1" smtClean="0"/>
              <a:t>Html.Raw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IIS / .NET has some built in XSS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2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trusts client</a:t>
            </a:r>
          </a:p>
          <a:p>
            <a:r>
              <a:rPr lang="en-US" dirty="0" smtClean="0"/>
              <a:t>Attacker creates a malicious page that submits to legit server</a:t>
            </a:r>
          </a:p>
          <a:p>
            <a:r>
              <a:rPr lang="en-US" dirty="0" smtClean="0"/>
              <a:t>Attackers can perform server actions on behalf of the user</a:t>
            </a:r>
          </a:p>
          <a:p>
            <a:endParaRPr lang="en-US" dirty="0"/>
          </a:p>
          <a:p>
            <a:r>
              <a:rPr lang="en-US" dirty="0" smtClean="0"/>
              <a:t>CSRF example: login to demo site, save message form, open saved html. Note that you can submit from this saved page (or another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CSRF tokens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method is store unique value in user session, write same value to </a:t>
            </a:r>
            <a:r>
              <a:rPr lang="en-US" dirty="0" err="1" smtClean="0"/>
              <a:t>webform</a:t>
            </a:r>
            <a:r>
              <a:rPr lang="en-US" dirty="0" smtClean="0"/>
              <a:t>. Server verifies that values match.</a:t>
            </a:r>
          </a:p>
          <a:p>
            <a:r>
              <a:rPr lang="en-US" dirty="0" smtClean="0"/>
              <a:t>Stateless method is cookie double-submit:</a:t>
            </a:r>
          </a:p>
          <a:p>
            <a:r>
              <a:rPr lang="en-US" dirty="0" err="1" smtClean="0"/>
              <a:t>Webform</a:t>
            </a:r>
            <a:r>
              <a:rPr lang="en-US" dirty="0" smtClean="0"/>
              <a:t> has a hidden field containing a unique value, user has cookie containing the same value. Server verifies that the values match. An attacker can not modify the site cookies from a separate domain.</a:t>
            </a:r>
          </a:p>
          <a:p>
            <a:r>
              <a:rPr lang="en-US" dirty="0" smtClean="0"/>
              <a:t>Use a library to handle automatic CSRF insertion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2883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SQL statements client-side to retrieve restricted data or perform unintended operations</a:t>
            </a:r>
          </a:p>
          <a:p>
            <a:r>
              <a:rPr lang="en-US" dirty="0" smtClean="0"/>
              <a:t>Test with ‘</a:t>
            </a:r>
          </a:p>
          <a:p>
            <a:r>
              <a:rPr lang="en-US" dirty="0" smtClean="0"/>
              <a:t>SELECT * FROM USERS WHERE UNAME=‘${INPUT}’ AND PASS=‘${PASS}’</a:t>
            </a:r>
          </a:p>
          <a:p>
            <a:r>
              <a:rPr lang="en-US" dirty="0" smtClean="0"/>
              <a:t>SELECT * FROM USERS WHERE UNAME=‘AJ’ AND PASS=‘123’</a:t>
            </a:r>
          </a:p>
          <a:p>
            <a:r>
              <a:rPr lang="en-US" dirty="0" smtClean="0"/>
              <a:t>SELECT * FROM USERS WHERE UNAME=‘AJ’ AND PASS=‘’ UNION SELECT * FROM USERS #’</a:t>
            </a:r>
          </a:p>
          <a:p>
            <a:endParaRPr lang="en-US" dirty="0"/>
          </a:p>
          <a:p>
            <a:r>
              <a:rPr lang="en-US" dirty="0" err="1" smtClean="0"/>
              <a:t>SQLi</a:t>
            </a:r>
            <a:r>
              <a:rPr lang="en-US" dirty="0" smtClean="0"/>
              <a:t> example: go to search page on demo site and execute the following query: ' union select username,password,3 from users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9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bSQLi</a:t>
            </a:r>
            <a:r>
              <a:rPr lang="en-US" dirty="0" smtClean="0"/>
              <a:t> – Blind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safely test </a:t>
            </a:r>
            <a:r>
              <a:rPr lang="en-US" dirty="0" err="1" smtClean="0"/>
              <a:t>SQLi</a:t>
            </a:r>
            <a:r>
              <a:rPr lang="en-US" dirty="0" smtClean="0"/>
              <a:t> without exposing sensitive data</a:t>
            </a:r>
          </a:p>
          <a:p>
            <a:r>
              <a:rPr lang="en-US" dirty="0" smtClean="0"/>
              <a:t>Rather than dumping data it uses Booleans to determine vulnerability</a:t>
            </a:r>
          </a:p>
          <a:p>
            <a:r>
              <a:rPr lang="en-US" dirty="0" smtClean="0"/>
              <a:t>Try to trigger different responses, if you are able to trigger different application behavior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pPr lvl="1"/>
            <a:r>
              <a:rPr lang="en-US" dirty="0" smtClean="0"/>
              <a:t>` OR 1=1 --</a:t>
            </a:r>
          </a:p>
          <a:p>
            <a:pPr lvl="1"/>
            <a:r>
              <a:rPr lang="en-US" dirty="0" smtClean="0"/>
              <a:t>‘ OR 1=2 --</a:t>
            </a:r>
          </a:p>
          <a:p>
            <a:r>
              <a:rPr lang="en-US" dirty="0" smtClean="0"/>
              <a:t>Time based – WAIT FOR DELAY ‘30’ – if response takes 30 seconds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 input</a:t>
            </a:r>
          </a:p>
          <a:p>
            <a:r>
              <a:rPr lang="en-US" dirty="0" smtClean="0"/>
              <a:t>Use parameterized queries</a:t>
            </a:r>
          </a:p>
          <a:p>
            <a:r>
              <a:rPr lang="en-US" dirty="0" smtClean="0"/>
              <a:t>Use parameterized stored procedures</a:t>
            </a:r>
          </a:p>
          <a:p>
            <a:r>
              <a:rPr lang="en-US" dirty="0" smtClean="0"/>
              <a:t>Use an ORM framework such as Entity, </a:t>
            </a:r>
            <a:r>
              <a:rPr lang="en-US" dirty="0" err="1" smtClean="0"/>
              <a:t>nHibernate</a:t>
            </a:r>
            <a:r>
              <a:rPr lang="en-US" dirty="0" smtClean="0"/>
              <a:t>, Mongoose</a:t>
            </a:r>
          </a:p>
          <a:p>
            <a:r>
              <a:rPr lang="en-US" dirty="0" smtClean="0"/>
              <a:t>Don’t echo errors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61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Reconnaissance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Scanning / Enumeration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Gaining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1055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Document everything!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interact with target</a:t>
            </a:r>
          </a:p>
          <a:p>
            <a:pPr lvl="1"/>
            <a:r>
              <a:rPr lang="en-US" dirty="0" smtClean="0"/>
              <a:t>Public information and News </a:t>
            </a:r>
          </a:p>
          <a:p>
            <a:pPr lvl="1"/>
            <a:r>
              <a:rPr lang="en-US" dirty="0" smtClean="0"/>
              <a:t>Social networks (LinkedIn, Facebook)</a:t>
            </a:r>
          </a:p>
          <a:p>
            <a:pPr lvl="1"/>
            <a:r>
              <a:rPr lang="en-US" dirty="0" smtClean="0"/>
              <a:t>Job postings</a:t>
            </a:r>
          </a:p>
          <a:p>
            <a:pPr lvl="1"/>
            <a:r>
              <a:rPr lang="en-US" dirty="0" err="1" smtClean="0"/>
              <a:t>Whois</a:t>
            </a:r>
            <a:r>
              <a:rPr lang="en-US" dirty="0"/>
              <a:t>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Google Hacking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target</a:t>
            </a:r>
            <a:endParaRPr lang="en-US" dirty="0"/>
          </a:p>
          <a:p>
            <a:pPr lvl="1"/>
            <a:r>
              <a:rPr lang="en-US" dirty="0" smtClean="0"/>
              <a:t>Social engineering (call </a:t>
            </a:r>
            <a:r>
              <a:rPr lang="en-US" dirty="0"/>
              <a:t>reception</a:t>
            </a:r>
            <a:r>
              <a:rPr lang="en-US" dirty="0" smtClean="0"/>
              <a:t>, contact employees)</a:t>
            </a:r>
          </a:p>
          <a:p>
            <a:pPr lvl="1"/>
            <a:r>
              <a:rPr lang="en-US" dirty="0" smtClean="0"/>
              <a:t>Visit company sites</a:t>
            </a:r>
          </a:p>
          <a:p>
            <a:pPr lvl="1"/>
            <a:r>
              <a:rPr lang="en-US" dirty="0" smtClean="0"/>
              <a:t>Determine network range</a:t>
            </a:r>
            <a:endParaRPr lang="en-US" dirty="0"/>
          </a:p>
          <a:p>
            <a:pPr lvl="1"/>
            <a:r>
              <a:rPr lang="en-US" dirty="0" smtClean="0"/>
              <a:t>Identify hosts</a:t>
            </a:r>
          </a:p>
          <a:p>
            <a:pPr lvl="1"/>
            <a:r>
              <a:rPr lang="en-US" dirty="0" smtClean="0"/>
              <a:t>Find open ports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0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network</a:t>
            </a:r>
          </a:p>
          <a:p>
            <a:r>
              <a:rPr lang="en-US" dirty="0" smtClean="0"/>
              <a:t>Identify hosts / OS</a:t>
            </a:r>
          </a:p>
          <a:p>
            <a:r>
              <a:rPr lang="en-US" dirty="0" smtClean="0"/>
              <a:t>Identify open ports</a:t>
            </a:r>
          </a:p>
          <a:p>
            <a:r>
              <a:rPr lang="en-US" dirty="0" smtClean="0"/>
              <a:t>Identify services</a:t>
            </a:r>
          </a:p>
          <a:p>
            <a:r>
              <a:rPr lang="en-US" dirty="0" smtClean="0"/>
              <a:t>Map network</a:t>
            </a:r>
          </a:p>
          <a:p>
            <a:r>
              <a:rPr lang="en-US" dirty="0" smtClean="0"/>
              <a:t>Scan for vulnerabilities</a:t>
            </a:r>
          </a:p>
          <a:p>
            <a:r>
              <a:rPr lang="en-US" dirty="0" smtClean="0"/>
              <a:t>Identify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smtClean="0"/>
              <a:t>Hping3</a:t>
            </a:r>
          </a:p>
          <a:p>
            <a:r>
              <a:rPr lang="en-US" dirty="0" err="1" smtClean="0"/>
              <a:t>Netcraft</a:t>
            </a:r>
            <a:endParaRPr lang="en-US" dirty="0" smtClean="0"/>
          </a:p>
          <a:p>
            <a:r>
              <a:rPr lang="en-US" dirty="0" err="1" smtClean="0"/>
              <a:t>Shodan</a:t>
            </a:r>
            <a:endParaRPr lang="en-US" dirty="0" smtClean="0"/>
          </a:p>
          <a:p>
            <a:r>
              <a:rPr lang="en-US" dirty="0" smtClean="0"/>
              <a:t>Nessus</a:t>
            </a:r>
            <a:endParaRPr lang="en-US" dirty="0"/>
          </a:p>
          <a:p>
            <a:r>
              <a:rPr lang="en-US" dirty="0" err="1" smtClean="0"/>
              <a:t>Acunetix</a:t>
            </a:r>
            <a:endParaRPr lang="en-US" dirty="0" smtClean="0"/>
          </a:p>
          <a:p>
            <a:r>
              <a:rPr lang="en-US" dirty="0" err="1" smtClean="0"/>
              <a:t>Arachni</a:t>
            </a:r>
            <a:endParaRPr lang="en-US" dirty="0" smtClean="0"/>
          </a:p>
          <a:p>
            <a:r>
              <a:rPr lang="en-US" dirty="0" smtClean="0"/>
              <a:t>NetBIOS Enumerator</a:t>
            </a:r>
          </a:p>
          <a:p>
            <a:r>
              <a:rPr lang="en-US" dirty="0" smtClean="0"/>
              <a:t>SNMP Scanner</a:t>
            </a:r>
          </a:p>
          <a:p>
            <a:r>
              <a:rPr lang="en-US" dirty="0" smtClean="0"/>
              <a:t>LDAP search</a:t>
            </a:r>
          </a:p>
        </p:txBody>
      </p:sp>
    </p:spTree>
    <p:extLst>
      <p:ext uri="{BB962C8B-B14F-4D97-AF65-F5344CB8AC3E}">
        <p14:creationId xmlns:p14="http://schemas.microsoft.com/office/powerpoint/2010/main" val="20930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access to machine, application, network</a:t>
            </a:r>
          </a:p>
          <a:p>
            <a:r>
              <a:rPr lang="en-US" dirty="0" smtClean="0"/>
              <a:t>Specific exploit</a:t>
            </a:r>
          </a:p>
          <a:p>
            <a:r>
              <a:rPr lang="en-US" dirty="0" smtClean="0"/>
              <a:t>Default credentials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Session hijacking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Password cracking</a:t>
            </a:r>
          </a:p>
          <a:p>
            <a:r>
              <a:rPr lang="en-US" dirty="0" smtClean="0"/>
              <a:t>Privilege escalation (horizontal or vertical)</a:t>
            </a:r>
          </a:p>
        </p:txBody>
      </p:sp>
    </p:spTree>
    <p:extLst>
      <p:ext uri="{BB962C8B-B14F-4D97-AF65-F5344CB8AC3E}">
        <p14:creationId xmlns:p14="http://schemas.microsoft.com/office/powerpoint/2010/main" val="30704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 the vulnerability to maintain control</a:t>
            </a:r>
          </a:p>
          <a:p>
            <a:r>
              <a:rPr lang="en-US" dirty="0" smtClean="0"/>
              <a:t>Change credentials</a:t>
            </a:r>
          </a:p>
          <a:p>
            <a:r>
              <a:rPr lang="en-US" dirty="0" smtClean="0"/>
              <a:t>Change configurations</a:t>
            </a:r>
          </a:p>
          <a:p>
            <a:r>
              <a:rPr lang="en-US" dirty="0" smtClean="0"/>
              <a:t>Insert a backdoor</a:t>
            </a:r>
          </a:p>
          <a:p>
            <a:r>
              <a:rPr lang="en-US" dirty="0" smtClean="0"/>
              <a:t>Use compromised system to launch further attacks</a:t>
            </a:r>
          </a:p>
        </p:txBody>
      </p:sp>
    </p:spTree>
    <p:extLst>
      <p:ext uri="{BB962C8B-B14F-4D97-AF65-F5344CB8AC3E}">
        <p14:creationId xmlns:p14="http://schemas.microsoft.com/office/powerpoint/2010/main" val="401777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982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Ethical Hacking 101</vt:lpstr>
      <vt:lpstr>PowerPoint Presentation</vt:lpstr>
      <vt:lpstr>Phases</vt:lpstr>
      <vt:lpstr>Passive Reconnaissance</vt:lpstr>
      <vt:lpstr>Active Reconnaissance</vt:lpstr>
      <vt:lpstr>Scanning / Enumeration</vt:lpstr>
      <vt:lpstr>Scanning / Enumeration tools</vt:lpstr>
      <vt:lpstr>Gain access</vt:lpstr>
      <vt:lpstr>Maintain access</vt:lpstr>
      <vt:lpstr>Clearing tracks</vt:lpstr>
      <vt:lpstr>Networking</vt:lpstr>
      <vt:lpstr>PowerPoint Presentation</vt:lpstr>
      <vt:lpstr>PowerPoint Presentation</vt:lpstr>
      <vt:lpstr>Full open scan</vt:lpstr>
      <vt:lpstr>SYN (stealth) scan</vt:lpstr>
      <vt:lpstr>Inverse TCP flag scan / NULL scan</vt:lpstr>
      <vt:lpstr>Xmas scan</vt:lpstr>
      <vt:lpstr>ACK flag probe scan</vt:lpstr>
      <vt:lpstr>IDLE / Zombie scan</vt:lpstr>
      <vt:lpstr>Web Application vulnerabilities</vt:lpstr>
      <vt:lpstr>OWASP top 10</vt:lpstr>
      <vt:lpstr>XSS - Cross-Site Scripting</vt:lpstr>
      <vt:lpstr>XSS - Mitigation</vt:lpstr>
      <vt:lpstr>CSRF – Cross-Site Request Forgery</vt:lpstr>
      <vt:lpstr>CSRF – Mitigation</vt:lpstr>
      <vt:lpstr>SQLi – SQL Injection</vt:lpstr>
      <vt:lpstr>bSQLi – Blind SQL Injection</vt:lpstr>
      <vt:lpstr>SQLi – Mitigation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101</dc:title>
  <dc:creator>AJ Savino</dc:creator>
  <cp:lastModifiedBy>AJ Savino</cp:lastModifiedBy>
  <cp:revision>33</cp:revision>
  <dcterms:created xsi:type="dcterms:W3CDTF">2019-09-26T22:16:27Z</dcterms:created>
  <dcterms:modified xsi:type="dcterms:W3CDTF">2019-09-27T17:26:33Z</dcterms:modified>
</cp:coreProperties>
</file>