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36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75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8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7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0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6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20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98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0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34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12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2949C1-915F-4EB9-8AD1-DB159BBD8E65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C3011E-85EA-449A-BC5D-6208679409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08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n.nytimes.com/asia-pacific/20231211/china-water-cannon-philippines/zh-han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n.nytimes.com/asia-pacific/20231211/china-water-cannon-philippines/du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6647-A21B-4A67-BC77-758451C4C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400" dirty="0" err="1"/>
              <a:t>Term</a:t>
            </a:r>
            <a:r>
              <a:rPr lang="es-ES" sz="5400" dirty="0"/>
              <a:t> Project </a:t>
            </a:r>
            <a:r>
              <a:rPr lang="es-ES" sz="5400" dirty="0" err="1"/>
              <a:t>Documentation</a:t>
            </a:r>
            <a:r>
              <a:rPr lang="en-US" sz="5400" dirty="0"/>
              <a:t>: </a:t>
            </a:r>
            <a:br>
              <a:rPr lang="en-US" sz="5400" dirty="0"/>
            </a:br>
            <a:r>
              <a:rPr lang="en-US" sz="5400" dirty="0"/>
              <a:t>Analyzing The New York Times Chinese Edition</a:t>
            </a:r>
            <a:endParaRPr lang="es-E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845CA-F117-CD8A-747C-694E14F1D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B08102068  Koga </a:t>
            </a:r>
            <a:r>
              <a:rPr lang="en-US" altLang="zh-CN" dirty="0"/>
              <a:t>Takahashi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08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C42E-54CE-8BC8-7E27-38F56659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803" y="124538"/>
            <a:ext cx="9692640" cy="1325562"/>
          </a:xfrm>
        </p:spPr>
        <p:txBody>
          <a:bodyPr>
            <a:normAutofit/>
          </a:bodyPr>
          <a:lstStyle/>
          <a:p>
            <a:r>
              <a:rPr lang="es-ES" sz="3600" dirty="0" err="1"/>
              <a:t>Organzation</a:t>
            </a:r>
            <a:r>
              <a:rPr lang="es-ES" sz="3600" dirty="0"/>
              <a:t> </a:t>
            </a:r>
            <a:r>
              <a:rPr lang="es-ES" sz="3600" dirty="0" err="1"/>
              <a:t>of</a:t>
            </a:r>
            <a:r>
              <a:rPr lang="es-ES" sz="3600" dirty="0"/>
              <a:t> </a:t>
            </a:r>
            <a:r>
              <a:rPr lang="es-ES" sz="3600" dirty="0" err="1"/>
              <a:t>the</a:t>
            </a:r>
            <a:r>
              <a:rPr lang="es-ES" sz="3600" dirty="0"/>
              <a:t> </a:t>
            </a:r>
            <a:r>
              <a:rPr lang="es-ES" sz="3600" dirty="0" err="1"/>
              <a:t>downloaded</a:t>
            </a:r>
            <a:r>
              <a:rPr lang="es-ES" sz="3600" dirty="0"/>
              <a:t>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1BB79-54C6-5FE5-BDD6-F64A07D7E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1443" y="1997476"/>
            <a:ext cx="6800900" cy="43339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04072-5348-A6FA-1B09-E00BE51A0586}"/>
              </a:ext>
            </a:extLst>
          </p:cNvPr>
          <p:cNvSpPr txBox="1"/>
          <p:nvPr/>
        </p:nvSpPr>
        <p:spPr>
          <a:xfrm>
            <a:off x="449657" y="2976894"/>
            <a:ext cx="4358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 </a:t>
            </a:r>
            <a:r>
              <a:rPr lang="es-ES" dirty="0" err="1"/>
              <a:t>downloaded</a:t>
            </a:r>
            <a:r>
              <a:rPr lang="es-ES" dirty="0"/>
              <a:t> English file and </a:t>
            </a:r>
            <a:r>
              <a:rPr lang="es-ES" dirty="0" err="1"/>
              <a:t>Chinese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file </a:t>
            </a:r>
            <a:r>
              <a:rPr lang="es-ES" dirty="0" err="1"/>
              <a:t>seperately</a:t>
            </a:r>
            <a:r>
              <a:rPr lang="es-ES" dirty="0"/>
              <a:t>,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“date” folder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html</a:t>
            </a:r>
            <a:r>
              <a:rPr lang="es-ES" dirty="0"/>
              <a:t> file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article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Path</a:t>
            </a:r>
            <a:r>
              <a:rPr lang="es-ES" dirty="0"/>
              <a:t>: ./2014/01-05</a:t>
            </a:r>
          </a:p>
        </p:txBody>
      </p:sp>
    </p:spTree>
    <p:extLst>
      <p:ext uri="{BB962C8B-B14F-4D97-AF65-F5344CB8AC3E}">
        <p14:creationId xmlns:p14="http://schemas.microsoft.com/office/powerpoint/2010/main" val="80181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669E-1474-1BAC-4356-4BA56292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224327" cy="621568"/>
          </a:xfrm>
        </p:spPr>
        <p:txBody>
          <a:bodyPr>
            <a:normAutofit/>
          </a:bodyPr>
          <a:lstStyle/>
          <a:p>
            <a:r>
              <a:rPr lang="es-ES" sz="3000" dirty="0" err="1"/>
              <a:t>Website</a:t>
            </a:r>
            <a:r>
              <a:rPr lang="es-ES" sz="3000" dirty="0"/>
              <a:t> </a:t>
            </a:r>
            <a:r>
              <a:rPr lang="es-ES" sz="3000" dirty="0" err="1"/>
              <a:t>Chosen</a:t>
            </a:r>
            <a:r>
              <a:rPr lang="es-ES" sz="3000" dirty="0"/>
              <a:t>: </a:t>
            </a:r>
            <a:r>
              <a:rPr lang="zh-CN" altLang="en-US" sz="3000" dirty="0"/>
              <a:t>紐約時報中文網</a:t>
            </a:r>
            <a:endParaRPr lang="es-E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3DFF-A150-3E60-019F-B70E23AB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64" y="1542699"/>
            <a:ext cx="8595360" cy="4351337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bilingual</a:t>
            </a:r>
            <a:r>
              <a:rPr lang="es-ES" dirty="0"/>
              <a:t> </a:t>
            </a:r>
            <a:r>
              <a:rPr lang="es-ES" dirty="0" err="1"/>
              <a:t>website</a:t>
            </a:r>
            <a:r>
              <a:rPr lang="es-ES" dirty="0"/>
              <a:t> I </a:t>
            </a:r>
            <a:r>
              <a:rPr lang="es-ES" dirty="0" err="1"/>
              <a:t>chose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“https://cn.nytimes.com/</a:t>
            </a:r>
            <a:r>
              <a:rPr lang="es-ES" dirty="0" err="1"/>
              <a:t>zh-hant</a:t>
            </a:r>
            <a:r>
              <a:rPr lang="es-ES" dirty="0"/>
              <a:t>/”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5F826-857C-7B26-6B11-CBE5691F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17" y="2443653"/>
            <a:ext cx="6411712" cy="41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6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F5DB-10E6-7A42-7EA1-CC128B19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065799" cy="761813"/>
          </a:xfrm>
        </p:spPr>
        <p:txBody>
          <a:bodyPr>
            <a:normAutofit/>
          </a:bodyPr>
          <a:lstStyle/>
          <a:p>
            <a:r>
              <a:rPr lang="es-ES" sz="3600" dirty="0" err="1"/>
              <a:t>Analysis</a:t>
            </a:r>
            <a:r>
              <a:rPr lang="es-ES" sz="3600" dirty="0"/>
              <a:t> - </a:t>
            </a:r>
            <a:r>
              <a:rPr lang="es-ES" sz="3600" dirty="0" err="1"/>
              <a:t>Getting</a:t>
            </a:r>
            <a:r>
              <a:rPr lang="es-ES" sz="3600" dirty="0"/>
              <a:t> </a:t>
            </a:r>
            <a:r>
              <a:rPr lang="es-ES" sz="3600" dirty="0" err="1"/>
              <a:t>the</a:t>
            </a:r>
            <a:r>
              <a:rPr lang="es-ES" sz="3600" dirty="0"/>
              <a:t> </a:t>
            </a:r>
            <a:r>
              <a:rPr lang="es-ES" sz="3600" dirty="0" err="1"/>
              <a:t>Latest</a:t>
            </a:r>
            <a:r>
              <a:rPr lang="es-ES" sz="3600" dirty="0"/>
              <a:t> </a:t>
            </a:r>
            <a:r>
              <a:rPr lang="es-ES" sz="3600" dirty="0" err="1"/>
              <a:t>Articles</a:t>
            </a:r>
            <a:endParaRPr lang="es-E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61DC-3C1E-D9FC-E592-0F308F77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Understand the meaning of different tags in “Inspect”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C6610-ACE5-A838-3028-6DBE8B0B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43" y="3028015"/>
            <a:ext cx="6671356" cy="33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8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7307-7A59-7BC4-2408-C4FA5DE7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288" y="729277"/>
            <a:ext cx="8595360" cy="3158326"/>
          </a:xfrm>
        </p:spPr>
        <p:txBody>
          <a:bodyPr>
            <a:normAutofit/>
          </a:bodyPr>
          <a:lstStyle/>
          <a:p>
            <a:r>
              <a:rPr lang="en-US" sz="1400" dirty="0"/>
              <a:t>&lt;a target="_blank" </a:t>
            </a:r>
            <a:r>
              <a:rPr lang="en-US" sz="1400" dirty="0" err="1"/>
              <a:t>href</a:t>
            </a:r>
            <a:r>
              <a:rPr lang="en-US" sz="1400" dirty="0"/>
              <a:t>="/</a:t>
            </a:r>
            <a:r>
              <a:rPr lang="en-US" sz="1400" dirty="0" err="1">
                <a:solidFill>
                  <a:srgbClr val="FF0000"/>
                </a:solidFill>
              </a:rPr>
              <a:t>asia</a:t>
            </a:r>
            <a:r>
              <a:rPr lang="en-US" sz="1400" dirty="0">
                <a:solidFill>
                  <a:srgbClr val="FF0000"/>
                </a:solidFill>
              </a:rPr>
              <a:t>-pacific</a:t>
            </a:r>
            <a:r>
              <a:rPr lang="en-US" sz="1400" dirty="0"/>
              <a:t>/20231211/</a:t>
            </a:r>
            <a:r>
              <a:rPr lang="en-US" sz="1400" dirty="0" err="1"/>
              <a:t>china</a:t>
            </a:r>
            <a:r>
              <a:rPr lang="en-US" sz="1400" dirty="0"/>
              <a:t>-water-cannon-</a:t>
            </a:r>
            <a:r>
              <a:rPr lang="en-US" sz="1400" dirty="0" err="1"/>
              <a:t>philippines</a:t>
            </a:r>
            <a:r>
              <a:rPr lang="en-US" sz="1400" dirty="0"/>
              <a:t>/</a:t>
            </a:r>
            <a:r>
              <a:rPr lang="en-US" sz="1400" dirty="0" err="1"/>
              <a:t>zh-hant</a:t>
            </a:r>
            <a:r>
              <a:rPr lang="en-US" sz="1400" dirty="0"/>
              <a:t>/" title="</a:t>
            </a:r>
            <a:r>
              <a:rPr lang="ja-JP" altLang="en-US" sz="1400" dirty="0"/>
              <a:t>在菲律賓漁政船上直面中國海警水炮</a:t>
            </a:r>
            <a:r>
              <a:rPr lang="en-US" altLang="ja-JP" sz="1400" dirty="0"/>
              <a:t>"&gt;</a:t>
            </a:r>
            <a:r>
              <a:rPr lang="ja-JP" altLang="en-US" sz="1400" dirty="0"/>
              <a:t>親歷中菲南海對峙衝突</a:t>
            </a:r>
            <a:r>
              <a:rPr lang="en-US" altLang="ja-JP" sz="1400" dirty="0"/>
              <a:t>&lt;/</a:t>
            </a:r>
            <a:r>
              <a:rPr lang="en-US" sz="1400" dirty="0"/>
              <a:t>a&gt;</a:t>
            </a:r>
          </a:p>
          <a:p>
            <a:r>
              <a:rPr lang="es-ES" sz="1400" dirty="0"/>
              <a:t>&lt;a target="_</a:t>
            </a:r>
            <a:r>
              <a:rPr lang="es-ES" sz="1400" dirty="0" err="1"/>
              <a:t>blank</a:t>
            </a:r>
            <a:r>
              <a:rPr lang="es-ES" sz="1400" dirty="0"/>
              <a:t>" </a:t>
            </a:r>
            <a:r>
              <a:rPr lang="es-ES" sz="1400" dirty="0" err="1"/>
              <a:t>href</a:t>
            </a:r>
            <a:r>
              <a:rPr lang="es-ES" sz="1400" dirty="0"/>
              <a:t>="/</a:t>
            </a:r>
            <a:r>
              <a:rPr lang="es-ES" sz="1400" dirty="0">
                <a:solidFill>
                  <a:srgbClr val="FF0000"/>
                </a:solidFill>
              </a:rPr>
              <a:t>china</a:t>
            </a:r>
            <a:r>
              <a:rPr lang="es-ES" sz="1400" dirty="0"/>
              <a:t>/20231212/china-vietnam-xi-</a:t>
            </a:r>
            <a:r>
              <a:rPr lang="es-ES" sz="1400" dirty="0" err="1"/>
              <a:t>jinping</a:t>
            </a:r>
            <a:r>
              <a:rPr lang="es-ES" sz="1400" dirty="0"/>
              <a:t>/</a:t>
            </a:r>
            <a:r>
              <a:rPr lang="es-ES" sz="1400" dirty="0" err="1"/>
              <a:t>zh-hant</a:t>
            </a:r>
            <a:r>
              <a:rPr lang="es-ES" sz="1400" dirty="0"/>
              <a:t>/" </a:t>
            </a:r>
            <a:r>
              <a:rPr lang="es-ES" sz="1400" dirty="0" err="1"/>
              <a:t>title</a:t>
            </a:r>
            <a:r>
              <a:rPr lang="es-ES" sz="1400" dirty="0"/>
              <a:t>="</a:t>
            </a:r>
            <a:r>
              <a:rPr lang="ja-JP" altLang="en-US" sz="1400" dirty="0"/>
              <a:t>習近平訪問越南，中美爭相拉攏河內</a:t>
            </a:r>
            <a:r>
              <a:rPr lang="en-US" altLang="ja-JP" sz="1400" dirty="0"/>
              <a:t>"&gt;</a:t>
            </a:r>
            <a:r>
              <a:rPr lang="ja-JP" altLang="en-US" sz="1400" dirty="0"/>
              <a:t>習近平訪問越南，中美爭相拉攏河內</a:t>
            </a:r>
            <a:r>
              <a:rPr lang="en-US" altLang="ja-JP" sz="1400" dirty="0"/>
              <a:t>&lt;/</a:t>
            </a:r>
            <a:r>
              <a:rPr lang="es-ES" sz="1400" dirty="0"/>
              <a:t>a&gt;</a:t>
            </a:r>
            <a:endParaRPr lang="en-US" sz="1400" dirty="0"/>
          </a:p>
          <a:p>
            <a:r>
              <a:rPr lang="es-ES" sz="1400" dirty="0"/>
              <a:t>&lt;a target="_</a:t>
            </a:r>
            <a:r>
              <a:rPr lang="es-ES" sz="1400" dirty="0" err="1"/>
              <a:t>blank</a:t>
            </a:r>
            <a:r>
              <a:rPr lang="es-ES" sz="1400" dirty="0"/>
              <a:t>" </a:t>
            </a:r>
            <a:r>
              <a:rPr lang="es-ES" sz="1400" dirty="0" err="1"/>
              <a:t>href</a:t>
            </a:r>
            <a:r>
              <a:rPr lang="es-ES" sz="1400" dirty="0"/>
              <a:t>="/</a:t>
            </a:r>
            <a:r>
              <a:rPr lang="es-ES" sz="1400" dirty="0" err="1">
                <a:solidFill>
                  <a:srgbClr val="FF0000"/>
                </a:solidFill>
              </a:rPr>
              <a:t>technology</a:t>
            </a:r>
            <a:r>
              <a:rPr lang="es-ES" sz="1400" dirty="0"/>
              <a:t>/20231212/</a:t>
            </a:r>
            <a:r>
              <a:rPr lang="es-ES" sz="1400" dirty="0" err="1"/>
              <a:t>ai</a:t>
            </a:r>
            <a:r>
              <a:rPr lang="es-ES" sz="1400" dirty="0"/>
              <a:t>-</a:t>
            </a:r>
            <a:r>
              <a:rPr lang="es-ES" sz="1400" dirty="0" err="1"/>
              <a:t>chatgpt</a:t>
            </a:r>
            <a:r>
              <a:rPr lang="es-ES" sz="1400" dirty="0"/>
              <a:t>-</a:t>
            </a:r>
            <a:r>
              <a:rPr lang="es-ES" sz="1400" dirty="0" err="1"/>
              <a:t>google</a:t>
            </a:r>
            <a:r>
              <a:rPr lang="es-ES" sz="1400" dirty="0"/>
              <a:t>-meta/</a:t>
            </a:r>
            <a:r>
              <a:rPr lang="es-ES" sz="1400" dirty="0" err="1"/>
              <a:t>zh-hant</a:t>
            </a:r>
            <a:r>
              <a:rPr lang="es-ES" sz="1400" dirty="0"/>
              <a:t>/" </a:t>
            </a:r>
            <a:r>
              <a:rPr lang="es-ES" sz="1400" dirty="0" err="1"/>
              <a:t>title</a:t>
            </a:r>
            <a:r>
              <a:rPr lang="es-ES" sz="1400" dirty="0"/>
              <a:t>="</a:t>
            </a:r>
            <a:r>
              <a:rPr lang="ja-JP" altLang="en-US" sz="1400" dirty="0"/>
              <a:t>矽谷巨頭之間的</a:t>
            </a:r>
            <a:r>
              <a:rPr lang="es-ES" sz="1400" dirty="0"/>
              <a:t>AI</a:t>
            </a:r>
            <a:r>
              <a:rPr lang="ja-JP" altLang="en-US" sz="1400" dirty="0"/>
              <a:t>軍備競賽</a:t>
            </a:r>
            <a:r>
              <a:rPr lang="en-US" altLang="ja-JP" sz="1400" dirty="0"/>
              <a:t>"&gt;</a:t>
            </a:r>
            <a:r>
              <a:rPr lang="ja-JP" altLang="en-US" sz="1400" dirty="0"/>
              <a:t>矽谷巨頭之間的</a:t>
            </a:r>
            <a:r>
              <a:rPr lang="es-ES" sz="1400" dirty="0"/>
              <a:t>AI</a:t>
            </a:r>
            <a:r>
              <a:rPr lang="ja-JP" altLang="en-US" sz="1400" dirty="0"/>
              <a:t>軍備競賽</a:t>
            </a:r>
            <a:r>
              <a:rPr lang="en-US" altLang="ja-JP" sz="1400" dirty="0"/>
              <a:t>&lt;/</a:t>
            </a:r>
            <a:r>
              <a:rPr lang="es-ES" sz="1400" dirty="0"/>
              <a:t>a&gt;</a:t>
            </a:r>
          </a:p>
          <a:p>
            <a:r>
              <a:rPr lang="es-ES" sz="1400" dirty="0"/>
              <a:t>&lt;a target="_</a:t>
            </a:r>
            <a:r>
              <a:rPr lang="es-ES" sz="1400" dirty="0" err="1"/>
              <a:t>blank</a:t>
            </a:r>
            <a:r>
              <a:rPr lang="es-ES" sz="1400" dirty="0"/>
              <a:t>" </a:t>
            </a:r>
            <a:r>
              <a:rPr lang="es-ES" sz="1400" dirty="0" err="1"/>
              <a:t>href</a:t>
            </a:r>
            <a:r>
              <a:rPr lang="es-ES" sz="1400" dirty="0"/>
              <a:t>="/</a:t>
            </a:r>
            <a:r>
              <a:rPr lang="es-ES" sz="1400" dirty="0" err="1">
                <a:solidFill>
                  <a:srgbClr val="FF0000"/>
                </a:solidFill>
              </a:rPr>
              <a:t>world</a:t>
            </a:r>
            <a:r>
              <a:rPr lang="es-ES" sz="1400" dirty="0"/>
              <a:t>/20231208/china-</a:t>
            </a:r>
            <a:r>
              <a:rPr lang="es-ES" sz="1400" dirty="0" err="1"/>
              <a:t>eu</a:t>
            </a:r>
            <a:r>
              <a:rPr lang="es-ES" sz="1400" dirty="0"/>
              <a:t>-xi-</a:t>
            </a:r>
            <a:r>
              <a:rPr lang="es-ES" sz="1400" dirty="0" err="1"/>
              <a:t>michel</a:t>
            </a:r>
            <a:r>
              <a:rPr lang="es-ES" sz="1400" dirty="0"/>
              <a:t>/</a:t>
            </a:r>
            <a:r>
              <a:rPr lang="es-ES" sz="1400" dirty="0" err="1"/>
              <a:t>zh-hant</a:t>
            </a:r>
            <a:r>
              <a:rPr lang="es-ES" sz="1400" dirty="0"/>
              <a:t>/" </a:t>
            </a:r>
            <a:r>
              <a:rPr lang="es-ES" sz="1400" dirty="0" err="1"/>
              <a:t>title</a:t>
            </a:r>
            <a:r>
              <a:rPr lang="es-ES" sz="1400" dirty="0"/>
              <a:t>="</a:t>
            </a:r>
            <a:r>
              <a:rPr lang="ja-JP" altLang="en-US" sz="1400" dirty="0"/>
              <a:t>歐盟就貿易和俄羅斯問題向中國施壓</a:t>
            </a:r>
            <a:r>
              <a:rPr lang="en-US" altLang="ja-JP" sz="1400" dirty="0"/>
              <a:t>"&gt;</a:t>
            </a:r>
            <a:r>
              <a:rPr lang="ja-JP" altLang="en-US" sz="1400" dirty="0"/>
              <a:t>歐盟就貿易和俄羅斯問題向中國施壓</a:t>
            </a:r>
            <a:r>
              <a:rPr lang="en-US" altLang="ja-JP" sz="1400" dirty="0"/>
              <a:t>&lt;/</a:t>
            </a:r>
            <a:r>
              <a:rPr lang="es-ES" sz="1400" dirty="0"/>
              <a:t>a&gt;</a:t>
            </a:r>
          </a:p>
          <a:p>
            <a:r>
              <a:rPr lang="es-ES" sz="1400" dirty="0"/>
              <a:t>&lt;a target="_</a:t>
            </a:r>
            <a:r>
              <a:rPr lang="es-ES" sz="1400" dirty="0" err="1"/>
              <a:t>blank</a:t>
            </a:r>
            <a:r>
              <a:rPr lang="es-ES" sz="1400" dirty="0"/>
              <a:t>" </a:t>
            </a:r>
            <a:r>
              <a:rPr lang="es-ES" sz="1400" dirty="0" err="1"/>
              <a:t>href</a:t>
            </a:r>
            <a:r>
              <a:rPr lang="es-ES" sz="1400" dirty="0"/>
              <a:t>="/</a:t>
            </a:r>
            <a:r>
              <a:rPr lang="es-ES" sz="1400" dirty="0" err="1">
                <a:solidFill>
                  <a:srgbClr val="FF0000"/>
                </a:solidFill>
              </a:rPr>
              <a:t>opinion</a:t>
            </a:r>
            <a:r>
              <a:rPr lang="es-ES" sz="1400" dirty="0"/>
              <a:t>/20231207/</a:t>
            </a:r>
            <a:r>
              <a:rPr lang="es-ES" sz="1400" dirty="0" err="1"/>
              <a:t>kissinger</a:t>
            </a:r>
            <a:r>
              <a:rPr lang="es-ES" sz="1400" dirty="0"/>
              <a:t>-china-</a:t>
            </a:r>
            <a:r>
              <a:rPr lang="es-ES" sz="1400" dirty="0" err="1"/>
              <a:t>legacy</a:t>
            </a:r>
            <a:r>
              <a:rPr lang="es-ES" sz="1400" dirty="0"/>
              <a:t>/</a:t>
            </a:r>
            <a:r>
              <a:rPr lang="es-ES" sz="1400" dirty="0" err="1"/>
              <a:t>zh-hant</a:t>
            </a:r>
            <a:r>
              <a:rPr lang="es-ES" sz="1400" dirty="0"/>
              <a:t>/" </a:t>
            </a:r>
            <a:r>
              <a:rPr lang="es-ES" sz="1400" dirty="0" err="1"/>
              <a:t>title</a:t>
            </a:r>
            <a:r>
              <a:rPr lang="es-ES" sz="1400" dirty="0"/>
              <a:t>="</a:t>
            </a:r>
            <a:r>
              <a:rPr lang="ja-JP" altLang="en-US" sz="1400" dirty="0"/>
              <a:t>季辛吉對中國的認知是正確的，至今如是</a:t>
            </a:r>
            <a:r>
              <a:rPr lang="en-US" altLang="ja-JP" sz="1400" dirty="0"/>
              <a:t>"&gt;</a:t>
            </a:r>
            <a:r>
              <a:rPr lang="ja-JP" altLang="en-US" sz="1400" dirty="0"/>
              <a:t>季辛吉對中國的認知是正確的，至今如是</a:t>
            </a:r>
            <a:r>
              <a:rPr lang="en-US" altLang="ja-JP" sz="1400" dirty="0"/>
              <a:t>&lt;/</a:t>
            </a:r>
            <a:r>
              <a:rPr lang="es-ES" sz="1400" dirty="0"/>
              <a:t>a&gt;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5EB374A-B72F-C76C-47BE-ED033D5B319C}"/>
              </a:ext>
            </a:extLst>
          </p:cNvPr>
          <p:cNvSpPr/>
          <p:nvPr/>
        </p:nvSpPr>
        <p:spPr>
          <a:xfrm>
            <a:off x="5217129" y="4027848"/>
            <a:ext cx="878871" cy="4095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552972-A255-9874-F6DF-5571055CFD86}"/>
              </a:ext>
            </a:extLst>
          </p:cNvPr>
          <p:cNvSpPr txBox="1">
            <a:spLocks/>
          </p:cNvSpPr>
          <p:nvPr/>
        </p:nvSpPr>
        <p:spPr>
          <a:xfrm>
            <a:off x="1549618" y="4650537"/>
            <a:ext cx="8980007" cy="177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err="1"/>
              <a:t>Observations</a:t>
            </a:r>
            <a:endParaRPr lang="es-ES" sz="2000" dirty="0"/>
          </a:p>
          <a:p>
            <a:r>
              <a:rPr lang="es-ES" sz="2000" dirty="0" err="1"/>
              <a:t>The</a:t>
            </a:r>
            <a:r>
              <a:rPr lang="es-ES" sz="2000" dirty="0"/>
              <a:t> red </a:t>
            </a:r>
            <a:r>
              <a:rPr lang="es-ES" sz="2000" dirty="0" err="1"/>
              <a:t>texts</a:t>
            </a:r>
            <a:r>
              <a:rPr lang="es-ES" sz="2000" dirty="0"/>
              <a:t> </a:t>
            </a:r>
            <a:r>
              <a:rPr lang="es-ES" sz="2000" dirty="0" err="1"/>
              <a:t>refer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genre</a:t>
            </a:r>
            <a:r>
              <a:rPr lang="es-ES" sz="2000" dirty="0"/>
              <a:t>.</a:t>
            </a:r>
          </a:p>
          <a:p>
            <a:r>
              <a:rPr lang="es-ES" sz="2000" dirty="0" err="1"/>
              <a:t>The</a:t>
            </a:r>
            <a:r>
              <a:rPr lang="es-ES" sz="2000" dirty="0"/>
              <a:t> 8-digit </a:t>
            </a:r>
            <a:r>
              <a:rPr lang="es-ES" sz="2000" dirty="0" err="1"/>
              <a:t>refer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date, </a:t>
            </a:r>
            <a:r>
              <a:rPr lang="es-ES" sz="2000" dirty="0" err="1"/>
              <a:t>which</a:t>
            </a:r>
            <a:r>
              <a:rPr lang="es-ES" sz="2000" dirty="0"/>
              <a:t> can be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sort</a:t>
            </a:r>
            <a:r>
              <a:rPr lang="es-ES" sz="2000" dirty="0"/>
              <a:t> </a:t>
            </a:r>
            <a:r>
              <a:rPr lang="es-ES" sz="2000" dirty="0" err="1"/>
              <a:t>html</a:t>
            </a:r>
            <a:r>
              <a:rPr lang="es-ES" sz="2000" dirty="0"/>
              <a:t> files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downloading</a:t>
            </a:r>
            <a:r>
              <a:rPr lang="es-ES" sz="2000" dirty="0"/>
              <a:t>.</a:t>
            </a:r>
          </a:p>
          <a:p>
            <a:r>
              <a:rPr lang="es-ES" sz="2000" dirty="0" err="1"/>
              <a:t>All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urls</a:t>
            </a:r>
            <a:r>
              <a:rPr lang="es-ES" sz="2000" dirty="0"/>
              <a:t> </a:t>
            </a:r>
            <a:r>
              <a:rPr lang="es-ES" sz="2000" dirty="0" err="1"/>
              <a:t>end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/</a:t>
            </a:r>
            <a:r>
              <a:rPr lang="es-ES" sz="2000" dirty="0" err="1"/>
              <a:t>zh-hant</a:t>
            </a:r>
            <a:r>
              <a:rPr lang="es-ES" sz="2000" dirty="0"/>
              <a:t>/.</a:t>
            </a:r>
          </a:p>
        </p:txBody>
      </p:sp>
    </p:spTree>
    <p:extLst>
      <p:ext uri="{BB962C8B-B14F-4D97-AF65-F5344CB8AC3E}">
        <p14:creationId xmlns:p14="http://schemas.microsoft.com/office/powerpoint/2010/main" val="324681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2DE1-4C0C-DBF0-BFAA-6CB17CB1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Author, Publication date, Titles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B08A-6CD6-A54D-09F5-A330A527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</a:rPr>
              <a:t>Author: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&lt;meta id="byline" name="byline" content="</a:t>
            </a:r>
            <a:r>
              <a:rPr lang="en-US" b="0" i="0" dirty="0">
                <a:solidFill>
                  <a:srgbClr val="FF0000"/>
                </a:solidFill>
                <a:effectLst/>
              </a:rPr>
              <a:t>CAMILLE ELEMIA</a:t>
            </a:r>
            <a:r>
              <a:rPr lang="en-US" b="0" i="0" dirty="0">
                <a:effectLst/>
              </a:rPr>
              <a:t>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Publication Date: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&lt;meta id="date" name="date" content="</a:t>
            </a:r>
            <a:r>
              <a:rPr lang="en-US" b="0" i="0" dirty="0">
                <a:solidFill>
                  <a:srgbClr val="FF0000"/>
                </a:solidFill>
                <a:effectLst/>
              </a:rPr>
              <a:t>2023-12-12</a:t>
            </a:r>
            <a:r>
              <a:rPr lang="en-US" b="0" i="0" dirty="0">
                <a:effectLst/>
              </a:rPr>
              <a:t>T10:11:02.000Z"&gt;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Titles: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&lt;h1&gt;</a:t>
            </a:r>
            <a:r>
              <a:rPr lang="zh-CN" altLang="en-US" b="1" i="0" dirty="0">
                <a:solidFill>
                  <a:srgbClr val="FF0000"/>
                </a:solidFill>
                <a:effectLst/>
              </a:rPr>
              <a:t>在菲律宾渔政船上直面中国海警水炮</a:t>
            </a:r>
            <a:r>
              <a:rPr lang="en-US" altLang="ja-JP" b="0" i="0" dirty="0">
                <a:effectLst/>
              </a:rPr>
              <a:t>&lt;/</a:t>
            </a:r>
            <a:r>
              <a:rPr lang="en-US" b="0" i="0" dirty="0">
                <a:effectLst/>
              </a:rPr>
              <a:t>h1&gt;&lt;h1 class="</a:t>
            </a:r>
            <a:r>
              <a:rPr lang="en-US" b="0" i="0" dirty="0" err="1">
                <a:effectLst/>
              </a:rPr>
              <a:t>en</a:t>
            </a:r>
            <a:r>
              <a:rPr lang="en-US" b="0" i="0" dirty="0">
                <a:effectLst/>
              </a:rPr>
              <a:t>-title"&gt;</a:t>
            </a:r>
            <a:r>
              <a:rPr lang="en-US" i="0" dirty="0">
                <a:solidFill>
                  <a:schemeClr val="tx2"/>
                </a:solidFill>
                <a:effectLst/>
              </a:rPr>
              <a:t>What </a:t>
            </a:r>
            <a:r>
              <a:rPr lang="en-US" i="0" dirty="0">
                <a:solidFill>
                  <a:srgbClr val="FF0000"/>
                </a:solidFill>
                <a:effectLst/>
              </a:rPr>
              <a:t>It Feels Like to Be the Target of China’s Water Cannons</a:t>
            </a:r>
            <a:r>
              <a:rPr lang="en-US" b="0" i="0" dirty="0">
                <a:effectLst/>
              </a:rPr>
              <a:t>&lt;/h1&gt;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318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8005-D520-E95C-56FF-D09797A8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381402" cy="761813"/>
          </a:xfrm>
        </p:spPr>
        <p:txBody>
          <a:bodyPr>
            <a:normAutofit/>
          </a:bodyPr>
          <a:lstStyle/>
          <a:p>
            <a:r>
              <a:rPr lang="es-ES" sz="3200" dirty="0"/>
              <a:t>Web </a:t>
            </a:r>
            <a:r>
              <a:rPr lang="es-ES" sz="3200" dirty="0" err="1"/>
              <a:t>scraping</a:t>
            </a:r>
            <a:r>
              <a:rPr lang="es-ES" sz="3200" dirty="0"/>
              <a:t> </a:t>
            </a:r>
            <a:r>
              <a:rPr lang="es-ES" sz="3200" dirty="0" err="1"/>
              <a:t>strategy</a:t>
            </a:r>
            <a:r>
              <a:rPr lang="es-ES" sz="3200" dirty="0"/>
              <a:t> (</a:t>
            </a:r>
            <a:r>
              <a:rPr lang="es-ES" sz="3200" dirty="0" err="1"/>
              <a:t>latest</a:t>
            </a:r>
            <a:r>
              <a:rPr lang="es-ES" sz="3200" dirty="0"/>
              <a:t> </a:t>
            </a:r>
            <a:r>
              <a:rPr lang="es-ES" sz="3200" dirty="0" err="1"/>
              <a:t>articles</a:t>
            </a:r>
            <a:r>
              <a:rPr lang="es-ES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B367-663E-9544-505C-92B148E9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69" y="1851239"/>
            <a:ext cx="6042109" cy="4351337"/>
          </a:xfrm>
        </p:spPr>
        <p:txBody>
          <a:bodyPr/>
          <a:lstStyle/>
          <a:p>
            <a:r>
              <a:rPr lang="es-ES" dirty="0"/>
              <a:t>I </a:t>
            </a:r>
            <a:r>
              <a:rPr lang="es-ES" dirty="0" err="1"/>
              <a:t>decided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articles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home page </a:t>
            </a:r>
            <a:r>
              <a:rPr lang="es-ES" dirty="0" err="1"/>
              <a:t>of</a:t>
            </a:r>
            <a:r>
              <a:rPr lang="es-ES" dirty="0"/>
              <a:t> New York Times </a:t>
            </a:r>
            <a:r>
              <a:rPr lang="es-ES" dirty="0" err="1"/>
              <a:t>Chinese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articles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front</a:t>
            </a:r>
            <a:r>
              <a:rPr lang="es-ES" dirty="0"/>
              <a:t> page are </a:t>
            </a:r>
            <a:r>
              <a:rPr lang="es-ES" dirty="0" err="1"/>
              <a:t>published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a </a:t>
            </a:r>
            <a:r>
              <a:rPr lang="es-ES" dirty="0" err="1"/>
              <a:t>week</a:t>
            </a:r>
            <a:r>
              <a:rPr lang="es-ES" dirty="0"/>
              <a:t>. </a:t>
            </a:r>
          </a:p>
          <a:p>
            <a:r>
              <a:rPr lang="es-ES" dirty="0" err="1"/>
              <a:t>Then</a:t>
            </a:r>
            <a:r>
              <a:rPr lang="es-ES" dirty="0"/>
              <a:t> I </a:t>
            </a:r>
            <a:r>
              <a:rPr lang="es-ES" dirty="0" err="1"/>
              <a:t>downloaded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html</a:t>
            </a:r>
            <a:r>
              <a:rPr lang="es-ES" dirty="0"/>
              <a:t> file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article</a:t>
            </a:r>
            <a:r>
              <a:rPr lang="es-ES" dirty="0"/>
              <a:t> and </a:t>
            </a:r>
            <a:r>
              <a:rPr lang="es-ES" dirty="0" err="1"/>
              <a:t>saved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date </a:t>
            </a:r>
            <a:r>
              <a:rPr lang="es-ES" dirty="0" err="1"/>
              <a:t>published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extracted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8-digit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Example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html</a:t>
            </a:r>
            <a:r>
              <a:rPr lang="es-ES" dirty="0"/>
              <a:t> file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https://cn.nytimes.com/</a:t>
            </a:r>
            <a:r>
              <a:rPr lang="en-US" sz="1600" dirty="0" err="1">
                <a:solidFill>
                  <a:srgbClr val="FF0000"/>
                </a:solidFill>
                <a:hlinkClick r:id="rId2"/>
              </a:rPr>
              <a:t>asia</a:t>
            </a:r>
            <a:r>
              <a:rPr lang="en-US" sz="1600" dirty="0">
                <a:solidFill>
                  <a:srgbClr val="FF0000"/>
                </a:solidFill>
                <a:hlinkClick r:id="rId2"/>
              </a:rPr>
              <a:t>-pacific</a:t>
            </a:r>
            <a:r>
              <a:rPr lang="en-US" sz="1600" dirty="0">
                <a:hlinkClick r:id="rId2"/>
              </a:rPr>
              <a:t>/20231211/</a:t>
            </a:r>
            <a:r>
              <a:rPr lang="en-US" sz="1600" dirty="0" err="1">
                <a:hlinkClick r:id="rId2"/>
              </a:rPr>
              <a:t>china</a:t>
            </a:r>
            <a:r>
              <a:rPr lang="en-US" sz="1600" dirty="0">
                <a:hlinkClick r:id="rId2"/>
              </a:rPr>
              <a:t>-water-cannon-</a:t>
            </a:r>
            <a:r>
              <a:rPr lang="en-US" sz="1600" dirty="0" err="1">
                <a:hlinkClick r:id="rId2"/>
              </a:rPr>
              <a:t>philippines</a:t>
            </a:r>
            <a:r>
              <a:rPr lang="en-US" sz="1600" dirty="0">
                <a:hlinkClick r:id="rId2"/>
              </a:rPr>
              <a:t>/</a:t>
            </a:r>
            <a:r>
              <a:rPr lang="en-US" sz="1600" dirty="0" err="1">
                <a:hlinkClick r:id="rId2"/>
              </a:rPr>
              <a:t>zh-hant</a:t>
            </a:r>
            <a:r>
              <a:rPr lang="en-US" sz="1600" dirty="0">
                <a:hlinkClick r:id="rId2"/>
              </a:rPr>
              <a:t>/</a:t>
            </a:r>
            <a:r>
              <a:rPr lang="en-US" sz="1600" dirty="0"/>
              <a:t> will be saved in “./2023/12-11/”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47A38-D3BF-0F6A-87CB-400ABB01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82" y="2034005"/>
            <a:ext cx="4980886" cy="32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2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3E9C-D1EE-CDD1-81F1-60EE3EC1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convert</a:t>
            </a:r>
            <a:r>
              <a:rPr lang="zh-CN" altLang="en-US" sz="3600" dirty="0"/>
              <a:t> </a:t>
            </a:r>
            <a:r>
              <a:rPr lang="en-US" altLang="zh-CN" sz="3600" dirty="0"/>
              <a:t>the website to the bilingual version:</a:t>
            </a:r>
            <a:endParaRPr lang="es-E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EBE9-13FE-A1CA-1DC1-03A5BF2C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469706" cy="4351337"/>
          </a:xfrm>
        </p:spPr>
        <p:txBody>
          <a:bodyPr>
            <a:noAutofit/>
          </a:bodyPr>
          <a:lstStyle/>
          <a:p>
            <a:r>
              <a:rPr lang="es-ES" sz="2000" dirty="0"/>
              <a:t>https://cn.nytimes.com/asia-pacific/20231211/china-water-cannon-philippines/zh-hant/ 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>
                <a:hlinkClick r:id="rId2"/>
              </a:rPr>
              <a:t>https://cn.nytimes.com/asia-pacific/20231211/china-water-cannon-philippines/</a:t>
            </a:r>
            <a:r>
              <a:rPr lang="es-ES" sz="2000" dirty="0">
                <a:solidFill>
                  <a:srgbClr val="FF0000"/>
                </a:solidFill>
                <a:hlinkClick r:id="rId2"/>
              </a:rPr>
              <a:t>dual/</a:t>
            </a:r>
            <a:endParaRPr lang="es-ES" sz="2000" dirty="0">
              <a:solidFill>
                <a:srgbClr val="FF0000"/>
              </a:solidFill>
            </a:endParaRPr>
          </a:p>
          <a:p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dirty="0" err="1"/>
              <a:t>Replace</a:t>
            </a:r>
            <a:r>
              <a:rPr lang="es-ES" sz="2000" dirty="0"/>
              <a:t> “</a:t>
            </a:r>
            <a:r>
              <a:rPr lang="es-ES" sz="2000" dirty="0" err="1"/>
              <a:t>zh-hant</a:t>
            </a:r>
            <a:r>
              <a:rPr lang="es-ES" sz="2000" dirty="0"/>
              <a:t>/” </a:t>
            </a:r>
            <a:r>
              <a:rPr lang="es-ES" sz="2000" dirty="0" err="1"/>
              <a:t>with</a:t>
            </a:r>
            <a:r>
              <a:rPr lang="es-ES" sz="2000" dirty="0"/>
              <a:t> “dual/” </a:t>
            </a:r>
            <a:r>
              <a:rPr lang="es-ES" sz="2000" dirty="0" err="1"/>
              <a:t>using</a:t>
            </a:r>
            <a:r>
              <a:rPr lang="es-ES" sz="2000" dirty="0"/>
              <a:t> Python </a:t>
            </a:r>
            <a:r>
              <a:rPr lang="es-ES" sz="2000" dirty="0" err="1"/>
              <a:t>function</a:t>
            </a:r>
            <a:r>
              <a:rPr lang="es-ES" sz="2000" dirty="0"/>
              <a:t> .</a:t>
            </a:r>
            <a:r>
              <a:rPr lang="es-ES" sz="2000" dirty="0" err="1"/>
              <a:t>replace</a:t>
            </a:r>
            <a:r>
              <a:rPr lang="es-ES" sz="2000" dirty="0"/>
              <a:t>()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04DDA1F-60BF-C728-A31A-4D60384EB7A3}"/>
              </a:ext>
            </a:extLst>
          </p:cNvPr>
          <p:cNvSpPr/>
          <p:nvPr/>
        </p:nvSpPr>
        <p:spPr>
          <a:xfrm>
            <a:off x="4947859" y="2740395"/>
            <a:ext cx="1565139" cy="8695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85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B86A-0B2D-7535-8A55-CD938617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06771" cy="801082"/>
          </a:xfrm>
        </p:spPr>
        <p:txBody>
          <a:bodyPr/>
          <a:lstStyle/>
          <a:p>
            <a:r>
              <a:rPr lang="en-US" dirty="0"/>
              <a:t>Analyzing the bilingual article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FD6B-9A53-5C89-CBE7-8CEFE54F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505" y="1497820"/>
            <a:ext cx="8595360" cy="4351337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bilingual</a:t>
            </a:r>
            <a:r>
              <a:rPr lang="es-ES" dirty="0"/>
              <a:t> </a:t>
            </a:r>
            <a:r>
              <a:rPr lang="es-ES" dirty="0" err="1"/>
              <a:t>article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English </a:t>
            </a:r>
            <a:r>
              <a:rPr lang="es-ES" dirty="0" err="1"/>
              <a:t>text</a:t>
            </a:r>
            <a:r>
              <a:rPr lang="es-ES" dirty="0"/>
              <a:t> and </a:t>
            </a:r>
            <a:r>
              <a:rPr lang="es-ES" dirty="0" err="1"/>
              <a:t>Chinese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are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aligned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. (And I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successful</a:t>
            </a:r>
            <a:r>
              <a:rPr lang="es-ES" dirty="0"/>
              <a:t> at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Bertalign</a:t>
            </a:r>
            <a:r>
              <a:rPr lang="es-ES" dirty="0"/>
              <a:t> so I </a:t>
            </a:r>
            <a:r>
              <a:rPr lang="es-ES" dirty="0" err="1"/>
              <a:t>skipped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) </a:t>
            </a:r>
          </a:p>
          <a:p>
            <a:r>
              <a:rPr lang="es-ES" dirty="0" err="1"/>
              <a:t>Instead</a:t>
            </a:r>
            <a:r>
              <a:rPr lang="es-ES" dirty="0"/>
              <a:t>, </a:t>
            </a:r>
            <a:r>
              <a:rPr lang="es-ES" dirty="0" err="1"/>
              <a:t>tried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English </a:t>
            </a:r>
            <a:r>
              <a:rPr lang="es-ES" dirty="0" err="1"/>
              <a:t>text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Chinese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seperately</a:t>
            </a:r>
            <a:r>
              <a:rPr lang="es-ES"/>
              <a:t>.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D6DD3-2E40-31DA-2972-1CD11219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91" y="2877836"/>
            <a:ext cx="6721131" cy="38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E9B0-5A5C-A8A0-37E9-9F2E81B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82" y="2370789"/>
            <a:ext cx="8695551" cy="72723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But I encounter a problem: </a:t>
            </a:r>
            <a:br>
              <a:rPr lang="en-US" sz="2000" dirty="0">
                <a:latin typeface="+mn-lt"/>
              </a:rPr>
            </a:br>
            <a:r>
              <a:rPr lang="en-US" sz="1800" dirty="0">
                <a:latin typeface="+mn-lt"/>
              </a:rPr>
              <a:t>As shown in the image below, both English and Chinese had </a:t>
            </a:r>
            <a:r>
              <a:rPr lang="en-US" sz="1800" b="1" dirty="0">
                <a:latin typeface="+mn-lt"/>
              </a:rPr>
              <a:t>the same name of the class</a:t>
            </a:r>
            <a:r>
              <a:rPr lang="en-US" sz="1800" dirty="0">
                <a:latin typeface="+mn-lt"/>
              </a:rPr>
              <a:t>, called &lt;div class=“article-paragraph” &gt;, so it was not possible to differentiate the language just by the class.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Then I realized the paragraphs are consistently ordered with English text in the </a:t>
            </a:r>
            <a:r>
              <a:rPr lang="en-US" sz="1800" b="1" dirty="0">
                <a:latin typeface="+mn-lt"/>
              </a:rPr>
              <a:t>odd-numbered</a:t>
            </a:r>
            <a:r>
              <a:rPr lang="en-US" sz="1800" dirty="0">
                <a:latin typeface="+mn-lt"/>
              </a:rPr>
              <a:t> &lt;div&gt; elements and Chinese text in the </a:t>
            </a:r>
            <a:r>
              <a:rPr lang="en-US" sz="1800" b="1" dirty="0">
                <a:latin typeface="+mn-lt"/>
              </a:rPr>
              <a:t>even-numbered</a:t>
            </a:r>
            <a:r>
              <a:rPr lang="en-US" sz="1800" dirty="0">
                <a:latin typeface="+mn-lt"/>
              </a:rPr>
              <a:t> ones, so I can differentiate them based on their </a:t>
            </a:r>
            <a:r>
              <a:rPr lang="en-US" sz="1800" b="1" dirty="0">
                <a:latin typeface="+mn-lt"/>
              </a:rPr>
              <a:t>position in the sequence</a:t>
            </a:r>
            <a:r>
              <a:rPr lang="en-US" sz="1800" dirty="0">
                <a:latin typeface="+mn-lt"/>
              </a:rPr>
              <a:t>.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For example, the English text appear in the first and third &lt;div&gt; element and the Chinese text appear in the second and fourth ones.</a:t>
            </a:r>
            <a:endParaRPr lang="es-ES" sz="1800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436693-F3DE-AF59-6651-21E44B009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195" y="3653844"/>
            <a:ext cx="8136761" cy="2568203"/>
          </a:xfrm>
        </p:spPr>
      </p:pic>
    </p:spTree>
    <p:extLst>
      <p:ext uri="{BB962C8B-B14F-4D97-AF65-F5344CB8AC3E}">
        <p14:creationId xmlns:p14="http://schemas.microsoft.com/office/powerpoint/2010/main" val="971681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281</TotalTime>
  <Words>685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Term Project Documentation:  Analyzing The New York Times Chinese Edition</vt:lpstr>
      <vt:lpstr>Website Chosen: 紐約時報中文網</vt:lpstr>
      <vt:lpstr>Analysis - Getting the Latest Articles</vt:lpstr>
      <vt:lpstr>PowerPoint Presentation</vt:lpstr>
      <vt:lpstr>Author, Publication date, Titles</vt:lpstr>
      <vt:lpstr>Web scraping strategy (latest articles)</vt:lpstr>
      <vt:lpstr>How to convert the website to the bilingual version:</vt:lpstr>
      <vt:lpstr>Analyzing the bilingual article</vt:lpstr>
      <vt:lpstr>But I encounter a problem:  As shown in the image below, both English and Chinese had the same name of the class, called &lt;div class=“article-paragraph” &gt;, so it was not possible to differentiate the language just by the class.  Then I realized the paragraphs are consistently ordered with English text in the odd-numbered &lt;div&gt; elements and Chinese text in the even-numbered ones, so I can differentiate them based on their position in the sequence.  For example, the English text appear in the first and third &lt;div&gt; element and the Chinese text appear in the second and fourth ones.</vt:lpstr>
      <vt:lpstr>Organzation of the downloaded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Project:  Analyzing The New York Times Chinese Edition</dc:title>
  <dc:creator>Koga</dc:creator>
  <cp:lastModifiedBy>Koga</cp:lastModifiedBy>
  <cp:revision>6</cp:revision>
  <dcterms:created xsi:type="dcterms:W3CDTF">2023-12-13T00:43:18Z</dcterms:created>
  <dcterms:modified xsi:type="dcterms:W3CDTF">2024-01-05T15:56:21Z</dcterms:modified>
</cp:coreProperties>
</file>