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8" r:id="rId6"/>
    <p:sldId id="297" r:id="rId7"/>
    <p:sldId id="288" r:id="rId8"/>
    <p:sldId id="281" r:id="rId9"/>
    <p:sldId id="282" r:id="rId10"/>
    <p:sldId id="283" r:id="rId11"/>
    <p:sldId id="285" r:id="rId12"/>
    <p:sldId id="286" r:id="rId13"/>
    <p:sldId id="284" r:id="rId14"/>
    <p:sldId id="298" r:id="rId15"/>
    <p:sldId id="287" r:id="rId16"/>
    <p:sldId id="294" r:id="rId17"/>
    <p:sldId id="295" r:id="rId18"/>
    <p:sldId id="289" r:id="rId19"/>
    <p:sldId id="296" r:id="rId20"/>
    <p:sldId id="280" r:id="rId21"/>
    <p:sldId id="291" r:id="rId22"/>
    <p:sldId id="292" r:id="rId23"/>
    <p:sldId id="293" r:id="rId24"/>
    <p:sldId id="290" r:id="rId25"/>
    <p:sldId id="299" r:id="rId26"/>
    <p:sldId id="300" r:id="rId27"/>
    <p:sldId id="30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911572-53B9-4184-BBCB-9D6F951A4017}">
          <p14:sldIdLst>
            <p14:sldId id="256"/>
            <p14:sldId id="278"/>
            <p14:sldId id="297"/>
          </p14:sldIdLst>
        </p14:section>
        <p14:section name="Database Design" id="{83476C2F-2C97-4791-8625-B6E40708961A}">
          <p14:sldIdLst>
            <p14:sldId id="288"/>
            <p14:sldId id="281"/>
            <p14:sldId id="282"/>
            <p14:sldId id="283"/>
            <p14:sldId id="285"/>
            <p14:sldId id="286"/>
            <p14:sldId id="284"/>
            <p14:sldId id="298"/>
          </p14:sldIdLst>
        </p14:section>
        <p14:section name="Program Design" id="{5E85A576-61DD-4935-BB1C-7DDBDE8D4DBD}">
          <p14:sldIdLst>
            <p14:sldId id="287"/>
            <p14:sldId id="294"/>
            <p14:sldId id="295"/>
            <p14:sldId id="289"/>
            <p14:sldId id="296"/>
            <p14:sldId id="280"/>
            <p14:sldId id="291"/>
            <p14:sldId id="292"/>
            <p14:sldId id="293"/>
            <p14:sldId id="290"/>
            <p14:sldId id="299"/>
            <p14:sldId id="300"/>
          </p14:sldIdLst>
        </p14:section>
        <p14:section name="Run-Through" id="{EB623E89-F1C1-4799-97C8-8DBBC5A81F99}">
          <p14:sldIdLst>
            <p14:sldId id="301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>
        <p:scale>
          <a:sx n="69" d="100"/>
          <a:sy n="69" d="100"/>
        </p:scale>
        <p:origin x="1157" y="3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gatana-x/SE450/tree/Final/Final%20Project" TargetMode="External"/><Relationship Id="rId2" Type="http://schemas.openxmlformats.org/officeDocument/2006/relationships/hyperlink" Target="https://github.com/kogatana-x/SE450/tree/Final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4179" y="1544802"/>
            <a:ext cx="7530909" cy="2387600"/>
          </a:xfrm>
        </p:spPr>
        <p:txBody>
          <a:bodyPr>
            <a:normAutofit/>
          </a:bodyPr>
          <a:lstStyle/>
          <a:p>
            <a:r>
              <a:rPr lang="en-US" dirty="0"/>
              <a:t>SE450 Final 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3031" y="4422583"/>
            <a:ext cx="5486400" cy="1655762"/>
          </a:xfrm>
        </p:spPr>
        <p:txBody>
          <a:bodyPr/>
          <a:lstStyle/>
          <a:p>
            <a:r>
              <a:rPr lang="en-US" dirty="0"/>
              <a:t>Anna Andler     ||    11-16-2023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Database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4854891" cy="4214722"/>
          </a:xfrm>
        </p:spPr>
        <p:txBody>
          <a:bodyPr/>
          <a:lstStyle/>
          <a:p>
            <a:pPr algn="l"/>
            <a:r>
              <a:rPr lang="en-US" i="1" u="sng" dirty="0"/>
              <a:t>Primary Key: </a:t>
            </a:r>
            <a:r>
              <a:rPr lang="en-US" i="1" dirty="0" err="1"/>
              <a:t>addressID</a:t>
            </a:r>
            <a:r>
              <a:rPr lang="en-US" i="1" dirty="0"/>
              <a:t> (must be unique)</a:t>
            </a:r>
          </a:p>
          <a:p>
            <a:pPr algn="l"/>
            <a:r>
              <a:rPr lang="en-US" i="1" u="sng" dirty="0"/>
              <a:t>Relational Key</a:t>
            </a:r>
            <a:r>
              <a:rPr lang="en-US" i="1" dirty="0"/>
              <a:t>: username</a:t>
            </a:r>
          </a:p>
          <a:p>
            <a:pPr algn="l"/>
            <a:endParaRPr lang="en-US" sz="700" i="1" dirty="0"/>
          </a:p>
          <a:p>
            <a:pPr algn="l">
              <a:spcBef>
                <a:spcPts val="0"/>
              </a:spcBef>
            </a:pPr>
            <a:r>
              <a:rPr lang="en-US" b="1" dirty="0"/>
              <a:t>Representation:</a:t>
            </a:r>
          </a:p>
          <a:p>
            <a:pPr algn="l">
              <a:spcBef>
                <a:spcPts val="0"/>
              </a:spcBef>
            </a:pPr>
            <a:r>
              <a:rPr lang="en-US" dirty="0"/>
              <a:t>Address Class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b="1" dirty="0"/>
              <a:t>Access: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AddressRepository</a:t>
            </a:r>
            <a:r>
              <a:rPr lang="en-US" dirty="0"/>
              <a:t> has a Database</a:t>
            </a:r>
            <a:endParaRPr lang="en-US" i="1" dirty="0"/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7B4E740D-E80E-531B-48B5-3A3AFE2EA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8" t="13790" r="9519" b="22264"/>
          <a:stretch/>
        </p:blipFill>
        <p:spPr>
          <a:xfrm>
            <a:off x="5668533" y="2452758"/>
            <a:ext cx="6218235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1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4854891" cy="4214722"/>
          </a:xfrm>
        </p:spPr>
        <p:txBody>
          <a:bodyPr/>
          <a:lstStyle/>
          <a:p>
            <a:pPr algn="l"/>
            <a:r>
              <a:rPr lang="en-US" b="1" u="sng" dirty="0"/>
              <a:t>Object Repositories</a:t>
            </a:r>
          </a:p>
          <a:p>
            <a:pPr algn="l"/>
            <a:r>
              <a:rPr lang="en-US" dirty="0"/>
              <a:t>Have Database object to access their respective database: </a:t>
            </a:r>
            <a:r>
              <a:rPr lang="en-US" i="1" dirty="0"/>
              <a:t>e.g. users.txt</a:t>
            </a:r>
          </a:p>
          <a:p>
            <a:pPr algn="l"/>
            <a:r>
              <a:rPr lang="en-US" dirty="0"/>
              <a:t>All repositories need to be able to: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rows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Update rows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rows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Find rows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7D3105DD-8F3D-6489-092F-E8DC07D64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" t="1451" r="14946" b="8028"/>
          <a:stretch/>
        </p:blipFill>
        <p:spPr>
          <a:xfrm>
            <a:off x="6266985" y="2135506"/>
            <a:ext cx="5664821" cy="43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E0AD7BE-0383-8E51-494A-B999A68F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235" y="1654151"/>
            <a:ext cx="6703023" cy="226411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Program Design</a:t>
            </a:r>
          </a:p>
        </p:txBody>
      </p:sp>
    </p:spTree>
    <p:extLst>
      <p:ext uri="{BB962C8B-B14F-4D97-AF65-F5344CB8AC3E}">
        <p14:creationId xmlns:p14="http://schemas.microsoft.com/office/powerpoint/2010/main" val="17861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THREADS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5143946" cy="4214722"/>
          </a:xfrm>
        </p:spPr>
        <p:txBody>
          <a:bodyPr/>
          <a:lstStyle/>
          <a:p>
            <a:pPr algn="l"/>
            <a:r>
              <a:rPr lang="en-US" dirty="0"/>
              <a:t>Server main execution thread. 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  java </a:t>
            </a:r>
            <a:r>
              <a:rPr lang="en-US" b="1" dirty="0" err="1">
                <a:latin typeface="Consolas" panose="020B0609020204030204" pitchFamily="49" charset="0"/>
              </a:rPr>
              <a:t>BananaServer</a:t>
            </a:r>
            <a:endParaRPr lang="en-US" b="1" dirty="0"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r>
              <a:rPr lang="en-US" dirty="0"/>
              <a:t>Starts the Payment Server</a:t>
            </a:r>
          </a:p>
          <a:p>
            <a:pPr marL="342900" indent="-342900" algn="l">
              <a:buAutoNum type="arabicPeriod"/>
            </a:pPr>
            <a:r>
              <a:rPr lang="en-US" dirty="0"/>
              <a:t>While running:</a:t>
            </a:r>
          </a:p>
          <a:p>
            <a:pPr marL="800100" lvl="1" indent="-342900" algn="l">
              <a:buAutoNum type="arabicPeriod"/>
            </a:pPr>
            <a:r>
              <a:rPr lang="en-US" dirty="0"/>
              <a:t>Accept client connection</a:t>
            </a:r>
          </a:p>
          <a:p>
            <a:pPr marL="800100" lvl="1" indent="-342900" algn="l">
              <a:buAutoNum type="arabicPeriod"/>
            </a:pPr>
            <a:r>
              <a:rPr lang="en-US" dirty="0"/>
              <a:t>Start Client Worker thread to process</a:t>
            </a:r>
          </a:p>
          <a:p>
            <a:pPr marL="342900" indent="-342900" algn="l">
              <a:buAutoNum type="arabicPeriod"/>
            </a:pPr>
            <a:r>
              <a:rPr lang="en-US" dirty="0"/>
              <a:t>Log any errors to log/error.log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algn="l"/>
            <a:r>
              <a:rPr lang="en-US" i="1" dirty="0"/>
              <a:t>Single point of execution for all program components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E036F7-1CF8-8265-7D45-63EB7F43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064" y="2087272"/>
            <a:ext cx="5143946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8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87" y="718581"/>
            <a:ext cx="9725026" cy="1325880"/>
          </a:xfrm>
        </p:spPr>
        <p:txBody>
          <a:bodyPr/>
          <a:lstStyle/>
          <a:p>
            <a:r>
              <a:rPr lang="en-US" dirty="0"/>
              <a:t>PAYMENT Worker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2215" y="1501839"/>
            <a:ext cx="4854891" cy="4214722"/>
          </a:xfrm>
        </p:spPr>
        <p:txBody>
          <a:bodyPr/>
          <a:lstStyle/>
          <a:p>
            <a:pPr algn="l"/>
            <a:r>
              <a:rPr lang="en-US" b="1" dirty="0"/>
              <a:t>payment server async execution thread </a:t>
            </a:r>
          </a:p>
          <a:p>
            <a:pPr algn="l"/>
            <a:r>
              <a:rPr lang="en-US" i="1" dirty="0"/>
              <a:t>Extends qualities from Thread lib</a:t>
            </a:r>
          </a:p>
          <a:p>
            <a:pPr marL="342900" indent="-342900" algn="l">
              <a:buAutoNum type="arabicPeriod"/>
            </a:pPr>
            <a:r>
              <a:rPr lang="en-US" dirty="0"/>
              <a:t>Extract HTML request parameters</a:t>
            </a:r>
          </a:p>
          <a:p>
            <a:pPr marL="342900" indent="-342900" algn="l">
              <a:buAutoNum type="arabicPeriod"/>
            </a:pPr>
            <a:r>
              <a:rPr lang="en-US" dirty="0"/>
              <a:t>If payments.html path: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Send web form</a:t>
            </a:r>
          </a:p>
          <a:p>
            <a:pPr marL="342900" indent="-342900" algn="l">
              <a:buAutoNum type="arabicPeriod"/>
            </a:pPr>
            <a:r>
              <a:rPr lang="en-US" dirty="0"/>
              <a:t>If payments path: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Process web 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Redirect to site</a:t>
            </a:r>
          </a:p>
          <a:p>
            <a:pPr marL="342900" indent="-342900" algn="l">
              <a:buAutoNum type="arabicPeriod"/>
            </a:pPr>
            <a:r>
              <a:rPr lang="en-US" dirty="0"/>
              <a:t>Log any errors to log/error.log</a:t>
            </a:r>
          </a:p>
          <a:p>
            <a:pPr marL="342900" indent="-342900" algn="l">
              <a:buAutoNum type="arabicPeriod"/>
            </a:pPr>
            <a:r>
              <a:rPr lang="en-US" dirty="0"/>
              <a:t>Report to payment server</a:t>
            </a:r>
          </a:p>
          <a:p>
            <a:pPr marL="342900" indent="-342900" algn="l">
              <a:buAutoNum type="arabicPeriod"/>
            </a:pPr>
            <a:r>
              <a:rPr lang="en-US" dirty="0"/>
              <a:t>End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DC3059-A8C9-993A-32BB-383212434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531" r="1617"/>
          <a:stretch/>
        </p:blipFill>
        <p:spPr>
          <a:xfrm>
            <a:off x="5051292" y="2044461"/>
            <a:ext cx="7140708" cy="45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1789818"/>
            <a:ext cx="4244054" cy="4214722"/>
          </a:xfrm>
        </p:spPr>
        <p:txBody>
          <a:bodyPr/>
          <a:lstStyle/>
          <a:p>
            <a:pPr algn="l"/>
            <a:r>
              <a:rPr lang="en-US" b="1" u="sng" dirty="0"/>
              <a:t>Action</a:t>
            </a:r>
            <a:r>
              <a:rPr lang="en-US" dirty="0"/>
              <a:t>: </a:t>
            </a:r>
            <a:r>
              <a:rPr lang="en-US" i="1" dirty="0"/>
              <a:t>Payment Worker calls upon Payment Form Submission</a:t>
            </a:r>
          </a:p>
          <a:p>
            <a:pPr algn="l"/>
            <a:r>
              <a:rPr lang="en-US" b="1" u="sng" dirty="0"/>
              <a:t>Goal: </a:t>
            </a:r>
            <a:r>
              <a:rPr lang="en-US" dirty="0"/>
              <a:t>authenticate submitted payment data</a:t>
            </a:r>
          </a:p>
          <a:p>
            <a:pPr algn="l"/>
            <a:r>
              <a:rPr lang="en-US" b="1" u="sng" dirty="0"/>
              <a:t>Design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Payment Database Repository to retrieve/ update Payment objects stored in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Logs any errors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CD0017-C7C7-1694-5D47-DDD0D0B7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294" y="2424845"/>
            <a:ext cx="6392706" cy="39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48" y="653508"/>
            <a:ext cx="9725026" cy="1325880"/>
          </a:xfrm>
        </p:spPr>
        <p:txBody>
          <a:bodyPr/>
          <a:lstStyle/>
          <a:p>
            <a:r>
              <a:rPr lang="en-US" dirty="0"/>
              <a:t>Client Worker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1425" y="1555728"/>
            <a:ext cx="4854891" cy="482277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eCommerce server async execution thread </a:t>
            </a:r>
          </a:p>
          <a:p>
            <a:pPr algn="l"/>
            <a:r>
              <a:rPr lang="en-US" i="1" dirty="0"/>
              <a:t>Extends qualities from Thread lib</a:t>
            </a:r>
            <a:endParaRPr lang="en-US" b="1" dirty="0"/>
          </a:p>
          <a:p>
            <a:pPr marL="342900" indent="-342900" algn="l">
              <a:buAutoNum type="arabicPeriod"/>
            </a:pPr>
            <a:r>
              <a:rPr lang="en-US" dirty="0"/>
              <a:t>Extract HTML request parameters</a:t>
            </a:r>
          </a:p>
          <a:p>
            <a:pPr marL="342900" indent="-342900" algn="l">
              <a:buAutoNum type="arabicPeriod"/>
            </a:pPr>
            <a:r>
              <a:rPr lang="en-US" dirty="0"/>
              <a:t>Restore existing session (optional)</a:t>
            </a:r>
          </a:p>
          <a:p>
            <a:pPr marL="342900" indent="-342900" algn="l">
              <a:buAutoNum type="arabicPeriod"/>
            </a:pPr>
            <a:r>
              <a:rPr lang="en-US" dirty="0"/>
              <a:t>If form submission: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Access Path Form Repository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Redirect to proper page</a:t>
            </a:r>
          </a:p>
          <a:p>
            <a:pPr marL="342900" indent="-342900" algn="l">
              <a:buAutoNum type="arabicPeriod"/>
            </a:pPr>
            <a:r>
              <a:rPr lang="en-US" dirty="0"/>
              <a:t>If static page: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Send page contents</a:t>
            </a:r>
          </a:p>
          <a:p>
            <a:pPr marL="342900" indent="-342900" algn="l">
              <a:buAutoNum type="arabicPeriod"/>
            </a:pPr>
            <a:r>
              <a:rPr lang="en-US" dirty="0"/>
              <a:t>Log errors</a:t>
            </a:r>
          </a:p>
          <a:p>
            <a:pPr marL="342900" indent="-342900" algn="l">
              <a:buAutoNum type="arabicPeriod"/>
            </a:pPr>
            <a:r>
              <a:rPr lang="en-US" dirty="0"/>
              <a:t>Report to server</a:t>
            </a:r>
          </a:p>
          <a:p>
            <a:pPr marL="342900" indent="-342900" algn="l">
              <a:buAutoNum type="arabicPeriod"/>
            </a:pPr>
            <a:r>
              <a:rPr lang="en-US" dirty="0"/>
              <a:t>End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08C8C2A-B652-27F6-3732-F75DB3203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 b="4102"/>
          <a:stretch/>
        </p:blipFill>
        <p:spPr>
          <a:xfrm>
            <a:off x="5054774" y="2100973"/>
            <a:ext cx="7080677" cy="31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701" y="685685"/>
            <a:ext cx="9725026" cy="1325880"/>
          </a:xfrm>
        </p:spPr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5668" y="1456559"/>
            <a:ext cx="5032122" cy="4214722"/>
          </a:xfrm>
        </p:spPr>
        <p:txBody>
          <a:bodyPr/>
          <a:lstStyle/>
          <a:p>
            <a:pPr algn="l"/>
            <a:r>
              <a:rPr lang="en-US" b="1" u="sng" dirty="0"/>
              <a:t>Action</a:t>
            </a:r>
            <a:r>
              <a:rPr lang="en-US" dirty="0"/>
              <a:t>: </a:t>
            </a:r>
            <a:r>
              <a:rPr lang="en-US" i="1" dirty="0"/>
              <a:t>Client Worker calls upon Login Form Submission</a:t>
            </a:r>
          </a:p>
          <a:p>
            <a:pPr algn="l"/>
            <a:r>
              <a:rPr lang="en-US" b="1" u="sng" dirty="0"/>
              <a:t>Goal: </a:t>
            </a:r>
            <a:r>
              <a:rPr lang="en-US" dirty="0"/>
              <a:t>authenticate new/existing users</a:t>
            </a:r>
          </a:p>
          <a:p>
            <a:pPr algn="l"/>
            <a:r>
              <a:rPr lang="en-US" b="1" u="sng" dirty="0"/>
              <a:t>Design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 Database Repository to retrieve/ update User objects stored in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Compares given password to one stored in database via </a:t>
            </a:r>
            <a:r>
              <a:rPr lang="en-US" dirty="0" err="1"/>
              <a:t>hashing+salt</a:t>
            </a:r>
            <a:r>
              <a:rPr lang="en-US" dirty="0"/>
              <a:t>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558001-E6AC-6DA1-00D1-B9A8F64B0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7" b="2302"/>
          <a:stretch/>
        </p:blipFill>
        <p:spPr>
          <a:xfrm>
            <a:off x="6517789" y="2535673"/>
            <a:ext cx="5674211" cy="37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5815716" cy="4214722"/>
          </a:xfrm>
        </p:spPr>
        <p:txBody>
          <a:bodyPr/>
          <a:lstStyle/>
          <a:p>
            <a:pPr algn="l"/>
            <a:r>
              <a:rPr lang="en-US" b="1" u="sng" dirty="0"/>
              <a:t>Action</a:t>
            </a:r>
            <a:r>
              <a:rPr lang="en-US" dirty="0"/>
              <a:t>: </a:t>
            </a:r>
            <a:r>
              <a:rPr lang="en-US" i="1" dirty="0"/>
              <a:t>Client Worker calls upon Cart Update</a:t>
            </a:r>
          </a:p>
          <a:p>
            <a:pPr algn="l"/>
            <a:r>
              <a:rPr lang="en-US" b="1" u="sng" dirty="0"/>
              <a:t>Goal: </a:t>
            </a:r>
            <a:r>
              <a:rPr lang="en-US" dirty="0"/>
              <a:t>update cart data (products + status) for a user</a:t>
            </a:r>
          </a:p>
          <a:p>
            <a:pPr algn="l"/>
            <a:r>
              <a:rPr lang="en-US" b="1" u="sng" dirty="0"/>
              <a:t>Design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Singleton Cart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CartBuilder</a:t>
            </a:r>
            <a:r>
              <a:rPr lang="en-US" dirty="0"/>
              <a:t> – interface for updating the cart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Cart Repository for retrieving/modifying Cart objects stored in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8FD5-52D7-69EB-2620-C06E2F55F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74" b="3299"/>
          <a:stretch/>
        </p:blipFill>
        <p:spPr>
          <a:xfrm>
            <a:off x="3982685" y="4348976"/>
            <a:ext cx="8228131" cy="24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1789818"/>
            <a:ext cx="4112000" cy="4214722"/>
          </a:xfrm>
        </p:spPr>
        <p:txBody>
          <a:bodyPr/>
          <a:lstStyle/>
          <a:p>
            <a:pPr algn="l"/>
            <a:r>
              <a:rPr lang="en-US" b="1" u="sng" dirty="0"/>
              <a:t>Action</a:t>
            </a:r>
            <a:r>
              <a:rPr lang="en-US" dirty="0"/>
              <a:t>: </a:t>
            </a:r>
            <a:r>
              <a:rPr lang="en-US" i="1" dirty="0"/>
              <a:t>Client Worker calls upon Product Retrieval</a:t>
            </a:r>
          </a:p>
          <a:p>
            <a:pPr algn="l"/>
            <a:r>
              <a:rPr lang="en-US" b="1" u="sng" dirty="0"/>
              <a:t>Goal: </a:t>
            </a:r>
            <a:r>
              <a:rPr lang="en-US" dirty="0"/>
              <a:t>retrieve product inventory</a:t>
            </a:r>
          </a:p>
          <a:p>
            <a:pPr algn="l"/>
            <a:r>
              <a:rPr lang="en-US" b="1" u="sng" dirty="0"/>
              <a:t>Design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Singleton </a:t>
            </a:r>
            <a:r>
              <a:rPr lang="en-US" dirty="0" err="1"/>
              <a:t>ProductCatalog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ProductFactory</a:t>
            </a:r>
            <a:r>
              <a:rPr lang="en-US" dirty="0"/>
              <a:t> – for creating Products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Product Repository for retrieving/modifying Product objects stored in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BB704-58E1-5E3B-3E1C-2FC2BA48F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8" r="2228" b="2233"/>
          <a:stretch/>
        </p:blipFill>
        <p:spPr>
          <a:xfrm>
            <a:off x="5667240" y="3115698"/>
            <a:ext cx="6524760" cy="37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Overview of the System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C21E0B-88A0-2852-97A4-2330F49382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2573" y="1993392"/>
            <a:ext cx="4540759" cy="457200"/>
          </a:xfrm>
        </p:spPr>
        <p:txBody>
          <a:bodyPr/>
          <a:lstStyle/>
          <a:p>
            <a:r>
              <a:rPr lang="en-US" dirty="0"/>
              <a:t>Server-Side (Backend)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82A972-6A18-E32A-E7A7-785128083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2572" y="2450592"/>
            <a:ext cx="4540760" cy="3244714"/>
          </a:xfrm>
        </p:spPr>
        <p:txBody>
          <a:bodyPr/>
          <a:lstStyle/>
          <a:p>
            <a:pPr algn="l"/>
            <a:r>
              <a:rPr lang="en-US" b="1" i="1" dirty="0"/>
              <a:t>Written in Java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eCommerce Server Thread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Server Socket: </a:t>
            </a:r>
            <a:r>
              <a:rPr lang="en-US" sz="1400" b="1" u="sng" dirty="0"/>
              <a:t>TCP 8080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Client Handler Worker Thread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“External Vendor” Payment Server Thread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Server Socket: </a:t>
            </a:r>
            <a:r>
              <a:rPr lang="en-US" sz="1400" b="1" u="sng" dirty="0"/>
              <a:t>TCP 8081</a:t>
            </a:r>
            <a:endParaRPr lang="en-US" b="1" u="sng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Payment Worker Thread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Asynchronous threads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19F38101-AA6A-8482-6BE0-B7B7512CB652}"/>
              </a:ext>
            </a:extLst>
          </p:cNvPr>
          <p:cNvSpPr txBox="1">
            <a:spLocks/>
          </p:cNvSpPr>
          <p:nvPr/>
        </p:nvSpPr>
        <p:spPr>
          <a:xfrm>
            <a:off x="6314296" y="1993392"/>
            <a:ext cx="4540759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Client-SIDE (FRONTEND)</a:t>
            </a:r>
          </a:p>
        </p:txBody>
      </p:sp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8952B4FA-4AAB-49BE-4E43-88EE27947D4D}"/>
              </a:ext>
            </a:extLst>
          </p:cNvPr>
          <p:cNvSpPr txBox="1">
            <a:spLocks/>
          </p:cNvSpPr>
          <p:nvPr/>
        </p:nvSpPr>
        <p:spPr>
          <a:xfrm>
            <a:off x="6314295" y="2450592"/>
            <a:ext cx="5097044" cy="324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/>
              <a:t>Written in HTML, CSS, and JavaScript (limited)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Access via Client Browser - 	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Tested with Firefox + Microsoft Edge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Flexible Resize Windows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Dynamic Products + Cart Pages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Auto redirects as form submission requires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Multi-client access over local network and possibly internet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98" y="717693"/>
            <a:ext cx="9725026" cy="1325880"/>
          </a:xfrm>
        </p:spPr>
        <p:txBody>
          <a:bodyPr/>
          <a:lstStyle/>
          <a:p>
            <a:r>
              <a:rPr lang="en-US" dirty="0"/>
              <a:t>Product Factory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5391970" cy="4214722"/>
          </a:xfrm>
        </p:spPr>
        <p:txBody>
          <a:bodyPr/>
          <a:lstStyle/>
          <a:p>
            <a:pPr algn="l"/>
            <a:r>
              <a:rPr lang="en-US" b="1" u="sng" dirty="0"/>
              <a:t>Action</a:t>
            </a:r>
            <a:r>
              <a:rPr lang="en-US" dirty="0"/>
              <a:t>: </a:t>
            </a:r>
            <a:r>
              <a:rPr lang="en-US" i="1" dirty="0" err="1"/>
              <a:t>ProductCatalog</a:t>
            </a:r>
            <a:r>
              <a:rPr lang="en-US" i="1" dirty="0"/>
              <a:t> calls upon product retrieval</a:t>
            </a:r>
          </a:p>
          <a:p>
            <a:pPr algn="l"/>
            <a:r>
              <a:rPr lang="en-US" b="1" u="sng" dirty="0"/>
              <a:t>Goal: </a:t>
            </a:r>
            <a:r>
              <a:rPr lang="en-US" dirty="0"/>
              <a:t>create products of the appropriate type</a:t>
            </a:r>
          </a:p>
          <a:p>
            <a:pPr algn="l"/>
            <a:r>
              <a:rPr lang="en-US" b="1" u="sng" dirty="0"/>
              <a:t>Design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Factory for creating products: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Merchandise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Produce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Product Interface to ensure qualities for products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Merchandise + Produce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13B7E-3511-3B82-1525-7BCD07425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0" r="-1"/>
          <a:stretch/>
        </p:blipFill>
        <p:spPr>
          <a:xfrm>
            <a:off x="7573655" y="0"/>
            <a:ext cx="4618345" cy="66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4854891" cy="4214722"/>
          </a:xfrm>
        </p:spPr>
        <p:txBody>
          <a:bodyPr/>
          <a:lstStyle/>
          <a:p>
            <a:pPr algn="l"/>
            <a:r>
              <a:rPr lang="en-US" b="1" u="sng" dirty="0"/>
              <a:t>Action</a:t>
            </a:r>
            <a:r>
              <a:rPr lang="en-US" dirty="0"/>
              <a:t>: </a:t>
            </a:r>
            <a:r>
              <a:rPr lang="en-US" i="1" dirty="0"/>
              <a:t>Client Worker calls upon Address Form Submission</a:t>
            </a:r>
          </a:p>
          <a:p>
            <a:pPr algn="l"/>
            <a:r>
              <a:rPr lang="en-US" b="1" u="sng" dirty="0"/>
              <a:t>Goal: </a:t>
            </a:r>
            <a:r>
              <a:rPr lang="en-US" dirty="0"/>
              <a:t>update order addresses for a user</a:t>
            </a:r>
          </a:p>
          <a:p>
            <a:pPr algn="l"/>
            <a:r>
              <a:rPr lang="en-US" b="1" u="sng" dirty="0"/>
              <a:t>Design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Address Database Repository to retrieve/ update Address objects stored in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9DC6C1-C244-3292-49BE-9D1411281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" r="3630"/>
          <a:stretch/>
        </p:blipFill>
        <p:spPr>
          <a:xfrm>
            <a:off x="6410131" y="1877850"/>
            <a:ext cx="5631366" cy="46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E0AD7BE-0383-8E51-494A-B999A68F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699" y="1486883"/>
            <a:ext cx="6703023" cy="226411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Junit Testing</a:t>
            </a:r>
          </a:p>
        </p:txBody>
      </p:sp>
    </p:spTree>
    <p:extLst>
      <p:ext uri="{BB962C8B-B14F-4D97-AF65-F5344CB8AC3E}">
        <p14:creationId xmlns:p14="http://schemas.microsoft.com/office/powerpoint/2010/main" val="1229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87" y="550425"/>
            <a:ext cx="9725026" cy="1325880"/>
          </a:xfrm>
        </p:spPr>
        <p:txBody>
          <a:bodyPr/>
          <a:lstStyle/>
          <a:p>
            <a:r>
              <a:rPr lang="en-US" dirty="0"/>
              <a:t>Junit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4364" y="1410676"/>
            <a:ext cx="6049122" cy="502357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Goal</a:t>
            </a:r>
            <a:r>
              <a:rPr lang="en-US" dirty="0"/>
              <a:t>: </a:t>
            </a:r>
            <a:r>
              <a:rPr lang="en-US" i="1" dirty="0"/>
              <a:t>Boundary testing for critical functions to confirm behavior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050" i="1" dirty="0"/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DatabaseTest</a:t>
            </a:r>
            <a:endParaRPr lang="en-US" b="1" dirty="0"/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add, remove, update, find functions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HTMLParserTest</a:t>
            </a:r>
            <a:endParaRPr lang="en-US" b="1" dirty="0"/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parse parameters, parse form values, send response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PaymentRepositoryTest</a:t>
            </a:r>
            <a:endParaRPr lang="en-US" b="1" dirty="0"/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pay, update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ProductRepositoryTest</a:t>
            </a:r>
            <a:endParaRPr lang="en-US" b="1" dirty="0"/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 err="1"/>
              <a:t>getall</a:t>
            </a:r>
            <a:r>
              <a:rPr lang="en-US" i="1" dirty="0"/>
              <a:t>, find, add, remove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UserAuthenticatorTest</a:t>
            </a:r>
            <a:endParaRPr lang="en-US" b="1" dirty="0"/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login, register, hash, generate salt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UserRepositoryTest</a:t>
            </a:r>
            <a:endParaRPr lang="en-US" b="1" dirty="0"/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add, find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A7E9F6-1368-F4D4-AD21-31DB3D91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362" y="93668"/>
            <a:ext cx="4587638" cy="64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 Repository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03610" y="1855794"/>
            <a:ext cx="4297679" cy="455295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11089"/>
            <a:ext cx="8073483" cy="4167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hlinkClick r:id="rId2"/>
              </a:rPr>
              <a:t>https://github.com/kogatana-x/SE450/tree/Final</a:t>
            </a:r>
            <a:endParaRPr lang="en-ZA" noProof="1"/>
          </a:p>
          <a:p>
            <a:pPr lvl="1"/>
            <a:r>
              <a:rPr lang="en-ZA" b="1" noProof="1"/>
              <a:t>Readme</a:t>
            </a:r>
            <a:r>
              <a:rPr lang="en-ZA" noProof="1"/>
              <a:t> for program usage and design summary</a:t>
            </a:r>
          </a:p>
          <a:p>
            <a:pPr lvl="1"/>
            <a:r>
              <a:rPr lang="en-ZA" b="1" noProof="1"/>
              <a:t>BananaServer.jar – </a:t>
            </a:r>
            <a:r>
              <a:rPr lang="en-ZA" noProof="1"/>
              <a:t>java executable for running the server</a:t>
            </a:r>
            <a:endParaRPr lang="en-ZA" b="1" noProof="1"/>
          </a:p>
          <a:p>
            <a:pPr lvl="1"/>
            <a:r>
              <a:rPr lang="en-ZA" b="1" noProof="1"/>
              <a:t>Final Project </a:t>
            </a:r>
            <a:r>
              <a:rPr lang="en-ZA" noProof="1"/>
              <a:t>folder containing project source files</a:t>
            </a:r>
          </a:p>
          <a:p>
            <a:r>
              <a:rPr lang="en-ZA" noProof="1">
                <a:hlinkClick r:id="rId3"/>
              </a:rPr>
              <a:t>https://github.com/kogatana-x/SE450/tree/Final/Final%20Project</a:t>
            </a:r>
            <a:endParaRPr lang="en-ZA" noProof="1"/>
          </a:p>
          <a:p>
            <a:pPr lvl="1"/>
            <a:r>
              <a:rPr lang="en-ZA" b="1" noProof="1"/>
              <a:t>Java Project Files</a:t>
            </a:r>
          </a:p>
          <a:p>
            <a:pPr lvl="2"/>
            <a:r>
              <a:rPr lang="en-ZA" sz="1400" b="1" noProof="1">
                <a:solidFill>
                  <a:schemeClr val="accent3"/>
                </a:solidFill>
              </a:rPr>
              <a:t>Html/                  </a:t>
            </a:r>
            <a:r>
              <a:rPr lang="en-ZA" sz="1400" b="1" noProof="1"/>
              <a:t>	</a:t>
            </a:r>
            <a:r>
              <a:rPr lang="en-ZA" sz="1400" noProof="1"/>
              <a:t>- eCommerce Server Front-end HTML</a:t>
            </a:r>
          </a:p>
          <a:p>
            <a:pPr lvl="2"/>
            <a:r>
              <a:rPr lang="en-ZA" sz="1400" b="1" noProof="1">
                <a:solidFill>
                  <a:schemeClr val="accent3"/>
                </a:solidFill>
              </a:rPr>
              <a:t>Payment-html/</a:t>
            </a:r>
            <a:r>
              <a:rPr lang="en-ZA" sz="1400" noProof="1">
                <a:solidFill>
                  <a:schemeClr val="accent3"/>
                </a:solidFill>
              </a:rPr>
              <a:t>  </a:t>
            </a:r>
            <a:r>
              <a:rPr lang="en-ZA" sz="1400" noProof="1"/>
              <a:t>	- Payment Server Front-end HTML</a:t>
            </a:r>
          </a:p>
          <a:p>
            <a:pPr lvl="2"/>
            <a:r>
              <a:rPr lang="en-ZA" sz="1400" b="1" noProof="1">
                <a:solidFill>
                  <a:schemeClr val="accent3"/>
                </a:solidFill>
              </a:rPr>
              <a:t>Database/</a:t>
            </a:r>
            <a:r>
              <a:rPr lang="en-ZA" sz="1400" noProof="1">
                <a:solidFill>
                  <a:schemeClr val="accent3"/>
                </a:solidFill>
              </a:rPr>
              <a:t>   </a:t>
            </a:r>
            <a:r>
              <a:rPr lang="en-ZA" sz="1400" noProof="1"/>
              <a:t>	- Database files</a:t>
            </a:r>
          </a:p>
          <a:p>
            <a:pPr lvl="3"/>
            <a:r>
              <a:rPr lang="en-ZA" sz="1200" b="1" noProof="1"/>
              <a:t>Logs/   </a:t>
            </a:r>
            <a:r>
              <a:rPr lang="en-ZA" sz="1400" b="1" noProof="1"/>
              <a:t>	</a:t>
            </a:r>
            <a:r>
              <a:rPr lang="en-ZA" sz="1400" noProof="1"/>
              <a:t>- Log files</a:t>
            </a:r>
          </a:p>
          <a:p>
            <a:pPr lvl="1"/>
            <a:r>
              <a:rPr lang="en-ZA" b="1" noProof="1"/>
              <a:t>Readme</a:t>
            </a:r>
            <a:r>
              <a:rPr lang="en-ZA" noProof="1"/>
              <a:t> for client web walk-through</a:t>
            </a:r>
          </a:p>
          <a:p>
            <a:endParaRPr lang="en-ZA" sz="1200" noProof="1"/>
          </a:p>
        </p:txBody>
      </p:sp>
    </p:spTree>
    <p:extLst>
      <p:ext uri="{BB962C8B-B14F-4D97-AF65-F5344CB8AC3E}">
        <p14:creationId xmlns:p14="http://schemas.microsoft.com/office/powerpoint/2010/main" val="369952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r>
              <a:rPr lang="en-US" dirty="0"/>
              <a:t>Application Run-Through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r>
              <a:rPr lang="en-US" dirty="0"/>
              <a:t>Server-Side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javac BananaServer.java</a:t>
            </a:r>
          </a:p>
          <a:p>
            <a:r>
              <a:rPr lang="en-ZA" noProof="1"/>
              <a:t>java BananaServer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/>
          <a:lstStyle/>
          <a:p>
            <a:r>
              <a:rPr lang="en-ZA" dirty="0"/>
              <a:t>Client-Side Access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http://localhost:8080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NOTE</a:t>
            </a:r>
            <a:r>
              <a:rPr lang="en-US" dirty="0"/>
              <a:t>: Payment server access redirects to “External Payment Vendor” on:</a:t>
            </a:r>
          </a:p>
          <a:p>
            <a:pPr lvl="1"/>
            <a:r>
              <a:rPr lang="en-US" dirty="0">
                <a:hlinkClick r:id="rId3"/>
              </a:rPr>
              <a:t>http://localhost:8081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4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Overall Design Requirements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C21E0B-88A0-2852-97A4-2330F49382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2573" y="1993392"/>
            <a:ext cx="4540759" cy="457200"/>
          </a:xfrm>
        </p:spPr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682A972-6A18-E32A-E7A7-785128083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2572" y="2450592"/>
            <a:ext cx="4540760" cy="2185417"/>
          </a:xfrm>
        </p:spPr>
        <p:txBody>
          <a:bodyPr/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Single Responsibility Principle (SRP):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Open/Closed Principle (OCP):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/>
              <a:t>Liskov</a:t>
            </a:r>
            <a:r>
              <a:rPr lang="en-US" dirty="0"/>
              <a:t> Substitution Principle (LSP):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Interface Segregation Principle (ISP):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Dependency Inversion Principle (DIP):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19F38101-AA6A-8482-6BE0-B7B7512CB652}"/>
              </a:ext>
            </a:extLst>
          </p:cNvPr>
          <p:cNvSpPr txBox="1">
            <a:spLocks/>
          </p:cNvSpPr>
          <p:nvPr/>
        </p:nvSpPr>
        <p:spPr>
          <a:xfrm>
            <a:off x="6314296" y="1993392"/>
            <a:ext cx="4540759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</a:t>
            </a:r>
          </a:p>
        </p:txBody>
      </p:sp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8952B4FA-4AAB-49BE-4E43-88EE27947D4D}"/>
              </a:ext>
            </a:extLst>
          </p:cNvPr>
          <p:cNvSpPr txBox="1">
            <a:spLocks/>
          </p:cNvSpPr>
          <p:nvPr/>
        </p:nvSpPr>
        <p:spPr>
          <a:xfrm>
            <a:off x="6615378" y="2450592"/>
            <a:ext cx="5097044" cy="324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/>
              <a:t>Singleton Design Pattern: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Shopping Cart. 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/>
              <a:t>Logger*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 dirty="0"/>
              <a:t>Product Catalog*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 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/>
              <a:t>Factory Design Pattern: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ProductFactory</a:t>
            </a:r>
            <a:endParaRPr lang="en-US" dirty="0"/>
          </a:p>
          <a:p>
            <a:pPr marR="0"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/>
              <a:t>Builder Design Pattern:</a:t>
            </a:r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CartBuilder</a:t>
            </a:r>
            <a:endParaRPr lang="en-US" dirty="0"/>
          </a:p>
          <a:p>
            <a:pPr marL="742950" marR="0" lvl="1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200" i="1" dirty="0"/>
              <a:t>*not a requirement, but I did it anyway</a:t>
            </a:r>
          </a:p>
        </p:txBody>
      </p:sp>
    </p:spTree>
    <p:extLst>
      <p:ext uri="{BB962C8B-B14F-4D97-AF65-F5344CB8AC3E}">
        <p14:creationId xmlns:p14="http://schemas.microsoft.com/office/powerpoint/2010/main" val="148524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E0AD7BE-0383-8E51-494A-B999A68F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2517" y="1887234"/>
            <a:ext cx="6703023" cy="226411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9581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6817795" cy="13258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File-based: comma-delimited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encrypted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 using </a:t>
            </a:r>
            <a:r>
              <a:rPr lang="en-US" u="sng" dirty="0">
                <a:sym typeface="Wingdings" panose="05000000000000000000" pitchFamily="2" charset="2"/>
              </a:rPr>
              <a:t>Repositories</a:t>
            </a:r>
            <a:r>
              <a:rPr lang="en-US" dirty="0">
                <a:sym typeface="Wingdings" panose="05000000000000000000" pitchFamily="2" charset="2"/>
              </a:rPr>
              <a:t> via </a:t>
            </a:r>
            <a:r>
              <a:rPr lang="en-US" u="sng" dirty="0">
                <a:sym typeface="Wingdings" panose="05000000000000000000" pitchFamily="2" charset="2"/>
              </a:rPr>
              <a:t>Database</a:t>
            </a:r>
            <a:r>
              <a:rPr lang="en-US" dirty="0">
                <a:sym typeface="Wingdings" panose="05000000000000000000" pitchFamily="2" charset="2"/>
              </a:rPr>
              <a:t>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5" name="Picture 14" descr="A close-up of a computer program&#10;&#10;Description automatically generated">
            <a:extLst>
              <a:ext uri="{FF2B5EF4-FFF2-40B4-BE49-F238E27FC236}">
                <a16:creationId xmlns:a16="http://schemas.microsoft.com/office/drawing/2014/main" id="{22E38DFC-C19E-35D5-36BA-985DBFC34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" t="4556" r="1982" b="6522"/>
          <a:stretch/>
        </p:blipFill>
        <p:spPr>
          <a:xfrm>
            <a:off x="1409139" y="3429000"/>
            <a:ext cx="10424274" cy="32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4854891" cy="4214722"/>
          </a:xfrm>
        </p:spPr>
        <p:txBody>
          <a:bodyPr/>
          <a:lstStyle/>
          <a:p>
            <a:pPr algn="l"/>
            <a:r>
              <a:rPr lang="en-US" i="1" u="sng" dirty="0"/>
              <a:t>Primary Key: </a:t>
            </a:r>
            <a:r>
              <a:rPr lang="en-US" i="1" dirty="0"/>
              <a:t>username (must be unique)</a:t>
            </a:r>
          </a:p>
          <a:p>
            <a:pPr algn="l"/>
            <a:endParaRPr lang="en-US" sz="700" i="1" dirty="0"/>
          </a:p>
          <a:p>
            <a:pPr algn="l">
              <a:spcBef>
                <a:spcPts val="0"/>
              </a:spcBef>
            </a:pPr>
            <a:r>
              <a:rPr lang="en-US" b="1" dirty="0"/>
              <a:t>Representation:</a:t>
            </a:r>
          </a:p>
          <a:p>
            <a:pPr algn="l">
              <a:spcBef>
                <a:spcPts val="0"/>
              </a:spcBef>
            </a:pPr>
            <a:r>
              <a:rPr lang="en-US" dirty="0"/>
              <a:t>User class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b="1" dirty="0"/>
              <a:t>Access: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UserRepository</a:t>
            </a:r>
            <a:r>
              <a:rPr lang="en-US" dirty="0"/>
              <a:t> has a Database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/>
            <a:r>
              <a:rPr lang="en-US" b="1" dirty="0"/>
              <a:t>Security Features: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Passwords are hashed and salted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SHA512 Hash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Random 16-bit salt</a:t>
            </a: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F4A38D-CA13-479C-8438-6218EA2D2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1" r="20859" b="11299"/>
          <a:stretch/>
        </p:blipFill>
        <p:spPr>
          <a:xfrm>
            <a:off x="5925161" y="2221992"/>
            <a:ext cx="6105476" cy="28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Database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4854891" cy="4214722"/>
          </a:xfrm>
        </p:spPr>
        <p:txBody>
          <a:bodyPr/>
          <a:lstStyle/>
          <a:p>
            <a:pPr algn="l"/>
            <a:r>
              <a:rPr lang="en-US" i="1" u="sng" dirty="0"/>
              <a:t>Primary Key: </a:t>
            </a:r>
            <a:r>
              <a:rPr lang="en-US" i="1" dirty="0" err="1"/>
              <a:t>productID</a:t>
            </a:r>
            <a:r>
              <a:rPr lang="en-US" i="1" dirty="0"/>
              <a:t> (must be unique)</a:t>
            </a:r>
          </a:p>
          <a:p>
            <a:pPr algn="l"/>
            <a:endParaRPr lang="en-US" sz="700" i="1" dirty="0"/>
          </a:p>
          <a:p>
            <a:pPr algn="l">
              <a:spcBef>
                <a:spcPts val="0"/>
              </a:spcBef>
            </a:pPr>
            <a:r>
              <a:rPr lang="en-US" b="1" i="1" dirty="0"/>
              <a:t>*statically modified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>
              <a:spcBef>
                <a:spcPts val="0"/>
              </a:spcBef>
            </a:pPr>
            <a:r>
              <a:rPr lang="en-US" b="1" dirty="0"/>
              <a:t>Representation:</a:t>
            </a:r>
          </a:p>
          <a:p>
            <a:pPr algn="l">
              <a:spcBef>
                <a:spcPts val="0"/>
              </a:spcBef>
            </a:pPr>
            <a:r>
              <a:rPr lang="en-US" dirty="0"/>
              <a:t>Product interface (single row)</a:t>
            </a:r>
          </a:p>
          <a:p>
            <a:pPr algn="l">
              <a:spcBef>
                <a:spcPts val="0"/>
              </a:spcBef>
            </a:pPr>
            <a:r>
              <a:rPr lang="en-US" i="1" dirty="0"/>
              <a:t>     Merchandise + Product objects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ProductCatalog</a:t>
            </a:r>
            <a:r>
              <a:rPr lang="en-US" dirty="0"/>
              <a:t> (entire DB)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b="1" dirty="0"/>
              <a:t>Access: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ProductRepository</a:t>
            </a:r>
            <a:r>
              <a:rPr lang="en-US" dirty="0"/>
              <a:t> has a Database</a:t>
            </a:r>
            <a:endParaRPr lang="en-US" i="1" dirty="0"/>
          </a:p>
        </p:txBody>
      </p:sp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6B41264-BDBD-C751-12B1-CB588B7F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6" r="9733"/>
          <a:stretch/>
        </p:blipFill>
        <p:spPr>
          <a:xfrm>
            <a:off x="5300491" y="2221992"/>
            <a:ext cx="6891509" cy="26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Database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4854891" cy="4214722"/>
          </a:xfrm>
        </p:spPr>
        <p:txBody>
          <a:bodyPr/>
          <a:lstStyle/>
          <a:p>
            <a:pPr algn="l"/>
            <a:r>
              <a:rPr lang="en-US" i="1" u="sng" dirty="0"/>
              <a:t>Primary Key: </a:t>
            </a:r>
            <a:r>
              <a:rPr lang="en-US" i="1" dirty="0" err="1"/>
              <a:t>cartID</a:t>
            </a:r>
            <a:r>
              <a:rPr lang="en-US" i="1" dirty="0"/>
              <a:t> (must be unique)</a:t>
            </a:r>
          </a:p>
          <a:p>
            <a:pPr algn="l"/>
            <a:r>
              <a:rPr lang="en-US" i="1" u="sng" dirty="0"/>
              <a:t>Relational Key</a:t>
            </a:r>
            <a:r>
              <a:rPr lang="en-US" i="1" dirty="0"/>
              <a:t>: username</a:t>
            </a:r>
          </a:p>
          <a:p>
            <a:pPr algn="l"/>
            <a:endParaRPr lang="en-US" sz="700" i="1" dirty="0"/>
          </a:p>
          <a:p>
            <a:pPr algn="l">
              <a:spcBef>
                <a:spcPts val="0"/>
              </a:spcBef>
            </a:pPr>
            <a:r>
              <a:rPr lang="en-US" b="1" dirty="0"/>
              <a:t>Representation:</a:t>
            </a:r>
          </a:p>
          <a:p>
            <a:pPr algn="l">
              <a:spcBef>
                <a:spcPts val="0"/>
              </a:spcBef>
            </a:pPr>
            <a:r>
              <a:rPr lang="en-US" dirty="0"/>
              <a:t>Cart Class</a:t>
            </a:r>
          </a:p>
          <a:p>
            <a:pPr algn="l">
              <a:spcBef>
                <a:spcPts val="0"/>
              </a:spcBef>
            </a:pPr>
            <a:r>
              <a:rPr lang="en-US" dirty="0"/>
              <a:t>Cart Builder 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b="1" dirty="0"/>
              <a:t>Access: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CartRepository</a:t>
            </a:r>
            <a:r>
              <a:rPr lang="en-US" dirty="0"/>
              <a:t> has a Database</a:t>
            </a:r>
            <a:endParaRPr lang="en-US" i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6545D4-3FC4-54CA-0AB1-73F458BC8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0" t="13553" b="20088"/>
          <a:stretch/>
        </p:blipFill>
        <p:spPr>
          <a:xfrm>
            <a:off x="5948863" y="2221992"/>
            <a:ext cx="5938337" cy="16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0CB-608E-7F50-8CB9-A541DE8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Database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0CAE-3A1C-C234-F33F-607A6470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1789818"/>
            <a:ext cx="4854891" cy="4214722"/>
          </a:xfrm>
        </p:spPr>
        <p:txBody>
          <a:bodyPr/>
          <a:lstStyle/>
          <a:p>
            <a:pPr algn="l"/>
            <a:r>
              <a:rPr lang="en-US" dirty="0"/>
              <a:t>Not PCI-DSS Compliant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algn="l"/>
            <a:r>
              <a:rPr lang="en-US" i="1" u="sng" dirty="0"/>
              <a:t>Primary Key: </a:t>
            </a:r>
            <a:r>
              <a:rPr lang="en-US" i="1" dirty="0" err="1"/>
              <a:t>paymentID</a:t>
            </a:r>
            <a:r>
              <a:rPr lang="en-US" i="1" dirty="0"/>
              <a:t> (must be unique)</a:t>
            </a:r>
          </a:p>
          <a:p>
            <a:pPr algn="l"/>
            <a:r>
              <a:rPr lang="en-US" i="1" u="sng" dirty="0"/>
              <a:t>Relational Key</a:t>
            </a:r>
            <a:r>
              <a:rPr lang="en-US" i="1" dirty="0"/>
              <a:t>: username</a:t>
            </a:r>
          </a:p>
          <a:p>
            <a:pPr algn="l"/>
            <a:endParaRPr lang="en-US" sz="700" i="1" dirty="0"/>
          </a:p>
          <a:p>
            <a:pPr algn="l">
              <a:spcBef>
                <a:spcPts val="0"/>
              </a:spcBef>
            </a:pPr>
            <a:r>
              <a:rPr lang="en-US" b="1" dirty="0"/>
              <a:t>Representation:</a:t>
            </a:r>
          </a:p>
          <a:p>
            <a:pPr algn="l">
              <a:spcBef>
                <a:spcPts val="0"/>
              </a:spcBef>
            </a:pPr>
            <a:r>
              <a:rPr lang="en-US" dirty="0"/>
              <a:t>Payment Class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b="1" dirty="0"/>
              <a:t>Access: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PaymentRepository</a:t>
            </a:r>
            <a:r>
              <a:rPr lang="en-US" dirty="0"/>
              <a:t> has a Database</a:t>
            </a:r>
            <a:endParaRPr lang="en-US" i="1" dirty="0"/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A8109A-61B6-DE13-0504-9B0CA6EC1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3" t="10194" b="41419"/>
          <a:stretch/>
        </p:blipFill>
        <p:spPr>
          <a:xfrm>
            <a:off x="6869991" y="2374112"/>
            <a:ext cx="4736996" cy="17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{0766924D-D143-45C2-A394-7A08E0586126}tf33968143_win32</Template>
  <TotalTime>214</TotalTime>
  <Words>940</Words>
  <Application>Microsoft Office PowerPoint</Application>
  <PresentationFormat>Widescreen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Calibri</vt:lpstr>
      <vt:lpstr>Consolas</vt:lpstr>
      <vt:lpstr>Courier New</vt:lpstr>
      <vt:lpstr>Symbol</vt:lpstr>
      <vt:lpstr>Office Theme</vt:lpstr>
      <vt:lpstr>SE450 Final Project Design</vt:lpstr>
      <vt:lpstr>Overview of the System</vt:lpstr>
      <vt:lpstr>Overall Design Requirements</vt:lpstr>
      <vt:lpstr>Database Design</vt:lpstr>
      <vt:lpstr>Database System</vt:lpstr>
      <vt:lpstr>User Database</vt:lpstr>
      <vt:lpstr>Products Database</vt:lpstr>
      <vt:lpstr>Cart Database</vt:lpstr>
      <vt:lpstr>Payment Database</vt:lpstr>
      <vt:lpstr>Address Database</vt:lpstr>
      <vt:lpstr>Database System </vt:lpstr>
      <vt:lpstr>Program Design</vt:lpstr>
      <vt:lpstr>SERVER THREADS</vt:lpstr>
      <vt:lpstr>PAYMENT Worker</vt:lpstr>
      <vt:lpstr>Payment Authentication</vt:lpstr>
      <vt:lpstr>Client Worker</vt:lpstr>
      <vt:lpstr>User Authentication</vt:lpstr>
      <vt:lpstr>Cart System</vt:lpstr>
      <vt:lpstr>Product System</vt:lpstr>
      <vt:lpstr>Product Factory</vt:lpstr>
      <vt:lpstr>Address System</vt:lpstr>
      <vt:lpstr>Junit Testing</vt:lpstr>
      <vt:lpstr>Junit Testing</vt:lpstr>
      <vt:lpstr>Github Code Repository</vt:lpstr>
      <vt:lpstr>Application Run-Through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SE450 Final Project Design</dc:title>
  <dc:creator>Anna Andler</dc:creator>
  <cp:lastModifiedBy>Anna Andler</cp:lastModifiedBy>
  <cp:revision>5</cp:revision>
  <dcterms:created xsi:type="dcterms:W3CDTF">2023-11-16T16:58:11Z</dcterms:created>
  <dcterms:modified xsi:type="dcterms:W3CDTF">2023-11-16T20:32:29Z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