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32"/>
  </p:notesMasterIdLst>
  <p:sldIdLst>
    <p:sldId id="284" r:id="rId2"/>
    <p:sldId id="301" r:id="rId3"/>
    <p:sldId id="302" r:id="rId4"/>
    <p:sldId id="303" r:id="rId5"/>
    <p:sldId id="324" r:id="rId6"/>
    <p:sldId id="266" r:id="rId7"/>
    <p:sldId id="305" r:id="rId8"/>
    <p:sldId id="323" r:id="rId9"/>
    <p:sldId id="307" r:id="rId10"/>
    <p:sldId id="267" r:id="rId11"/>
    <p:sldId id="335" r:id="rId12"/>
    <p:sldId id="308" r:id="rId13"/>
    <p:sldId id="325" r:id="rId14"/>
    <p:sldId id="336" r:id="rId15"/>
    <p:sldId id="326" r:id="rId16"/>
    <p:sldId id="334" r:id="rId17"/>
    <p:sldId id="330" r:id="rId18"/>
    <p:sldId id="331" r:id="rId19"/>
    <p:sldId id="332" r:id="rId20"/>
    <p:sldId id="337" r:id="rId21"/>
    <p:sldId id="269" r:id="rId22"/>
    <p:sldId id="313" r:id="rId23"/>
    <p:sldId id="314" r:id="rId24"/>
    <p:sldId id="315" r:id="rId25"/>
    <p:sldId id="316" r:id="rId26"/>
    <p:sldId id="268" r:id="rId27"/>
    <p:sldId id="318" r:id="rId28"/>
    <p:sldId id="319" r:id="rId29"/>
    <p:sldId id="321" r:id="rId30"/>
    <p:sldId id="32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325" autoAdjust="0"/>
  </p:normalViewPr>
  <p:slideViewPr>
    <p:cSldViewPr>
      <p:cViewPr varScale="1">
        <p:scale>
          <a:sx n="84" d="100"/>
          <a:sy n="84" d="100"/>
        </p:scale>
        <p:origin x="178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CD5FF-7482-40CE-A9AC-0BE40DA0F8E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BE9C0-BECD-4674-B03F-CBD956532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08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8925" y="284163"/>
            <a:ext cx="3740150" cy="2805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A96130-80FE-450A-9D6E-2375B464A40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81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8925" y="284163"/>
            <a:ext cx="3740150" cy="2805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A96130-80FE-450A-9D6E-2375B464A40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3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8925" y="284163"/>
            <a:ext cx="3740150" cy="2805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A96130-80FE-450A-9D6E-2375B464A40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86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8925" y="284163"/>
            <a:ext cx="3740150" cy="2805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A96130-80FE-450A-9D6E-2375B464A40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259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8925" y="284163"/>
            <a:ext cx="3740150" cy="2805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A96130-80FE-450A-9D6E-2375B464A40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70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8925" y="284163"/>
            <a:ext cx="3740150" cy="2805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A96130-80FE-450A-9D6E-2375B464A40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404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8925" y="284163"/>
            <a:ext cx="3740150" cy="2805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A96130-80FE-450A-9D6E-2375B464A40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56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8925" y="284163"/>
            <a:ext cx="3740150" cy="2805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A96130-80FE-450A-9D6E-2375B464A40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67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8925" y="284163"/>
            <a:ext cx="3740150" cy="2805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A96130-80FE-450A-9D6E-2375B464A40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140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8925" y="284163"/>
            <a:ext cx="3740150" cy="2805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A96130-80FE-450A-9D6E-2375B464A40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08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8925" y="284163"/>
            <a:ext cx="3740150" cy="2805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A96130-80FE-450A-9D6E-2375B464A40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9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8925" y="284163"/>
            <a:ext cx="3740150" cy="2805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</a:t>
            </a:r>
            <a:r>
              <a:rPr lang="en-US" baseline="0" dirty="0"/>
              <a:t> SRP.  What it says is – a single class must only take one single responsibility. You must avoid to combine  multiple responsibilities into one class.  What is responsibility here ? Its termed as reason for change. Putting everything together, a class must only have one reason for a change, but not multiple reasons.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A96130-80FE-450A-9D6E-2375B464A40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690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8925" y="284163"/>
            <a:ext cx="3740150" cy="2805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A96130-80FE-450A-9D6E-2375B464A40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09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8925" y="284163"/>
            <a:ext cx="3740150" cy="2805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A96130-80FE-450A-9D6E-2375B464A40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706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8925" y="284163"/>
            <a:ext cx="3740150" cy="2805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A96130-80FE-450A-9D6E-2375B464A40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815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8925" y="284163"/>
            <a:ext cx="3740150" cy="2805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A96130-80FE-450A-9D6E-2375B464A40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40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8925" y="284163"/>
            <a:ext cx="3740150" cy="2805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A96130-80FE-450A-9D6E-2375B464A40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12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8925" y="284163"/>
            <a:ext cx="3740150" cy="2805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A96130-80FE-450A-9D6E-2375B464A40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53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8925" y="284163"/>
            <a:ext cx="3740150" cy="2805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A96130-80FE-450A-9D6E-2375B464A40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308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8925" y="284163"/>
            <a:ext cx="3740150" cy="2805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A96130-80FE-450A-9D6E-2375B464A40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8925" y="284163"/>
            <a:ext cx="3740150" cy="2805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A96130-80FE-450A-9D6E-2375B464A40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2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8925" y="284163"/>
            <a:ext cx="3740150" cy="2805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A96130-80FE-450A-9D6E-2375B464A40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26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8925" y="284163"/>
            <a:ext cx="3740150" cy="2805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A96130-80FE-450A-9D6E-2375B464A40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20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8925" y="284163"/>
            <a:ext cx="3740150" cy="2805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A96130-80FE-450A-9D6E-2375B464A40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68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8925" y="284163"/>
            <a:ext cx="3740150" cy="2805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A96130-80FE-450A-9D6E-2375B464A40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5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8925" y="284163"/>
            <a:ext cx="3740150" cy="2805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subclass</a:t>
            </a:r>
            <a:r>
              <a:rPr lang="en-US" baseline="0" dirty="0"/>
              <a:t> must be able to substitute a base class.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A96130-80FE-450A-9D6E-2375B464A40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15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8925" y="284163"/>
            <a:ext cx="3740150" cy="2805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subclass</a:t>
            </a:r>
            <a:r>
              <a:rPr lang="en-US" baseline="0" dirty="0"/>
              <a:t> must be able to substitute a base class.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A96130-80FE-450A-9D6E-2375B464A40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7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42FE-E013-45CC-A607-2E061208B92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E337-92BB-469D-995B-E61CD1D6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5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42FE-E013-45CC-A607-2E061208B92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E337-92BB-469D-995B-E61CD1D6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7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42FE-E013-45CC-A607-2E061208B92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E337-92BB-469D-995B-E61CD1D6E56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0548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42FE-E013-45CC-A607-2E061208B92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E337-92BB-469D-995B-E61CD1D6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0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42FE-E013-45CC-A607-2E061208B92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E337-92BB-469D-995B-E61CD1D6E56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5575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42FE-E013-45CC-A607-2E061208B92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E337-92BB-469D-995B-E61CD1D6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36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42FE-E013-45CC-A607-2E061208B92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E337-92BB-469D-995B-E61CD1D6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52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42FE-E013-45CC-A607-2E061208B92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E337-92BB-469D-995B-E61CD1D6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8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42FE-E013-45CC-A607-2E061208B92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E337-92BB-469D-995B-E61CD1D6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8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42FE-E013-45CC-A607-2E061208B92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E337-92BB-469D-995B-E61CD1D6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9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42FE-E013-45CC-A607-2E061208B92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E337-92BB-469D-995B-E61CD1D6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2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42FE-E013-45CC-A607-2E061208B92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E337-92BB-469D-995B-E61CD1D6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7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42FE-E013-45CC-A607-2E061208B92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E337-92BB-469D-995B-E61CD1D6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3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42FE-E013-45CC-A607-2E061208B92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E337-92BB-469D-995B-E61CD1D6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3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42FE-E013-45CC-A607-2E061208B92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E337-92BB-469D-995B-E61CD1D6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0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42FE-E013-45CC-A607-2E061208B92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E337-92BB-469D-995B-E61CD1D6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9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042FE-E013-45CC-A607-2E061208B92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6AE337-92BB-469D-995B-E61CD1D6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SOLID Principles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7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  <a:p>
            <a:pPr lvl="1"/>
            <a:r>
              <a:rPr lang="en-US" i="1" dirty="0"/>
              <a:t>“Subclasses should be substitutable for base classes”</a:t>
            </a:r>
          </a:p>
          <a:p>
            <a:pPr lvl="1"/>
            <a:r>
              <a:rPr lang="en-US" b="1" dirty="0"/>
              <a:t>CODE</a:t>
            </a:r>
            <a:r>
              <a:rPr lang="en-US" dirty="0"/>
              <a:t> or the </a:t>
            </a:r>
            <a:r>
              <a:rPr lang="en-US" b="1" dirty="0"/>
              <a:t>BEHAVIOR</a:t>
            </a:r>
            <a:r>
              <a:rPr lang="en-US" dirty="0"/>
              <a:t> that works with base class should not break with derived class</a:t>
            </a:r>
          </a:p>
          <a:p>
            <a:pPr lvl="2"/>
            <a:r>
              <a:rPr lang="en-US" dirty="0"/>
              <a:t>How does this happen? Irresponsible overriding</a:t>
            </a:r>
          </a:p>
          <a:p>
            <a:pPr lvl="2"/>
            <a:r>
              <a:rPr lang="en-US" dirty="0"/>
              <a:t>Maintain backward compatibility</a:t>
            </a:r>
          </a:p>
        </p:txBody>
      </p:sp>
    </p:spTree>
    <p:extLst>
      <p:ext uri="{BB962C8B-B14F-4D97-AF65-F5344CB8AC3E}">
        <p14:creationId xmlns:p14="http://schemas.microsoft.com/office/powerpoint/2010/main" val="347947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  <a:p>
            <a:pPr lvl="1"/>
            <a:r>
              <a:rPr lang="en-US" b="1" dirty="0"/>
              <a:t>Violated, when</a:t>
            </a:r>
          </a:p>
          <a:p>
            <a:pPr lvl="2"/>
            <a:r>
              <a:rPr lang="en-US" dirty="0"/>
              <a:t>Replacing a superclass with a subclass object changes the program behavior in unexpected ways</a:t>
            </a:r>
          </a:p>
          <a:p>
            <a:pPr lvl="1"/>
            <a:r>
              <a:rPr lang="en-US" b="1" dirty="0"/>
              <a:t>How does this happen?</a:t>
            </a:r>
            <a:endParaRPr lang="en-US" dirty="0"/>
          </a:p>
          <a:p>
            <a:pPr lvl="2"/>
            <a:r>
              <a:rPr lang="en-US" dirty="0"/>
              <a:t>Returning an object that’s incompatible with the object returned by the superclass behavior</a:t>
            </a:r>
          </a:p>
          <a:p>
            <a:pPr lvl="2"/>
            <a:r>
              <a:rPr lang="en-US" dirty="0"/>
              <a:t>Throwing a new exception that’s not thrown by the superclass behavior</a:t>
            </a:r>
          </a:p>
          <a:p>
            <a:pPr lvl="2"/>
            <a:r>
              <a:rPr lang="en-US" dirty="0"/>
              <a:t>Changing the semantics or introducing side effects that are not part of the superclass’s behavior</a:t>
            </a:r>
          </a:p>
        </p:txBody>
      </p:sp>
    </p:spTree>
    <p:extLst>
      <p:ext uri="{BB962C8B-B14F-4D97-AF65-F5344CB8AC3E}">
        <p14:creationId xmlns:p14="http://schemas.microsoft.com/office/powerpoint/2010/main" val="1707960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9400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Liskov</a:t>
            </a:r>
            <a:r>
              <a:rPr lang="en-US" dirty="0"/>
              <a:t> Substitution Principle -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600200"/>
            <a:ext cx="8039100" cy="1676400"/>
          </a:xfrm>
        </p:spPr>
        <p:txBody>
          <a:bodyPr/>
          <a:lstStyle/>
          <a:p>
            <a:r>
              <a:rPr lang="en-US" dirty="0"/>
              <a:t>Example: Bird, Sparrow, Ostrich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470" y="2514600"/>
            <a:ext cx="8272130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Bird {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eat()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"Birds eat all kinds of food"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fly()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"Birds fly"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5442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0350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Liskov</a:t>
            </a:r>
            <a:r>
              <a:rPr lang="en-US" dirty="0"/>
              <a:t> Substitution Principle -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600200"/>
            <a:ext cx="8039100" cy="1676400"/>
          </a:xfrm>
        </p:spPr>
        <p:txBody>
          <a:bodyPr/>
          <a:lstStyle/>
          <a:p>
            <a:r>
              <a:rPr lang="en-US" dirty="0"/>
              <a:t>Example: Bird, Sparrow, Ostrich</a:t>
            </a:r>
          </a:p>
        </p:txBody>
      </p:sp>
      <p:sp>
        <p:nvSpPr>
          <p:cNvPr id="3" name="Rectangle 2"/>
          <p:cNvSpPr/>
          <p:nvPr/>
        </p:nvSpPr>
        <p:spPr>
          <a:xfrm>
            <a:off x="338470" y="2514600"/>
            <a:ext cx="8229600" cy="32932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Sparrow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Bird {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@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eat()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"Sparrow like grains more than any food"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@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fly()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"Sparrow fly very fast for short distances"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4666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80" y="313591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Liskov</a:t>
            </a:r>
            <a:r>
              <a:rPr lang="en-US" dirty="0"/>
              <a:t> Substitution Principle -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600200"/>
            <a:ext cx="8039100" cy="1676400"/>
          </a:xfrm>
        </p:spPr>
        <p:txBody>
          <a:bodyPr/>
          <a:lstStyle/>
          <a:p>
            <a:r>
              <a:rPr lang="en-US" dirty="0"/>
              <a:t>Example: Bird, Sparrow, Ostrich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6629400" cy="32932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BirdSparrowTest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main(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[]) {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Bird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generalBird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Bird();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generalBird.fly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generalBird.eat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generalBird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Sparrow();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generalBird.fly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generalBird.eat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99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9583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Liskov</a:t>
            </a:r>
            <a:r>
              <a:rPr lang="en-US" dirty="0"/>
              <a:t> Substitution Principle -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600200"/>
            <a:ext cx="8039100" cy="1676400"/>
          </a:xfrm>
        </p:spPr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Bird, Sparrow, Ostrich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09AED8-BCCD-4791-9B45-917796BFFB68}"/>
              </a:ext>
            </a:extLst>
          </p:cNvPr>
          <p:cNvSpPr txBox="1"/>
          <p:nvPr/>
        </p:nvSpPr>
        <p:spPr>
          <a:xfrm>
            <a:off x="4854699" y="1751453"/>
            <a:ext cx="3828484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Breaking LSP principle</a:t>
            </a:r>
          </a:p>
          <a:p>
            <a:endParaRPr lang="en-US" b="1" dirty="0"/>
          </a:p>
          <a:p>
            <a:r>
              <a:rPr lang="en-US" dirty="0"/>
              <a:t>The subclass is throwing an exception.</a:t>
            </a:r>
          </a:p>
          <a:p>
            <a:r>
              <a:rPr lang="en-US" b="1" dirty="0"/>
              <a:t>Ostrich </a:t>
            </a:r>
            <a:r>
              <a:rPr lang="en-US" dirty="0"/>
              <a:t>violates the </a:t>
            </a:r>
            <a:r>
              <a:rPr lang="en-US" i="1" dirty="0"/>
              <a:t>fly </a:t>
            </a:r>
            <a:r>
              <a:rPr lang="en-US" dirty="0"/>
              <a:t>behavior of the </a:t>
            </a:r>
          </a:p>
          <a:p>
            <a:r>
              <a:rPr lang="en-US" dirty="0"/>
              <a:t>base class, Bird.</a:t>
            </a:r>
            <a:endParaRPr lang="en-US" b="1" i="1" dirty="0"/>
          </a:p>
        </p:txBody>
      </p:sp>
      <p:sp>
        <p:nvSpPr>
          <p:cNvPr id="3" name="Rectangle 2"/>
          <p:cNvSpPr/>
          <p:nvPr/>
        </p:nvSpPr>
        <p:spPr>
          <a:xfrm>
            <a:off x="152400" y="3303181"/>
            <a:ext cx="8763000" cy="32932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Ostrich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Bird {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@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fly()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IllegalAccessException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"I cannot fly"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@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eat()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"Ostrich like fruits more than any food"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067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Liskov</a:t>
            </a:r>
            <a:r>
              <a:rPr lang="en-US" dirty="0"/>
              <a:t> Substitution Principle -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457200"/>
            <a:ext cx="8839200" cy="609397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BirdPassTest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b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main(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args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[])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List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Bird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&gt; birds =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ArrayList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Bird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d =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Double(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Math.random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() *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intValue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(d %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birds.add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Hawk());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(d %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birds.add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Sparrow());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birds.add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Ostrich());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Bird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b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: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birds)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300" dirty="0">
                <a:solidFill>
                  <a:srgbClr val="6A9955"/>
                </a:solidFill>
                <a:latin typeface="Consolas" panose="020B0609020204030204" pitchFamily="49" charset="0"/>
              </a:rPr>
              <a:t>/**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* This is a patch work. Each time there is a bird object that </a:t>
            </a:r>
            <a:r>
              <a:rPr lang="en-US" sz="1300" dirty="0" err="1">
                <a:solidFill>
                  <a:srgbClr val="6A9955"/>
                </a:solidFill>
                <a:latin typeface="Consolas" panose="020B0609020204030204" pitchFamily="49" charset="0"/>
              </a:rPr>
              <a:t>doesnt</a:t>
            </a:r>
            <a:r>
              <a:rPr lang="en-US" sz="1300" dirty="0">
                <a:solidFill>
                  <a:srgbClr val="6A9955"/>
                </a:solidFill>
                <a:latin typeface="Consolas" panose="020B0609020204030204" pitchFamily="49" charset="0"/>
              </a:rPr>
              <a:t> fly,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* developer needs to write an if condition to ensure you cannot call "fly"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* method on that object. For example, when you add Penguin, you need to write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* another if condition. This will get messy and a conditional structure.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* 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* This means the Ostrich cannot replace the base, Bird, class or code should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* not know what kind of Bird object is being used.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*/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(!(b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instanceof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Ostrich))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b.fly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193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Liskov</a:t>
            </a:r>
            <a:r>
              <a:rPr lang="en-US" dirty="0"/>
              <a:t> Substitution Principle -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79387-732C-4375-A8FB-9C379022D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Remove the behavior that cannot be applied to all the sub-classes – </a:t>
            </a:r>
            <a:r>
              <a:rPr lang="en-US" b="1" i="1" dirty="0"/>
              <a:t>fly </a:t>
            </a:r>
            <a:r>
              <a:rPr lang="en-US" dirty="0"/>
              <a:t>in this context</a:t>
            </a:r>
            <a:r>
              <a:rPr lang="en-US" b="1" i="1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3352800"/>
            <a:ext cx="8272130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Bird {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eat()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"Birds </a:t>
            </a:r>
            <a:r>
              <a:rPr lang="en-US" sz="1600">
                <a:solidFill>
                  <a:srgbClr val="CE9178"/>
                </a:solidFill>
                <a:latin typeface="Consolas" panose="020B0609020204030204" pitchFamily="49" charset="0"/>
              </a:rPr>
              <a:t>eat food"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6909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Liskov</a:t>
            </a:r>
            <a:r>
              <a:rPr lang="en-US" dirty="0"/>
              <a:t> Substitution Principle -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79387-732C-4375-A8FB-9C379022D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Design an abstraction for the specialized behavior– </a:t>
            </a:r>
            <a:r>
              <a:rPr lang="en-US" b="1" i="1" dirty="0"/>
              <a:t>fly </a:t>
            </a:r>
            <a:r>
              <a:rPr lang="en-US" dirty="0"/>
              <a:t>in this context</a:t>
            </a:r>
            <a:r>
              <a:rPr lang="en-US" b="1" i="1" dirty="0"/>
              <a:t>. </a:t>
            </a:r>
          </a:p>
          <a:p>
            <a:pPr lvl="2"/>
            <a:r>
              <a:rPr lang="en-US" dirty="0"/>
              <a:t>Only classes that can have the behavior will implement the abstraction</a:t>
            </a:r>
          </a:p>
          <a:p>
            <a:pPr lvl="1"/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2743200" y="3868479"/>
            <a:ext cx="6400800" cy="249299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Sparrow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Bird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Fly {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@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eat()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"Sparrow like grains more than any food"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@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fly()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"Sparrow fly very fast for short distances"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4038600"/>
            <a:ext cx="23622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Fly {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fly();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24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Liskov</a:t>
            </a:r>
            <a:r>
              <a:rPr lang="en-US" dirty="0"/>
              <a:t> Substitution Principle -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79387-732C-4375-A8FB-9C379022D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Remove the behavior that cannot be applied to all the sub-classes – </a:t>
            </a:r>
            <a:r>
              <a:rPr lang="en-US" b="1" i="1" dirty="0"/>
              <a:t>fly </a:t>
            </a:r>
            <a:r>
              <a:rPr lang="en-US" dirty="0"/>
              <a:t>in this context.</a:t>
            </a:r>
            <a:r>
              <a:rPr lang="en-US" b="1" i="1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3303181"/>
            <a:ext cx="8763000" cy="2062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Ostrich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Bird {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@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eat()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"Ostrich like fruits more than any food"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76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Design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Core Principles </a:t>
            </a:r>
            <a:r>
              <a:rPr lang="en-US"/>
              <a:t>of Design</a:t>
            </a:r>
            <a:endParaRPr lang="en-US" dirty="0"/>
          </a:p>
          <a:p>
            <a:pPr lvl="1"/>
            <a:r>
              <a:rPr lang="en-US" b="1" dirty="0"/>
              <a:t>S</a:t>
            </a:r>
            <a:r>
              <a:rPr lang="en-US" dirty="0"/>
              <a:t>ingle Responsibility</a:t>
            </a:r>
          </a:p>
          <a:p>
            <a:pPr lvl="1"/>
            <a:r>
              <a:rPr lang="en-US" b="1" dirty="0"/>
              <a:t>O</a:t>
            </a:r>
            <a:r>
              <a:rPr lang="en-US" dirty="0"/>
              <a:t>pen-Closed Principle (OCP)</a:t>
            </a:r>
          </a:p>
          <a:p>
            <a:pPr lvl="1"/>
            <a:r>
              <a:rPr lang="en-US" b="1" dirty="0" err="1"/>
              <a:t>L</a:t>
            </a:r>
            <a:r>
              <a:rPr lang="en-US" dirty="0" err="1"/>
              <a:t>iskov</a:t>
            </a:r>
            <a:r>
              <a:rPr lang="en-US" dirty="0"/>
              <a:t> Substitution Principle</a:t>
            </a:r>
          </a:p>
          <a:p>
            <a:pPr lvl="1"/>
            <a:r>
              <a:rPr lang="en-US" b="1" dirty="0"/>
              <a:t>I</a:t>
            </a:r>
            <a:r>
              <a:rPr lang="en-US" dirty="0"/>
              <a:t>nterface Segregation Principle</a:t>
            </a:r>
          </a:p>
          <a:p>
            <a:pPr lvl="1"/>
            <a:r>
              <a:rPr lang="en-US" b="1" dirty="0"/>
              <a:t>D</a:t>
            </a:r>
            <a:r>
              <a:rPr lang="en-US" dirty="0"/>
              <a:t>ependency Inversion Principle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88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9995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Liskov</a:t>
            </a:r>
            <a:r>
              <a:rPr lang="en-US" dirty="0"/>
              <a:t> Substitution Principle -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676400"/>
            <a:ext cx="8839200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BirdPassTest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main(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[])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Bird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birds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Bird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d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Double(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Math.random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*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intValue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(d %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birds.add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Hawk());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(d %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birds.add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Sparrow());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birds.add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Ostrich());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Bird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b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birds)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b.eat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671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Principles of component design</a:t>
            </a:r>
            <a:br>
              <a:rPr lang="en-US" sz="2700" dirty="0"/>
            </a:br>
            <a:r>
              <a:rPr lang="en-US" dirty="0"/>
              <a:t>Interface Segregation Principle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“Many client-specific interfaces better than one general-purpose interface”</a:t>
            </a:r>
          </a:p>
          <a:p>
            <a:pPr lvl="1"/>
            <a:r>
              <a:rPr lang="en-US" dirty="0"/>
              <a:t>Every interface should be cohesive</a:t>
            </a:r>
          </a:p>
          <a:p>
            <a:pPr lvl="2"/>
            <a:r>
              <a:rPr lang="en-US" dirty="0"/>
              <a:t>Divide interface if it is too general</a:t>
            </a:r>
          </a:p>
          <a:p>
            <a:pPr lvl="2"/>
            <a:r>
              <a:rPr lang="en-US" dirty="0"/>
              <a:t>Clients MUST NOT be forced to implement the methods of an interface if they don’t want to</a:t>
            </a:r>
          </a:p>
        </p:txBody>
      </p:sp>
    </p:spTree>
    <p:extLst>
      <p:ext uri="{BB962C8B-B14F-4D97-AF65-F5344CB8AC3E}">
        <p14:creationId xmlns:p14="http://schemas.microsoft.com/office/powerpoint/2010/main" val="3559324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 Segregation Principle -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5250" y="1981200"/>
            <a:ext cx="2646152" cy="472440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Machine Interface</a:t>
            </a:r>
          </a:p>
          <a:p>
            <a:pPr lvl="1"/>
            <a:r>
              <a:rPr lang="en-US" dirty="0" err="1"/>
              <a:t>AllInOne</a:t>
            </a:r>
            <a:r>
              <a:rPr lang="en-US" dirty="0"/>
              <a:t> implements the interface </a:t>
            </a:r>
          </a:p>
          <a:p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82421" y="1926590"/>
            <a:ext cx="3733800" cy="16253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print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staple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scan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photoCopy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48000" y="3657600"/>
            <a:ext cx="6019800" cy="25486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AllInOne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print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		 		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"Printing Job"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staple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				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"Stapling Job"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scan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				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"Scan Job"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photoCopy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			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"Photo Copy"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066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 Segregation Principle -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930400"/>
            <a:ext cx="2646152" cy="472440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 err="1"/>
              <a:t>ScanMachine</a:t>
            </a:r>
            <a:r>
              <a:rPr lang="en-US" dirty="0"/>
              <a:t> implements the interface </a:t>
            </a:r>
          </a:p>
          <a:p>
            <a:pPr lvl="1"/>
            <a:r>
              <a:rPr lang="en-US" dirty="0"/>
              <a:t>But it is </a:t>
            </a:r>
            <a:r>
              <a:rPr lang="en-US" b="1" dirty="0"/>
              <a:t>FORCED</a:t>
            </a:r>
            <a:r>
              <a:rPr lang="en-US" dirty="0"/>
              <a:t> to override other methods</a:t>
            </a:r>
          </a:p>
          <a:p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941320" y="2436398"/>
            <a:ext cx="6019800" cy="18562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ScanMachine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 public void print() {}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 public void staple() {}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scan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				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"Scan Job"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 public void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photoCopy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3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 Segregation Principle -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775460"/>
            <a:ext cx="2646152" cy="4724400"/>
          </a:xfrm>
        </p:spPr>
        <p:txBody>
          <a:bodyPr>
            <a:normAutofit/>
          </a:bodyPr>
          <a:lstStyle/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Break down Machine interface</a:t>
            </a:r>
          </a:p>
          <a:p>
            <a:pPr lvl="1"/>
            <a:r>
              <a:rPr lang="en-US" dirty="0"/>
              <a:t>Define multiple small and focused interfaces</a:t>
            </a:r>
          </a:p>
          <a:p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0000" y="1752600"/>
            <a:ext cx="4724400" cy="37028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print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scan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Stapler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staple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PhotoCopier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photoCopy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068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 Segregation Principle -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828800"/>
            <a:ext cx="2646152" cy="4724400"/>
          </a:xfrm>
        </p:spPr>
        <p:txBody>
          <a:bodyPr>
            <a:normAutofit/>
          </a:bodyPr>
          <a:lstStyle/>
          <a:p>
            <a:r>
              <a:rPr lang="en-US" dirty="0"/>
              <a:t>Now</a:t>
            </a:r>
          </a:p>
          <a:p>
            <a:pPr lvl="1"/>
            <a:r>
              <a:rPr lang="en-US" dirty="0" err="1"/>
              <a:t>AllInOne</a:t>
            </a:r>
            <a:r>
              <a:rPr lang="en-US" dirty="0"/>
              <a:t> and </a:t>
            </a:r>
            <a:r>
              <a:rPr lang="en-US" dirty="0" err="1"/>
              <a:t>ScanMachine</a:t>
            </a:r>
            <a:r>
              <a:rPr lang="en-US" dirty="0"/>
              <a:t> implements the required interfaces</a:t>
            </a:r>
          </a:p>
          <a:p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755636" y="1828800"/>
            <a:ext cx="6019800" cy="27795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AllInOne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Printer,Scanner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Stapler, </a:t>
            </a:r>
            <a:r>
              <a:rPr lang="en-US" altLang="en-US" sz="15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PhotoCopier</a:t>
            </a:r>
            <a:r>
              <a:rPr lang="en-US" altLang="en-US" sz="15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print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		 		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"Printing Job"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staple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				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"Stapling Job"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scan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				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"Scan Job"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photoCopy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			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"Photo Copy"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7000" y="4771226"/>
            <a:ext cx="6019800" cy="11637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ScanMachine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scan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				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"Scan Job"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804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Principles of component design</a:t>
            </a:r>
            <a:br>
              <a:rPr lang="en-US" sz="2700" dirty="0"/>
            </a:br>
            <a:r>
              <a:rPr lang="en-US" dirty="0"/>
              <a:t>Dependency Inversion Principle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“Depend on abstractions, not implementations”</a:t>
            </a:r>
          </a:p>
          <a:p>
            <a:pPr lvl="1"/>
            <a:r>
              <a:rPr lang="en-US" dirty="0"/>
              <a:t>Abstractions are the binding contract irrespective of implementation</a:t>
            </a:r>
          </a:p>
          <a:p>
            <a:pPr lvl="1"/>
            <a:r>
              <a:rPr lang="en-US" dirty="0"/>
              <a:t>Design based on contract, not how it is fulfilled</a:t>
            </a:r>
          </a:p>
          <a:p>
            <a:pPr lvl="2"/>
            <a:r>
              <a:rPr lang="en-US" dirty="0"/>
              <a:t>“How it is fulfilled” can be changed without changing contract</a:t>
            </a:r>
          </a:p>
        </p:txBody>
      </p:sp>
    </p:spTree>
    <p:extLst>
      <p:ext uri="{BB962C8B-B14F-4D97-AF65-F5344CB8AC3E}">
        <p14:creationId xmlns:p14="http://schemas.microsoft.com/office/powerpoint/2010/main" val="2964314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Inversion Principle -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803400"/>
            <a:ext cx="7924800" cy="259080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 err="1"/>
              <a:t>PrintJob</a:t>
            </a:r>
            <a:r>
              <a:rPr lang="en-US" dirty="0"/>
              <a:t> - Reads the Word document and sends it contents to the printer</a:t>
            </a:r>
          </a:p>
          <a:p>
            <a:pPr lvl="1"/>
            <a:r>
              <a:rPr lang="en-US" dirty="0"/>
              <a:t>Problem ?</a:t>
            </a:r>
          </a:p>
          <a:p>
            <a:pPr lvl="2"/>
            <a:r>
              <a:rPr lang="en-US" dirty="0"/>
              <a:t>How can I print PDF or XML or HTML or Text</a:t>
            </a:r>
          </a:p>
          <a:p>
            <a:pPr lvl="2"/>
            <a:r>
              <a:rPr lang="en-US" dirty="0"/>
              <a:t>How can I print it to a </a:t>
            </a:r>
            <a:r>
              <a:rPr lang="en-US" dirty="0" err="1"/>
              <a:t>PDFPrinter</a:t>
            </a:r>
            <a:r>
              <a:rPr lang="en-US" dirty="0"/>
              <a:t>, </a:t>
            </a:r>
            <a:r>
              <a:rPr lang="en-US" dirty="0" err="1"/>
              <a:t>OpenOfficePrinter</a:t>
            </a:r>
            <a:r>
              <a:rPr lang="en-US" dirty="0"/>
              <a:t>, </a:t>
            </a:r>
            <a:r>
              <a:rPr lang="en-US" dirty="0" err="1"/>
              <a:t>LaserPrinter</a:t>
            </a:r>
            <a:r>
              <a:rPr lang="en-US" dirty="0"/>
              <a:t> etc.</a:t>
            </a:r>
          </a:p>
          <a:p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14400" y="4267200"/>
            <a:ext cx="6248400" cy="18562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PrintJob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print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WordDocument</a:t>
            </a:r>
            <a:r>
              <a:rPr lang="en-US" altLang="en-US" sz="15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doc, </a:t>
            </a:r>
            <a:r>
              <a:rPr lang="en-US" altLang="en-US" sz="1500" dirty="0" err="1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DotPrinter</a:t>
            </a:r>
            <a:r>
              <a:rPr lang="en-US" altLang="en-US" sz="15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String data = </a:t>
            </a:r>
            <a:r>
              <a:rPr lang="en-US" alt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doc.getData</a:t>
            </a: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p.printData</a:t>
            </a: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5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38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Inversion Principle -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832882"/>
            <a:ext cx="2743200" cy="4724400"/>
          </a:xfrm>
        </p:spPr>
        <p:txBody>
          <a:bodyPr>
            <a:normAutofit/>
          </a:bodyPr>
          <a:lstStyle/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Define Abstractions</a:t>
            </a:r>
          </a:p>
          <a:p>
            <a:pPr lvl="2"/>
            <a:r>
              <a:rPr lang="en-US" dirty="0"/>
              <a:t>For ?</a:t>
            </a:r>
          </a:p>
          <a:p>
            <a:pPr lvl="3"/>
            <a:r>
              <a:rPr lang="en-US" dirty="0"/>
              <a:t>Document &amp; Printer</a:t>
            </a:r>
          </a:p>
          <a:p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52800" y="1821452"/>
            <a:ext cx="3531824" cy="9328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5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60420" y="2904722"/>
            <a:ext cx="4724400" cy="9328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5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data);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971800" y="4195082"/>
            <a:ext cx="5943600" cy="18562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PrintJob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print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5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altLang="en-US" sz="15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doc, </a:t>
            </a:r>
            <a:r>
              <a:rPr lang="en-US" altLang="en-US" sz="15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Printer</a:t>
            </a:r>
            <a:r>
              <a:rPr lang="en-US" altLang="en-US" sz="15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String data = </a:t>
            </a:r>
            <a:r>
              <a:rPr lang="en-US" alt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doc.getData</a:t>
            </a: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p.printData</a:t>
            </a: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5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59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843" y="286647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/>
              <a:t>Dependency Inversion Principle -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600200"/>
            <a:ext cx="2362200" cy="4724400"/>
          </a:xfrm>
        </p:spPr>
        <p:txBody>
          <a:bodyPr>
            <a:normAutofit/>
          </a:bodyPr>
          <a:lstStyle/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Use the abstraction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51720" y="1572798"/>
            <a:ext cx="4843749" cy="18562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5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WordDocument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5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 </a:t>
            </a:r>
            <a:r>
              <a:rPr lang="en-US" altLang="en-US" sz="15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Return the contents of 			// Word Document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4800" y="4840765"/>
            <a:ext cx="4724400" cy="11637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5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en-US" sz="15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PDFPrinter</a:t>
            </a:r>
            <a:r>
              <a:rPr lang="en-US" altLang="en-US" sz="15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data){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28860" y="3149715"/>
            <a:ext cx="4843749" cy="16253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5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PDFDocument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5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 </a:t>
            </a:r>
            <a:r>
              <a:rPr lang="en-US" altLang="en-US" sz="15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Return the contents of 			// </a:t>
            </a:r>
            <a:r>
              <a:rPr lang="en-US" altLang="en-US" sz="1500" dirty="0" err="1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PDFDocument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392976" y="5631668"/>
            <a:ext cx="4724400" cy="11637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5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en-US" sz="15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XMLPrinter</a:t>
            </a:r>
            <a:r>
              <a:rPr lang="en-US" altLang="en-US" sz="15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data){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72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Responsibility</a:t>
            </a:r>
          </a:p>
          <a:p>
            <a:pPr lvl="1"/>
            <a:r>
              <a:rPr lang="en-US" dirty="0"/>
              <a:t>“</a:t>
            </a:r>
            <a:r>
              <a:rPr lang="en-US" i="1" dirty="0"/>
              <a:t>every class should have responsibility over a single part of the functionality provided by the software” – </a:t>
            </a:r>
            <a:r>
              <a:rPr lang="en-US" dirty="0"/>
              <a:t>Wikipedia</a:t>
            </a:r>
          </a:p>
          <a:p>
            <a:pPr lvl="2"/>
            <a:r>
              <a:rPr lang="en-US" dirty="0"/>
              <a:t>A Class must always try to handle or deal with only ONE responsibility</a:t>
            </a:r>
          </a:p>
          <a:p>
            <a:pPr lvl="1"/>
            <a:r>
              <a:rPr lang="en-US" dirty="0"/>
              <a:t>What is Responsibility</a:t>
            </a:r>
          </a:p>
          <a:p>
            <a:pPr lvl="2"/>
            <a:r>
              <a:rPr lang="en-US" dirty="0"/>
              <a:t>REASON for CHANGE</a:t>
            </a:r>
          </a:p>
          <a:p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i="1" dirty="0">
                <a:solidFill>
                  <a:srgbClr val="FF0000"/>
                </a:solidFill>
              </a:rPr>
              <a:t>A class should have only one reason to change”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16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Questions, Comments, and Feedback</a:t>
            </a:r>
          </a:p>
        </p:txBody>
      </p:sp>
    </p:spTree>
    <p:extLst>
      <p:ext uri="{BB962C8B-B14F-4D97-AF65-F5344CB8AC3E}">
        <p14:creationId xmlns:p14="http://schemas.microsoft.com/office/powerpoint/2010/main" val="316329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3886200" cy="1385063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 Responsibility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4267200" cy="4572000"/>
          </a:xfrm>
        </p:spPr>
        <p:txBody>
          <a:bodyPr>
            <a:normAutofit/>
          </a:bodyPr>
          <a:lstStyle/>
          <a:p>
            <a:r>
              <a:rPr lang="en-US" dirty="0"/>
              <a:t>How many responsibilities does this class take?</a:t>
            </a:r>
          </a:p>
          <a:p>
            <a:pPr lvl="1"/>
            <a:r>
              <a:rPr lang="en-US" dirty="0"/>
              <a:t>Connecting to DB</a:t>
            </a:r>
          </a:p>
          <a:p>
            <a:pPr lvl="1"/>
            <a:r>
              <a:rPr lang="en-US" dirty="0"/>
              <a:t>Query the DB</a:t>
            </a:r>
          </a:p>
          <a:p>
            <a:pPr lvl="1"/>
            <a:r>
              <a:rPr lang="en-US" dirty="0"/>
              <a:t>Creating an Object</a:t>
            </a:r>
          </a:p>
          <a:p>
            <a:r>
              <a:rPr lang="en-US" dirty="0"/>
              <a:t>How many reasons do a developer has to change this class ?</a:t>
            </a:r>
          </a:p>
          <a:p>
            <a:pPr lvl="1"/>
            <a:r>
              <a:rPr lang="en-US" dirty="0"/>
              <a:t>3</a:t>
            </a:r>
          </a:p>
          <a:p>
            <a:r>
              <a:rPr lang="en-US" dirty="0"/>
              <a:t>Violating the SRP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5800" y="228600"/>
            <a:ext cx="4572000" cy="632480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1500" dirty="0"/>
              <a:t>public class </a:t>
            </a:r>
            <a:r>
              <a:rPr lang="en-US" sz="1500" dirty="0" err="1">
                <a:solidFill>
                  <a:schemeClr val="accent1"/>
                </a:solidFill>
              </a:rPr>
              <a:t>DBConnection</a:t>
            </a:r>
            <a:r>
              <a:rPr lang="en-US" sz="1500" dirty="0"/>
              <a:t>{</a:t>
            </a:r>
          </a:p>
          <a:p>
            <a:r>
              <a:rPr lang="en-US" sz="1500" dirty="0"/>
              <a:t>   </a:t>
            </a:r>
            <a:r>
              <a:rPr lang="en-US" sz="1500" dirty="0">
                <a:solidFill>
                  <a:schemeClr val="bg2">
                    <a:lumMod val="75000"/>
                  </a:schemeClr>
                </a:solidFill>
              </a:rPr>
              <a:t>static final String JDBC_DRIVER = "</a:t>
            </a:r>
            <a:r>
              <a:rPr lang="en-US" sz="1500" dirty="0" err="1">
                <a:solidFill>
                  <a:schemeClr val="bg2">
                    <a:lumMod val="75000"/>
                  </a:schemeClr>
                </a:solidFill>
              </a:rPr>
              <a:t>com.mysql.jdbc.Driver</a:t>
            </a:r>
            <a:r>
              <a:rPr lang="en-US" sz="1500" dirty="0">
                <a:solidFill>
                  <a:schemeClr val="bg2">
                    <a:lumMod val="75000"/>
                  </a:schemeClr>
                </a:solidFill>
              </a:rPr>
              <a:t>";  </a:t>
            </a:r>
          </a:p>
          <a:p>
            <a:r>
              <a:rPr lang="en-US" sz="1500" dirty="0">
                <a:solidFill>
                  <a:schemeClr val="bg2">
                    <a:lumMod val="75000"/>
                  </a:schemeClr>
                </a:solidFill>
              </a:rPr>
              <a:t>   static final String DB_URL = "</a:t>
            </a:r>
            <a:r>
              <a:rPr lang="en-US" sz="1500" dirty="0" err="1">
                <a:solidFill>
                  <a:schemeClr val="bg2">
                    <a:lumMod val="75000"/>
                  </a:schemeClr>
                </a:solidFill>
              </a:rPr>
              <a:t>jdbc:mysql</a:t>
            </a:r>
            <a:r>
              <a:rPr lang="en-US" sz="1500" dirty="0">
                <a:solidFill>
                  <a:schemeClr val="bg2">
                    <a:lumMod val="75000"/>
                  </a:schemeClr>
                </a:solidFill>
              </a:rPr>
              <a:t>://localhost/EMP";</a:t>
            </a:r>
          </a:p>
          <a:p>
            <a:r>
              <a:rPr lang="en-US" sz="1500" dirty="0"/>
              <a:t>   </a:t>
            </a:r>
            <a:r>
              <a:rPr lang="en-US" sz="1500" dirty="0">
                <a:solidFill>
                  <a:schemeClr val="bg2">
                    <a:lumMod val="75000"/>
                  </a:schemeClr>
                </a:solidFill>
              </a:rPr>
              <a:t>static final String USER = “it326";</a:t>
            </a:r>
          </a:p>
          <a:p>
            <a:r>
              <a:rPr lang="en-US" sz="1500" dirty="0">
                <a:solidFill>
                  <a:schemeClr val="bg2">
                    <a:lumMod val="75000"/>
                  </a:schemeClr>
                </a:solidFill>
              </a:rPr>
              <a:t>   static final String PASS = “it326";</a:t>
            </a:r>
          </a:p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</a:rPr>
              <a:t>   Connection conn = null;</a:t>
            </a:r>
          </a:p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</a:rPr>
              <a:t>   Statement </a:t>
            </a:r>
            <a:r>
              <a:rPr lang="en-US" sz="1500" dirty="0" err="1">
                <a:solidFill>
                  <a:schemeClr val="accent2">
                    <a:lumMod val="50000"/>
                  </a:schemeClr>
                </a:solidFill>
              </a:rPr>
              <a:t>stmt</a:t>
            </a:r>
            <a:r>
              <a:rPr lang="en-US" sz="1500" dirty="0">
                <a:solidFill>
                  <a:schemeClr val="accent2">
                    <a:lumMod val="50000"/>
                  </a:schemeClr>
                </a:solidFill>
              </a:rPr>
              <a:t> = null;</a:t>
            </a:r>
          </a:p>
          <a:p>
            <a:r>
              <a:rPr lang="en-US" sz="1500" dirty="0"/>
              <a:t>   </a:t>
            </a:r>
          </a:p>
          <a:p>
            <a:r>
              <a:rPr lang="en-US" sz="1500" dirty="0"/>
              <a:t>   public </a:t>
            </a:r>
            <a:r>
              <a:rPr lang="en-US" sz="1500" dirty="0" err="1">
                <a:solidFill>
                  <a:schemeClr val="accent1"/>
                </a:solidFill>
              </a:rPr>
              <a:t>DBConnection</a:t>
            </a:r>
            <a:r>
              <a:rPr lang="en-US" sz="1500" dirty="0"/>
              <a:t>() {</a:t>
            </a:r>
          </a:p>
          <a:p>
            <a:r>
              <a:rPr lang="en-US" sz="1500" dirty="0"/>
              <a:t>    try{</a:t>
            </a:r>
          </a:p>
          <a:p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          </a:t>
            </a:r>
            <a:r>
              <a:rPr lang="en-US" sz="1500" dirty="0" err="1">
                <a:solidFill>
                  <a:schemeClr val="accent6">
                    <a:lumMod val="75000"/>
                  </a:schemeClr>
                </a:solidFill>
              </a:rPr>
              <a:t>Class.forName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("</a:t>
            </a:r>
            <a:r>
              <a:rPr lang="en-US" sz="1500" dirty="0" err="1">
                <a:solidFill>
                  <a:schemeClr val="accent6">
                    <a:lumMod val="75000"/>
                  </a:schemeClr>
                </a:solidFill>
              </a:rPr>
              <a:t>com.mysql.jdbc.Driver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");</a:t>
            </a:r>
          </a:p>
          <a:p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          conn = </a:t>
            </a:r>
            <a:r>
              <a:rPr lang="en-US" sz="1500" dirty="0" err="1">
                <a:solidFill>
                  <a:schemeClr val="accent6">
                    <a:lumMod val="75000"/>
                  </a:schemeClr>
                </a:solidFill>
              </a:rPr>
              <a:t>DriverManager.getConnection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(DB_URL,USER,PASS);</a:t>
            </a:r>
          </a:p>
          <a:p>
            <a:r>
              <a:rPr lang="en-US" sz="1500" dirty="0"/>
              <a:t>     }catch(</a:t>
            </a:r>
            <a:r>
              <a:rPr lang="en-US" sz="1500" dirty="0" err="1"/>
              <a:t>SQLException</a:t>
            </a:r>
            <a:r>
              <a:rPr lang="en-US" sz="1500" dirty="0"/>
              <a:t> se){</a:t>
            </a:r>
            <a:r>
              <a:rPr lang="en-US" sz="1500" dirty="0" err="1"/>
              <a:t>se.printStackTrace</a:t>
            </a:r>
            <a:r>
              <a:rPr lang="en-US" sz="1500" dirty="0"/>
              <a:t>();}</a:t>
            </a:r>
          </a:p>
          <a:p>
            <a:r>
              <a:rPr lang="en-US" sz="1500" dirty="0"/>
              <a:t>   </a:t>
            </a:r>
          </a:p>
          <a:p>
            <a:r>
              <a:rPr lang="en-US" sz="1500" dirty="0"/>
              <a:t>  public void </a:t>
            </a:r>
            <a:r>
              <a:rPr lang="en-US" sz="1500" dirty="0" err="1">
                <a:solidFill>
                  <a:schemeClr val="accent1"/>
                </a:solidFill>
              </a:rPr>
              <a:t>dbQuery</a:t>
            </a:r>
            <a:r>
              <a:rPr lang="en-US" sz="1500" dirty="0"/>
              <a:t>(String query) {</a:t>
            </a:r>
          </a:p>
          <a:p>
            <a:r>
              <a:rPr lang="en-US" sz="1500" dirty="0"/>
              <a:t>    try{</a:t>
            </a:r>
          </a:p>
          <a:p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          </a:t>
            </a:r>
            <a:r>
              <a:rPr lang="en-US" sz="1500" dirty="0" err="1">
                <a:solidFill>
                  <a:schemeClr val="accent6">
                    <a:lumMod val="75000"/>
                  </a:schemeClr>
                </a:solidFill>
              </a:rPr>
              <a:t>stmt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sz="1500" dirty="0" err="1">
                <a:solidFill>
                  <a:schemeClr val="accent6">
                    <a:lumMod val="75000"/>
                  </a:schemeClr>
                </a:solidFill>
              </a:rPr>
              <a:t>conn.createStatement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          </a:t>
            </a:r>
            <a:r>
              <a:rPr lang="en-US" sz="1500" dirty="0" err="1">
                <a:solidFill>
                  <a:schemeClr val="accent6">
                    <a:lumMod val="75000"/>
                  </a:schemeClr>
                </a:solidFill>
              </a:rPr>
              <a:t>ResultSet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6">
                    <a:lumMod val="75000"/>
                  </a:schemeClr>
                </a:solidFill>
              </a:rPr>
              <a:t>rs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sz="1500" dirty="0" err="1">
                <a:solidFill>
                  <a:schemeClr val="accent6">
                    <a:lumMod val="75000"/>
                  </a:schemeClr>
                </a:solidFill>
              </a:rPr>
              <a:t>stmt.executeQuery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500" dirty="0" err="1">
                <a:solidFill>
                  <a:schemeClr val="accent6">
                    <a:lumMod val="75000"/>
                  </a:schemeClr>
                </a:solidFill>
              </a:rPr>
              <a:t>sql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          while(</a:t>
            </a:r>
            <a:r>
              <a:rPr lang="en-US" sz="1500" dirty="0" err="1">
                <a:solidFill>
                  <a:schemeClr val="accent6">
                    <a:lumMod val="75000"/>
                  </a:schemeClr>
                </a:solidFill>
              </a:rPr>
              <a:t>rs.next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()){</a:t>
            </a:r>
          </a:p>
          <a:p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              // </a:t>
            </a:r>
            <a:r>
              <a:rPr lang="en-US" sz="1500" dirty="0" err="1">
                <a:solidFill>
                  <a:schemeClr val="accent6">
                    <a:lumMod val="75000"/>
                  </a:schemeClr>
                </a:solidFill>
              </a:rPr>
              <a:t>Creata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 an User Object based on the values</a:t>
            </a:r>
          </a:p>
          <a:p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           }</a:t>
            </a:r>
          </a:p>
          <a:p>
            <a:r>
              <a:rPr lang="en-US" sz="1500" dirty="0"/>
              <a:t>     }catch(</a:t>
            </a:r>
            <a:r>
              <a:rPr lang="en-US" sz="1500" dirty="0" err="1"/>
              <a:t>SQLException</a:t>
            </a:r>
            <a:r>
              <a:rPr lang="en-US" sz="1500" dirty="0"/>
              <a:t> se){</a:t>
            </a:r>
            <a:r>
              <a:rPr lang="en-US" sz="1500" dirty="0" err="1"/>
              <a:t>se.printStackTrace</a:t>
            </a:r>
            <a:r>
              <a:rPr lang="en-US" sz="1500" dirty="0"/>
              <a:t>();}</a:t>
            </a:r>
          </a:p>
          <a:p>
            <a:r>
              <a:rPr lang="en-US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255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5E5E42-3CD6-4042-AF83-74A1C061D580}"/>
              </a:ext>
            </a:extLst>
          </p:cNvPr>
          <p:cNvSpPr/>
          <p:nvPr/>
        </p:nvSpPr>
        <p:spPr>
          <a:xfrm>
            <a:off x="-56446" y="97572"/>
            <a:ext cx="5418667" cy="38164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DBConnection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JDBC_DRIVER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com.mysql.jdbc.Driver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DB_URL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://localhost/EMP"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USER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"it326"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PASS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"it326"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Connection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</a:rPr>
              <a:t>conn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DBConnection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i="1" dirty="0">
                <a:solidFill>
                  <a:srgbClr val="0000C0"/>
                </a:solidFill>
                <a:latin typeface="Consolas" panose="020B0609020204030204" pitchFamily="49" charset="0"/>
              </a:rPr>
              <a:t>JDBC_DRIVER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</a:rPr>
              <a:t>conn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i="1" dirty="0">
                <a:solidFill>
                  <a:srgbClr val="0000C0"/>
                </a:solidFill>
                <a:latin typeface="Consolas" panose="020B0609020204030204" pitchFamily="49" charset="0"/>
              </a:rPr>
              <a:t>DB_URL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i="1" dirty="0">
                <a:solidFill>
                  <a:srgbClr val="0000C0"/>
                </a:solidFill>
                <a:latin typeface="Consolas" panose="020B0609020204030204" pitchFamily="49" charset="0"/>
              </a:rPr>
              <a:t>USER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i="1" dirty="0">
                <a:solidFill>
                  <a:srgbClr val="0000C0"/>
                </a:solidFill>
                <a:latin typeface="Consolas" panose="020B0609020204030204" pitchFamily="49" charset="0"/>
              </a:rPr>
              <a:t>PASS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se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Connection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conn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6CB311-269D-493D-B476-EB3DEBDB3BB6}"/>
              </a:ext>
            </a:extLst>
          </p:cNvPr>
          <p:cNvSpPr/>
          <p:nvPr/>
        </p:nvSpPr>
        <p:spPr>
          <a:xfrm>
            <a:off x="5486400" y="97572"/>
            <a:ext cx="3657600" cy="4093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DBQuery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DBConnection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dbConn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Connection </a:t>
            </a:r>
            <a:r>
              <a:rPr lang="en-US" sz="1000" b="1" dirty="0">
                <a:solidFill>
                  <a:srgbClr val="0000C0"/>
                </a:solidFill>
                <a:latin typeface="Consolas" panose="020B0609020204030204" pitchFamily="49" charset="0"/>
              </a:rPr>
              <a:t>conn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Statement </a:t>
            </a:r>
            <a:r>
              <a:rPr lang="en-US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stmt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DBQuery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dbConn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DBConnection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C0"/>
                </a:solidFill>
                <a:latin typeface="Consolas" panose="020B0609020204030204" pitchFamily="49" charset="0"/>
              </a:rPr>
              <a:t>conn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dbConn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.getConnection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se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dbQuery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stmt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conn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.createStatement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stmt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se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832FA4-B9A7-4D98-82D1-DF1CA7CE63AA}"/>
              </a:ext>
            </a:extLst>
          </p:cNvPr>
          <p:cNvSpPr/>
          <p:nvPr/>
        </p:nvSpPr>
        <p:spPr>
          <a:xfrm>
            <a:off x="152400" y="4191000"/>
            <a:ext cx="5867400" cy="1954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ObjectCreator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query2Object(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lvl="3"/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// Create an User Object using </a:t>
            </a:r>
            <a:r>
              <a:rPr lang="en-US" sz="1100" dirty="0" err="1">
                <a:solidFill>
                  <a:srgbClr val="3F7F5F"/>
                </a:solidFill>
                <a:latin typeface="Consolas" panose="020B0609020204030204" pitchFamily="49" charset="0"/>
              </a:rPr>
              <a:t>CreatorClass</a:t>
            </a:r>
            <a:endParaRPr lang="en-US" sz="11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se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658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Open-Closed Principle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Open-Closed Principle</a:t>
            </a:r>
          </a:p>
          <a:p>
            <a:pPr lvl="1"/>
            <a:r>
              <a:rPr lang="en-US" i="1" dirty="0"/>
              <a:t>“Open for extension, closed for modification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A class or an entity </a:t>
            </a:r>
            <a:r>
              <a:rPr lang="en-US" b="1" dirty="0"/>
              <a:t>must</a:t>
            </a:r>
            <a:r>
              <a:rPr lang="en-US" dirty="0"/>
              <a:t> be </a:t>
            </a:r>
            <a:r>
              <a:rPr lang="en-US" i="1" dirty="0">
                <a:solidFill>
                  <a:srgbClr val="00B050"/>
                </a:solidFill>
              </a:rPr>
              <a:t>closed</a:t>
            </a:r>
            <a:r>
              <a:rPr lang="en-US" i="1" dirty="0"/>
              <a:t> </a:t>
            </a:r>
            <a:r>
              <a:rPr lang="en-US" dirty="0"/>
              <a:t>for any potential changes, </a:t>
            </a:r>
            <a:r>
              <a:rPr lang="en-US" b="1" dirty="0"/>
              <a:t>BUT</a:t>
            </a:r>
            <a:r>
              <a:rPr lang="en-US" dirty="0"/>
              <a:t> must be </a:t>
            </a:r>
            <a:r>
              <a:rPr lang="en-US" i="1" dirty="0">
                <a:solidFill>
                  <a:srgbClr val="00B050"/>
                </a:solidFill>
              </a:rPr>
              <a:t>open</a:t>
            </a:r>
            <a:r>
              <a:rPr lang="en-US" i="1" dirty="0"/>
              <a:t> </a:t>
            </a:r>
            <a:r>
              <a:rPr lang="en-US" dirty="0"/>
              <a:t>or allowed to be extend to deal with requirement changes</a:t>
            </a:r>
          </a:p>
          <a:p>
            <a:r>
              <a:rPr lang="en-US" dirty="0"/>
              <a:t>Why cant we just change the code</a:t>
            </a:r>
          </a:p>
          <a:p>
            <a:pPr lvl="2"/>
            <a:r>
              <a:rPr lang="en-US" dirty="0"/>
              <a:t>Re-test the component</a:t>
            </a:r>
          </a:p>
          <a:p>
            <a:pPr lvl="2"/>
            <a:r>
              <a:rPr lang="en-US" dirty="0"/>
              <a:t>Make sure old functionality still works</a:t>
            </a:r>
          </a:p>
          <a:p>
            <a:pPr lvl="2"/>
            <a:r>
              <a:rPr lang="en-US" dirty="0"/>
              <a:t>Sometime, this may not even be an option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0328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4648200" cy="1385063"/>
          </a:xfrm>
        </p:spPr>
        <p:txBody>
          <a:bodyPr>
            <a:normAutofit/>
          </a:bodyPr>
          <a:lstStyle/>
          <a:p>
            <a:r>
              <a:rPr lang="en-US" dirty="0"/>
              <a:t>Open-Closed Principle -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600200"/>
            <a:ext cx="35052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Example,</a:t>
            </a:r>
          </a:p>
          <a:p>
            <a:pPr lvl="1"/>
            <a:r>
              <a:rPr lang="en-US" dirty="0"/>
              <a:t>Rectangle and </a:t>
            </a:r>
            <a:r>
              <a:rPr lang="en-US" dirty="0" err="1"/>
              <a:t>AreaCalculator</a:t>
            </a:r>
            <a:endParaRPr lang="en-US" dirty="0"/>
          </a:p>
          <a:p>
            <a:r>
              <a:rPr lang="en-US" dirty="0"/>
              <a:t>Now,</a:t>
            </a:r>
          </a:p>
          <a:p>
            <a:pPr lvl="1"/>
            <a:r>
              <a:rPr lang="en-US" dirty="0"/>
              <a:t>You need to include Square</a:t>
            </a:r>
          </a:p>
          <a:p>
            <a:pPr lvl="1"/>
            <a:r>
              <a:rPr lang="en-US" dirty="0"/>
              <a:t>Later, include Circle or Triangle or Columbus</a:t>
            </a:r>
          </a:p>
          <a:p>
            <a:r>
              <a:rPr lang="en-US" dirty="0"/>
              <a:t>Create</a:t>
            </a:r>
          </a:p>
          <a:p>
            <a:pPr lvl="1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Square </a:t>
            </a:r>
            <a:r>
              <a:rPr lang="en-US" sz="2800" dirty="0"/>
              <a:t>and change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AreaCalculator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Circle </a:t>
            </a:r>
            <a:r>
              <a:rPr lang="en-US" sz="2800" dirty="0"/>
              <a:t>and change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AreaCalculator</a:t>
            </a:r>
            <a:endParaRPr lang="en-US" i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272" y="216974"/>
            <a:ext cx="3713140" cy="40909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810" y="4307904"/>
            <a:ext cx="53435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6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0426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/>
              <a:t>Open-Closed Principle -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600200"/>
            <a:ext cx="7772400" cy="68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Solution,</a:t>
            </a:r>
          </a:p>
          <a:p>
            <a:pPr lvl="1"/>
            <a:r>
              <a:rPr lang="en-US" dirty="0"/>
              <a:t>Define an abstraction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353076"/>
            <a:ext cx="3479515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700" y="581025"/>
            <a:ext cx="2905125" cy="4676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3915176"/>
            <a:ext cx="4171950" cy="15525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96000" y="3124200"/>
            <a:ext cx="2819400" cy="1295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3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Open-Closed Principle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How?</a:t>
            </a:r>
          </a:p>
          <a:p>
            <a:pPr lvl="1"/>
            <a:r>
              <a:rPr lang="en-US"/>
              <a:t>Separate interface from implementation</a:t>
            </a:r>
          </a:p>
          <a:p>
            <a:pPr lvl="1"/>
            <a:r>
              <a:rPr lang="en-US"/>
              <a:t>Let all other classes work on interfaces</a:t>
            </a:r>
          </a:p>
          <a:p>
            <a:pPr lvl="1"/>
            <a:r>
              <a:rPr lang="en-US"/>
              <a:t>To extend, create a new implementation for the same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0350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971</TotalTime>
  <Words>2556</Words>
  <Application>Microsoft Office PowerPoint</Application>
  <PresentationFormat>On-screen Show (4:3)</PresentationFormat>
  <Paragraphs>428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Trebuchet MS</vt:lpstr>
      <vt:lpstr>Wingdings 3</vt:lpstr>
      <vt:lpstr>Facet</vt:lpstr>
      <vt:lpstr>SOLID Principles</vt:lpstr>
      <vt:lpstr>Principles of Design</vt:lpstr>
      <vt:lpstr>Single Responsibility</vt:lpstr>
      <vt:lpstr>Single Responsibility - Example</vt:lpstr>
      <vt:lpstr>PowerPoint Presentation</vt:lpstr>
      <vt:lpstr>Open-Closed Principle</vt:lpstr>
      <vt:lpstr>Open-Closed Principle - Example</vt:lpstr>
      <vt:lpstr>Open-Closed Principle - Example</vt:lpstr>
      <vt:lpstr>The Open-Closed Principle</vt:lpstr>
      <vt:lpstr>The Liskov Substitution Principle</vt:lpstr>
      <vt:lpstr>The Liskov Substitution Principle</vt:lpstr>
      <vt:lpstr>The Liskov Substitution Principle - Example</vt:lpstr>
      <vt:lpstr>The Liskov Substitution Principle - Example</vt:lpstr>
      <vt:lpstr>The Liskov Substitution Principle - Example</vt:lpstr>
      <vt:lpstr>The Liskov Substitution Principle - Example</vt:lpstr>
      <vt:lpstr>The Liskov Substitution Principle - Example</vt:lpstr>
      <vt:lpstr>The Liskov Substitution Principle - Example</vt:lpstr>
      <vt:lpstr>The Liskov Substitution Principle - Example</vt:lpstr>
      <vt:lpstr>The Liskov Substitution Principle - Example</vt:lpstr>
      <vt:lpstr>The Liskov Substitution Principle - Example</vt:lpstr>
      <vt:lpstr>Principles of component design Interface Segregation Principle</vt:lpstr>
      <vt:lpstr>Interface Segregation Principle - Example</vt:lpstr>
      <vt:lpstr>Interface Segregation Principle - Example</vt:lpstr>
      <vt:lpstr>Interface Segregation Principle - Example</vt:lpstr>
      <vt:lpstr>Interface Segregation Principle - Example</vt:lpstr>
      <vt:lpstr>Principles of component design Dependency Inversion Principle</vt:lpstr>
      <vt:lpstr>Dependency Inversion Principle - Example</vt:lpstr>
      <vt:lpstr>Dependency Inversion Principle - Example</vt:lpstr>
      <vt:lpstr>Dependency Inversion Principle - 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Component-Level Design</dc:title>
  <dc:creator>itktech</dc:creator>
  <cp:lastModifiedBy>Abotteen, Shukri</cp:lastModifiedBy>
  <cp:revision>128</cp:revision>
  <dcterms:created xsi:type="dcterms:W3CDTF">2011-10-05T15:39:04Z</dcterms:created>
  <dcterms:modified xsi:type="dcterms:W3CDTF">2023-09-30T20:18:00Z</dcterms:modified>
</cp:coreProperties>
</file>