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11109950" cx="20317975"/>
  <p:notesSz cx="6858000" cy="9144000"/>
  <p:embeddedFontLst>
    <p:embeddedFont>
      <p:font typeface="DM Sans Medium"/>
      <p:regular r:id="rId15"/>
      <p:bold r:id="rId16"/>
      <p:italic r:id="rId17"/>
      <p:boldItalic r:id="rId18"/>
    </p:embeddedFont>
    <p:embeddedFont>
      <p:font typeface="Montserrat Medium"/>
      <p:regular r:id="rId19"/>
      <p:bold r:id="rId20"/>
      <p:italic r:id="rId21"/>
      <p:boldItalic r:id="rId22"/>
    </p:embeddedFont>
    <p:embeddedFont>
      <p:font typeface="DM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.fntdata"/><Relationship Id="rId22" Type="http://schemas.openxmlformats.org/officeDocument/2006/relationships/font" Target="fonts/MontserratMedium-boldItalic.fntdata"/><Relationship Id="rId21" Type="http://schemas.openxmlformats.org/officeDocument/2006/relationships/font" Target="fonts/MontserratMedium-italic.fntdata"/><Relationship Id="rId24" Type="http://schemas.openxmlformats.org/officeDocument/2006/relationships/font" Target="fonts/DMSans-bold.fntdata"/><Relationship Id="rId23" Type="http://schemas.openxmlformats.org/officeDocument/2006/relationships/font" Target="fonts/DM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boldItalic.fntdata"/><Relationship Id="rId25" Type="http://schemas.openxmlformats.org/officeDocument/2006/relationships/font" Target="fonts/DM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DMSansMedium-regular.fntdata"/><Relationship Id="rId14" Type="http://schemas.openxmlformats.org/officeDocument/2006/relationships/slide" Target="slides/slide10.xml"/><Relationship Id="rId17" Type="http://schemas.openxmlformats.org/officeDocument/2006/relationships/font" Target="fonts/DMSansMedium-italic.fntdata"/><Relationship Id="rId16" Type="http://schemas.openxmlformats.org/officeDocument/2006/relationships/font" Target="fonts/DMSansMedium-bold.fntdata"/><Relationship Id="rId19" Type="http://schemas.openxmlformats.org/officeDocument/2006/relationships/font" Target="fonts/MontserratMedium-regular.fntdata"/><Relationship Id="rId18" Type="http://schemas.openxmlformats.org/officeDocument/2006/relationships/font" Target="fonts/DMSans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93806" y="685800"/>
            <a:ext cx="627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ca4ab5977_0_0:notes"/>
          <p:cNvSpPr/>
          <p:nvPr>
            <p:ph idx="2" type="sldImg"/>
          </p:nvPr>
        </p:nvSpPr>
        <p:spPr>
          <a:xfrm>
            <a:off x="293806" y="685800"/>
            <a:ext cx="627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aca4ab59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14ed10b27_2_123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14ed10b27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b03a48ab1_1_18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ab03a48ab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140f3a181_0_42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140f3a18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140f3a181_0_65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140f3a18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14ed10b27_2_52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14ed10b27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14ed10a58_0_44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14ed10a5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7f069d957_0_4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7f069d95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7f069d957_0_17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7f069d9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14ed10a58_0_53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14ed10a5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626275" y="0"/>
            <a:ext cx="8691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692600" y="3743250"/>
            <a:ext cx="107082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9000"/>
              <a:buFont typeface="DM Sans"/>
              <a:buNone/>
              <a:defRPr b="1" sz="90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75" y="0"/>
            <a:ext cx="116262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692600" y="3743250"/>
            <a:ext cx="107082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b="1" sz="9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9401225"/>
            <a:ext cx="20318100" cy="17088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01000" y="9874825"/>
            <a:ext cx="1301403" cy="8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1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72999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14214" l="0" r="0" t="0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2">
  <p:cSld name="BLANK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0" y="0"/>
            <a:ext cx="15792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692600" y="3743250"/>
            <a:ext cx="85215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14214" l="0" r="0" t="0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3">
  <p:cSld name="BLANK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52701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692600" y="3743250"/>
            <a:ext cx="4143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14214" l="0" r="0" t="0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BLANK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14214" l="0" r="0" t="0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/>
          <p:nvPr/>
        </p:nvSpPr>
        <p:spPr>
          <a:xfrm>
            <a:off x="1312825" y="0"/>
            <a:ext cx="190050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1718775" y="3743250"/>
            <a:ext cx="78135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b="1" sz="9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598" y="961253"/>
            <a:ext cx="189327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2598" y="2489344"/>
            <a:ext cx="18932700" cy="7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>
            <a:lvl1pPr indent="-482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  <a:defRPr sz="4000">
                <a:solidFill>
                  <a:schemeClr val="dk2"/>
                </a:solidFill>
              </a:defRPr>
            </a:lvl1pPr>
            <a:lvl2pPr indent="-425450" lvl="1" marL="9144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2pPr>
            <a:lvl3pPr indent="-425450" lvl="2" marL="13716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3pPr>
            <a:lvl4pPr indent="-425450" lvl="3" marL="18288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4pPr>
            <a:lvl5pPr indent="-425450" lvl="4" marL="22860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5pPr>
            <a:lvl6pPr indent="-425450" lvl="5" marL="27432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6pPr>
            <a:lvl7pPr indent="-425450" lvl="6" marL="32004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7pPr>
            <a:lvl8pPr indent="-425450" lvl="7" marL="36576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8pPr>
            <a:lvl9pPr indent="-425450" lvl="8" marL="411480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algn="r">
              <a:buNone/>
              <a:defRPr sz="2200">
                <a:solidFill>
                  <a:schemeClr val="dk2"/>
                </a:solidFill>
              </a:defRPr>
            </a:lvl1pPr>
            <a:lvl2pPr lvl="1" algn="r">
              <a:buNone/>
              <a:defRPr sz="2200">
                <a:solidFill>
                  <a:schemeClr val="dk2"/>
                </a:solidFill>
              </a:defRPr>
            </a:lvl2pPr>
            <a:lvl3pPr lvl="2" algn="r">
              <a:buNone/>
              <a:defRPr sz="2200">
                <a:solidFill>
                  <a:schemeClr val="dk2"/>
                </a:solidFill>
              </a:defRPr>
            </a:lvl3pPr>
            <a:lvl4pPr lvl="3" algn="r">
              <a:buNone/>
              <a:defRPr sz="2200">
                <a:solidFill>
                  <a:schemeClr val="dk2"/>
                </a:solidFill>
              </a:defRPr>
            </a:lvl4pPr>
            <a:lvl5pPr lvl="4" algn="r">
              <a:buNone/>
              <a:defRPr sz="2200">
                <a:solidFill>
                  <a:schemeClr val="dk2"/>
                </a:solidFill>
              </a:defRPr>
            </a:lvl5pPr>
            <a:lvl6pPr lvl="5" algn="r">
              <a:buNone/>
              <a:defRPr sz="2200">
                <a:solidFill>
                  <a:schemeClr val="dk2"/>
                </a:solidFill>
              </a:defRPr>
            </a:lvl6pPr>
            <a:lvl7pPr lvl="6" algn="r">
              <a:buNone/>
              <a:defRPr sz="2200">
                <a:solidFill>
                  <a:schemeClr val="dk2"/>
                </a:solidFill>
              </a:defRPr>
            </a:lvl7pPr>
            <a:lvl8pPr lvl="7" algn="r">
              <a:buNone/>
              <a:defRPr sz="2200">
                <a:solidFill>
                  <a:schemeClr val="dk2"/>
                </a:solidFill>
              </a:defRPr>
            </a:lvl8pPr>
            <a:lvl9pPr lvl="8" algn="r">
              <a:buNone/>
              <a:defRPr sz="2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1626275" y="0"/>
            <a:ext cx="8691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50" y="7843775"/>
            <a:ext cx="2025075" cy="20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type="title"/>
          </p:nvPr>
        </p:nvSpPr>
        <p:spPr>
          <a:xfrm>
            <a:off x="692600" y="2080925"/>
            <a:ext cx="7284300" cy="77880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Calla &amp; Ivy Sales’ Campaign</a:t>
            </a:r>
            <a:r>
              <a:rPr lang="en" sz="6700">
                <a:solidFill>
                  <a:srgbClr val="21A8B0"/>
                </a:solidFill>
              </a:rPr>
              <a:t> </a:t>
            </a:r>
            <a:endParaRPr sz="6700">
              <a:solidFill>
                <a:srgbClr val="21A8B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Report</a:t>
            </a:r>
            <a:endParaRPr sz="6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Los Angeles, CA</a:t>
            </a:r>
            <a:endParaRPr sz="3400"/>
          </a:p>
          <a:p>
            <a:pPr indent="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April, 2021</a:t>
            </a:r>
            <a:endParaRPr sz="3400"/>
          </a:p>
        </p:txBody>
      </p:sp>
      <p:sp>
        <p:nvSpPr>
          <p:cNvPr id="50" name="Google Shape;50;p9"/>
          <p:cNvSpPr txBox="1"/>
          <p:nvPr/>
        </p:nvSpPr>
        <p:spPr>
          <a:xfrm>
            <a:off x="12074825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 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1" name="Google Shape;5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7225" y="0"/>
            <a:ext cx="12050649" cy="1110994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/>
          <p:nvPr/>
        </p:nvSpPr>
        <p:spPr>
          <a:xfrm>
            <a:off x="17196575" y="11936450"/>
            <a:ext cx="312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57650" y="12291175"/>
            <a:ext cx="2651075" cy="13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1312825" y="0"/>
            <a:ext cx="190050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9325" y="8493800"/>
            <a:ext cx="1301403" cy="8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/>
          <p:nvPr/>
        </p:nvSpPr>
        <p:spPr>
          <a:xfrm>
            <a:off x="548625" y="196220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>
            <p:ph type="title"/>
          </p:nvPr>
        </p:nvSpPr>
        <p:spPr>
          <a:xfrm>
            <a:off x="11718775" y="3743250"/>
            <a:ext cx="78135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" sz="8000"/>
              <a:t>Thank</a:t>
            </a:r>
            <a:endParaRPr sz="8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You!</a:t>
            </a:r>
            <a:endParaRPr sz="8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Any Question?</a:t>
            </a:r>
            <a:endParaRPr sz="8000"/>
          </a:p>
        </p:txBody>
      </p:sp>
      <p:sp>
        <p:nvSpPr>
          <p:cNvPr id="152" name="Google Shape;152;p18"/>
          <p:cNvSpPr txBox="1"/>
          <p:nvPr/>
        </p:nvSpPr>
        <p:spPr>
          <a:xfrm>
            <a:off x="4051425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750" y="1962200"/>
            <a:ext cx="10147176" cy="792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/>
        </p:nvSpPr>
        <p:spPr>
          <a:xfrm>
            <a:off x="3879275" y="5433600"/>
            <a:ext cx="13594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cxnSp>
        <p:nvCxnSpPr>
          <p:cNvPr id="59" name="Google Shape;59;p10"/>
          <p:cNvCxnSpPr/>
          <p:nvPr/>
        </p:nvCxnSpPr>
        <p:spPr>
          <a:xfrm>
            <a:off x="6600419" y="5121311"/>
            <a:ext cx="0" cy="1922700"/>
          </a:xfrm>
          <a:prstGeom prst="straightConnector1">
            <a:avLst/>
          </a:prstGeom>
          <a:noFill/>
          <a:ln cap="flat" cmpd="sng" w="38100">
            <a:solidFill>
              <a:srgbClr val="21A8B0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60" name="Google Shape;60;p10"/>
          <p:cNvSpPr txBox="1"/>
          <p:nvPr/>
        </p:nvSpPr>
        <p:spPr>
          <a:xfrm>
            <a:off x="7092928" y="4462496"/>
            <a:ext cx="6324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B336E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Campaign Objective</a:t>
            </a:r>
            <a:r>
              <a:rPr b="1" lang="en" sz="3600">
                <a:solidFill>
                  <a:srgbClr val="3B336E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:</a:t>
            </a:r>
            <a:endParaRPr b="1" sz="3600">
              <a:solidFill>
                <a:srgbClr val="3B336E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Conversion/Purchase</a:t>
            </a:r>
            <a:endParaRPr sz="3600">
              <a:solidFill>
                <a:srgbClr val="0000FF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1" name="Google Shape;61;p10"/>
          <p:cNvSpPr txBox="1"/>
          <p:nvPr/>
        </p:nvSpPr>
        <p:spPr>
          <a:xfrm>
            <a:off x="7092925" y="6301200"/>
            <a:ext cx="91923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B336E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KPI:</a:t>
            </a:r>
            <a:endParaRPr b="1" sz="3600">
              <a:solidFill>
                <a:srgbClr val="3B336E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Number of Purchase</a:t>
            </a:r>
            <a:endParaRPr sz="3600">
              <a:solidFill>
                <a:srgbClr val="0000FF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10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(Source of verification: </a:t>
            </a:r>
            <a:r>
              <a:rPr i="1" lang="en" sz="3100">
                <a:solidFill>
                  <a:srgbClr val="0000FF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Facebook Pixel </a:t>
            </a:r>
            <a:r>
              <a:rPr i="1" lang="en" sz="310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)</a:t>
            </a:r>
            <a:endParaRPr i="1" sz="3100">
              <a:solidFill>
                <a:srgbClr val="3B336E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cxnSp>
        <p:nvCxnSpPr>
          <p:cNvPr id="62" name="Google Shape;62;p10"/>
          <p:cNvCxnSpPr/>
          <p:nvPr/>
        </p:nvCxnSpPr>
        <p:spPr>
          <a:xfrm>
            <a:off x="6600419" y="3198611"/>
            <a:ext cx="0" cy="1922700"/>
          </a:xfrm>
          <a:prstGeom prst="straightConnector1">
            <a:avLst/>
          </a:prstGeom>
          <a:noFill/>
          <a:ln cap="flat" cmpd="sng" w="38100">
            <a:solidFill>
              <a:srgbClr val="21A8B0"/>
            </a:solidFill>
            <a:prstDash val="solid"/>
            <a:round/>
            <a:headEnd len="sm" w="sm" type="none"/>
            <a:tailEnd len="sm" w="sm" type="oval"/>
          </a:ln>
        </p:spPr>
      </p:cxnSp>
      <p:grpSp>
        <p:nvGrpSpPr>
          <p:cNvPr id="63" name="Google Shape;63;p10"/>
          <p:cNvGrpSpPr/>
          <p:nvPr/>
        </p:nvGrpSpPr>
        <p:grpSpPr>
          <a:xfrm>
            <a:off x="3279975" y="1481575"/>
            <a:ext cx="13758025" cy="2153725"/>
            <a:chOff x="3279975" y="1481575"/>
            <a:chExt cx="13758025" cy="2153725"/>
          </a:xfrm>
        </p:grpSpPr>
        <p:sp>
          <p:nvSpPr>
            <p:cNvPr id="64" name="Google Shape;64;p10"/>
            <p:cNvSpPr/>
            <p:nvPr/>
          </p:nvSpPr>
          <p:spPr>
            <a:xfrm>
              <a:off x="4855000" y="1481600"/>
              <a:ext cx="12183000" cy="2153700"/>
            </a:xfrm>
            <a:prstGeom prst="roundRect">
              <a:avLst>
                <a:gd fmla="val 10577" name="adj"/>
              </a:avLst>
            </a:prstGeom>
            <a:solidFill>
              <a:srgbClr val="69B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0"/>
            <p:cNvSpPr/>
            <p:nvPr/>
          </p:nvSpPr>
          <p:spPr>
            <a:xfrm>
              <a:off x="3279975" y="1481600"/>
              <a:ext cx="3940800" cy="2153700"/>
            </a:xfrm>
            <a:prstGeom prst="roundRect">
              <a:avLst>
                <a:gd fmla="val 10577" name="adj"/>
              </a:avLst>
            </a:prstGeom>
            <a:solidFill>
              <a:srgbClr val="21A8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6613925" y="1481575"/>
              <a:ext cx="2244900" cy="2153700"/>
            </a:xfrm>
            <a:prstGeom prst="roundRect">
              <a:avLst>
                <a:gd fmla="val 0" name="adj"/>
              </a:avLst>
            </a:prstGeom>
            <a:solidFill>
              <a:srgbClr val="69B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6926450" y="1563050"/>
            <a:ext cx="99432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Increased sales by 10% by the end of Quarter One (Q1)</a:t>
            </a:r>
            <a:endParaRPr sz="48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" name="Google Shape;68;p10"/>
          <p:cNvSpPr txBox="1"/>
          <p:nvPr/>
        </p:nvSpPr>
        <p:spPr>
          <a:xfrm>
            <a:off x="3780100" y="1503800"/>
            <a:ext cx="23940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Goal</a:t>
            </a:r>
            <a:endParaRPr sz="7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4075" y="9642650"/>
            <a:ext cx="2114550" cy="13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692600" y="3743250"/>
            <a:ext cx="85215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Creative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Assets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14229325" y="4991675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6" name="Google Shape;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125" y="0"/>
            <a:ext cx="14307050" cy="111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2050" y="10596275"/>
            <a:ext cx="18257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Campaign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8444875" y="481150"/>
            <a:ext cx="10291500" cy="9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Objective</a:t>
            </a: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0000FF"/>
                </a:solidFill>
                <a:highlight>
                  <a:srgbClr val="FFFFFF"/>
                </a:highlight>
              </a:rPr>
              <a:t>Website Traffic</a:t>
            </a:r>
            <a:endParaRPr sz="3600">
              <a:solidFill>
                <a:srgbClr val="0000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 u="sng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Audience: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Age: </a:t>
            </a:r>
            <a:r>
              <a:rPr lang="en" sz="3600">
                <a:solidFill>
                  <a:srgbClr val="0000FF"/>
                </a:solidFill>
                <a:latin typeface="DM Sans"/>
                <a:ea typeface="DM Sans"/>
                <a:cs typeface="DM Sans"/>
                <a:sym typeface="DM Sans"/>
              </a:rPr>
              <a:t>24 - 55</a:t>
            </a:r>
            <a:endParaRPr sz="3600">
              <a:solidFill>
                <a:srgbClr val="0000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Gender : </a:t>
            </a:r>
            <a:r>
              <a:rPr lang="en" sz="3600">
                <a:solidFill>
                  <a:srgbClr val="0000FF"/>
                </a:solidFill>
                <a:latin typeface="DM Sans"/>
                <a:ea typeface="DM Sans"/>
                <a:cs typeface="DM Sans"/>
                <a:sym typeface="DM Sans"/>
              </a:rPr>
              <a:t>Females</a:t>
            </a:r>
            <a:endParaRPr sz="3600">
              <a:solidFill>
                <a:srgbClr val="0000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Location: </a:t>
            </a:r>
            <a:r>
              <a:rPr lang="en" sz="3600">
                <a:solidFill>
                  <a:srgbClr val="0000FF"/>
                </a:solidFill>
                <a:latin typeface="DM Sans"/>
                <a:ea typeface="DM Sans"/>
                <a:cs typeface="DM Sans"/>
                <a:sym typeface="DM Sans"/>
              </a:rPr>
              <a:t>Northern Holland</a:t>
            </a:r>
            <a:endParaRPr sz="3600">
              <a:solidFill>
                <a:srgbClr val="0000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Placement: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0000FF"/>
                </a:solidFill>
                <a:latin typeface="DM Sans"/>
                <a:ea typeface="DM Sans"/>
                <a:cs typeface="DM Sans"/>
                <a:sym typeface="DM Sans"/>
              </a:rPr>
              <a:t>Facebook, Instagram &amp; Audience network</a:t>
            </a:r>
            <a:endParaRPr sz="3600">
              <a:solidFill>
                <a:srgbClr val="0000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Duration: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0000FF"/>
                </a:solidFill>
                <a:latin typeface="DM Sans"/>
                <a:ea typeface="DM Sans"/>
                <a:cs typeface="DM Sans"/>
                <a:sym typeface="DM Sans"/>
              </a:rPr>
              <a:t>40 days (Nov 6 - Dec 15)</a:t>
            </a:r>
            <a:endParaRPr sz="3600">
              <a:solidFill>
                <a:srgbClr val="0000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499FA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Budget: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0000FF"/>
                </a:solidFill>
                <a:latin typeface="DM Sans"/>
                <a:ea typeface="DM Sans"/>
                <a:cs typeface="DM Sans"/>
                <a:sym typeface="DM Sans"/>
              </a:rPr>
              <a:t>$2,000</a:t>
            </a:r>
            <a:endParaRPr sz="3600">
              <a:solidFill>
                <a:srgbClr val="0000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1A8B0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pic>
        <p:nvPicPr>
          <p:cNvPr id="84" name="Google Shape;8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2925" y="9792800"/>
            <a:ext cx="2114550" cy="9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692600" y="3743250"/>
            <a:ext cx="4143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sp>
        <p:nvSpPr>
          <p:cNvPr id="90" name="Google Shape;90;p13"/>
          <p:cNvSpPr/>
          <p:nvPr/>
        </p:nvSpPr>
        <p:spPr>
          <a:xfrm>
            <a:off x="6564850" y="4415900"/>
            <a:ext cx="12053400" cy="690300"/>
          </a:xfrm>
          <a:prstGeom prst="roundRect">
            <a:avLst>
              <a:gd fmla="val 50000" name="adj"/>
            </a:avLst>
          </a:prstGeom>
          <a:solidFill>
            <a:srgbClr val="69BC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6409866" y="889475"/>
            <a:ext cx="6904500" cy="3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Campaign Result</a:t>
            </a:r>
            <a:endParaRPr sz="440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40,350 Link Click</a:t>
            </a:r>
            <a:endParaRPr sz="32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$0.07/link click</a:t>
            </a:r>
            <a:endParaRPr sz="32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2% of Link Click Convert=&gt; </a:t>
            </a:r>
            <a:r>
              <a:rPr lang="en" sz="3200">
                <a:solidFill>
                  <a:srgbClr val="0000FF"/>
                </a:solidFill>
                <a:latin typeface="DM Sans"/>
                <a:ea typeface="DM Sans"/>
                <a:cs typeface="DM Sans"/>
                <a:sym typeface="DM Sans"/>
              </a:rPr>
              <a:t>807 purchase</a:t>
            </a:r>
            <a:endParaRPr sz="3200">
              <a:solidFill>
                <a:srgbClr val="0000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3517525" y="889475"/>
            <a:ext cx="61308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Campaign Cost</a:t>
            </a:r>
            <a:endParaRPr sz="440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DM Sans"/>
              <a:buChar char="●"/>
            </a:pPr>
            <a:r>
              <a:rPr lang="en" sz="3200">
                <a:solidFill>
                  <a:srgbClr val="0000FF"/>
                </a:solidFill>
                <a:latin typeface="DM Sans"/>
                <a:ea typeface="DM Sans"/>
                <a:cs typeface="DM Sans"/>
                <a:sym typeface="DM Sans"/>
              </a:rPr>
              <a:t>$2,000 (40 days * $50)</a:t>
            </a:r>
            <a:endParaRPr sz="3200">
              <a:solidFill>
                <a:srgbClr val="0000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9370975" y="4504475"/>
            <a:ext cx="63474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ROAS:  </a:t>
            </a:r>
            <a:r>
              <a:rPr b="1" lang="en" sz="3000">
                <a:solidFill>
                  <a:srgbClr val="0000FF"/>
                </a:solidFill>
                <a:latin typeface="DM Sans"/>
                <a:ea typeface="DM Sans"/>
                <a:cs typeface="DM Sans"/>
                <a:sym typeface="DM Sans"/>
              </a:rPr>
              <a:t>16.14</a:t>
            </a:r>
            <a:endParaRPr b="1" sz="3000">
              <a:solidFill>
                <a:srgbClr val="0000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564850" y="8371600"/>
            <a:ext cx="12053400" cy="690300"/>
          </a:xfrm>
          <a:prstGeom prst="roundRect">
            <a:avLst>
              <a:gd fmla="val 50000" name="adj"/>
            </a:avLst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70975" y="8663151"/>
            <a:ext cx="63474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ROI:</a:t>
            </a:r>
            <a:r>
              <a:rPr b="1" lang="en" sz="3000">
                <a:solidFill>
                  <a:srgbClr val="0000FF"/>
                </a:solidFill>
                <a:latin typeface="DM Sans"/>
                <a:ea typeface="DM Sans"/>
                <a:cs typeface="DM Sans"/>
                <a:sym typeface="DM Sans"/>
              </a:rPr>
              <a:t> 1.29</a:t>
            </a:r>
            <a:endParaRPr b="1" sz="3000">
              <a:solidFill>
                <a:srgbClr val="0000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613016" y="5192675"/>
            <a:ext cx="6904500" cy="3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Revenue</a:t>
            </a:r>
            <a:endParaRPr sz="440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$40 for each purchase = </a:t>
            </a:r>
            <a:r>
              <a:rPr lang="en" sz="3200">
                <a:solidFill>
                  <a:srgbClr val="0000FF"/>
                </a:solidFill>
                <a:latin typeface="DM Sans"/>
                <a:ea typeface="DM Sans"/>
                <a:cs typeface="DM Sans"/>
                <a:sym typeface="DM Sans"/>
              </a:rPr>
              <a:t>$32,280</a:t>
            </a:r>
            <a:endParaRPr sz="3200">
              <a:solidFill>
                <a:srgbClr val="0000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3560666" y="5106200"/>
            <a:ext cx="6904500" cy="3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Total Investment</a:t>
            </a:r>
            <a:endParaRPr sz="440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Advertising: </a:t>
            </a:r>
            <a:r>
              <a:rPr lang="en" sz="3200">
                <a:solidFill>
                  <a:srgbClr val="0000FF"/>
                </a:solidFill>
                <a:latin typeface="DM Sans"/>
                <a:ea typeface="DM Sans"/>
                <a:cs typeface="DM Sans"/>
                <a:sym typeface="DM Sans"/>
              </a:rPr>
              <a:t>$2,000</a:t>
            </a:r>
            <a:endParaRPr sz="32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Cost: </a:t>
            </a:r>
            <a:r>
              <a:rPr lang="en" sz="3200">
                <a:solidFill>
                  <a:srgbClr val="0000FF"/>
                </a:solidFill>
                <a:latin typeface="DM Sans"/>
                <a:ea typeface="DM Sans"/>
                <a:cs typeface="DM Sans"/>
                <a:sym typeface="DM Sans"/>
              </a:rPr>
              <a:t>$15,105 ($15 per Purchase)</a:t>
            </a:r>
            <a:endParaRPr sz="32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200"/>
              <a:buFont typeface="DM Sans"/>
              <a:buChar char="●"/>
            </a:pPr>
            <a:r>
              <a:rPr lang="en" sz="32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Total Investment: </a:t>
            </a:r>
            <a:r>
              <a:rPr lang="en" sz="3200">
                <a:solidFill>
                  <a:srgbClr val="0000FF"/>
                </a:solidFill>
                <a:latin typeface="DM Sans"/>
                <a:ea typeface="DM Sans"/>
                <a:cs typeface="DM Sans"/>
                <a:sym typeface="DM Sans"/>
              </a:rPr>
              <a:t>$14,105</a:t>
            </a:r>
            <a:endParaRPr sz="32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3775" y="9631274"/>
            <a:ext cx="2114550" cy="13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16026875" y="4735550"/>
            <a:ext cx="42912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3600"/>
              <a:buFont typeface="DM Sans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Calla &amp; Ivy Fall Promo Free shipping with lowest cost per result at $0.08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95% Confidence 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0515600" y="2098175"/>
            <a:ext cx="4755300" cy="7425300"/>
          </a:xfrm>
          <a:prstGeom prst="rect">
            <a:avLst/>
          </a:prstGeom>
          <a:noFill/>
          <a:ln cap="flat" cmpd="sng" w="114300">
            <a:solidFill>
              <a:srgbClr val="FFDE00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10570050" y="2134425"/>
            <a:ext cx="4625700" cy="73890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 b="14214" l="0" r="0" t="0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6005125" y="2857775"/>
            <a:ext cx="3900900" cy="57585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 txBox="1"/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6456925" y="4991675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11458400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6100" y="-299725"/>
            <a:ext cx="10639275" cy="108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15744225" y="4735550"/>
            <a:ext cx="42858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-552450" lvl="0" marL="457200" rtl="0" algn="l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5100"/>
              <a:buFont typeface="DM Sans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Calla &amp; Ivy Fall Promo Free shipping with lowest cost per result at $0.08</a:t>
            </a:r>
            <a:endParaRPr sz="51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0515600" y="2098175"/>
            <a:ext cx="4755300" cy="7425300"/>
          </a:xfrm>
          <a:prstGeom prst="rect">
            <a:avLst/>
          </a:prstGeom>
          <a:noFill/>
          <a:ln cap="flat" cmpd="sng" w="114300">
            <a:solidFill>
              <a:srgbClr val="FFDE00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10570050" y="2134425"/>
            <a:ext cx="4625700" cy="73890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b="14214" l="0" r="0" t="0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/>
          <p:nvPr/>
        </p:nvSpPr>
        <p:spPr>
          <a:xfrm>
            <a:off x="6005125" y="2857775"/>
            <a:ext cx="3900900" cy="57585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Insight)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6456925" y="4991675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11458400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000" y="179825"/>
            <a:ext cx="9990949" cy="1067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/>
        </p:nvSpPr>
        <p:spPr>
          <a:xfrm>
            <a:off x="15744225" y="4735550"/>
            <a:ext cx="42858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-552450" lvl="0" marL="457200" rtl="0" algn="l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5100"/>
              <a:buFont typeface="DM Sans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Calla &amp; Ivy Fall Promo Free shipping with more result of 971</a:t>
            </a:r>
            <a:endParaRPr sz="51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10515600" y="2098175"/>
            <a:ext cx="4755300" cy="7425300"/>
          </a:xfrm>
          <a:prstGeom prst="rect">
            <a:avLst/>
          </a:prstGeom>
          <a:noFill/>
          <a:ln cap="flat" cmpd="sng" w="114300">
            <a:solidFill>
              <a:srgbClr val="FFDE00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10570050" y="2134425"/>
            <a:ext cx="4625700" cy="73890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14214" l="0" r="0" t="0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/>
          <p:nvPr/>
        </p:nvSpPr>
        <p:spPr>
          <a:xfrm>
            <a:off x="6005125" y="2857775"/>
            <a:ext cx="3900900" cy="57585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 txBox="1"/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Insight</a:t>
            </a:r>
            <a:r>
              <a:rPr lang="en"/>
              <a:t>)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6456925" y="4991675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11458400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650" y="319700"/>
            <a:ext cx="9511400" cy="106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/>
        </p:nvSpPr>
        <p:spPr>
          <a:xfrm>
            <a:off x="8118825" y="2457775"/>
            <a:ext cx="11590800" cy="6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DM Sans Medium"/>
              <a:buChar char="●"/>
            </a:pPr>
            <a:r>
              <a:rPr lang="en" sz="3600">
                <a:solidFill>
                  <a:srgbClr val="0000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Include Males as well in the future</a:t>
            </a:r>
            <a:endParaRPr sz="2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Char char="●"/>
            </a:pPr>
            <a:r>
              <a:rPr lang="en" sz="3600">
                <a:solidFill>
                  <a:srgbClr val="0000FF"/>
                </a:solidFill>
                <a:highlight>
                  <a:srgbClr val="FFFFFF"/>
                </a:highlight>
              </a:rPr>
              <a:t>Expand the platforms to further optimize the result</a:t>
            </a:r>
            <a:endParaRPr sz="3600">
              <a:solidFill>
                <a:srgbClr val="0000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Char char="●"/>
            </a:pPr>
            <a:r>
              <a:rPr lang="en" sz="3600">
                <a:solidFill>
                  <a:srgbClr val="0000FF"/>
                </a:solidFill>
                <a:highlight>
                  <a:srgbClr val="FFFFFF"/>
                </a:highlight>
              </a:rPr>
              <a:t>Continue with an ad Promo having Free shipping offer for the similar campaign.</a:t>
            </a:r>
            <a:endParaRPr sz="6000">
              <a:solidFill>
                <a:srgbClr val="0000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DM Sans Medium"/>
              <a:buChar char="●"/>
            </a:pPr>
            <a:r>
              <a:rPr lang="en" sz="3600">
                <a:solidFill>
                  <a:srgbClr val="0000FF"/>
                </a:solidFill>
                <a:highlight>
                  <a:srgbClr val="FFFFFF"/>
                </a:highlight>
              </a:rPr>
              <a:t>keep testing(A/B) to optimize creative</a:t>
            </a:r>
            <a:endParaRPr sz="36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Char char="●"/>
            </a:pPr>
            <a:r>
              <a:rPr lang="en" sz="3600">
                <a:solidFill>
                  <a:srgbClr val="0000FF"/>
                </a:solidFill>
                <a:highlight>
                  <a:srgbClr val="FFFFFF"/>
                </a:highlight>
              </a:rPr>
              <a:t>Keep optimizing to reduce conversion cost</a:t>
            </a:r>
            <a:endParaRPr sz="36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43" name="Google Shape;143;p17"/>
          <p:cNvSpPr txBox="1"/>
          <p:nvPr>
            <p:ph type="title"/>
          </p:nvPr>
        </p:nvSpPr>
        <p:spPr>
          <a:xfrm>
            <a:off x="692600" y="3743250"/>
            <a:ext cx="63522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Conclusion </a:t>
            </a:r>
            <a:b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&amp; Next Steps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