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66" r:id="rId11"/>
    <p:sldId id="269" r:id="rId12"/>
    <p:sldId id="270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Predicted</a:t>
            </a:r>
            <a:r>
              <a:rPr lang="en-US" baseline="0" dirty="0"/>
              <a:t> Buyers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DA-49F2-87CE-45844B3DF0E0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DA-49F2-87CE-45844B3DF0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False Positive</c:v>
                </c:pt>
                <c:pt idx="1">
                  <c:v>True Positive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147</c:v>
                </c:pt>
                <c:pt idx="1">
                  <c:v>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86-4335-A663-F4CC933BAC8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Predicted Non-Buyers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B6-4DAF-9390-1DD56E5793A0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B6-4DAF-9390-1DD56E5793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False Negative</c:v>
                </c:pt>
                <c:pt idx="1">
                  <c:v>True Negative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1726</c:v>
                </c:pt>
                <c:pt idx="1">
                  <c:v>5751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D-43D6-A416-983059ECC0F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8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98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4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34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0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8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8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3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8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9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gilo" TargetMode="External"/><Relationship Id="rId2" Type="http://schemas.openxmlformats.org/officeDocument/2006/relationships/hyperlink" Target="https://kogilo.github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etabullaothow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dennichols.com/reference/you-cant-please-everyo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959F-5438-42A9-A0A3-92F12BE01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Supplies Telephone Campaign Analysis</a:t>
            </a:r>
            <a:endParaRPr lang="en-US" sz="2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033C-7CA4-4245-8410-D8BF2A7F9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45060-2935-0D46-839A-984E19EAD039}"/>
              </a:ext>
            </a:extLst>
          </p:cNvPr>
          <p:cNvSpPr txBox="1"/>
          <p:nvPr/>
        </p:nvSpPr>
        <p:spPr>
          <a:xfrm>
            <a:off x="2928257" y="3722914"/>
            <a:ext cx="38619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Abulla</a:t>
            </a:r>
            <a:r>
              <a:rPr lang="en-US" dirty="0"/>
              <a:t> O. </a:t>
            </a:r>
            <a:r>
              <a:rPr lang="en-US" dirty="0" err="1"/>
              <a:t>Othow</a:t>
            </a:r>
            <a:endParaRPr lang="en-US" dirty="0"/>
          </a:p>
          <a:p>
            <a:r>
              <a:rPr lang="en-US" dirty="0"/>
              <a:t>Los Angeles CA</a:t>
            </a:r>
          </a:p>
          <a:p>
            <a:r>
              <a:rPr lang="en-US" dirty="0"/>
              <a:t>Phone: 323-740-2626</a:t>
            </a:r>
          </a:p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https://kogilo.github.io/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https://github.com/kogilo</a:t>
            </a:r>
            <a:endParaRPr lang="en-US" dirty="0"/>
          </a:p>
          <a:p>
            <a:r>
              <a:rPr lang="en-US" dirty="0"/>
              <a:t>E-mail: </a:t>
            </a:r>
            <a:r>
              <a:rPr lang="en-US" dirty="0">
                <a:hlinkClick r:id="rId4"/>
              </a:rPr>
              <a:t>getabullaothow@gmail.com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680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90"/>
            <a:ext cx="9520157" cy="462802"/>
          </a:xfrm>
        </p:spPr>
        <p:txBody>
          <a:bodyPr>
            <a:normAutofit fontScale="90000"/>
          </a:bodyPr>
          <a:lstStyle/>
          <a:p>
            <a:r>
              <a:rPr lang="en-US" dirty="0"/>
              <a:t>Stepwise Logistic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34695" y="1267692"/>
            <a:ext cx="4608576" cy="1164520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Independent Validation Sample Size 6,536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084223" y="1988518"/>
            <a:ext cx="3271996" cy="3692559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Significant Variables:</a:t>
            </a:r>
          </a:p>
          <a:p>
            <a:pPr lvl="1"/>
            <a:r>
              <a:rPr lang="en-US" sz="1700" dirty="0"/>
              <a:t>High Historical Sales Volume</a:t>
            </a:r>
          </a:p>
          <a:p>
            <a:pPr lvl="1"/>
            <a:r>
              <a:rPr lang="en-US" sz="1700" dirty="0"/>
              <a:t>Large # of Prior Year Transactions</a:t>
            </a:r>
          </a:p>
          <a:p>
            <a:pPr lvl="1"/>
            <a:r>
              <a:rPr lang="en-US" sz="1700" dirty="0"/>
              <a:t>Purchased Computer</a:t>
            </a:r>
          </a:p>
          <a:p>
            <a:pPr lvl="1"/>
            <a:r>
              <a:rPr lang="en-US" sz="1700" dirty="0"/>
              <a:t>Purchased Monitor</a:t>
            </a:r>
          </a:p>
          <a:p>
            <a:pPr lvl="1"/>
            <a:r>
              <a:rPr lang="en-US" sz="1700" dirty="0"/>
              <a:t>Purchased Office Supplies</a:t>
            </a:r>
          </a:p>
          <a:p>
            <a:pPr lvl="1"/>
            <a:r>
              <a:rPr lang="en-US" sz="1700" dirty="0"/>
              <a:t>Purchased Printer</a:t>
            </a:r>
          </a:p>
          <a:p>
            <a:pPr lvl="1"/>
            <a:r>
              <a:rPr lang="en-US" sz="1700" dirty="0"/>
              <a:t>Non Auto-Renew or Notice Repurchase Method</a:t>
            </a:r>
          </a:p>
          <a:p>
            <a:pPr lvl="1"/>
            <a:r>
              <a:rPr lang="en-US" sz="1700" dirty="0"/>
              <a:t>Purchased Standard Chair</a:t>
            </a:r>
          </a:p>
        </p:txBody>
      </p:sp>
      <p:pic>
        <p:nvPicPr>
          <p:cNvPr id="7" name="Picture 4" descr="Image result for computer logo">
            <a:extLst>
              <a:ext uri="{FF2B5EF4-FFF2-40B4-BE49-F238E27FC236}">
                <a16:creationId xmlns:a16="http://schemas.microsoft.com/office/drawing/2014/main" id="{2BB9B5F8-818E-4BE9-A19D-89C03A790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2" y="6159901"/>
            <a:ext cx="669524" cy="66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B85EE7-CA22-4FE4-927E-A6825ADC72FF}"/>
              </a:ext>
            </a:extLst>
          </p:cNvPr>
          <p:cNvSpPr txBox="1">
            <a:spLocks/>
          </p:cNvSpPr>
          <p:nvPr/>
        </p:nvSpPr>
        <p:spPr>
          <a:xfrm>
            <a:off x="8385591" y="6284094"/>
            <a:ext cx="2669261" cy="421137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OFFICE SUPP</a:t>
            </a:r>
            <a:endParaRPr lang="en-US" sz="1000" i="1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613557F-E3A7-405E-A555-A8B1D25EF9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283891"/>
              </p:ext>
            </p:extLst>
          </p:nvPr>
        </p:nvGraphicFramePr>
        <p:xfrm>
          <a:off x="407570" y="2046896"/>
          <a:ext cx="3559175" cy="3128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6E12741-3D3A-4113-8363-E681F1732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60432"/>
              </p:ext>
            </p:extLst>
          </p:nvPr>
        </p:nvGraphicFramePr>
        <p:xfrm>
          <a:off x="4034537" y="2046894"/>
          <a:ext cx="3557016" cy="312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Plus Sign 17">
            <a:extLst>
              <a:ext uri="{FF2B5EF4-FFF2-40B4-BE49-F238E27FC236}">
                <a16:creationId xmlns:a16="http://schemas.microsoft.com/office/drawing/2014/main" id="{4A64BC21-DCA4-46CC-823A-3749A383A62A}"/>
              </a:ext>
            </a:extLst>
          </p:cNvPr>
          <p:cNvSpPr/>
          <p:nvPr/>
        </p:nvSpPr>
        <p:spPr>
          <a:xfrm>
            <a:off x="10488472" y="1959943"/>
            <a:ext cx="394816" cy="39052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1095836"/>
            <a:ext cx="9520157" cy="462802"/>
          </a:xfrm>
        </p:spPr>
        <p:txBody>
          <a:bodyPr>
            <a:normAutofit fontScale="90000"/>
          </a:bodyPr>
          <a:lstStyle/>
          <a:p>
            <a:r>
              <a:rPr lang="en-US" dirty="0"/>
              <a:t>Stepwise Linear Regression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34695" y="2140527"/>
            <a:ext cx="3855026" cy="3023753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Significant Variables:</a:t>
            </a:r>
          </a:p>
          <a:p>
            <a:pPr lvl="1"/>
            <a:r>
              <a:rPr lang="en-US" sz="1700" dirty="0"/>
              <a:t>Greater # of Prior Year Transactions</a:t>
            </a:r>
          </a:p>
          <a:p>
            <a:pPr lvl="1"/>
            <a:r>
              <a:rPr lang="en-US" sz="1700" dirty="0"/>
              <a:t>Purchased Monitor</a:t>
            </a:r>
          </a:p>
          <a:p>
            <a:pPr lvl="1"/>
            <a:r>
              <a:rPr lang="en-US" sz="1700" dirty="0"/>
              <a:t>Greater # of Employees</a:t>
            </a:r>
          </a:p>
          <a:p>
            <a:pPr lvl="1"/>
            <a:r>
              <a:rPr lang="en-US" sz="1700" dirty="0"/>
              <a:t>Purchased Office Supplies</a:t>
            </a:r>
          </a:p>
          <a:p>
            <a:pPr lvl="1"/>
            <a:r>
              <a:rPr lang="en-US" sz="1700" dirty="0"/>
              <a:t>Non-Branch Last Transaction Channel </a:t>
            </a:r>
          </a:p>
          <a:p>
            <a:pPr lvl="1"/>
            <a:r>
              <a:rPr lang="en-US" sz="1700" dirty="0"/>
              <a:t>High Historical Sales Volume</a:t>
            </a:r>
          </a:p>
          <a:p>
            <a:pPr lvl="1"/>
            <a:r>
              <a:rPr lang="en-US" sz="1700" dirty="0"/>
              <a:t>Long Tenure</a:t>
            </a:r>
          </a:p>
          <a:p>
            <a:pPr lvl="1"/>
            <a:endParaRPr lang="en-US" dirty="0"/>
          </a:p>
        </p:txBody>
      </p:sp>
      <p:pic>
        <p:nvPicPr>
          <p:cNvPr id="4" name="Picture 4" descr="Image result for computer logo">
            <a:extLst>
              <a:ext uri="{FF2B5EF4-FFF2-40B4-BE49-F238E27FC236}">
                <a16:creationId xmlns:a16="http://schemas.microsoft.com/office/drawing/2014/main" id="{A238717A-E4C2-42EE-96F2-31AC97FD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2" y="6159901"/>
            <a:ext cx="669524" cy="66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0EBCA62-BC15-450F-9CB6-30CB392D8AFB}"/>
              </a:ext>
            </a:extLst>
          </p:cNvPr>
          <p:cNvSpPr txBox="1">
            <a:spLocks/>
          </p:cNvSpPr>
          <p:nvPr/>
        </p:nvSpPr>
        <p:spPr>
          <a:xfrm>
            <a:off x="8385591" y="6284094"/>
            <a:ext cx="2669261" cy="421137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OFFICE CORP</a:t>
            </a:r>
            <a:endParaRPr lang="en-US" sz="1000" i="1" dirty="0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4A2C3832-3CE4-4D9C-A2BE-E5C3A3EEF1AC}"/>
              </a:ext>
            </a:extLst>
          </p:cNvPr>
          <p:cNvSpPr/>
          <p:nvPr/>
        </p:nvSpPr>
        <p:spPr>
          <a:xfrm>
            <a:off x="4211497" y="2140527"/>
            <a:ext cx="394816" cy="39052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Profitability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32168" y="3535196"/>
                <a:ext cx="8875828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.22∗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𝑇𝑟𝑎𝑛𝑠𝑎𝑐𝑡𝑖𝑜𝑛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−$8.40∗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−$45.65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:endParaRPr lang="en-US" dirty="0"/>
              </a:p>
              <a:p>
                <a:pPr/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68" y="3535196"/>
                <a:ext cx="8875828" cy="1384995"/>
              </a:xfrm>
              <a:prstGeom prst="rect">
                <a:avLst/>
              </a:prstGeom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32168" y="2238030"/>
            <a:ext cx="5260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Gross Margin on Sales: 22%</a:t>
            </a:r>
          </a:p>
          <a:p>
            <a:r>
              <a:rPr lang="en-US" dirty="0"/>
              <a:t>Campaign Cost: $45.65 per business contacted</a:t>
            </a:r>
          </a:p>
          <a:p>
            <a:r>
              <a:rPr lang="en-US" dirty="0"/>
              <a:t>Transaction Cost: $8.40 per transaction</a:t>
            </a:r>
          </a:p>
        </p:txBody>
      </p:sp>
      <p:pic>
        <p:nvPicPr>
          <p:cNvPr id="7" name="Picture 4" descr="Image result for computer logo">
            <a:extLst>
              <a:ext uri="{FF2B5EF4-FFF2-40B4-BE49-F238E27FC236}">
                <a16:creationId xmlns:a16="http://schemas.microsoft.com/office/drawing/2014/main" id="{D03B8F55-D10B-4589-92A0-DC00AB8B4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2" y="6159901"/>
            <a:ext cx="669524" cy="66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0883FA-F24F-438D-8012-AA66AB6FD9EA}"/>
              </a:ext>
            </a:extLst>
          </p:cNvPr>
          <p:cNvSpPr txBox="1">
            <a:spLocks/>
          </p:cNvSpPr>
          <p:nvPr/>
        </p:nvSpPr>
        <p:spPr>
          <a:xfrm>
            <a:off x="8385591" y="6284094"/>
            <a:ext cx="2669261" cy="421137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OFFICE CORP</a:t>
            </a:r>
            <a:endParaRPr lang="en-US" sz="1000" i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AA2CFE-C9BF-EC4A-AAF7-638F93BD6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84" y="3862187"/>
            <a:ext cx="11087100" cy="21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2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5225-0C8A-44D2-93A2-76190BAA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Lift</a:t>
            </a:r>
            <a:endParaRPr lang="en-US" dirty="0"/>
          </a:p>
        </p:txBody>
      </p:sp>
      <p:pic>
        <p:nvPicPr>
          <p:cNvPr id="6" name="Picture 4" descr="Image result for computer logo">
            <a:extLst>
              <a:ext uri="{FF2B5EF4-FFF2-40B4-BE49-F238E27FC236}">
                <a16:creationId xmlns:a16="http://schemas.microsoft.com/office/drawing/2014/main" id="{7A81515A-1035-493A-B7AB-B081BB46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2" y="6159901"/>
            <a:ext cx="669524" cy="66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43CB63-8220-44AF-9DE8-5F6FBF21CB0A}"/>
              </a:ext>
            </a:extLst>
          </p:cNvPr>
          <p:cNvSpPr txBox="1">
            <a:spLocks/>
          </p:cNvSpPr>
          <p:nvPr/>
        </p:nvSpPr>
        <p:spPr>
          <a:xfrm>
            <a:off x="8385591" y="6284094"/>
            <a:ext cx="2669261" cy="421137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OFFICE CORP</a:t>
            </a:r>
            <a:endParaRPr lang="en-US" sz="1000" i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60C2F7-C8B5-514F-93A6-35B5BC9F5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853755"/>
            <a:ext cx="11785600" cy="337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6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1 -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37" y="2344016"/>
            <a:ext cx="10887075" cy="3790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4" descr="Image result for computer logo">
            <a:extLst>
              <a:ext uri="{FF2B5EF4-FFF2-40B4-BE49-F238E27FC236}">
                <a16:creationId xmlns:a16="http://schemas.microsoft.com/office/drawing/2014/main" id="{72C62E8D-3BD8-4274-A6B6-5DCF794D7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2" y="6159901"/>
            <a:ext cx="669524" cy="66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25ADC67-280B-4058-B0BB-73A02AD4EB79}"/>
              </a:ext>
            </a:extLst>
          </p:cNvPr>
          <p:cNvSpPr txBox="1">
            <a:spLocks/>
          </p:cNvSpPr>
          <p:nvPr/>
        </p:nvSpPr>
        <p:spPr>
          <a:xfrm>
            <a:off x="8385591" y="6284094"/>
            <a:ext cx="2669261" cy="421137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OFFICE CORP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46844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DFB0-C8F7-4747-9B2A-BBB4D098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1138228"/>
            <a:ext cx="3202716" cy="385876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9FD1-AF9D-4F6E-AE33-89C7AC50C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Background</a:t>
            </a:r>
          </a:p>
          <a:p>
            <a:r>
              <a:rPr lang="en-US" dirty="0">
                <a:solidFill>
                  <a:srgbClr val="000000"/>
                </a:solidFill>
              </a:rPr>
              <a:t>Objectives</a:t>
            </a:r>
          </a:p>
          <a:p>
            <a:r>
              <a:rPr lang="en-US" dirty="0">
                <a:solidFill>
                  <a:srgbClr val="000000"/>
                </a:solidFill>
              </a:rPr>
              <a:t>Methodology</a:t>
            </a:r>
          </a:p>
          <a:p>
            <a:r>
              <a:rPr lang="en-US" dirty="0">
                <a:solidFill>
                  <a:srgbClr val="000000"/>
                </a:solidFill>
              </a:rPr>
              <a:t>Exploratory Data Analysis (EDA)</a:t>
            </a:r>
          </a:p>
          <a:p>
            <a:r>
              <a:rPr lang="en-US" dirty="0">
                <a:solidFill>
                  <a:srgbClr val="000000"/>
                </a:solidFill>
              </a:rPr>
              <a:t>Analysis Results</a:t>
            </a:r>
          </a:p>
          <a:p>
            <a:r>
              <a:rPr lang="en-US" dirty="0">
                <a:solidFill>
                  <a:srgbClr val="000000"/>
                </a:solidFill>
              </a:rPr>
              <a:t>Recommendations</a:t>
            </a:r>
          </a:p>
          <a:p>
            <a:r>
              <a:rPr lang="en-US" dirty="0">
                <a:solidFill>
                  <a:srgbClr val="000000"/>
                </a:solidFill>
              </a:rPr>
              <a:t>Appendix</a:t>
            </a:r>
          </a:p>
        </p:txBody>
      </p:sp>
      <p:pic>
        <p:nvPicPr>
          <p:cNvPr id="21" name="Picture 4" descr="Image result for computer logo">
            <a:extLst>
              <a:ext uri="{FF2B5EF4-FFF2-40B4-BE49-F238E27FC236}">
                <a16:creationId xmlns:a16="http://schemas.microsoft.com/office/drawing/2014/main" id="{AAB5BC27-7060-4B6A-9B29-35B45FFF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2" y="6159901"/>
            <a:ext cx="669524" cy="66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21F5A2BB-39D1-4935-A934-F0400C6BFE23}"/>
              </a:ext>
            </a:extLst>
          </p:cNvPr>
          <p:cNvSpPr txBox="1">
            <a:spLocks/>
          </p:cNvSpPr>
          <p:nvPr/>
        </p:nvSpPr>
        <p:spPr>
          <a:xfrm>
            <a:off x="8385591" y="6284094"/>
            <a:ext cx="2669261" cy="421137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OFFICE CORP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24412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3195-703D-4C2E-A342-BC277839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4FAB-D653-4DEF-8FD9-CA08FFBD0D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Office Supplies PLC has conducted a marketing campaign and has generated real response data from the analysis</a:t>
            </a:r>
          </a:p>
          <a:p>
            <a:r>
              <a:rPr lang="en-US" dirty="0"/>
              <a:t>During the campaign about 16,000 of the customers were targeted.</a:t>
            </a:r>
          </a:p>
          <a:p>
            <a:r>
              <a:rPr lang="en-US" dirty="0"/>
              <a:t>Client wants to use response data from prior campaign to maximize potential of the next campaign</a:t>
            </a:r>
          </a:p>
          <a:p>
            <a:pPr lvl="1"/>
            <a:r>
              <a:rPr lang="en-US" dirty="0"/>
              <a:t>Develop models</a:t>
            </a:r>
          </a:p>
          <a:p>
            <a:pPr lvl="1"/>
            <a:r>
              <a:rPr lang="en-US" dirty="0"/>
              <a:t>Understand targeting</a:t>
            </a:r>
          </a:p>
          <a:p>
            <a:pPr lvl="1"/>
            <a:r>
              <a:rPr lang="en-US" dirty="0"/>
              <a:t>Targeting all customers would cost $1.4M against the 100k customer 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57BEA-3C35-431A-A489-7E832D61AB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Office Corp response data snapshot:</a:t>
            </a:r>
          </a:p>
          <a:p>
            <a:pPr lvl="1"/>
            <a:r>
              <a:rPr lang="en-US" dirty="0"/>
              <a:t>Historical sales</a:t>
            </a:r>
          </a:p>
          <a:p>
            <a:pPr lvl="1"/>
            <a:r>
              <a:rPr lang="en-US" dirty="0"/>
              <a:t>Prior campaign sales</a:t>
            </a:r>
          </a:p>
          <a:p>
            <a:pPr lvl="1"/>
            <a:r>
              <a:rPr lang="en-US" dirty="0"/>
              <a:t>List of targeted customers:</a:t>
            </a:r>
          </a:p>
          <a:p>
            <a:pPr lvl="2"/>
            <a:r>
              <a:rPr lang="en-US" dirty="0"/>
              <a:t># of Employees</a:t>
            </a:r>
          </a:p>
          <a:p>
            <a:pPr lvl="2"/>
            <a:r>
              <a:rPr lang="en-US" dirty="0"/>
              <a:t>Prior products purchased </a:t>
            </a:r>
          </a:p>
          <a:p>
            <a:pPr lvl="1"/>
            <a:r>
              <a:rPr lang="en-US" dirty="0"/>
              <a:t>Date of first purchase</a:t>
            </a:r>
          </a:p>
        </p:txBody>
      </p:sp>
      <p:pic>
        <p:nvPicPr>
          <p:cNvPr id="7" name="Picture 6" descr="Image result for computer logo">
            <a:extLst>
              <a:ext uri="{FF2B5EF4-FFF2-40B4-BE49-F238E27FC236}">
                <a16:creationId xmlns:a16="http://schemas.microsoft.com/office/drawing/2014/main" id="{DE3B77D6-ADDF-432C-AE24-51C5BD68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2" y="6159901"/>
            <a:ext cx="669524" cy="66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F971955-88E9-4A1E-B2D6-7C5C7FF8A5AA}"/>
              </a:ext>
            </a:extLst>
          </p:cNvPr>
          <p:cNvSpPr txBox="1">
            <a:spLocks/>
          </p:cNvSpPr>
          <p:nvPr/>
        </p:nvSpPr>
        <p:spPr>
          <a:xfrm>
            <a:off x="7225259" y="6284094"/>
            <a:ext cx="3829593" cy="421137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OFFICE SUPP. PLC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79688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6288-CA8C-4E41-A1EA-B186CD74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0C12-41AA-4021-A22C-D961CF0A2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Develop a couples of models</a:t>
            </a:r>
          </a:p>
          <a:p>
            <a:r>
              <a:rPr lang="en-US" dirty="0"/>
              <a:t>Find the customers responding to the campaign</a:t>
            </a:r>
          </a:p>
          <a:p>
            <a:r>
              <a:rPr lang="en-US" dirty="0"/>
              <a:t>  Make use of Model Logistic Regression and Linear Regression.</a:t>
            </a:r>
          </a:p>
          <a:p>
            <a:r>
              <a:rPr lang="en-US" dirty="0"/>
              <a:t>  Find the probability of responding to the campaign.</a:t>
            </a:r>
          </a:p>
          <a:p>
            <a:r>
              <a:rPr lang="en-US" dirty="0"/>
              <a:t>Design a lift-chart </a:t>
            </a:r>
          </a:p>
        </p:txBody>
      </p:sp>
      <p:pic>
        <p:nvPicPr>
          <p:cNvPr id="6" name="Content Placeholder 5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8FF41728-51C8-4D09-ACC4-8C665D89AA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336"/>
          <a:stretch/>
        </p:blipFill>
        <p:spPr>
          <a:xfrm>
            <a:off x="-372228" y="20584"/>
            <a:ext cx="12191695" cy="6857990"/>
          </a:xfrm>
          <a:prstGeom prst="rect">
            <a:avLst/>
          </a:prstGeom>
        </p:spPr>
      </p:pic>
      <p:pic>
        <p:nvPicPr>
          <p:cNvPr id="16" name="Picture 4" descr="Image result for computer logo">
            <a:extLst>
              <a:ext uri="{FF2B5EF4-FFF2-40B4-BE49-F238E27FC236}">
                <a16:creationId xmlns:a16="http://schemas.microsoft.com/office/drawing/2014/main" id="{21BB22F0-7B2C-4276-9349-DAD70DDC8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2" y="6159901"/>
            <a:ext cx="669524" cy="66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C193942-0946-4F0A-90AF-0921EEAD3604}"/>
              </a:ext>
            </a:extLst>
          </p:cNvPr>
          <p:cNvSpPr txBox="1">
            <a:spLocks/>
          </p:cNvSpPr>
          <p:nvPr/>
        </p:nvSpPr>
        <p:spPr>
          <a:xfrm>
            <a:off x="7723229" y="6284094"/>
            <a:ext cx="3331624" cy="421137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OFFICE SUPP. PLC</a:t>
            </a:r>
          </a:p>
          <a:p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973879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1087-E16D-4109-942B-174025D5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1121-702E-418F-8980-F7789BEC0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Clean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EDA on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Transform dataset</a:t>
            </a:r>
          </a:p>
          <a:p>
            <a:pPr lvl="1"/>
            <a:r>
              <a:rPr lang="en-US" sz="1600" dirty="0"/>
              <a:t>Bucketing</a:t>
            </a:r>
          </a:p>
          <a:p>
            <a:pPr lvl="1"/>
            <a:r>
              <a:rPr lang="en-US" sz="1600" dirty="0"/>
              <a:t>Imputing</a:t>
            </a:r>
          </a:p>
          <a:p>
            <a:pPr lvl="1"/>
            <a:r>
              <a:rPr lang="en-US" sz="1600" dirty="0"/>
              <a:t>Feature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5B851-D4C6-432E-80E0-65C5D77A66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Perform data model creation</a:t>
            </a:r>
          </a:p>
          <a:p>
            <a:pPr lvl="1"/>
            <a:r>
              <a:rPr lang="en-US" sz="1600" dirty="0"/>
              <a:t>Logistic Regression to determine probability of response</a:t>
            </a:r>
          </a:p>
          <a:p>
            <a:pPr lvl="1"/>
            <a:r>
              <a:rPr lang="en-US" sz="1600" dirty="0"/>
              <a:t>Linear Regression to determine likely size of purchase</a:t>
            </a:r>
          </a:p>
          <a:p>
            <a:pPr lvl="1"/>
            <a:r>
              <a:rPr lang="en-US" sz="1600" dirty="0"/>
              <a:t>Calculate profitability based on regression outputs, gross margin, and campaign and transaction cost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Define customer deciles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Create lift table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Deliver recommendation</a:t>
            </a:r>
          </a:p>
          <a:p>
            <a:endParaRPr lang="en-US" dirty="0"/>
          </a:p>
        </p:txBody>
      </p:sp>
      <p:pic>
        <p:nvPicPr>
          <p:cNvPr id="5" name="Picture 4" descr="Image result for computer logo">
            <a:extLst>
              <a:ext uri="{FF2B5EF4-FFF2-40B4-BE49-F238E27FC236}">
                <a16:creationId xmlns:a16="http://schemas.microsoft.com/office/drawing/2014/main" id="{AF30659D-3301-4FC2-AE12-390FC6E2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2" y="6159901"/>
            <a:ext cx="669524" cy="66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7797BE-13B2-44E3-8419-E80B46D2CBA0}"/>
              </a:ext>
            </a:extLst>
          </p:cNvPr>
          <p:cNvSpPr txBox="1">
            <a:spLocks/>
          </p:cNvSpPr>
          <p:nvPr/>
        </p:nvSpPr>
        <p:spPr>
          <a:xfrm>
            <a:off x="8385591" y="6284094"/>
            <a:ext cx="2669261" cy="421137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OFFICE SUPP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85173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238E-82A5-4920-853E-7ECFD4F3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495097"/>
            <a:ext cx="9605635" cy="779068"/>
          </a:xfrm>
        </p:spPr>
        <p:txBody>
          <a:bodyPr/>
          <a:lstStyle/>
          <a:p>
            <a:r>
              <a:rPr lang="en-US" dirty="0"/>
              <a:t>EDA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Customers how responded vs not responded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 descr="Image result for computer logo">
            <a:extLst>
              <a:ext uri="{FF2B5EF4-FFF2-40B4-BE49-F238E27FC236}">
                <a16:creationId xmlns:a16="http://schemas.microsoft.com/office/drawing/2014/main" id="{A9CEE53D-5DA1-4767-8597-B535E81A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2" y="6159901"/>
            <a:ext cx="669524" cy="66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C38688-8EED-4B65-9D57-011ECECA150B}"/>
              </a:ext>
            </a:extLst>
          </p:cNvPr>
          <p:cNvSpPr txBox="1">
            <a:spLocks/>
          </p:cNvSpPr>
          <p:nvPr/>
        </p:nvSpPr>
        <p:spPr>
          <a:xfrm>
            <a:off x="8385591" y="6284094"/>
            <a:ext cx="2669261" cy="421137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OFFICE CORP</a:t>
            </a:r>
            <a:endParaRPr lang="en-US" sz="1000" i="1" dirty="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ED2886B0-36EA-8446-A373-AE82BA1A5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152" y="2146150"/>
            <a:ext cx="6355830" cy="389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238E-82A5-4920-853E-7ECFD4F3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495097"/>
            <a:ext cx="9605635" cy="779068"/>
          </a:xfrm>
        </p:spPr>
        <p:txBody>
          <a:bodyPr/>
          <a:lstStyle/>
          <a:p>
            <a:r>
              <a:rPr lang="en-US" dirty="0"/>
              <a:t>EDA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Languages of the interview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 descr="Image result for computer logo">
            <a:extLst>
              <a:ext uri="{FF2B5EF4-FFF2-40B4-BE49-F238E27FC236}">
                <a16:creationId xmlns:a16="http://schemas.microsoft.com/office/drawing/2014/main" id="{A9CEE53D-5DA1-4767-8597-B535E81A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2" y="6159901"/>
            <a:ext cx="669524" cy="66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C38688-8EED-4B65-9D57-011ECECA150B}"/>
              </a:ext>
            </a:extLst>
          </p:cNvPr>
          <p:cNvSpPr txBox="1">
            <a:spLocks/>
          </p:cNvSpPr>
          <p:nvPr/>
        </p:nvSpPr>
        <p:spPr>
          <a:xfrm>
            <a:off x="8385591" y="6284094"/>
            <a:ext cx="2669261" cy="421137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OFFICE CORP</a:t>
            </a:r>
            <a:endParaRPr lang="en-US" sz="1000" i="1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5E70580-C385-484D-B53D-02D86D5C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945" y="2128604"/>
            <a:ext cx="5486400" cy="355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6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238E-82A5-4920-853E-7ECFD4F3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495097"/>
            <a:ext cx="9605635" cy="779068"/>
          </a:xfrm>
        </p:spPr>
        <p:txBody>
          <a:bodyPr/>
          <a:lstStyle/>
          <a:p>
            <a:r>
              <a:rPr lang="en-US" dirty="0"/>
              <a:t>EDA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Purchasing methods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 descr="Image result for computer logo">
            <a:extLst>
              <a:ext uri="{FF2B5EF4-FFF2-40B4-BE49-F238E27FC236}">
                <a16:creationId xmlns:a16="http://schemas.microsoft.com/office/drawing/2014/main" id="{A9CEE53D-5DA1-4767-8597-B535E81A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2" y="6159901"/>
            <a:ext cx="669524" cy="66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C38688-8EED-4B65-9D57-011ECECA150B}"/>
              </a:ext>
            </a:extLst>
          </p:cNvPr>
          <p:cNvSpPr txBox="1">
            <a:spLocks/>
          </p:cNvSpPr>
          <p:nvPr/>
        </p:nvSpPr>
        <p:spPr>
          <a:xfrm>
            <a:off x="8385591" y="6284094"/>
            <a:ext cx="2669261" cy="421137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OFFICE CORP</a:t>
            </a:r>
            <a:endParaRPr lang="en-US" sz="1000" i="1" dirty="0"/>
          </a:p>
        </p:txBody>
      </p:sp>
      <p:pic>
        <p:nvPicPr>
          <p:cNvPr id="7" name="Picture 6" descr="A picture containing drawing, umbrella&#10;&#10;Description automatically generated">
            <a:extLst>
              <a:ext uri="{FF2B5EF4-FFF2-40B4-BE49-F238E27FC236}">
                <a16:creationId xmlns:a16="http://schemas.microsoft.com/office/drawing/2014/main" id="{DD52801F-9B7E-A04E-9575-2DE99E32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564" y="2083632"/>
            <a:ext cx="7555043" cy="37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6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238E-82A5-4920-853E-7ECFD4F3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495097"/>
            <a:ext cx="9605635" cy="779068"/>
          </a:xfrm>
        </p:spPr>
        <p:txBody>
          <a:bodyPr/>
          <a:lstStyle/>
          <a:p>
            <a:r>
              <a:rPr lang="en-US" dirty="0"/>
              <a:t>EDA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COORELATION HEATMAP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 descr="Image result for computer logo">
            <a:extLst>
              <a:ext uri="{FF2B5EF4-FFF2-40B4-BE49-F238E27FC236}">
                <a16:creationId xmlns:a16="http://schemas.microsoft.com/office/drawing/2014/main" id="{A9CEE53D-5DA1-4767-8597-B535E81A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2" y="6159901"/>
            <a:ext cx="669524" cy="66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C38688-8EED-4B65-9D57-011ECECA150B}"/>
              </a:ext>
            </a:extLst>
          </p:cNvPr>
          <p:cNvSpPr txBox="1">
            <a:spLocks/>
          </p:cNvSpPr>
          <p:nvPr/>
        </p:nvSpPr>
        <p:spPr>
          <a:xfrm>
            <a:off x="8385591" y="6284094"/>
            <a:ext cx="2669261" cy="421137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OFFICE CORP</a:t>
            </a:r>
            <a:endParaRPr lang="en-US" sz="1000" i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D33990-275C-AD49-922B-9EA58856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8820"/>
            <a:ext cx="12192000" cy="48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88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{21CC91D9-92FC-2342-9092-15E210C7AF42}tf10001119</Template>
  <TotalTime>1209</TotalTime>
  <Words>425</Words>
  <Application>Microsoft Macintosh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Gill Sans MT</vt:lpstr>
      <vt:lpstr>Gallery</vt:lpstr>
      <vt:lpstr>Office Supplies Telephone Campaign Analysis</vt:lpstr>
      <vt:lpstr>Contents</vt:lpstr>
      <vt:lpstr>Background</vt:lpstr>
      <vt:lpstr>Objectives</vt:lpstr>
      <vt:lpstr>Methodology</vt:lpstr>
      <vt:lpstr>EDA  Customers how responded vs not responded  </vt:lpstr>
      <vt:lpstr>EDA  Languages of the interview  </vt:lpstr>
      <vt:lpstr>EDA  Purchasing methods  </vt:lpstr>
      <vt:lpstr>EDA  COORELATION HEATMAP  </vt:lpstr>
      <vt:lpstr>Stepwise Logistic Regression</vt:lpstr>
      <vt:lpstr>Stepwise Linear Regression</vt:lpstr>
      <vt:lpstr>Profitability Model</vt:lpstr>
      <vt:lpstr>Lift</vt:lpstr>
      <vt:lpstr>Appendix 1 -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AA651</dc:title>
  <dc:creator>Anthony Martens</dc:creator>
  <cp:lastModifiedBy>Abulla Othow</cp:lastModifiedBy>
  <cp:revision>116</cp:revision>
  <dcterms:created xsi:type="dcterms:W3CDTF">2019-07-30T23:25:42Z</dcterms:created>
  <dcterms:modified xsi:type="dcterms:W3CDTF">2019-12-05T10:41:57Z</dcterms:modified>
</cp:coreProperties>
</file>