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4" r:id="rId4"/>
    <p:sldId id="267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72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7C00"/>
    <a:srgbClr val="FFF4DC"/>
    <a:srgbClr val="354158"/>
    <a:srgbClr val="B07174"/>
    <a:srgbClr val="B52617"/>
    <a:srgbClr val="FF3A77"/>
    <a:srgbClr val="FF3D78"/>
    <a:srgbClr val="413333"/>
    <a:srgbClr val="FFCC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100" d="100"/>
          <a:sy n="100" d="100"/>
        </p:scale>
        <p:origin x="10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51DA2-EDC5-DA4D-66FB-3E68F9C67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747FED-DA77-1A54-EA7C-5A6330198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DBEE3-70BB-F301-444E-4FCD62A6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D48D-89D6-4A0F-9ECA-CC37E8D3735A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E37D7-B978-8F12-5BDF-5CC91F61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8377B-BCC0-1C37-113C-6E977541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1AA4-0E28-452B-9E70-8CC62786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5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AB02E-1A65-B789-BD6B-E2A109AB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568F02-3DE9-5CB2-9B3B-757C897C3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B6E65-9E8C-3724-0B72-DE35AFF2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D48D-89D6-4A0F-9ECA-CC37E8D3735A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AA537-3520-55FD-7210-92D7AEC3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3B0E6-6A25-A0E4-1196-9BD3EAE4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1AA4-0E28-452B-9E70-8CC62786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1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A8E1C1-6741-2F20-589C-E019BF03B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10B28-DFD8-1943-B853-EE7C59E2C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FD4AB-ED43-772D-F44E-53FC9AAB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D48D-89D6-4A0F-9ECA-CC37E8D3735A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E0B25-1CBB-63FC-B280-17FAB89A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8D876-6061-A5BF-B818-EDAA30CF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1AA4-0E28-452B-9E70-8CC62786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AA591-8FB4-299F-74F1-20FF9E49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ACBB7-F160-2137-4D53-FF5006223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E05AC-1636-44B6-4E57-92F9B3AF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D48D-89D6-4A0F-9ECA-CC37E8D3735A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046E4-63F7-7DFC-E45E-43FBA87B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F7D9D-2556-0040-7007-EE948F5C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1AA4-0E28-452B-9E70-8CC62786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9C62C-D9E5-4046-FB56-1812C8DF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4CA844-6707-CEB6-AC62-9FABF2CE8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33D02-14A4-9187-7F72-FF839D63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D48D-89D6-4A0F-9ECA-CC37E8D3735A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E75CE-EC6C-EEBB-A87D-94A0A5A6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080E0-125A-6400-8B61-FC9237A0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1AA4-0E28-452B-9E70-8CC62786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D1ED8-D0FC-414C-4FF8-21DC93A0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C8DCA-B40C-609C-7603-61345D4CB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64FC84-E4D8-BBC2-4BB7-1591AD009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199990-122C-02C9-27B8-C432C3A6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D48D-89D6-4A0F-9ECA-CC37E8D3735A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85274-320E-2BC9-3B33-A59A34D1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50E5AF-EB4D-E20F-F410-FE1EC170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1AA4-0E28-452B-9E70-8CC62786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82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963AA-1EEB-3C47-33A0-5B2D860C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0B71F1-19EF-A2DA-B7D6-7F45D214F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64430D-3863-F541-1F0C-3DDFB861C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495DCC-9AF5-04B9-6927-FDBE20CA1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7E8D21-5801-D35C-C0CF-6D5059C17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5A4BB4-ED7E-F56B-DA5E-1F00AE42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D48D-89D6-4A0F-9ECA-CC37E8D3735A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5E3003-A3F0-8949-1716-58918BEC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5FFEF0-55B5-5016-FD58-D01DDE8F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1AA4-0E28-452B-9E70-8CC62786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8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F0544-8212-7E88-5626-4B87C5D6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254B96-94E5-686B-B62C-C3527DA1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D48D-89D6-4A0F-9ECA-CC37E8D3735A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121E0E-C504-CBF0-BFA7-82BE0B1F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B31E4D-5B75-DD1E-B2E8-ACA63072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1AA4-0E28-452B-9E70-8CC62786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64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8E4A96-E056-6F42-04E5-F53A9D41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D48D-89D6-4A0F-9ECA-CC37E8D3735A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27E451-F2F7-FDDB-286B-14D6B1B8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0A44CC-B1FB-58E3-F5A1-9CBEF8E6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1AA4-0E28-452B-9E70-8CC62786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730A1-A619-8084-1BF2-8310AFE0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EC0A6-8CAB-154D-D6CB-E9D97947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354FAB-C7FA-0083-46C8-1877BF3F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8E2D58-3322-20FE-DACC-BC6741C5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D48D-89D6-4A0F-9ECA-CC37E8D3735A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293F7F-15AA-B7A0-45E6-189E566B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EAFBA4-4683-BAB9-0D74-7B0D6ED6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1AA4-0E28-452B-9E70-8CC62786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79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CCF1B-9EA4-4F12-D031-112A0570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F72F57-651D-3E02-117D-1F2F7E9BB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82EC6-171B-351F-94AC-39F57BAA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036B2A-4231-9821-C050-BD6D06EA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D48D-89D6-4A0F-9ECA-CC37E8D3735A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CD0AE-F28D-649C-376D-FA6E574C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B3928-6673-D7E5-6465-365A9709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1AA4-0E28-452B-9E70-8CC62786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9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27D79B-8759-5CEB-AA59-C5967383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8CED6-5A5A-BFD8-B94C-C5373118E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72712-71BD-AA3E-6D56-BDADBE811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7D48D-89D6-4A0F-9ECA-CC37E8D3735A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67AAD-0352-F5EC-58CA-0439C0DE6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52F3F-90F0-B615-59A9-36C4C8A93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D1AA4-0E28-452B-9E70-8CC62786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5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0FC85DB-B339-4FE3-5A18-9F1263AEC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1" y="923026"/>
            <a:ext cx="7406709" cy="4494362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FBB44A7-7495-2630-0173-41BA51DB6BD2}"/>
              </a:ext>
            </a:extLst>
          </p:cNvPr>
          <p:cNvSpPr txBox="1">
            <a:spLocks/>
          </p:cNvSpPr>
          <p:nvPr/>
        </p:nvSpPr>
        <p:spPr>
          <a:xfrm>
            <a:off x="3833005" y="4196751"/>
            <a:ext cx="5897590" cy="4873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rgbClr val="FF5B8E"/>
                </a:solidFill>
              </a:rPr>
              <a:t>| XCCT Labs 2023</a:t>
            </a:r>
            <a:r>
              <a:rPr lang="ko-KR" altLang="en-US" sz="2000" b="1" dirty="0">
                <a:solidFill>
                  <a:srgbClr val="FF5B8E"/>
                </a:solidFill>
              </a:rPr>
              <a:t>년 </a:t>
            </a:r>
            <a:r>
              <a:rPr lang="en-US" altLang="ko-KR" sz="2000" b="1" dirty="0">
                <a:solidFill>
                  <a:srgbClr val="FF5B8E"/>
                </a:solidFill>
              </a:rPr>
              <a:t>1</a:t>
            </a:r>
            <a:r>
              <a:rPr lang="ko-KR" altLang="en-US" sz="2000" b="1" dirty="0">
                <a:solidFill>
                  <a:srgbClr val="FF5B8E"/>
                </a:solidFill>
              </a:rPr>
              <a:t>학기 프로젝트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9C7D7EB-A62E-5684-760D-E558D21F3B34}"/>
              </a:ext>
            </a:extLst>
          </p:cNvPr>
          <p:cNvCxnSpPr>
            <a:cxnSpLocks/>
          </p:cNvCxnSpPr>
          <p:nvPr/>
        </p:nvCxnSpPr>
        <p:spPr>
          <a:xfrm>
            <a:off x="4721524" y="4839418"/>
            <a:ext cx="0" cy="741872"/>
          </a:xfrm>
          <a:prstGeom prst="line">
            <a:avLst/>
          </a:prstGeom>
          <a:ln w="28575"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6800DB9-C133-5849-7CA7-483A7E852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7339" y="4684143"/>
            <a:ext cx="3492260" cy="1268083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ko-KR" altLang="en-US" sz="1800" b="1" dirty="0">
                <a:solidFill>
                  <a:srgbClr val="CC0066"/>
                </a:solidFill>
              </a:rPr>
              <a:t>게임학과 </a:t>
            </a:r>
            <a:r>
              <a:rPr lang="en-US" altLang="ko-KR" sz="1800" b="1" dirty="0">
                <a:solidFill>
                  <a:srgbClr val="CC0066"/>
                </a:solidFill>
              </a:rPr>
              <a:t>20221096 </a:t>
            </a:r>
            <a:r>
              <a:rPr lang="ko-KR" altLang="en-US" sz="1800" b="1" dirty="0">
                <a:solidFill>
                  <a:srgbClr val="CC0066"/>
                </a:solidFill>
              </a:rPr>
              <a:t>남근아</a:t>
            </a:r>
            <a:br>
              <a:rPr lang="en-US" altLang="ko-KR" sz="1800" b="1" dirty="0">
                <a:solidFill>
                  <a:srgbClr val="CC0066"/>
                </a:solidFill>
              </a:rPr>
            </a:br>
            <a:r>
              <a:rPr lang="ko-KR" altLang="en-US" sz="1800" b="1" dirty="0">
                <a:solidFill>
                  <a:srgbClr val="CC0066"/>
                </a:solidFill>
              </a:rPr>
              <a:t>게임학과 </a:t>
            </a:r>
            <a:r>
              <a:rPr lang="en-US" altLang="ko-KR" sz="1800" b="1" dirty="0">
                <a:solidFill>
                  <a:srgbClr val="CC0066"/>
                </a:solidFill>
              </a:rPr>
              <a:t>20221201 </a:t>
            </a:r>
            <a:r>
              <a:rPr lang="ko-KR" altLang="en-US" sz="1800" b="1" dirty="0">
                <a:solidFill>
                  <a:srgbClr val="CC0066"/>
                </a:solidFill>
              </a:rPr>
              <a:t>이부건</a:t>
            </a:r>
          </a:p>
        </p:txBody>
      </p:sp>
    </p:spTree>
    <p:extLst>
      <p:ext uri="{BB962C8B-B14F-4D97-AF65-F5344CB8AC3E}">
        <p14:creationId xmlns:p14="http://schemas.microsoft.com/office/powerpoint/2010/main" val="181591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EDB1E0A-4627-FE68-BC93-DF50A879D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319" y="-81007"/>
            <a:ext cx="2496911" cy="1609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4E4674-9C0A-D936-23AD-4B27F9BAF732}"/>
              </a:ext>
            </a:extLst>
          </p:cNvPr>
          <p:cNvSpPr txBox="1"/>
          <p:nvPr/>
        </p:nvSpPr>
        <p:spPr>
          <a:xfrm>
            <a:off x="496422" y="462594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latin typeface="+mj-lt"/>
              </a:rPr>
              <a:t>래퍼런스</a:t>
            </a:r>
            <a:r>
              <a:rPr lang="ko-KR" altLang="en-US" sz="4000" b="1" dirty="0">
                <a:latin typeface="+mj-lt"/>
              </a:rPr>
              <a:t> </a:t>
            </a:r>
          </a:p>
        </p:txBody>
      </p:sp>
      <p:pic>
        <p:nvPicPr>
          <p:cNvPr id="4" name="Picture 4" descr="썸썸 편의점 | STOVE 인디">
            <a:extLst>
              <a:ext uri="{FF2B5EF4-FFF2-40B4-BE49-F238E27FC236}">
                <a16:creationId xmlns:a16="http://schemas.microsoft.com/office/drawing/2014/main" id="{9C64101D-4BEE-1164-52A4-F5D728FC2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90" y="1651075"/>
            <a:ext cx="5118100" cy="31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기적의 분식집 상품을 Steam에서 구매하고 50% 절약하세요.">
            <a:extLst>
              <a:ext uri="{FF2B5EF4-FFF2-40B4-BE49-F238E27FC236}">
                <a16:creationId xmlns:a16="http://schemas.microsoft.com/office/drawing/2014/main" id="{EA20D202-D36B-BC4D-7C1F-149CE1562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539" y="1651075"/>
            <a:ext cx="5657851" cy="318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88CBEF-0857-E893-66E3-B975BF029A36}"/>
              </a:ext>
            </a:extLst>
          </p:cNvPr>
          <p:cNvSpPr txBox="1"/>
          <p:nvPr/>
        </p:nvSpPr>
        <p:spPr>
          <a:xfrm>
            <a:off x="1705247" y="5063430"/>
            <a:ext cx="222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ko-KR" altLang="en-US" sz="2400" b="1" dirty="0">
                <a:latin typeface="+mj-lt"/>
              </a:rPr>
              <a:t>썸썸편의점</a:t>
            </a:r>
            <a:endParaRPr lang="en-US" altLang="ko-KR" sz="24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78668-B778-44AD-707D-728E721D6E24}"/>
              </a:ext>
            </a:extLst>
          </p:cNvPr>
          <p:cNvSpPr txBox="1"/>
          <p:nvPr/>
        </p:nvSpPr>
        <p:spPr>
          <a:xfrm>
            <a:off x="7743232" y="5063429"/>
            <a:ext cx="222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ko-KR" altLang="en-US" sz="2400" b="1" dirty="0">
                <a:latin typeface="+mj-lt"/>
              </a:rPr>
              <a:t>기적의 분식집</a:t>
            </a:r>
            <a:endParaRPr lang="en-US" altLang="ko-KR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476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EDB1E0A-4627-FE68-BC93-DF50A879D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319" y="-81007"/>
            <a:ext cx="2496911" cy="1609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4E4674-9C0A-D936-23AD-4B27F9BAF732}"/>
              </a:ext>
            </a:extLst>
          </p:cNvPr>
          <p:cNvSpPr txBox="1"/>
          <p:nvPr/>
        </p:nvSpPr>
        <p:spPr>
          <a:xfrm>
            <a:off x="372597" y="520627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+mj-lt"/>
              </a:rPr>
              <a:t>추후 업데이트 내용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8CBEF-0857-E893-66E3-B975BF029A36}"/>
              </a:ext>
            </a:extLst>
          </p:cNvPr>
          <p:cNvSpPr txBox="1"/>
          <p:nvPr/>
        </p:nvSpPr>
        <p:spPr>
          <a:xfrm>
            <a:off x="496422" y="1636853"/>
            <a:ext cx="125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ko-KR" altLang="en-US" sz="2800" b="1" dirty="0">
                <a:latin typeface="+mj-lt"/>
              </a:rPr>
              <a:t>시스템</a:t>
            </a:r>
            <a:endParaRPr lang="en-US" altLang="ko-KR" sz="2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B7DF3-807E-4D96-15B2-490ACCB03BAE}"/>
              </a:ext>
            </a:extLst>
          </p:cNvPr>
          <p:cNvSpPr txBox="1"/>
          <p:nvPr/>
        </p:nvSpPr>
        <p:spPr>
          <a:xfrm>
            <a:off x="496422" y="2268868"/>
            <a:ext cx="100592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ko-KR" altLang="en-US" sz="2400" b="1" dirty="0">
                <a:solidFill>
                  <a:srgbClr val="413333"/>
                </a:solidFill>
                <a:latin typeface="+mj-lt"/>
              </a:rPr>
              <a:t>히로인의 </a:t>
            </a:r>
            <a:r>
              <a:rPr lang="ko-KR" altLang="en-US" sz="2400" b="1" dirty="0">
                <a:solidFill>
                  <a:srgbClr val="FF3D78"/>
                </a:solidFill>
                <a:latin typeface="+mj-lt"/>
              </a:rPr>
              <a:t>호감도</a:t>
            </a:r>
            <a:r>
              <a:rPr lang="ko-KR" altLang="en-US" sz="2400" b="1" dirty="0">
                <a:solidFill>
                  <a:srgbClr val="413333"/>
                </a:solidFill>
                <a:latin typeface="+mj-lt"/>
              </a:rPr>
              <a:t>를 일정 수치만큼 쌓으면 술집 알바생으로 </a:t>
            </a:r>
            <a:r>
              <a:rPr lang="ko-KR" altLang="en-US" sz="2400" b="1" dirty="0">
                <a:solidFill>
                  <a:srgbClr val="FF3D78"/>
                </a:solidFill>
                <a:latin typeface="+mj-lt"/>
              </a:rPr>
              <a:t>영입 가능</a:t>
            </a:r>
            <a:endParaRPr lang="en-US" altLang="ko-KR" sz="2400" b="1" dirty="0">
              <a:solidFill>
                <a:srgbClr val="FF3D78"/>
              </a:solidFill>
              <a:latin typeface="+mj-lt"/>
            </a:endParaRPr>
          </a:p>
          <a:p>
            <a:pPr marL="457200" indent="-457200">
              <a:spcAft>
                <a:spcPts val="1200"/>
              </a:spcAft>
              <a:buFontTx/>
              <a:buAutoNum type="arabicPeriod"/>
            </a:pPr>
            <a:r>
              <a:rPr lang="ko-KR" altLang="en-US" sz="2400" b="1" dirty="0">
                <a:solidFill>
                  <a:srgbClr val="413333"/>
                </a:solidFill>
                <a:latin typeface="+mj-lt"/>
              </a:rPr>
              <a:t>히로인 </a:t>
            </a:r>
            <a:r>
              <a:rPr lang="ko-KR" altLang="en-US" sz="2400" b="1" dirty="0">
                <a:solidFill>
                  <a:srgbClr val="FF3D78"/>
                </a:solidFill>
                <a:latin typeface="+mj-lt"/>
              </a:rPr>
              <a:t>보이스 더빙 </a:t>
            </a:r>
            <a:r>
              <a:rPr lang="ko-KR" altLang="en-US" sz="2400" b="1" dirty="0">
                <a:solidFill>
                  <a:srgbClr val="413333"/>
                </a:solidFill>
                <a:latin typeface="+mj-lt"/>
              </a:rPr>
              <a:t>추가</a:t>
            </a:r>
            <a:endParaRPr lang="en-US" altLang="ko-KR" sz="2400" b="1" dirty="0">
              <a:solidFill>
                <a:srgbClr val="413333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ko-KR" altLang="en-US" sz="2400" b="1" dirty="0">
                <a:latin typeface="+mj-lt"/>
              </a:rPr>
              <a:t> </a:t>
            </a:r>
            <a:endParaRPr lang="en-US" altLang="ko-KR" sz="24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85980-5FAA-922F-AAE8-4AB7CDAF37D2}"/>
              </a:ext>
            </a:extLst>
          </p:cNvPr>
          <p:cNvSpPr txBox="1"/>
          <p:nvPr/>
        </p:nvSpPr>
        <p:spPr>
          <a:xfrm>
            <a:off x="496422" y="3515363"/>
            <a:ext cx="125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ko-KR" altLang="en-US" sz="2800" b="1" dirty="0">
                <a:latin typeface="+mj-lt"/>
              </a:rPr>
              <a:t>배포</a:t>
            </a:r>
            <a:endParaRPr lang="en-US" altLang="ko-KR" sz="28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2ADDD-2D8A-62E9-E28D-8E89C43899A7}"/>
              </a:ext>
            </a:extLst>
          </p:cNvPr>
          <p:cNvSpPr txBox="1"/>
          <p:nvPr/>
        </p:nvSpPr>
        <p:spPr>
          <a:xfrm>
            <a:off x="496422" y="4145293"/>
            <a:ext cx="100592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altLang="ko-KR" sz="2400" b="1" dirty="0">
                <a:solidFill>
                  <a:srgbClr val="413333"/>
                </a:solidFill>
                <a:latin typeface="+mj-lt"/>
              </a:rPr>
              <a:t>Steam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altLang="ko-KR" sz="2400" b="1" dirty="0">
                <a:solidFill>
                  <a:srgbClr val="413333"/>
                </a:solidFill>
                <a:latin typeface="+mj-lt"/>
              </a:rPr>
              <a:t>Stove</a:t>
            </a:r>
            <a:r>
              <a:rPr lang="ko-KR" altLang="en-US" sz="2400" b="1" dirty="0">
                <a:latin typeface="+mj-lt"/>
              </a:rPr>
              <a:t> </a:t>
            </a:r>
            <a:endParaRPr lang="en-US" altLang="ko-KR" sz="2400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DE22F-BD2E-7FC1-A193-94C8E0673BB3}"/>
              </a:ext>
            </a:extLst>
          </p:cNvPr>
          <p:cNvSpPr txBox="1"/>
          <p:nvPr/>
        </p:nvSpPr>
        <p:spPr>
          <a:xfrm>
            <a:off x="496422" y="5189901"/>
            <a:ext cx="6310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FF3A77"/>
                </a:solidFill>
                <a:effectLst/>
                <a:latin typeface="gg sans"/>
              </a:rPr>
              <a:t>스팀이나 스토브로 진출하여 이용자 풀의 확장을 노린다</a:t>
            </a:r>
            <a:endParaRPr lang="ko-KR" altLang="en-US" b="1" dirty="0">
              <a:solidFill>
                <a:srgbClr val="FF3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80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22BC4709-1B4A-9E8C-B67A-3BEB91DCA506}"/>
              </a:ext>
            </a:extLst>
          </p:cNvPr>
          <p:cNvGrpSpPr/>
          <p:nvPr/>
        </p:nvGrpSpPr>
        <p:grpSpPr>
          <a:xfrm>
            <a:off x="3510209" y="60936"/>
            <a:ext cx="5032128" cy="6858000"/>
            <a:chOff x="3510209" y="688206"/>
            <a:chExt cx="5032128" cy="685800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0071998A-0094-189C-8D17-1B3A943892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9662" y="688206"/>
              <a:ext cx="48926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7F56901-47AD-CC3C-A360-467094E778FD}"/>
                </a:ext>
              </a:extLst>
            </p:cNvPr>
            <p:cNvSpPr/>
            <p:nvPr/>
          </p:nvSpPr>
          <p:spPr>
            <a:xfrm>
              <a:off x="3510209" y="1043910"/>
              <a:ext cx="1163637" cy="1978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CEE702D-542F-3207-4BCB-0991919C55E8}"/>
              </a:ext>
            </a:extLst>
          </p:cNvPr>
          <p:cNvSpPr/>
          <p:nvPr/>
        </p:nvSpPr>
        <p:spPr>
          <a:xfrm>
            <a:off x="-88900" y="-37276"/>
            <a:ext cx="4318000" cy="815338"/>
          </a:xfrm>
          <a:prstGeom prst="roundRect">
            <a:avLst/>
          </a:prstGeom>
          <a:solidFill>
            <a:schemeClr val="tx1">
              <a:lumMod val="75000"/>
              <a:lumOff val="25000"/>
              <a:alpha val="74000"/>
            </a:schemeClr>
          </a:solidFill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0FC85DB-B339-4FE3-5A18-9F1263AEC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707" y="-100568"/>
            <a:ext cx="2599798" cy="1675368"/>
          </a:xfrm>
          <a:prstGeom prst="rect">
            <a:avLst/>
          </a:prstGeom>
        </p:spPr>
      </p:pic>
      <p:sp>
        <p:nvSpPr>
          <p:cNvPr id="2" name="하트 1">
            <a:extLst>
              <a:ext uri="{FF2B5EF4-FFF2-40B4-BE49-F238E27FC236}">
                <a16:creationId xmlns:a16="http://schemas.microsoft.com/office/drawing/2014/main" id="{2372E0FE-4CC8-1117-B352-E1A0C36FE1C1}"/>
              </a:ext>
            </a:extLst>
          </p:cNvPr>
          <p:cNvSpPr/>
          <p:nvPr/>
        </p:nvSpPr>
        <p:spPr>
          <a:xfrm>
            <a:off x="89033" y="60936"/>
            <a:ext cx="693798" cy="638282"/>
          </a:xfrm>
          <a:prstGeom prst="heart">
            <a:avLst/>
          </a:prstGeom>
          <a:gradFill flip="none" rotWithShape="1">
            <a:gsLst>
              <a:gs pos="0">
                <a:srgbClr val="FFCCCC"/>
              </a:gs>
              <a:gs pos="50000">
                <a:srgbClr val="FF5B8E">
                  <a:shade val="67500"/>
                  <a:satMod val="115000"/>
                </a:srgbClr>
              </a:gs>
              <a:gs pos="100000">
                <a:srgbClr val="FF5B8E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FF79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8E05E05-0353-2CD4-8ACB-645C6E14CF2F}"/>
              </a:ext>
            </a:extLst>
          </p:cNvPr>
          <p:cNvGrpSpPr/>
          <p:nvPr/>
        </p:nvGrpSpPr>
        <p:grpSpPr>
          <a:xfrm>
            <a:off x="1017304" y="-23518"/>
            <a:ext cx="798710" cy="820052"/>
            <a:chOff x="265204" y="1971675"/>
            <a:chExt cx="1226987" cy="1224950"/>
          </a:xfrm>
        </p:grpSpPr>
        <p:pic>
          <p:nvPicPr>
            <p:cNvPr id="27" name="그래픽 26" descr="돼지 저금통 단색으로 채워진">
              <a:extLst>
                <a:ext uri="{FF2B5EF4-FFF2-40B4-BE49-F238E27FC236}">
                  <a16:creationId xmlns:a16="http://schemas.microsoft.com/office/drawing/2014/main" id="{44056AE6-A508-B586-3E85-08F39F477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5204" y="1971675"/>
              <a:ext cx="1224950" cy="12249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래픽 24" descr="달러 단색으로 채워진">
              <a:extLst>
                <a:ext uri="{FF2B5EF4-FFF2-40B4-BE49-F238E27FC236}">
                  <a16:creationId xmlns:a16="http://schemas.microsoft.com/office/drawing/2014/main" id="{F1FA6798-BFD5-9788-9C82-3DB0640E7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7791" y="1971675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AED1898-F561-F816-D248-AFEE1FBB7D0F}"/>
              </a:ext>
            </a:extLst>
          </p:cNvPr>
          <p:cNvSpPr txBox="1"/>
          <p:nvPr/>
        </p:nvSpPr>
        <p:spPr>
          <a:xfrm>
            <a:off x="279523" y="191525"/>
            <a:ext cx="30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357482-2796-0429-57EF-96BB273AD969}"/>
              </a:ext>
            </a:extLst>
          </p:cNvPr>
          <p:cNvSpPr txBox="1"/>
          <p:nvPr/>
        </p:nvSpPr>
        <p:spPr>
          <a:xfrm>
            <a:off x="1791860" y="212310"/>
            <a:ext cx="93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10,000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BEAD84-2C28-649E-1FAB-F266462AA4ED}"/>
              </a:ext>
            </a:extLst>
          </p:cNvPr>
          <p:cNvSpPr/>
          <p:nvPr/>
        </p:nvSpPr>
        <p:spPr>
          <a:xfrm>
            <a:off x="2159000" y="4000500"/>
            <a:ext cx="7836707" cy="2857500"/>
          </a:xfrm>
          <a:prstGeom prst="rect">
            <a:avLst/>
          </a:prstGeom>
          <a:gradFill flip="none" rotWithShape="1">
            <a:gsLst>
              <a:gs pos="30000">
                <a:srgbClr val="FF5B8E">
                  <a:alpha val="59000"/>
                  <a:lumMod val="91000"/>
                </a:srgbClr>
              </a:gs>
              <a:gs pos="90000">
                <a:srgbClr val="FFCCCC">
                  <a:alpha val="95000"/>
                </a:srgbClr>
              </a:gs>
            </a:gsLst>
            <a:lin ang="5400000" scaled="1"/>
            <a:tileRect/>
          </a:gradFill>
          <a:ln w="38100">
            <a:solidFill>
              <a:srgbClr val="FF5B8E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CF3D8A8-1E94-D6A2-4A89-57A4C1E35344}"/>
              </a:ext>
            </a:extLst>
          </p:cNvPr>
          <p:cNvSpPr/>
          <p:nvPr/>
        </p:nvSpPr>
        <p:spPr>
          <a:xfrm>
            <a:off x="7650817" y="2026957"/>
            <a:ext cx="2814927" cy="9144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38100">
            <a:solidFill>
              <a:srgbClr val="0070C0">
                <a:alpha val="57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2CF3C0F-18B2-BF2E-B254-837CA5FE3041}"/>
              </a:ext>
            </a:extLst>
          </p:cNvPr>
          <p:cNvSpPr/>
          <p:nvPr/>
        </p:nvSpPr>
        <p:spPr>
          <a:xfrm>
            <a:off x="1586802" y="2033307"/>
            <a:ext cx="2814927" cy="9144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38100">
            <a:solidFill>
              <a:srgbClr val="0070C0">
                <a:alpha val="57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B5C61-57A2-5410-399D-DEF91FCA6B4E}"/>
              </a:ext>
            </a:extLst>
          </p:cNvPr>
          <p:cNvSpPr txBox="1"/>
          <p:nvPr/>
        </p:nvSpPr>
        <p:spPr>
          <a:xfrm>
            <a:off x="61122" y="891707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413333"/>
                </a:solidFill>
              </a:rPr>
              <a:t>예상 플레이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D195B-4A36-955A-5053-7F0ADBFC2221}"/>
              </a:ext>
            </a:extLst>
          </p:cNvPr>
          <p:cNvSpPr txBox="1"/>
          <p:nvPr/>
        </p:nvSpPr>
        <p:spPr>
          <a:xfrm>
            <a:off x="4625630" y="5044736"/>
            <a:ext cx="3025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주말에 시간 있으면</a:t>
            </a:r>
            <a:r>
              <a:rPr lang="en-US" altLang="ko-KR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..</a:t>
            </a:r>
            <a:br>
              <a:rPr lang="en-US" altLang="ko-KR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ko-KR" altLang="en-U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나랑 데이트 어때</a:t>
            </a:r>
            <a:r>
              <a:rPr lang="en-US" altLang="ko-KR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?</a:t>
            </a:r>
            <a:endParaRPr lang="ko-KR" altLang="en-US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B9B6C-6AF8-B20A-70CA-D9B0B8CC84E0}"/>
              </a:ext>
            </a:extLst>
          </p:cNvPr>
          <p:cNvSpPr txBox="1"/>
          <p:nvPr/>
        </p:nvSpPr>
        <p:spPr>
          <a:xfrm>
            <a:off x="7867890" y="2253324"/>
            <a:ext cx="23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이번주는 조금</a:t>
            </a:r>
            <a:r>
              <a:rPr lang="en-US" altLang="ko-KR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...</a:t>
            </a:r>
            <a:endParaRPr lang="ko-KR" altLang="en-US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50F303-A567-6895-8FDA-753AA9404051}"/>
              </a:ext>
            </a:extLst>
          </p:cNvPr>
          <p:cNvSpPr txBox="1"/>
          <p:nvPr/>
        </p:nvSpPr>
        <p:spPr>
          <a:xfrm>
            <a:off x="1843950" y="2253323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좋아</a:t>
            </a:r>
            <a:r>
              <a:rPr lang="en-US" altLang="ko-KR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연락할게</a:t>
            </a:r>
            <a:r>
              <a:rPr lang="en-US" altLang="ko-KR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.</a:t>
            </a:r>
            <a:endParaRPr lang="ko-KR" altLang="en-US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39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EDB1E0A-4627-FE68-BC93-DF50A879D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319" y="-81007"/>
            <a:ext cx="2496911" cy="1609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4E4674-9C0A-D936-23AD-4B27F9BAF732}"/>
              </a:ext>
            </a:extLst>
          </p:cNvPr>
          <p:cNvSpPr txBox="1"/>
          <p:nvPr/>
        </p:nvSpPr>
        <p:spPr>
          <a:xfrm>
            <a:off x="469290" y="247144"/>
            <a:ext cx="5543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+mj-lt"/>
              </a:rPr>
              <a:t>작업</a:t>
            </a:r>
            <a:r>
              <a:rPr lang="en-US" altLang="ko-KR" sz="4000" b="1" dirty="0">
                <a:latin typeface="+mj-lt"/>
              </a:rPr>
              <a:t> </a:t>
            </a:r>
            <a:r>
              <a:rPr lang="ko-KR" altLang="en-US" sz="4000" b="1" dirty="0">
                <a:latin typeface="+mj-lt"/>
              </a:rPr>
              <a:t>스케줄 </a:t>
            </a:r>
            <a:r>
              <a:rPr lang="ko-KR" altLang="en-US" sz="2400" b="1" dirty="0">
                <a:latin typeface="+mj-lt"/>
              </a:rPr>
              <a:t>작업 기간</a:t>
            </a:r>
            <a:r>
              <a:rPr lang="en-US" altLang="ko-KR" sz="2400" b="1" dirty="0">
                <a:latin typeface="+mj-lt"/>
              </a:rPr>
              <a:t>: </a:t>
            </a:r>
            <a:r>
              <a:rPr lang="ko-KR" altLang="en-US" sz="2400" b="1" dirty="0">
                <a:latin typeface="+mj-lt"/>
              </a:rPr>
              <a:t>약 </a:t>
            </a:r>
            <a:r>
              <a:rPr lang="en-US" altLang="ko-KR" sz="2400" b="1" dirty="0">
                <a:latin typeface="+mj-lt"/>
              </a:rPr>
              <a:t>2</a:t>
            </a:r>
            <a:r>
              <a:rPr lang="ko-KR" altLang="en-US" sz="2400" b="1" dirty="0">
                <a:latin typeface="+mj-lt"/>
              </a:rPr>
              <a:t>달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A5DC2-BC54-A969-9C81-1CE93FDAAB8E}"/>
              </a:ext>
            </a:extLst>
          </p:cNvPr>
          <p:cNvSpPr txBox="1"/>
          <p:nvPr/>
        </p:nvSpPr>
        <p:spPr>
          <a:xfrm>
            <a:off x="5305425" y="24860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DEE743B-64CE-7649-3FEE-E6638DBBA6B8}"/>
              </a:ext>
            </a:extLst>
          </p:cNvPr>
          <p:cNvGrpSpPr/>
          <p:nvPr/>
        </p:nvGrpSpPr>
        <p:grpSpPr>
          <a:xfrm>
            <a:off x="469290" y="1409700"/>
            <a:ext cx="11139120" cy="5074652"/>
            <a:chOff x="507390" y="1400175"/>
            <a:chExt cx="11139120" cy="507465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E1C9B9-3B16-2E52-8CCE-3337990CB68A}"/>
                </a:ext>
              </a:extLst>
            </p:cNvPr>
            <p:cNvSpPr/>
            <p:nvPr/>
          </p:nvSpPr>
          <p:spPr>
            <a:xfrm>
              <a:off x="8534400" y="1400176"/>
              <a:ext cx="3112110" cy="5074651"/>
            </a:xfrm>
            <a:prstGeom prst="rect">
              <a:avLst/>
            </a:prstGeom>
            <a:gradFill flip="none" rotWithShape="1">
              <a:gsLst>
                <a:gs pos="30000">
                  <a:srgbClr val="FF5B8E">
                    <a:alpha val="59000"/>
                    <a:lumMod val="91000"/>
                  </a:srgbClr>
                </a:gs>
                <a:gs pos="90000">
                  <a:srgbClr val="FFCCCC">
                    <a:alpha val="95000"/>
                  </a:srgbClr>
                </a:gs>
              </a:gsLst>
              <a:lin ang="5400000" scaled="1"/>
              <a:tileRect/>
            </a:gradFill>
            <a:ln w="38100">
              <a:solidFill>
                <a:srgbClr val="FF5B8E">
                  <a:alpha val="8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544630F-D046-FE5D-2421-6C52097BF403}"/>
                </a:ext>
              </a:extLst>
            </p:cNvPr>
            <p:cNvGrpSpPr/>
            <p:nvPr/>
          </p:nvGrpSpPr>
          <p:grpSpPr>
            <a:xfrm>
              <a:off x="507390" y="1400175"/>
              <a:ext cx="10843884" cy="5074652"/>
              <a:chOff x="507390" y="1400175"/>
              <a:chExt cx="10843884" cy="507465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EE7A204-1123-EC45-4550-89B9430227C6}"/>
                  </a:ext>
                </a:extLst>
              </p:cNvPr>
              <p:cNvSpPr/>
              <p:nvPr/>
            </p:nvSpPr>
            <p:spPr>
              <a:xfrm>
                <a:off x="507390" y="1400176"/>
                <a:ext cx="3112110" cy="5074651"/>
              </a:xfrm>
              <a:prstGeom prst="rect">
                <a:avLst/>
              </a:prstGeom>
              <a:gradFill flip="none" rotWithShape="1">
                <a:gsLst>
                  <a:gs pos="30000">
                    <a:srgbClr val="FF5B8E">
                      <a:alpha val="59000"/>
                      <a:lumMod val="91000"/>
                    </a:srgbClr>
                  </a:gs>
                  <a:gs pos="90000">
                    <a:srgbClr val="FFCCCC">
                      <a:alpha val="95000"/>
                    </a:srgbClr>
                  </a:gs>
                </a:gsLst>
                <a:lin ang="5400000" scaled="1"/>
                <a:tileRect/>
              </a:gradFill>
              <a:ln w="38100">
                <a:solidFill>
                  <a:srgbClr val="FF5B8E">
                    <a:alpha val="84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7BA395D-55AE-3751-7CEA-79E85347DBE9}"/>
                  </a:ext>
                </a:extLst>
              </p:cNvPr>
              <p:cNvSpPr/>
              <p:nvPr/>
            </p:nvSpPr>
            <p:spPr>
              <a:xfrm>
                <a:off x="802627" y="2077452"/>
                <a:ext cx="2521637" cy="787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C0066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컨셉 구상</a:t>
                </a: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454BD70-506E-4889-C6D6-2855BFDE5455}"/>
                  </a:ext>
                </a:extLst>
              </p:cNvPr>
              <p:cNvSpPr/>
              <p:nvPr/>
            </p:nvSpPr>
            <p:spPr>
              <a:xfrm>
                <a:off x="802626" y="3155380"/>
                <a:ext cx="2521637" cy="787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C0066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시스템 및 콘텐츠 기획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61CD3E-857A-40DC-95F8-99746AC6226A}"/>
                  </a:ext>
                </a:extLst>
              </p:cNvPr>
              <p:cNvSpPr/>
              <p:nvPr/>
            </p:nvSpPr>
            <p:spPr>
              <a:xfrm>
                <a:off x="802626" y="4233308"/>
                <a:ext cx="2521637" cy="787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C0066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세부 기획</a:t>
                </a: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2A1D86B-7815-8339-080D-3876344FF29D}"/>
                  </a:ext>
                </a:extLst>
              </p:cNvPr>
              <p:cNvSpPr/>
              <p:nvPr/>
            </p:nvSpPr>
            <p:spPr>
              <a:xfrm>
                <a:off x="802625" y="5311236"/>
                <a:ext cx="2521637" cy="787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C0066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아트 초안 작업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1B4E614-D9C4-4766-1CFF-7854FB610E9C}"/>
                  </a:ext>
                </a:extLst>
              </p:cNvPr>
              <p:cNvSpPr/>
              <p:nvPr/>
            </p:nvSpPr>
            <p:spPr>
              <a:xfrm>
                <a:off x="8829637" y="2077452"/>
                <a:ext cx="2521637" cy="787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C0066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아트 작업 마무리 및</a:t>
                </a:r>
                <a:endPara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UI, Sprite </a:t>
                </a:r>
                <a:r>
                  <a:rPr lang="ko-KR" alt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적용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136B96C-BD34-1207-30ED-B4722A5E6757}"/>
                  </a:ext>
                </a:extLst>
              </p:cNvPr>
              <p:cNvSpPr/>
              <p:nvPr/>
            </p:nvSpPr>
            <p:spPr>
              <a:xfrm>
                <a:off x="8829636" y="3155380"/>
                <a:ext cx="2521637" cy="787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C0066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플레이 및 </a:t>
                </a:r>
                <a:r>
                  <a:rPr lang="ko-KR" alt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버그 수정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DA826F7-5CA0-01E8-D756-3ED44C4CDD5C}"/>
                  </a:ext>
                </a:extLst>
              </p:cNvPr>
              <p:cNvSpPr/>
              <p:nvPr/>
            </p:nvSpPr>
            <p:spPr>
              <a:xfrm>
                <a:off x="8829636" y="4233308"/>
                <a:ext cx="2521637" cy="787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C0066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최종 테스트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14F9B43-AE5A-1E35-7F42-45F0C8368CBE}"/>
                  </a:ext>
                </a:extLst>
              </p:cNvPr>
              <p:cNvSpPr/>
              <p:nvPr/>
            </p:nvSpPr>
            <p:spPr>
              <a:xfrm>
                <a:off x="8829635" y="5311236"/>
                <a:ext cx="2521637" cy="787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C0066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완성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020558F-D087-3FEC-68EE-DF65244390EC}"/>
                  </a:ext>
                </a:extLst>
              </p:cNvPr>
              <p:cNvSpPr/>
              <p:nvPr/>
            </p:nvSpPr>
            <p:spPr>
              <a:xfrm>
                <a:off x="4539945" y="1400175"/>
                <a:ext cx="3112110" cy="5074651"/>
              </a:xfrm>
              <a:prstGeom prst="rect">
                <a:avLst/>
              </a:prstGeom>
              <a:gradFill flip="none" rotWithShape="1">
                <a:gsLst>
                  <a:gs pos="30000">
                    <a:srgbClr val="FF5B8E">
                      <a:alpha val="59000"/>
                      <a:lumMod val="91000"/>
                    </a:srgbClr>
                  </a:gs>
                  <a:gs pos="90000">
                    <a:srgbClr val="FFCCCC">
                      <a:alpha val="95000"/>
                    </a:srgbClr>
                  </a:gs>
                </a:gsLst>
                <a:lin ang="5400000" scaled="1"/>
                <a:tileRect/>
              </a:gradFill>
              <a:ln w="38100">
                <a:solidFill>
                  <a:srgbClr val="FF5B8E">
                    <a:alpha val="84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A161098-50DD-069F-110C-182ECBE5A3A5}"/>
                  </a:ext>
                </a:extLst>
              </p:cNvPr>
              <p:cNvSpPr/>
              <p:nvPr/>
            </p:nvSpPr>
            <p:spPr>
              <a:xfrm>
                <a:off x="4816132" y="2077452"/>
                <a:ext cx="2521637" cy="787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C0066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시나리오 구상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7E3B42E-C699-D67D-06FD-BA9E8F600FBF}"/>
                  </a:ext>
                </a:extLst>
              </p:cNvPr>
              <p:cNvSpPr/>
              <p:nvPr/>
            </p:nvSpPr>
            <p:spPr>
              <a:xfrm>
                <a:off x="4816131" y="3155380"/>
                <a:ext cx="2521637" cy="787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C0066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에피소드 대본 제작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E07E937-60A5-1700-4453-16C56648175B}"/>
                  </a:ext>
                </a:extLst>
              </p:cNvPr>
              <p:cNvSpPr/>
              <p:nvPr/>
            </p:nvSpPr>
            <p:spPr>
              <a:xfrm>
                <a:off x="4816131" y="4233308"/>
                <a:ext cx="2521637" cy="787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C0066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주요 기능 구현</a:t>
                </a:r>
              </a:p>
            </p:txBody>
          </p:sp>
        </p:grpSp>
      </p:grp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1138FAD-1308-7261-C3C9-9749D0079A76}"/>
              </a:ext>
            </a:extLst>
          </p:cNvPr>
          <p:cNvSpPr/>
          <p:nvPr/>
        </p:nvSpPr>
        <p:spPr>
          <a:xfrm>
            <a:off x="3463640" y="3531633"/>
            <a:ext cx="1320456" cy="109537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9044FC8-5087-E833-B995-66FD1C20C1E6}"/>
              </a:ext>
            </a:extLst>
          </p:cNvPr>
          <p:cNvSpPr/>
          <p:nvPr/>
        </p:nvSpPr>
        <p:spPr>
          <a:xfrm>
            <a:off x="7511405" y="3540356"/>
            <a:ext cx="1320456" cy="109537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D183C6-A110-6495-7A49-7FE3E4D99855}"/>
              </a:ext>
            </a:extLst>
          </p:cNvPr>
          <p:cNvSpPr txBox="1"/>
          <p:nvPr/>
        </p:nvSpPr>
        <p:spPr>
          <a:xfrm>
            <a:off x="1315731" y="1508497"/>
            <a:ext cx="141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1~2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AB5166-E2A0-B056-83E8-6FCFA9095C6F}"/>
              </a:ext>
            </a:extLst>
          </p:cNvPr>
          <p:cNvSpPr txBox="1"/>
          <p:nvPr/>
        </p:nvSpPr>
        <p:spPr>
          <a:xfrm>
            <a:off x="5329238" y="1508497"/>
            <a:ext cx="141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3~5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4D9C50-99A3-E246-B94D-0B53EED1978D}"/>
              </a:ext>
            </a:extLst>
          </p:cNvPr>
          <p:cNvSpPr txBox="1"/>
          <p:nvPr/>
        </p:nvSpPr>
        <p:spPr>
          <a:xfrm>
            <a:off x="9342741" y="1479953"/>
            <a:ext cx="141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6~8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71D929-3200-4E8E-C4E3-B66A3C711F1F}"/>
              </a:ext>
            </a:extLst>
          </p:cNvPr>
          <p:cNvSpPr/>
          <p:nvPr/>
        </p:nvSpPr>
        <p:spPr>
          <a:xfrm>
            <a:off x="4797081" y="5322746"/>
            <a:ext cx="2521637" cy="787400"/>
          </a:xfrm>
          <a:prstGeom prst="rect">
            <a:avLst/>
          </a:prstGeom>
          <a:solidFill>
            <a:schemeClr val="bg1"/>
          </a:solidFill>
          <a:ln w="28575">
            <a:solidFill>
              <a:srgbClr val="CC006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샘플 플레이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0D85CF9-EFC5-FAA6-7F37-49BED0C98FEE}"/>
              </a:ext>
            </a:extLst>
          </p:cNvPr>
          <p:cNvGrpSpPr/>
          <p:nvPr/>
        </p:nvGrpSpPr>
        <p:grpSpPr>
          <a:xfrm>
            <a:off x="900806" y="4948268"/>
            <a:ext cx="2229037" cy="630475"/>
            <a:chOff x="900806" y="4948268"/>
            <a:chExt cx="2229037" cy="63047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DA7F1FF-B584-FFDF-A059-87F34840A7B5}"/>
                </a:ext>
              </a:extLst>
            </p:cNvPr>
            <p:cNvSpPr/>
            <p:nvPr/>
          </p:nvSpPr>
          <p:spPr>
            <a:xfrm>
              <a:off x="900806" y="4948268"/>
              <a:ext cx="2229037" cy="454671"/>
            </a:xfrm>
            <a:prstGeom prst="roundRect">
              <a:avLst/>
            </a:prstGeom>
            <a:solidFill>
              <a:srgbClr val="FF3A77"/>
            </a:solidFill>
            <a:ln w="38100">
              <a:solidFill>
                <a:srgbClr val="FF3D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현재 진행 단계</a:t>
              </a:r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2686D2EE-A3CC-605F-15D6-476B7B2BA173}"/>
                </a:ext>
              </a:extLst>
            </p:cNvPr>
            <p:cNvSpPr/>
            <p:nvPr/>
          </p:nvSpPr>
          <p:spPr>
            <a:xfrm>
              <a:off x="1710524" y="5317854"/>
              <a:ext cx="609600" cy="260889"/>
            </a:xfrm>
            <a:prstGeom prst="downArrow">
              <a:avLst/>
            </a:prstGeom>
            <a:solidFill>
              <a:srgbClr val="FF3A77"/>
            </a:solidFill>
            <a:ln>
              <a:solidFill>
                <a:srgbClr val="FF3D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286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EDB1E0A-4627-FE68-BC93-DF50A879D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319" y="-81007"/>
            <a:ext cx="2496911" cy="1609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4E4674-9C0A-D936-23AD-4B27F9BAF732}"/>
              </a:ext>
            </a:extLst>
          </p:cNvPr>
          <p:cNvSpPr txBox="1"/>
          <p:nvPr/>
        </p:nvSpPr>
        <p:spPr>
          <a:xfrm>
            <a:off x="469290" y="247144"/>
            <a:ext cx="3214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+mj-lt"/>
              </a:rPr>
              <a:t>작품 소개 </a:t>
            </a:r>
            <a:r>
              <a:rPr lang="ko-KR" altLang="en-US" sz="2400" b="1" dirty="0">
                <a:latin typeface="+mj-lt"/>
              </a:rPr>
              <a:t>개요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A5DC2-BC54-A969-9C81-1CE93FDAAB8E}"/>
              </a:ext>
            </a:extLst>
          </p:cNvPr>
          <p:cNvSpPr txBox="1"/>
          <p:nvPr/>
        </p:nvSpPr>
        <p:spPr>
          <a:xfrm>
            <a:off x="5305425" y="24860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D183C6-A110-6495-7A49-7FE3E4D99855}"/>
              </a:ext>
            </a:extLst>
          </p:cNvPr>
          <p:cNvSpPr txBox="1"/>
          <p:nvPr/>
        </p:nvSpPr>
        <p:spPr>
          <a:xfrm>
            <a:off x="1315731" y="1508497"/>
            <a:ext cx="141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1~2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AB5166-E2A0-B056-83E8-6FCFA9095C6F}"/>
              </a:ext>
            </a:extLst>
          </p:cNvPr>
          <p:cNvSpPr txBox="1"/>
          <p:nvPr/>
        </p:nvSpPr>
        <p:spPr>
          <a:xfrm>
            <a:off x="5329238" y="1508497"/>
            <a:ext cx="141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3~5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4D9C50-99A3-E246-B94D-0B53EED1978D}"/>
              </a:ext>
            </a:extLst>
          </p:cNvPr>
          <p:cNvSpPr txBox="1"/>
          <p:nvPr/>
        </p:nvSpPr>
        <p:spPr>
          <a:xfrm>
            <a:off x="9342741" y="1479953"/>
            <a:ext cx="141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6~8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03150CF-B9D2-52F8-229B-BBCCC87D0C47}"/>
              </a:ext>
            </a:extLst>
          </p:cNvPr>
          <p:cNvSpPr/>
          <p:nvPr/>
        </p:nvSpPr>
        <p:spPr>
          <a:xfrm>
            <a:off x="469290" y="1241941"/>
            <a:ext cx="8256699" cy="1609065"/>
          </a:xfrm>
          <a:prstGeom prst="rect">
            <a:avLst/>
          </a:prstGeom>
          <a:gradFill flip="none" rotWithShape="1">
            <a:gsLst>
              <a:gs pos="30000">
                <a:srgbClr val="FF5B8E">
                  <a:alpha val="59000"/>
                  <a:lumMod val="91000"/>
                </a:srgbClr>
              </a:gs>
              <a:gs pos="90000">
                <a:srgbClr val="FFCCCC">
                  <a:alpha val="95000"/>
                </a:srgbClr>
              </a:gs>
            </a:gsLst>
            <a:lin ang="5400000" scaled="1"/>
            <a:tileRect/>
          </a:gradFill>
          <a:ln w="38100">
            <a:solidFill>
              <a:srgbClr val="FF5B8E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 w="6350">
                  <a:solidFill>
                    <a:srgbClr val="FF3D78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장르</a:t>
            </a:r>
            <a:r>
              <a:rPr kumimoji="0" lang="ko-KR" altLang="en-US" sz="4000" b="1" i="0" u="none" strike="noStrike" kern="1200" cap="none" spc="0" normalizeH="0" baseline="0" noProof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연애 시뮬레이션</a:t>
            </a:r>
            <a:r>
              <a:rPr kumimoji="0" lang="en-US" altLang="ko-KR" sz="2400" b="1" i="0" u="none" strike="noStrike" kern="1200" cap="none" spc="0" normalizeH="0" baseline="0" noProof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400" b="1" i="0" u="none" strike="noStrike" kern="1200" cap="none" spc="0" normalizeH="0" baseline="0" noProof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미연시</a:t>
            </a:r>
            <a:r>
              <a:rPr kumimoji="0" lang="en-US" altLang="ko-KR" sz="2400" b="1" i="0" u="none" strike="noStrike" kern="1200" cap="none" spc="0" normalizeH="0" baseline="0" noProof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rgbClr val="413333"/>
                </a:solidFill>
                <a:latin typeface="맑은 고딕" panose="020F0302020204030204"/>
                <a:ea typeface="맑은 고딕" panose="020B0503020000020004" pitchFamily="50" charset="-127"/>
              </a:rPr>
              <a:t>플레이어가 주인공이 되어 이야기의 여주인공</a:t>
            </a:r>
            <a:r>
              <a:rPr lang="en-US" altLang="ko-KR" sz="2400" b="1" dirty="0">
                <a:solidFill>
                  <a:srgbClr val="413333"/>
                </a:solidFill>
                <a:latin typeface="맑은 고딕" panose="020F0302020204030204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rgbClr val="413333"/>
                </a:solidFill>
                <a:latin typeface="맑은 고딕" panose="020F0302020204030204"/>
                <a:ea typeface="맑은 고딕" panose="020B0503020000020004" pitchFamily="50" charset="-127"/>
              </a:rPr>
              <a:t>히로인</a:t>
            </a:r>
            <a:r>
              <a:rPr lang="en-US" altLang="ko-KR" sz="2400" b="1" dirty="0">
                <a:solidFill>
                  <a:srgbClr val="413333"/>
                </a:solidFill>
                <a:latin typeface="맑은 고딕" panose="020F0302020204030204"/>
                <a:ea typeface="맑은 고딕" panose="020B0503020000020004" pitchFamily="50" charset="-127"/>
              </a:rPr>
              <a:t>)</a:t>
            </a:r>
            <a:r>
              <a:rPr lang="ko-KR" altLang="en-US" sz="2400" b="1" dirty="0">
                <a:solidFill>
                  <a:srgbClr val="413333"/>
                </a:solidFill>
                <a:latin typeface="맑은 고딕" panose="020F0302020204030204"/>
                <a:ea typeface="맑은 고딕" panose="020B0503020000020004" pitchFamily="50" charset="-127"/>
              </a:rPr>
              <a:t>들과 관계를 진전시키는 시뮬레이션 게임</a:t>
            </a:r>
            <a:endParaRPr lang="en-US" altLang="ko-KR" sz="2400" b="1" dirty="0">
              <a:solidFill>
                <a:srgbClr val="413333"/>
              </a:solidFill>
              <a:latin typeface="맑은 고딕" panose="020F03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3159FC-524C-3A82-70C9-078104170227}"/>
              </a:ext>
            </a:extLst>
          </p:cNvPr>
          <p:cNvSpPr/>
          <p:nvPr/>
        </p:nvSpPr>
        <p:spPr>
          <a:xfrm>
            <a:off x="469290" y="3137917"/>
            <a:ext cx="8256699" cy="1609065"/>
          </a:xfrm>
          <a:prstGeom prst="rect">
            <a:avLst/>
          </a:prstGeom>
          <a:gradFill flip="none" rotWithShape="1">
            <a:gsLst>
              <a:gs pos="30000">
                <a:srgbClr val="FF5B8E">
                  <a:alpha val="59000"/>
                  <a:lumMod val="91000"/>
                </a:srgbClr>
              </a:gs>
              <a:gs pos="90000">
                <a:srgbClr val="FFCCCC">
                  <a:alpha val="95000"/>
                </a:srgbClr>
              </a:gs>
            </a:gsLst>
            <a:lin ang="5400000" scaled="1"/>
            <a:tileRect/>
          </a:gradFill>
          <a:ln w="38100">
            <a:solidFill>
              <a:srgbClr val="FF5B8E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4000" b="1" dirty="0">
                <a:ln>
                  <a:solidFill>
                    <a:srgbClr val="FF3D78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맑은 고딕" panose="020F0302020204030204"/>
                <a:ea typeface="맑은 고딕" panose="020B0503020000020004" pitchFamily="50" charset="-127"/>
              </a:rPr>
              <a:t>플랫폼</a:t>
            </a:r>
            <a:r>
              <a:rPr lang="ko-KR" altLang="en-US" sz="4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맑은 고딕" panose="020F0302020204030204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맑은 고딕" panose="020F0302020204030204"/>
                <a:ea typeface="맑은 고딕" panose="020B0503020000020004" pitchFamily="50" charset="-127"/>
              </a:rPr>
              <a:t>PC</a:t>
            </a:r>
            <a:endParaRPr lang="en-US" altLang="ko-KR" sz="4000" b="1" dirty="0">
              <a:solidFill>
                <a:schemeClr val="accent4">
                  <a:lumMod val="20000"/>
                  <a:lumOff val="80000"/>
                </a:schemeClr>
              </a:solidFill>
              <a:latin typeface="맑은 고딕" panose="020F0302020204030204"/>
              <a:ea typeface="맑은 고딕" panose="020B0503020000020004" pitchFamily="50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400" b="1" dirty="0">
                <a:solidFill>
                  <a:srgbClr val="413333"/>
                </a:solidFill>
                <a:latin typeface="맑은 고딕" panose="020F0302020204030204"/>
                <a:ea typeface="맑은 고딕" panose="020B0503020000020004" pitchFamily="50" charset="-127"/>
              </a:rPr>
              <a:t>기본적으로 </a:t>
            </a:r>
            <a:r>
              <a:rPr lang="en-US" altLang="ko-KR" sz="2400" b="1" dirty="0">
                <a:solidFill>
                  <a:srgbClr val="413333"/>
                </a:solidFill>
                <a:latin typeface="맑은 고딕" panose="020F0302020204030204"/>
                <a:ea typeface="맑은 고딕" panose="020B0503020000020004" pitchFamily="50" charset="-127"/>
              </a:rPr>
              <a:t>PC </a:t>
            </a:r>
            <a:r>
              <a:rPr lang="ko-KR" altLang="en-US" sz="2400" b="1" dirty="0">
                <a:solidFill>
                  <a:srgbClr val="413333"/>
                </a:solidFill>
                <a:latin typeface="맑은 고딕" panose="020F0302020204030204"/>
                <a:ea typeface="맑은 고딕" panose="020B0503020000020004" pitchFamily="50" charset="-127"/>
              </a:rPr>
              <a:t>환경에서 진행</a:t>
            </a:r>
            <a:br>
              <a:rPr lang="en-US" altLang="ko-KR" sz="2400" b="1" dirty="0">
                <a:solidFill>
                  <a:srgbClr val="413333"/>
                </a:solidFill>
                <a:latin typeface="맑은 고딕" panose="020F0302020204030204"/>
                <a:ea typeface="맑은 고딕" panose="020B0503020000020004" pitchFamily="50" charset="-127"/>
              </a:rPr>
            </a:br>
            <a:r>
              <a:rPr lang="ko-KR" altLang="en-US" sz="2400" b="1" dirty="0">
                <a:solidFill>
                  <a:srgbClr val="413333"/>
                </a:solidFill>
                <a:latin typeface="맑은 고딕" panose="020F0302020204030204"/>
                <a:ea typeface="맑은 고딕" panose="020B0503020000020004" pitchFamily="50" charset="-127"/>
              </a:rPr>
              <a:t>어느정도 제작 후 모바일 버전도 개발 고려</a:t>
            </a:r>
            <a:endParaRPr lang="en-US" altLang="ko-KR" sz="2400" b="1" dirty="0">
              <a:solidFill>
                <a:srgbClr val="413333"/>
              </a:solidFill>
              <a:latin typeface="맑은 고딕" panose="020F0302020204030204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0336ED2-8B98-4EC4-00E4-3E776D534E0E}"/>
              </a:ext>
            </a:extLst>
          </p:cNvPr>
          <p:cNvSpPr/>
          <p:nvPr/>
        </p:nvSpPr>
        <p:spPr>
          <a:xfrm>
            <a:off x="469290" y="5029542"/>
            <a:ext cx="8256699" cy="1609065"/>
          </a:xfrm>
          <a:prstGeom prst="rect">
            <a:avLst/>
          </a:prstGeom>
          <a:gradFill flip="none" rotWithShape="1">
            <a:gsLst>
              <a:gs pos="30000">
                <a:srgbClr val="FF5B8E">
                  <a:alpha val="59000"/>
                  <a:lumMod val="91000"/>
                </a:srgbClr>
              </a:gs>
              <a:gs pos="90000">
                <a:srgbClr val="FFCCCC">
                  <a:alpha val="95000"/>
                </a:srgbClr>
              </a:gs>
            </a:gsLst>
            <a:lin ang="5400000" scaled="1"/>
            <a:tileRect/>
          </a:gradFill>
          <a:ln w="38100">
            <a:solidFill>
              <a:srgbClr val="FF5B8E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4000" b="1" dirty="0">
                <a:ln>
                  <a:solidFill>
                    <a:srgbClr val="FF3D78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맑은 고딕" panose="020F0302020204030204"/>
                <a:ea typeface="맑은 고딕" panose="020B0503020000020004" pitchFamily="50" charset="-127"/>
              </a:rPr>
              <a:t>의도</a:t>
            </a:r>
            <a:r>
              <a:rPr lang="ko-KR" altLang="en-US" sz="4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맑은 고딕" panose="020F0302020204030204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맑은 고딕" panose="020F0302020204030204"/>
                <a:ea typeface="맑은 고딕" panose="020B0503020000020004" pitchFamily="50" charset="-127"/>
              </a:rPr>
              <a:t>본격적인 게임 개발의 초석</a:t>
            </a:r>
            <a:endParaRPr lang="en-US" altLang="ko-KR" sz="2400" b="1" dirty="0">
              <a:solidFill>
                <a:schemeClr val="accent4">
                  <a:lumMod val="20000"/>
                  <a:lumOff val="80000"/>
                </a:schemeClr>
              </a:solidFill>
              <a:latin typeface="맑은 고딕" panose="020F0302020204030204"/>
              <a:ea typeface="맑은 고딕" panose="020B0503020000020004" pitchFamily="50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400" b="1" dirty="0">
                <a:solidFill>
                  <a:srgbClr val="413333"/>
                </a:solidFill>
                <a:latin typeface="맑은 고딕" panose="020F0302020204030204"/>
                <a:ea typeface="맑은 고딕" panose="020B0503020000020004" pitchFamily="50" charset="-127"/>
              </a:rPr>
              <a:t>직접 게임을 만들고 과정을 습득하는 것이 목표</a:t>
            </a:r>
            <a:br>
              <a:rPr lang="en-US" altLang="ko-KR" sz="2400" b="1" dirty="0">
                <a:solidFill>
                  <a:srgbClr val="413333"/>
                </a:solidFill>
                <a:latin typeface="맑은 고딕" panose="020F0302020204030204"/>
                <a:ea typeface="맑은 고딕" panose="020B0503020000020004" pitchFamily="50" charset="-127"/>
              </a:rPr>
            </a:br>
            <a:r>
              <a:rPr lang="ko-KR" altLang="en-US" sz="2400" b="1" dirty="0">
                <a:solidFill>
                  <a:srgbClr val="413333"/>
                </a:solidFill>
                <a:latin typeface="맑은 고딕" panose="020F0302020204030204"/>
                <a:ea typeface="맑은 고딕" panose="020B0503020000020004" pitchFamily="50" charset="-127"/>
              </a:rPr>
              <a:t>조사 </a:t>
            </a:r>
            <a:r>
              <a:rPr lang="en-US" altLang="ko-KR" sz="2400" b="1" dirty="0">
                <a:solidFill>
                  <a:srgbClr val="413333"/>
                </a:solidFill>
                <a:latin typeface="맑은 고딕" panose="020F0302020204030204"/>
                <a:ea typeface="맑은 고딕" panose="020B0503020000020004" pitchFamily="50" charset="-127"/>
              </a:rPr>
              <a:t>-&gt; </a:t>
            </a:r>
            <a:r>
              <a:rPr lang="ko-KR" altLang="en-US" sz="2400" b="1" dirty="0">
                <a:solidFill>
                  <a:srgbClr val="413333"/>
                </a:solidFill>
                <a:latin typeface="맑은 고딕" panose="020F0302020204030204"/>
                <a:ea typeface="맑은 고딕" panose="020B0503020000020004" pitchFamily="50" charset="-127"/>
              </a:rPr>
              <a:t>기획 </a:t>
            </a:r>
            <a:r>
              <a:rPr lang="en-US" altLang="ko-KR" sz="2400" b="1" dirty="0">
                <a:solidFill>
                  <a:srgbClr val="413333"/>
                </a:solidFill>
                <a:latin typeface="맑은 고딕" panose="020F0302020204030204"/>
                <a:ea typeface="맑은 고딕" panose="020B0503020000020004" pitchFamily="50" charset="-127"/>
              </a:rPr>
              <a:t>-&gt; </a:t>
            </a:r>
            <a:r>
              <a:rPr lang="ko-KR" altLang="en-US" sz="2400" b="1" dirty="0">
                <a:solidFill>
                  <a:srgbClr val="413333"/>
                </a:solidFill>
                <a:latin typeface="맑은 고딕" panose="020F0302020204030204"/>
                <a:ea typeface="맑은 고딕" panose="020B0503020000020004" pitchFamily="50" charset="-127"/>
              </a:rPr>
              <a:t>개발 </a:t>
            </a:r>
            <a:r>
              <a:rPr lang="en-US" altLang="ko-KR" sz="2400" b="1" dirty="0">
                <a:solidFill>
                  <a:srgbClr val="413333"/>
                </a:solidFill>
                <a:latin typeface="맑은 고딕" panose="020F0302020204030204"/>
                <a:ea typeface="맑은 고딕" panose="020B0503020000020004" pitchFamily="50" charset="-127"/>
              </a:rPr>
              <a:t>-&gt; </a:t>
            </a:r>
            <a:r>
              <a:rPr lang="ko-KR" altLang="en-US" sz="2400" b="1" dirty="0">
                <a:solidFill>
                  <a:srgbClr val="413333"/>
                </a:solidFill>
                <a:latin typeface="맑은 고딕" panose="020F0302020204030204"/>
                <a:ea typeface="맑은 고딕" panose="020B0503020000020004" pitchFamily="50" charset="-127"/>
              </a:rPr>
              <a:t>발전 </a:t>
            </a:r>
            <a:r>
              <a:rPr lang="en-US" altLang="ko-KR" sz="2400" b="1" dirty="0">
                <a:solidFill>
                  <a:srgbClr val="413333"/>
                </a:solidFill>
                <a:latin typeface="맑은 고딕" panose="020F0302020204030204"/>
                <a:ea typeface="맑은 고딕" panose="020B0503020000020004" pitchFamily="50" charset="-127"/>
              </a:rPr>
              <a:t>-&gt; </a:t>
            </a:r>
            <a:r>
              <a:rPr lang="ko-KR" altLang="en-US" sz="2400" b="1" dirty="0">
                <a:solidFill>
                  <a:srgbClr val="413333"/>
                </a:solidFill>
                <a:latin typeface="맑은 고딕" panose="020F0302020204030204"/>
                <a:ea typeface="맑은 고딕" panose="020B0503020000020004" pitchFamily="50" charset="-127"/>
              </a:rPr>
              <a:t>발매</a:t>
            </a:r>
            <a:endParaRPr lang="en-US" altLang="ko-KR" sz="4000" b="1" dirty="0">
              <a:solidFill>
                <a:srgbClr val="413333"/>
              </a:solidFill>
              <a:latin typeface="맑은 고딕" panose="020F03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97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tx1">
                <a:lumMod val="85000"/>
                <a:lumOff val="15000"/>
              </a:schemeClr>
            </a:gs>
            <a:gs pos="59662">
              <a:srgbClr val="413333"/>
            </a:gs>
            <a:gs pos="100000">
              <a:srgbClr val="FF79A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20D6BDEC-1102-C826-50E8-71D193656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2" y="606255"/>
            <a:ext cx="10302875" cy="62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0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히비스커스 단색으로 채워진">
            <a:extLst>
              <a:ext uri="{FF2B5EF4-FFF2-40B4-BE49-F238E27FC236}">
                <a16:creationId xmlns:a16="http://schemas.microsoft.com/office/drawing/2014/main" id="{6F65BC39-9DBF-0ACB-EBF9-523ECB807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7218" y="1480257"/>
            <a:ext cx="1498847" cy="1498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4E4674-9C0A-D936-23AD-4B27F9BAF732}"/>
              </a:ext>
            </a:extLst>
          </p:cNvPr>
          <p:cNvSpPr txBox="1"/>
          <p:nvPr/>
        </p:nvSpPr>
        <p:spPr>
          <a:xfrm>
            <a:off x="469290" y="247144"/>
            <a:ext cx="3829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+mj-lt"/>
              </a:rPr>
              <a:t>작품 소개 </a:t>
            </a:r>
            <a:r>
              <a:rPr lang="ko-KR" altLang="en-US" sz="2400" b="1" dirty="0">
                <a:latin typeface="+mj-lt"/>
              </a:rPr>
              <a:t>시놉시스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A5DC2-BC54-A969-9C81-1CE93FDAAB8E}"/>
              </a:ext>
            </a:extLst>
          </p:cNvPr>
          <p:cNvSpPr txBox="1"/>
          <p:nvPr/>
        </p:nvSpPr>
        <p:spPr>
          <a:xfrm>
            <a:off x="5305425" y="24860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D183C6-A110-6495-7A49-7FE3E4D99855}"/>
              </a:ext>
            </a:extLst>
          </p:cNvPr>
          <p:cNvSpPr txBox="1"/>
          <p:nvPr/>
        </p:nvSpPr>
        <p:spPr>
          <a:xfrm>
            <a:off x="1315731" y="1508497"/>
            <a:ext cx="141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1~2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AB5166-E2A0-B056-83E8-6FCFA9095C6F}"/>
              </a:ext>
            </a:extLst>
          </p:cNvPr>
          <p:cNvSpPr txBox="1"/>
          <p:nvPr/>
        </p:nvSpPr>
        <p:spPr>
          <a:xfrm>
            <a:off x="5329238" y="1508497"/>
            <a:ext cx="141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3~5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4D9C50-99A3-E246-B94D-0B53EED1978D}"/>
              </a:ext>
            </a:extLst>
          </p:cNvPr>
          <p:cNvSpPr txBox="1"/>
          <p:nvPr/>
        </p:nvSpPr>
        <p:spPr>
          <a:xfrm>
            <a:off x="9342741" y="1479953"/>
            <a:ext cx="141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6~8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9BEF69AF-07FE-5FD5-5EE4-3BA713124B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9" t="11489" r="22436" b="12555"/>
          <a:stretch/>
        </p:blipFill>
        <p:spPr>
          <a:xfrm>
            <a:off x="335743" y="3323786"/>
            <a:ext cx="4798424" cy="3413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A402DF-D4A5-EB77-D624-F35CA0C83BDE}"/>
              </a:ext>
            </a:extLst>
          </p:cNvPr>
          <p:cNvSpPr txBox="1"/>
          <p:nvPr/>
        </p:nvSpPr>
        <p:spPr>
          <a:xfrm>
            <a:off x="1384908" y="1566374"/>
            <a:ext cx="91234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>
                <a:ln w="19050">
                  <a:solidFill>
                    <a:srgbClr val="FF3D78"/>
                  </a:solidFill>
                </a:ln>
                <a:solidFill>
                  <a:schemeClr val="bg1"/>
                </a:solidFill>
                <a:latin typeface="+mj-lt"/>
              </a:rPr>
              <a:t>“</a:t>
            </a:r>
            <a:r>
              <a:rPr lang="ko-KR" altLang="en-US" sz="4000" b="1" i="1" dirty="0">
                <a:ln w="19050">
                  <a:solidFill>
                    <a:srgbClr val="FF3D78"/>
                  </a:solidFill>
                </a:ln>
                <a:solidFill>
                  <a:schemeClr val="bg1"/>
                </a:solidFill>
                <a:latin typeface="+mj-lt"/>
              </a:rPr>
              <a:t>평범한 술집 알바생인 나에게 찾아온 </a:t>
            </a:r>
            <a:endParaRPr lang="en-US" altLang="ko-KR" sz="4000" b="1" i="1" dirty="0">
              <a:ln w="19050">
                <a:solidFill>
                  <a:srgbClr val="FF3D78"/>
                </a:solidFill>
              </a:ln>
              <a:solidFill>
                <a:schemeClr val="bg1"/>
              </a:solidFill>
              <a:latin typeface="+mj-lt"/>
            </a:endParaRPr>
          </a:p>
          <a:p>
            <a:pPr algn="r"/>
            <a:r>
              <a:rPr lang="ko-KR" altLang="en-US" sz="4000" b="1" i="1" dirty="0">
                <a:ln w="19050">
                  <a:solidFill>
                    <a:srgbClr val="FF3D78"/>
                  </a:solidFill>
                </a:ln>
                <a:solidFill>
                  <a:schemeClr val="bg1"/>
                </a:solidFill>
                <a:latin typeface="+mj-lt"/>
              </a:rPr>
              <a:t>짙은 분홍빛의 향기</a:t>
            </a:r>
            <a:r>
              <a:rPr lang="en-US" altLang="ko-KR" sz="4000" b="1" i="1" dirty="0">
                <a:ln w="19050">
                  <a:solidFill>
                    <a:srgbClr val="FF3D78"/>
                  </a:solidFill>
                </a:ln>
                <a:solidFill>
                  <a:schemeClr val="bg1"/>
                </a:solidFill>
                <a:latin typeface="+mj-lt"/>
              </a:rPr>
              <a:t>”</a:t>
            </a:r>
            <a:endParaRPr lang="ko-KR" altLang="en-US" sz="4000" b="1" i="1" dirty="0">
              <a:ln w="19050">
                <a:solidFill>
                  <a:srgbClr val="FF3D78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0FEC6-7E7E-0789-AD10-72F46AD72762}"/>
              </a:ext>
            </a:extLst>
          </p:cNvPr>
          <p:cNvSpPr txBox="1"/>
          <p:nvPr/>
        </p:nvSpPr>
        <p:spPr>
          <a:xfrm>
            <a:off x="5397790" y="3575163"/>
            <a:ext cx="62142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ko-KR" altLang="en-US" sz="1600" dirty="0">
                <a:latin typeface="+mj-lt"/>
              </a:rPr>
              <a:t>술집에서 알바를 하다 보면 여러 냄새들을 맡을 수 있다</a:t>
            </a:r>
            <a:r>
              <a:rPr lang="en-US" altLang="ko-KR" sz="1600" dirty="0">
                <a:latin typeface="+mj-lt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ko-KR" altLang="en-US" sz="1600" dirty="0">
                <a:latin typeface="+mj-lt"/>
              </a:rPr>
              <a:t>그러나 오늘은 냄새보단 </a:t>
            </a:r>
            <a:r>
              <a:rPr lang="ko-KR" altLang="en-US" sz="1600" dirty="0">
                <a:solidFill>
                  <a:srgbClr val="FF3A77"/>
                </a:solidFill>
                <a:latin typeface="+mj-lt"/>
              </a:rPr>
              <a:t>향</a:t>
            </a:r>
            <a:r>
              <a:rPr lang="ko-KR" altLang="en-US" sz="1600" dirty="0">
                <a:latin typeface="+mj-lt"/>
              </a:rPr>
              <a:t>에 가깝다</a:t>
            </a:r>
            <a:r>
              <a:rPr lang="en-US" altLang="ko-KR" sz="1600" dirty="0">
                <a:latin typeface="+mj-lt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ko-KR" altLang="en-US" sz="1600" dirty="0">
                <a:latin typeface="+mj-lt"/>
              </a:rPr>
              <a:t>표현하자면 향보단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색</a:t>
            </a:r>
            <a:r>
              <a:rPr lang="en-US" altLang="ko-KR" sz="1600" dirty="0">
                <a:latin typeface="+mj-lt"/>
              </a:rPr>
              <a:t>. </a:t>
            </a:r>
            <a:r>
              <a:rPr lang="ko-KR" altLang="en-US" sz="1600" dirty="0">
                <a:latin typeface="+mj-lt"/>
              </a:rPr>
              <a:t>그것도 짙은 분홍색의</a:t>
            </a:r>
            <a:r>
              <a:rPr lang="en-US" altLang="ko-KR" sz="1600" dirty="0">
                <a:latin typeface="+mj-lt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ko-KR" altLang="en-US" sz="1600" dirty="0">
                <a:latin typeface="+mj-lt"/>
              </a:rPr>
              <a:t>색을 쫓아간 시선의 끝은 각각 다른 사람을 가리킨다</a:t>
            </a:r>
            <a:r>
              <a:rPr lang="en-US" altLang="ko-KR" sz="1600" dirty="0">
                <a:latin typeface="+mj-lt"/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ko-KR" altLang="en-US" sz="16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세련</a:t>
            </a:r>
            <a:r>
              <a:rPr lang="ko-KR" altLang="en-US" sz="1600" dirty="0">
                <a:latin typeface="+mj-lt"/>
              </a:rPr>
              <a:t>된 분위기의 여자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latin typeface="+mj-lt"/>
              </a:rPr>
              <a:t>건강미</a:t>
            </a:r>
            <a:r>
              <a:rPr lang="ko-KR" altLang="en-US" sz="1600" dirty="0">
                <a:latin typeface="+mj-lt"/>
              </a:rPr>
              <a:t> 넘치는 포니 테일의 여자</a:t>
            </a:r>
            <a:r>
              <a:rPr lang="en-US" altLang="ko-KR" sz="1600" dirty="0">
                <a:latin typeface="+mj-lt"/>
              </a:rPr>
              <a:t>, </a:t>
            </a:r>
            <a:br>
              <a:rPr lang="en-US" altLang="ko-KR" sz="1600" dirty="0">
                <a:latin typeface="+mj-lt"/>
              </a:rPr>
            </a:br>
            <a:r>
              <a:rPr lang="ko-KR" altLang="en-US" sz="1600" dirty="0">
                <a:latin typeface="+mj-lt"/>
              </a:rPr>
              <a:t>잔뜩 긴장한 듯한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수수</a:t>
            </a:r>
            <a:r>
              <a:rPr lang="ko-KR" altLang="en-US" sz="1600" dirty="0">
                <a:latin typeface="+mj-lt"/>
              </a:rPr>
              <a:t>한 여자</a:t>
            </a:r>
            <a:endParaRPr lang="en-US" altLang="ko-KR" sz="1600" dirty="0">
              <a:latin typeface="+mj-lt"/>
            </a:endParaRPr>
          </a:p>
          <a:p>
            <a:pPr>
              <a:spcAft>
                <a:spcPts val="1200"/>
              </a:spcAft>
            </a:pPr>
            <a:r>
              <a:rPr lang="ko-KR" altLang="en-US" sz="1600" dirty="0">
                <a:latin typeface="+mj-lt"/>
              </a:rPr>
              <a:t>주인공은 이 향기의 주인을 찾아 이어질 수 있을까</a:t>
            </a:r>
            <a:r>
              <a:rPr lang="en-US" altLang="ko-KR" sz="16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958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EDB1E0A-4627-FE68-BC93-DF50A879D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319" y="-81007"/>
            <a:ext cx="2496911" cy="1609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4E4674-9C0A-D936-23AD-4B27F9BAF732}"/>
              </a:ext>
            </a:extLst>
          </p:cNvPr>
          <p:cNvSpPr txBox="1"/>
          <p:nvPr/>
        </p:nvSpPr>
        <p:spPr>
          <a:xfrm>
            <a:off x="469290" y="247144"/>
            <a:ext cx="3627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+mj-lt"/>
              </a:rPr>
              <a:t>등장인물 </a:t>
            </a:r>
            <a:r>
              <a:rPr lang="ko-KR" altLang="en-US" sz="2400" b="1" dirty="0">
                <a:latin typeface="+mj-lt"/>
              </a:rPr>
              <a:t>히로인 </a:t>
            </a:r>
            <a:r>
              <a:rPr lang="en-US" altLang="ko-KR" sz="2400" b="1" dirty="0">
                <a:latin typeface="+mj-lt"/>
              </a:rPr>
              <a:t>1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D183C6-A110-6495-7A49-7FE3E4D99855}"/>
              </a:ext>
            </a:extLst>
          </p:cNvPr>
          <p:cNvSpPr txBox="1"/>
          <p:nvPr/>
        </p:nvSpPr>
        <p:spPr>
          <a:xfrm>
            <a:off x="1315731" y="1508497"/>
            <a:ext cx="141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1~2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AB5166-E2A0-B056-83E8-6FCFA9095C6F}"/>
              </a:ext>
            </a:extLst>
          </p:cNvPr>
          <p:cNvSpPr txBox="1"/>
          <p:nvPr/>
        </p:nvSpPr>
        <p:spPr>
          <a:xfrm>
            <a:off x="5329238" y="1508497"/>
            <a:ext cx="141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3~5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4D9C50-99A3-E246-B94D-0B53EED1978D}"/>
              </a:ext>
            </a:extLst>
          </p:cNvPr>
          <p:cNvSpPr txBox="1"/>
          <p:nvPr/>
        </p:nvSpPr>
        <p:spPr>
          <a:xfrm>
            <a:off x="9342741" y="1479953"/>
            <a:ext cx="141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6~8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F7DD9B-DBF4-A745-FAB5-5C9882CFE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2" y="1289022"/>
            <a:ext cx="4407256" cy="53218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EAFBB0-4779-59EF-EEE2-F407C4B9CEEF}"/>
              </a:ext>
            </a:extLst>
          </p:cNvPr>
          <p:cNvSpPr txBox="1"/>
          <p:nvPr/>
        </p:nvSpPr>
        <p:spPr>
          <a:xfrm>
            <a:off x="5397790" y="1710785"/>
            <a:ext cx="580546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400" b="1" i="1" dirty="0">
                <a:latin typeface="+mj-lt"/>
              </a:rPr>
              <a:t>“</a:t>
            </a:r>
            <a:r>
              <a:rPr lang="ko-KR" altLang="en-US" sz="2400" b="1" i="1" dirty="0">
                <a:solidFill>
                  <a:srgbClr val="B47C00"/>
                </a:solidFill>
                <a:latin typeface="+mj-lt"/>
              </a:rPr>
              <a:t>술이 그렇게 맛있냐고</a:t>
            </a:r>
            <a:r>
              <a:rPr lang="en-US" altLang="ko-KR" sz="2400" b="1" i="1" dirty="0">
                <a:solidFill>
                  <a:srgbClr val="B47C00"/>
                </a:solidFill>
                <a:latin typeface="+mj-lt"/>
              </a:rPr>
              <a:t>? </a:t>
            </a:r>
          </a:p>
          <a:p>
            <a:pPr>
              <a:spcAft>
                <a:spcPts val="600"/>
              </a:spcAft>
            </a:pPr>
            <a:r>
              <a:rPr lang="ko-KR" altLang="en-US" sz="2400" b="1" i="1" dirty="0">
                <a:solidFill>
                  <a:srgbClr val="B47C00"/>
                </a:solidFill>
                <a:latin typeface="+mj-lt"/>
              </a:rPr>
              <a:t>얘는</a:t>
            </a:r>
            <a:r>
              <a:rPr lang="en-US" altLang="ko-KR" sz="2400" b="1" i="1" dirty="0">
                <a:solidFill>
                  <a:srgbClr val="B47C00"/>
                </a:solidFill>
                <a:latin typeface="+mj-lt"/>
              </a:rPr>
              <a:t>~ </a:t>
            </a:r>
            <a:r>
              <a:rPr lang="ko-KR" altLang="en-US" sz="2400" b="1" i="1" dirty="0">
                <a:solidFill>
                  <a:srgbClr val="B47C00"/>
                </a:solidFill>
                <a:latin typeface="+mj-lt"/>
              </a:rPr>
              <a:t>이런 걸 맛있어서</a:t>
            </a:r>
            <a:r>
              <a:rPr lang="en-US" altLang="ko-KR" sz="2400" b="1" i="1" dirty="0">
                <a:solidFill>
                  <a:srgbClr val="B47C00"/>
                </a:solidFill>
                <a:latin typeface="+mj-lt"/>
              </a:rPr>
              <a:t> </a:t>
            </a:r>
            <a:r>
              <a:rPr lang="ko-KR" altLang="en-US" sz="2400" b="1" i="1" dirty="0">
                <a:solidFill>
                  <a:srgbClr val="B47C00"/>
                </a:solidFill>
                <a:latin typeface="+mj-lt"/>
              </a:rPr>
              <a:t>먹겠니</a:t>
            </a:r>
            <a:r>
              <a:rPr lang="en-US" altLang="ko-KR" sz="2400" b="1" i="1" dirty="0">
                <a:solidFill>
                  <a:srgbClr val="B47C00"/>
                </a:solidFill>
                <a:latin typeface="+mj-lt"/>
              </a:rPr>
              <a:t>?</a:t>
            </a:r>
            <a:r>
              <a:rPr lang="en-US" altLang="ko-KR" sz="2400" b="1" i="1" dirty="0">
                <a:latin typeface="+mj-lt"/>
              </a:rPr>
              <a:t>”</a:t>
            </a:r>
            <a:endParaRPr lang="ko-KR" altLang="en-US" sz="2400" b="1" i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AC915-AB3D-A755-668C-F76B4AA53341}"/>
              </a:ext>
            </a:extLst>
          </p:cNvPr>
          <p:cNvSpPr txBox="1"/>
          <p:nvPr/>
        </p:nvSpPr>
        <p:spPr>
          <a:xfrm>
            <a:off x="5397790" y="3738005"/>
            <a:ext cx="621420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ko-KR" altLang="en-US" sz="2400" b="1" dirty="0">
                <a:latin typeface="+mj-lt"/>
              </a:rPr>
              <a:t>한 서령 </a:t>
            </a:r>
            <a:r>
              <a:rPr lang="en-US" altLang="ko-KR" sz="1600" b="1" dirty="0">
                <a:latin typeface="+mj-lt"/>
              </a:rPr>
              <a:t>24</a:t>
            </a:r>
            <a:r>
              <a:rPr lang="ko-KR" altLang="en-US" sz="1600" b="1" dirty="0">
                <a:latin typeface="+mj-lt"/>
              </a:rPr>
              <a:t>세</a:t>
            </a:r>
            <a:endParaRPr lang="en-US" altLang="ko-KR" sz="2400" b="1" dirty="0">
              <a:latin typeface="+mj-lt"/>
            </a:endParaRPr>
          </a:p>
          <a:p>
            <a:pPr>
              <a:spcAft>
                <a:spcPts val="1200"/>
              </a:spcAft>
            </a:pPr>
            <a:r>
              <a:rPr lang="ko-KR" altLang="en-US" sz="1600" dirty="0">
                <a:latin typeface="+mj-lt"/>
              </a:rPr>
              <a:t>술집에서 일하고 있던 주인공과 우연찮게 만나게 된 클럽 죽순이</a:t>
            </a:r>
            <a:r>
              <a:rPr lang="en-US" altLang="ko-KR" sz="1600" dirty="0">
                <a:latin typeface="+mj-lt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ko-KR" altLang="en-US" sz="1600" dirty="0">
                <a:latin typeface="+mj-lt"/>
              </a:rPr>
              <a:t>세련된 모습 뒤에 감춘 속내를 쉽게 드러내지 않는다</a:t>
            </a:r>
            <a:r>
              <a:rPr lang="en-US" altLang="ko-KR" sz="16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40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EDB1E0A-4627-FE68-BC93-DF50A879D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319" y="-81007"/>
            <a:ext cx="2496911" cy="1609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4E4674-9C0A-D936-23AD-4B27F9BAF732}"/>
              </a:ext>
            </a:extLst>
          </p:cNvPr>
          <p:cNvSpPr txBox="1"/>
          <p:nvPr/>
        </p:nvSpPr>
        <p:spPr>
          <a:xfrm>
            <a:off x="469290" y="247144"/>
            <a:ext cx="3627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+mj-lt"/>
              </a:rPr>
              <a:t>등장인물 </a:t>
            </a:r>
            <a:r>
              <a:rPr lang="ko-KR" altLang="en-US" sz="2400" b="1" dirty="0">
                <a:latin typeface="+mj-lt"/>
              </a:rPr>
              <a:t>히로인 </a:t>
            </a:r>
            <a:r>
              <a:rPr lang="en-US" altLang="ko-KR" sz="2400" b="1" dirty="0">
                <a:latin typeface="+mj-lt"/>
              </a:rPr>
              <a:t>2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D183C6-A110-6495-7A49-7FE3E4D99855}"/>
              </a:ext>
            </a:extLst>
          </p:cNvPr>
          <p:cNvSpPr txBox="1"/>
          <p:nvPr/>
        </p:nvSpPr>
        <p:spPr>
          <a:xfrm>
            <a:off x="1315731" y="1508497"/>
            <a:ext cx="141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1~2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AB5166-E2A0-B056-83E8-6FCFA9095C6F}"/>
              </a:ext>
            </a:extLst>
          </p:cNvPr>
          <p:cNvSpPr txBox="1"/>
          <p:nvPr/>
        </p:nvSpPr>
        <p:spPr>
          <a:xfrm>
            <a:off x="5329238" y="1508497"/>
            <a:ext cx="141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3~5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4D9C50-99A3-E246-B94D-0B53EED1978D}"/>
              </a:ext>
            </a:extLst>
          </p:cNvPr>
          <p:cNvSpPr txBox="1"/>
          <p:nvPr/>
        </p:nvSpPr>
        <p:spPr>
          <a:xfrm>
            <a:off x="9342741" y="1479953"/>
            <a:ext cx="141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6~8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F7DD9B-DBF4-A745-FAB5-5C9882CFE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707" y="1289022"/>
            <a:ext cx="3838345" cy="53218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EAFBB0-4779-59EF-EEE2-F407C4B9CEEF}"/>
              </a:ext>
            </a:extLst>
          </p:cNvPr>
          <p:cNvSpPr txBox="1"/>
          <p:nvPr/>
        </p:nvSpPr>
        <p:spPr>
          <a:xfrm>
            <a:off x="5162659" y="1739329"/>
            <a:ext cx="702934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400" b="1" i="1" dirty="0">
                <a:latin typeface="+mj-lt"/>
              </a:rPr>
              <a:t>“</a:t>
            </a:r>
            <a:r>
              <a:rPr lang="ko-KR" altLang="en-US" sz="2400" b="1" i="1" dirty="0">
                <a:solidFill>
                  <a:srgbClr val="354158"/>
                </a:solidFill>
                <a:latin typeface="+mj-lt"/>
              </a:rPr>
              <a:t>우리 같이 뛸까요</a:t>
            </a:r>
            <a:r>
              <a:rPr lang="en-US" altLang="ko-KR" sz="2400" b="1" i="1" dirty="0">
                <a:solidFill>
                  <a:srgbClr val="354158"/>
                </a:solidFill>
                <a:latin typeface="+mj-lt"/>
              </a:rPr>
              <a:t>? </a:t>
            </a:r>
            <a:r>
              <a:rPr lang="ko-KR" altLang="en-US" sz="2400" b="1" i="1" dirty="0">
                <a:solidFill>
                  <a:srgbClr val="354158"/>
                </a:solidFill>
                <a:latin typeface="+mj-lt"/>
              </a:rPr>
              <a:t>저 뛰는 거 완전 좋아해요</a:t>
            </a:r>
            <a:r>
              <a:rPr lang="en-US" altLang="ko-KR" sz="2400" b="1" i="1" dirty="0">
                <a:solidFill>
                  <a:srgbClr val="354158"/>
                </a:solidFill>
                <a:latin typeface="+mj-lt"/>
              </a:rPr>
              <a:t>!</a:t>
            </a:r>
          </a:p>
          <a:p>
            <a:pPr>
              <a:spcAft>
                <a:spcPts val="600"/>
              </a:spcAft>
            </a:pPr>
            <a:r>
              <a:rPr lang="ko-KR" altLang="en-US" sz="2400" b="1" i="1" dirty="0">
                <a:solidFill>
                  <a:srgbClr val="354158"/>
                </a:solidFill>
                <a:latin typeface="+mj-lt"/>
              </a:rPr>
              <a:t>둘이면 더</a:t>
            </a:r>
            <a:r>
              <a:rPr lang="en-US" altLang="ko-KR" sz="2400" b="1" i="1" dirty="0">
                <a:solidFill>
                  <a:srgbClr val="354158"/>
                </a:solidFill>
                <a:latin typeface="+mj-lt"/>
              </a:rPr>
              <a:t> </a:t>
            </a:r>
            <a:r>
              <a:rPr lang="ko-KR" altLang="en-US" sz="2400" b="1" i="1" dirty="0">
                <a:solidFill>
                  <a:srgbClr val="354158"/>
                </a:solidFill>
                <a:latin typeface="+mj-lt"/>
              </a:rPr>
              <a:t>좋구요</a:t>
            </a:r>
            <a:r>
              <a:rPr lang="en-US" altLang="ko-KR" sz="2400" b="1" i="1" dirty="0">
                <a:solidFill>
                  <a:srgbClr val="354158"/>
                </a:solidFill>
                <a:latin typeface="+mj-lt"/>
              </a:rPr>
              <a:t>.</a:t>
            </a:r>
            <a:r>
              <a:rPr lang="en-US" altLang="ko-KR" sz="2400" b="1" i="1" dirty="0">
                <a:latin typeface="+mj-lt"/>
              </a:rPr>
              <a:t>”</a:t>
            </a:r>
            <a:endParaRPr lang="ko-KR" altLang="en-US" sz="2400" b="1" i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AC915-AB3D-A755-668C-F76B4AA53341}"/>
              </a:ext>
            </a:extLst>
          </p:cNvPr>
          <p:cNvSpPr txBox="1"/>
          <p:nvPr/>
        </p:nvSpPr>
        <p:spPr>
          <a:xfrm>
            <a:off x="5397790" y="3738005"/>
            <a:ext cx="621420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지 구하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20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세</a:t>
            </a:r>
            <a:endParaRPr lang="en-US" altLang="ko-KR" sz="1600" dirty="0">
              <a:latin typeface="+mj-lt"/>
            </a:endParaRPr>
          </a:p>
          <a:p>
            <a:pPr>
              <a:spcAft>
                <a:spcPts val="1200"/>
              </a:spcAft>
            </a:pPr>
            <a:r>
              <a:rPr lang="ko-KR" altLang="en-US" sz="1600" dirty="0">
                <a:latin typeface="+mj-lt"/>
              </a:rPr>
              <a:t>당돌하고 </a:t>
            </a:r>
            <a:r>
              <a:rPr lang="ko-KR" altLang="en-US" sz="1600" dirty="0" err="1">
                <a:latin typeface="+mj-lt"/>
              </a:rPr>
              <a:t>똘기</a:t>
            </a:r>
            <a:r>
              <a:rPr lang="ko-KR" altLang="en-US" sz="1600" dirty="0">
                <a:latin typeface="+mj-lt"/>
              </a:rPr>
              <a:t> 넘치는 </a:t>
            </a:r>
            <a:r>
              <a:rPr lang="ko-KR" altLang="en-US" sz="1600" dirty="0" err="1">
                <a:latin typeface="+mj-lt"/>
              </a:rPr>
              <a:t>체대생</a:t>
            </a:r>
            <a:r>
              <a:rPr lang="ko-KR" altLang="en-US" sz="1600" dirty="0">
                <a:latin typeface="+mj-lt"/>
              </a:rPr>
              <a:t> 새내기</a:t>
            </a:r>
            <a:r>
              <a:rPr lang="en-US" altLang="ko-KR" sz="1600" dirty="0">
                <a:latin typeface="+mj-lt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ko-KR" altLang="en-US" sz="1600" dirty="0">
                <a:latin typeface="+mj-lt"/>
              </a:rPr>
              <a:t>항상 </a:t>
            </a:r>
            <a:r>
              <a:rPr lang="ko-KR" altLang="en-US" sz="1600" dirty="0" err="1">
                <a:latin typeface="+mj-lt"/>
              </a:rPr>
              <a:t>업텐션은</a:t>
            </a:r>
            <a:r>
              <a:rPr lang="ko-KR" altLang="en-US" sz="1600" dirty="0">
                <a:latin typeface="+mj-lt"/>
              </a:rPr>
              <a:t> 그녀가 주인공에게만 얼굴을 밝히는 이유는</a:t>
            </a:r>
            <a:r>
              <a:rPr lang="en-US" altLang="ko-KR" sz="1600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9304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EDB1E0A-4627-FE68-BC93-DF50A879D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319" y="-81007"/>
            <a:ext cx="2496911" cy="1609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4E4674-9C0A-D936-23AD-4B27F9BAF732}"/>
              </a:ext>
            </a:extLst>
          </p:cNvPr>
          <p:cNvSpPr txBox="1"/>
          <p:nvPr/>
        </p:nvSpPr>
        <p:spPr>
          <a:xfrm>
            <a:off x="469290" y="247144"/>
            <a:ext cx="3627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+mj-lt"/>
              </a:rPr>
              <a:t>등장인물 </a:t>
            </a:r>
            <a:r>
              <a:rPr lang="ko-KR" altLang="en-US" sz="2400" b="1" dirty="0">
                <a:latin typeface="+mj-lt"/>
              </a:rPr>
              <a:t>히로인 </a:t>
            </a:r>
            <a:r>
              <a:rPr lang="en-US" altLang="ko-KR" sz="2400" b="1" dirty="0">
                <a:latin typeface="+mj-lt"/>
              </a:rPr>
              <a:t>3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D183C6-A110-6495-7A49-7FE3E4D99855}"/>
              </a:ext>
            </a:extLst>
          </p:cNvPr>
          <p:cNvSpPr txBox="1"/>
          <p:nvPr/>
        </p:nvSpPr>
        <p:spPr>
          <a:xfrm>
            <a:off x="1315731" y="1508497"/>
            <a:ext cx="141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1~2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AB5166-E2A0-B056-83E8-6FCFA9095C6F}"/>
              </a:ext>
            </a:extLst>
          </p:cNvPr>
          <p:cNvSpPr txBox="1"/>
          <p:nvPr/>
        </p:nvSpPr>
        <p:spPr>
          <a:xfrm>
            <a:off x="5329238" y="1508497"/>
            <a:ext cx="141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3~5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4D9C50-99A3-E246-B94D-0B53EED1978D}"/>
              </a:ext>
            </a:extLst>
          </p:cNvPr>
          <p:cNvSpPr txBox="1"/>
          <p:nvPr/>
        </p:nvSpPr>
        <p:spPr>
          <a:xfrm>
            <a:off x="9342741" y="1479953"/>
            <a:ext cx="141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6~8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F7DD9B-DBF4-A745-FAB5-5C9882CFE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960" y="1289022"/>
            <a:ext cx="4129839" cy="53218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EAFBB0-4779-59EF-EEE2-F407C4B9CEEF}"/>
              </a:ext>
            </a:extLst>
          </p:cNvPr>
          <p:cNvSpPr txBox="1"/>
          <p:nvPr/>
        </p:nvSpPr>
        <p:spPr>
          <a:xfrm>
            <a:off x="5328354" y="1739329"/>
            <a:ext cx="609752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400" b="1" i="1" dirty="0">
                <a:latin typeface="+mj-lt"/>
              </a:rPr>
              <a:t>“</a:t>
            </a:r>
            <a:r>
              <a:rPr lang="ko-KR" altLang="en-US" sz="2400" b="1" i="1" dirty="0">
                <a:solidFill>
                  <a:srgbClr val="B07174"/>
                </a:solidFill>
                <a:latin typeface="+mj-lt"/>
              </a:rPr>
              <a:t>잠깐 밖으로 나와줄래</a:t>
            </a:r>
            <a:r>
              <a:rPr lang="en-US" altLang="ko-KR" sz="2400" b="1" i="1" dirty="0">
                <a:solidFill>
                  <a:srgbClr val="B07174"/>
                </a:solidFill>
                <a:latin typeface="+mj-lt"/>
              </a:rPr>
              <a:t>?</a:t>
            </a:r>
          </a:p>
          <a:p>
            <a:pPr>
              <a:spcAft>
                <a:spcPts val="600"/>
              </a:spcAft>
            </a:pPr>
            <a:r>
              <a:rPr lang="ko-KR" altLang="en-US" sz="2400" b="1" i="1" dirty="0">
                <a:solidFill>
                  <a:srgbClr val="B07174"/>
                </a:solidFill>
                <a:latin typeface="+mj-lt"/>
              </a:rPr>
              <a:t>하고 싶은 말이 있어서</a:t>
            </a:r>
            <a:r>
              <a:rPr lang="en-US" altLang="ko-KR" sz="2400" b="1" i="1" dirty="0">
                <a:solidFill>
                  <a:srgbClr val="B07174"/>
                </a:solidFill>
                <a:latin typeface="+mj-lt"/>
              </a:rPr>
              <a:t>, </a:t>
            </a:r>
            <a:r>
              <a:rPr lang="ko-KR" altLang="en-US" sz="2400" b="1" i="1" dirty="0">
                <a:solidFill>
                  <a:srgbClr val="B07174"/>
                </a:solidFill>
                <a:latin typeface="+mj-lt"/>
              </a:rPr>
              <a:t>잠깐이면 되니까</a:t>
            </a:r>
            <a:r>
              <a:rPr lang="en-US" altLang="ko-KR" sz="2400" b="1" i="1" dirty="0">
                <a:solidFill>
                  <a:srgbClr val="B07174"/>
                </a:solidFill>
                <a:latin typeface="+mj-lt"/>
              </a:rPr>
              <a:t>!</a:t>
            </a:r>
            <a:r>
              <a:rPr lang="en-US" altLang="ko-KR" sz="2400" b="1" i="1" dirty="0">
                <a:latin typeface="+mj-lt"/>
              </a:rPr>
              <a:t>”</a:t>
            </a:r>
            <a:endParaRPr lang="ko-KR" altLang="en-US" sz="2400" b="1" i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AC915-AB3D-A755-668C-F76B4AA53341}"/>
              </a:ext>
            </a:extLst>
          </p:cNvPr>
          <p:cNvSpPr txBox="1"/>
          <p:nvPr/>
        </p:nvSpPr>
        <p:spPr>
          <a:xfrm>
            <a:off x="5397790" y="3738005"/>
            <a:ext cx="621420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유 가현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21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세</a:t>
            </a:r>
            <a:endParaRPr lang="en-US" altLang="ko-KR" sz="1600" dirty="0">
              <a:latin typeface="+mj-lt"/>
            </a:endParaRPr>
          </a:p>
          <a:p>
            <a:pPr>
              <a:spcAft>
                <a:spcPts val="1200"/>
              </a:spcAft>
            </a:pPr>
            <a:r>
              <a:rPr lang="ko-KR" altLang="en-US" sz="1600" dirty="0">
                <a:latin typeface="+mj-lt"/>
              </a:rPr>
              <a:t>소심하지만 할말은 하는 동기 여학생</a:t>
            </a:r>
            <a:endParaRPr lang="en-US" altLang="ko-KR" sz="1600" dirty="0">
              <a:latin typeface="+mj-lt"/>
            </a:endParaRPr>
          </a:p>
          <a:p>
            <a:pPr>
              <a:spcAft>
                <a:spcPts val="1200"/>
              </a:spcAft>
            </a:pPr>
            <a:r>
              <a:rPr lang="ko-KR" altLang="en-US" sz="1600" dirty="0">
                <a:latin typeface="+mj-lt"/>
              </a:rPr>
              <a:t>그녀와의 첫만남은 술집이 아닐지도 모른다</a:t>
            </a:r>
            <a:r>
              <a:rPr lang="en-US" altLang="ko-KR" sz="16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148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EDB1E0A-4627-FE68-BC93-DF50A879D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319" y="-81007"/>
            <a:ext cx="2496911" cy="1609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4E4674-9C0A-D936-23AD-4B27F9BAF732}"/>
              </a:ext>
            </a:extLst>
          </p:cNvPr>
          <p:cNvSpPr txBox="1"/>
          <p:nvPr/>
        </p:nvSpPr>
        <p:spPr>
          <a:xfrm>
            <a:off x="469290" y="247144"/>
            <a:ext cx="2828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+mj-lt"/>
              </a:rPr>
              <a:t>시스템 </a:t>
            </a:r>
            <a:r>
              <a:rPr lang="ko-KR" altLang="en-US" sz="2400" b="1" dirty="0">
                <a:latin typeface="+mj-lt"/>
              </a:rPr>
              <a:t>호감도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D183C6-A110-6495-7A49-7FE3E4D99855}"/>
              </a:ext>
            </a:extLst>
          </p:cNvPr>
          <p:cNvSpPr txBox="1"/>
          <p:nvPr/>
        </p:nvSpPr>
        <p:spPr>
          <a:xfrm>
            <a:off x="1315731" y="1508497"/>
            <a:ext cx="141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1~2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</a:p>
        </p:txBody>
      </p:sp>
      <p:sp>
        <p:nvSpPr>
          <p:cNvPr id="2" name="하트 1">
            <a:extLst>
              <a:ext uri="{FF2B5EF4-FFF2-40B4-BE49-F238E27FC236}">
                <a16:creationId xmlns:a16="http://schemas.microsoft.com/office/drawing/2014/main" id="{E19F3FE5-C012-EAFD-3EAC-9EDCAD09438C}"/>
              </a:ext>
            </a:extLst>
          </p:cNvPr>
          <p:cNvSpPr/>
          <p:nvPr/>
        </p:nvSpPr>
        <p:spPr>
          <a:xfrm>
            <a:off x="2734955" y="1508497"/>
            <a:ext cx="1917035" cy="1763638"/>
          </a:xfrm>
          <a:prstGeom prst="heart">
            <a:avLst/>
          </a:prstGeom>
          <a:gradFill flip="none" rotWithShape="1">
            <a:gsLst>
              <a:gs pos="0">
                <a:srgbClr val="FFCCCC"/>
              </a:gs>
              <a:gs pos="50000">
                <a:srgbClr val="FF5B8E">
                  <a:shade val="67500"/>
                  <a:satMod val="115000"/>
                </a:srgbClr>
              </a:gs>
              <a:gs pos="100000">
                <a:srgbClr val="FF5B8E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FF79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" name="하트 3">
            <a:extLst>
              <a:ext uri="{FF2B5EF4-FFF2-40B4-BE49-F238E27FC236}">
                <a16:creationId xmlns:a16="http://schemas.microsoft.com/office/drawing/2014/main" id="{E489A316-99E6-A8E4-9F5A-566F0ADCA9F4}"/>
              </a:ext>
            </a:extLst>
          </p:cNvPr>
          <p:cNvSpPr/>
          <p:nvPr/>
        </p:nvSpPr>
        <p:spPr>
          <a:xfrm>
            <a:off x="469290" y="1508497"/>
            <a:ext cx="1917035" cy="1763638"/>
          </a:xfrm>
          <a:prstGeom prst="heart">
            <a:avLst/>
          </a:prstGeom>
          <a:gradFill flip="none" rotWithShape="1">
            <a:gsLst>
              <a:gs pos="0">
                <a:schemeClr val="bg1"/>
              </a:gs>
              <a:gs pos="45000">
                <a:schemeClr val="bg1"/>
              </a:gs>
              <a:gs pos="50000">
                <a:srgbClr val="FF5B8E">
                  <a:shade val="67500"/>
                  <a:satMod val="115000"/>
                  <a:lumMod val="17000"/>
                </a:srgbClr>
              </a:gs>
              <a:gs pos="100000">
                <a:srgbClr val="FF5B8E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FF79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2E4B86-D07E-A041-AC72-680319C60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10" y="3654774"/>
            <a:ext cx="5313199" cy="3020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B714E-4AAA-19ED-4695-A6DCF116B96C}"/>
              </a:ext>
            </a:extLst>
          </p:cNvPr>
          <p:cNvSpPr txBox="1"/>
          <p:nvPr/>
        </p:nvSpPr>
        <p:spPr>
          <a:xfrm>
            <a:off x="5284578" y="1508497"/>
            <a:ext cx="643813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j-lt"/>
              </a:rPr>
              <a:t>관계를 발전 시키기 위해 </a:t>
            </a:r>
            <a:r>
              <a:rPr lang="ko-KR" altLang="en-US" sz="2400" b="1" dirty="0">
                <a:solidFill>
                  <a:srgbClr val="FF3A77"/>
                </a:solidFill>
                <a:latin typeface="+mj-lt"/>
              </a:rPr>
              <a:t>호감도</a:t>
            </a:r>
            <a:r>
              <a:rPr lang="ko-KR" altLang="en-US" sz="2400" b="1" dirty="0">
                <a:latin typeface="+mj-lt"/>
              </a:rPr>
              <a:t>를 높여라</a:t>
            </a:r>
            <a:r>
              <a:rPr lang="en-US" altLang="ko-KR" sz="2400" b="1" dirty="0">
                <a:latin typeface="+mj-lt"/>
              </a:rPr>
              <a:t>!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j-lt"/>
              </a:rPr>
              <a:t>그녀의 말을 듣고</a:t>
            </a:r>
            <a:r>
              <a:rPr lang="en-US" altLang="ko-KR" sz="2400" b="1" dirty="0">
                <a:latin typeface="+mj-lt"/>
              </a:rPr>
              <a:t>, </a:t>
            </a:r>
            <a:r>
              <a:rPr lang="ko-KR" altLang="en-US" sz="2400" b="1" dirty="0">
                <a:latin typeface="+mj-lt"/>
              </a:rPr>
              <a:t>적절한 반응을 해주자</a:t>
            </a:r>
            <a:endParaRPr lang="en-US" altLang="ko-KR" sz="2400" b="1" dirty="0">
              <a:latin typeface="+mj-lt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j-lt"/>
              </a:rPr>
              <a:t>같이 시간을 보내는 것도 좋은 방법</a:t>
            </a:r>
            <a:r>
              <a:rPr lang="en-US" altLang="ko-KR" sz="2400" b="1" dirty="0">
                <a:latin typeface="+mj-lt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6DE30-2906-3465-7D01-459613D73B29}"/>
              </a:ext>
            </a:extLst>
          </p:cNvPr>
          <p:cNvSpPr txBox="1"/>
          <p:nvPr/>
        </p:nvSpPr>
        <p:spPr>
          <a:xfrm>
            <a:off x="203128" y="4240107"/>
            <a:ext cx="620638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j-lt"/>
              </a:rPr>
              <a:t>이상한 답변은 오히려 호감을 잃을 수도 있으니 주의</a:t>
            </a:r>
            <a:r>
              <a:rPr lang="en-US" altLang="ko-KR" sz="2400" b="1" dirty="0">
                <a:latin typeface="+mj-lt"/>
              </a:rPr>
              <a:t>!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j-lt"/>
              </a:rPr>
              <a:t>상대와 친해지기 위해 관심사를 파악하고 대화를 나누자</a:t>
            </a:r>
            <a:endParaRPr lang="en-US" altLang="ko-KR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975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EDB1E0A-4627-FE68-BC93-DF50A879D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319" y="-81007"/>
            <a:ext cx="2496911" cy="1609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4E4674-9C0A-D936-23AD-4B27F9BAF732}"/>
              </a:ext>
            </a:extLst>
          </p:cNvPr>
          <p:cNvSpPr txBox="1"/>
          <p:nvPr/>
        </p:nvSpPr>
        <p:spPr>
          <a:xfrm>
            <a:off x="469290" y="247144"/>
            <a:ext cx="2520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+mj-lt"/>
              </a:rPr>
              <a:t>시스템 </a:t>
            </a:r>
            <a:r>
              <a:rPr lang="ko-KR" altLang="en-US" sz="2400" b="1" dirty="0">
                <a:latin typeface="+mj-lt"/>
              </a:rPr>
              <a:t>알바</a:t>
            </a:r>
            <a:endParaRPr lang="ko-KR" altLang="en-US" sz="4000" b="1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792C9E-2043-FDF8-5277-3E1623B97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80" y="3429001"/>
            <a:ext cx="2104426" cy="168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대학생들이 서빙 알바를 해야하는 이유 - 모바일 게임메카">
            <a:extLst>
              <a:ext uri="{FF2B5EF4-FFF2-40B4-BE49-F238E27FC236}">
                <a16:creationId xmlns:a16="http://schemas.microsoft.com/office/drawing/2014/main" id="{87D689CB-1885-7C7F-CB17-908C7A0D07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0" b="10066"/>
          <a:stretch/>
        </p:blipFill>
        <p:spPr bwMode="auto">
          <a:xfrm>
            <a:off x="7206266" y="2981330"/>
            <a:ext cx="3230822" cy="259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블루캔] 디너 대쉬 - 서빙알바를 직접경험해보자 빡세네 ㅡㅡ (2) [모바일 게임] - YouTube">
            <a:extLst>
              <a:ext uri="{FF2B5EF4-FFF2-40B4-BE49-F238E27FC236}">
                <a16:creationId xmlns:a16="http://schemas.microsoft.com/office/drawing/2014/main" id="{5A207A94-ACE5-96A6-BEFD-1AF23E40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507" y="3429000"/>
            <a:ext cx="2992959" cy="168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D8E524-C8E4-1D3E-77EE-5D49938A6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17" y="1223070"/>
            <a:ext cx="4915586" cy="1076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972B45-E625-0D77-D11C-3981575D89DF}"/>
              </a:ext>
            </a:extLst>
          </p:cNvPr>
          <p:cNvSpPr txBox="1"/>
          <p:nvPr/>
        </p:nvSpPr>
        <p:spPr>
          <a:xfrm>
            <a:off x="5220025" y="1223070"/>
            <a:ext cx="56882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j-lt"/>
              </a:rPr>
              <a:t>데이트도 결국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돈</a:t>
            </a:r>
            <a:r>
              <a:rPr lang="ko-KR" altLang="en-US" sz="2400" b="1" dirty="0">
                <a:latin typeface="+mj-lt"/>
              </a:rPr>
              <a:t>이 있어야 하는 법</a:t>
            </a:r>
            <a:endParaRPr lang="en-US" altLang="ko-KR" sz="2400" b="1" dirty="0">
              <a:latin typeface="+mj-lt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j-lt"/>
              </a:rPr>
              <a:t>술집 </a:t>
            </a:r>
            <a:r>
              <a:rPr lang="ko-KR" altLang="en-US" sz="2400" b="1" dirty="0">
                <a:solidFill>
                  <a:schemeClr val="accent2"/>
                </a:solidFill>
                <a:latin typeface="+mj-lt"/>
              </a:rPr>
              <a:t>알바</a:t>
            </a:r>
            <a:r>
              <a:rPr lang="ko-KR" altLang="en-US" sz="2400" b="1" dirty="0">
                <a:latin typeface="+mj-lt"/>
              </a:rPr>
              <a:t>를 하며 착실하게 돈을 모아 그녀에게 어필하자</a:t>
            </a:r>
            <a:r>
              <a:rPr lang="en-US" altLang="ko-KR" sz="2400" b="1" dirty="0">
                <a:latin typeface="+mj-lt"/>
              </a:rPr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F347FE-8192-DF81-97AF-9B8A374DE26B}"/>
              </a:ext>
            </a:extLst>
          </p:cNvPr>
          <p:cNvSpPr txBox="1"/>
          <p:nvPr/>
        </p:nvSpPr>
        <p:spPr>
          <a:xfrm>
            <a:off x="117216" y="2398308"/>
            <a:ext cx="4915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ko-KR" sz="1600" dirty="0">
                <a:latin typeface="+mj-lt"/>
              </a:rPr>
              <a:t>&lt;</a:t>
            </a:r>
            <a:r>
              <a:rPr lang="ko-KR" altLang="en-US" sz="1600" dirty="0">
                <a:latin typeface="+mj-lt"/>
              </a:rPr>
              <a:t>남은 잔고를 보여주는 </a:t>
            </a:r>
            <a:r>
              <a:rPr lang="en-US" altLang="ko-KR" sz="1600" dirty="0">
                <a:latin typeface="+mj-lt"/>
              </a:rPr>
              <a:t>UI&gt;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E69084-C867-A193-832D-42577C18D020}"/>
              </a:ext>
            </a:extLst>
          </p:cNvPr>
          <p:cNvSpPr txBox="1"/>
          <p:nvPr/>
        </p:nvSpPr>
        <p:spPr>
          <a:xfrm>
            <a:off x="238180" y="5296376"/>
            <a:ext cx="2104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ko-KR" sz="1600" dirty="0">
                <a:latin typeface="+mj-lt"/>
              </a:rPr>
              <a:t>&lt;</a:t>
            </a:r>
            <a:r>
              <a:rPr lang="ko-KR" altLang="en-US" sz="1600" dirty="0">
                <a:latin typeface="+mj-lt"/>
              </a:rPr>
              <a:t>주방</a:t>
            </a:r>
            <a:r>
              <a:rPr lang="en-US" altLang="ko-KR" sz="1600" dirty="0">
                <a:latin typeface="+mj-lt"/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AE38D0-5364-C6A9-111A-883EC2AE418A}"/>
              </a:ext>
            </a:extLst>
          </p:cNvPr>
          <p:cNvSpPr txBox="1"/>
          <p:nvPr/>
        </p:nvSpPr>
        <p:spPr>
          <a:xfrm>
            <a:off x="2470507" y="5296376"/>
            <a:ext cx="2992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ko-KR" sz="1600" dirty="0">
                <a:latin typeface="+mj-lt"/>
              </a:rPr>
              <a:t>&lt;</a:t>
            </a:r>
            <a:r>
              <a:rPr lang="ko-KR" altLang="en-US" sz="1600" dirty="0">
                <a:latin typeface="+mj-lt"/>
              </a:rPr>
              <a:t>서빙</a:t>
            </a:r>
            <a:r>
              <a:rPr lang="en-US" altLang="ko-KR" sz="1600" dirty="0">
                <a:latin typeface="+mj-lt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B3147-C8FA-1CC9-5C77-148ADB95BC7F}"/>
              </a:ext>
            </a:extLst>
          </p:cNvPr>
          <p:cNvSpPr txBox="1"/>
          <p:nvPr/>
        </p:nvSpPr>
        <p:spPr>
          <a:xfrm>
            <a:off x="5521361" y="5634930"/>
            <a:ext cx="660063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ko-KR" altLang="en-US" sz="2400" b="1" dirty="0">
                <a:latin typeface="+mj-lt"/>
              </a:rPr>
              <a:t>알바를 하면서 만나게 될 인연도 놓칠 수 없다</a:t>
            </a:r>
            <a:r>
              <a:rPr lang="en-US" altLang="ko-KR" sz="2400" b="1" dirty="0">
                <a:latin typeface="+mj-lt"/>
              </a:rPr>
              <a:t>!</a:t>
            </a:r>
          </a:p>
          <a:p>
            <a:pPr algn="ctr">
              <a:spcAft>
                <a:spcPts val="1200"/>
              </a:spcAft>
            </a:pPr>
            <a:r>
              <a:rPr lang="ko-KR" altLang="en-US" sz="2400" b="1" dirty="0">
                <a:latin typeface="+mj-lt"/>
              </a:rPr>
              <a:t>운이 좋으면 관계가 더 진전될지도</a:t>
            </a:r>
            <a:r>
              <a:rPr lang="en-US" altLang="ko-KR" sz="2400" b="1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119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470</Words>
  <Application>Microsoft Office PowerPoint</Application>
  <PresentationFormat>와이드스크린</PresentationFormat>
  <Paragraphs>102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gg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남근아</dc:creator>
  <cp:lastModifiedBy>남근아</cp:lastModifiedBy>
  <cp:revision>52</cp:revision>
  <dcterms:created xsi:type="dcterms:W3CDTF">2023-01-05T06:43:57Z</dcterms:created>
  <dcterms:modified xsi:type="dcterms:W3CDTF">2023-01-05T18:58:59Z</dcterms:modified>
</cp:coreProperties>
</file>