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8"/>
  </p:notesMasterIdLst>
  <p:handoutMasterIdLst>
    <p:handoutMasterId r:id="rId9"/>
  </p:handoutMasterIdLst>
  <p:sldIdLst>
    <p:sldId id="311" r:id="rId2"/>
    <p:sldId id="313" r:id="rId3"/>
    <p:sldId id="312" r:id="rId4"/>
    <p:sldId id="316" r:id="rId5"/>
    <p:sldId id="320" r:id="rId6"/>
    <p:sldId id="329" r:id="rId7"/>
  </p:sldIdLst>
  <p:sldSz cx="9144000" cy="6858000" type="screen4x3"/>
  <p:notesSz cx="7099300" cy="10234613"/>
  <p:embeddedFontLst>
    <p:embeddedFont>
      <p:font typeface="Frutiger LT Com 45 Light" panose="020B0303030504020204" pitchFamily="34" charset="0"/>
      <p:regular r:id="rId10"/>
      <p:bold r:id="rId11"/>
      <p:italic r:id="rId12"/>
      <p:boldItalic r:id="rId13"/>
    </p:embeddedFont>
    <p:embeddedFont>
      <p:font typeface="Frutiger LT Com 55 Roman" panose="020B0503030504020204" pitchFamily="34" charset="0"/>
      <p:regular r:id="rId14"/>
      <p:bold r:id="rId15"/>
      <p:italic r:id="rId1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4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00" userDrawn="1">
          <p15:clr>
            <a:srgbClr val="A4A3A4"/>
          </p15:clr>
        </p15:guide>
        <p15:guide id="2" orient="horz" pos="6047" userDrawn="1">
          <p15:clr>
            <a:srgbClr val="A4A3A4"/>
          </p15:clr>
        </p15:guide>
        <p15:guide id="3" orient="horz" pos="2283" userDrawn="1">
          <p15:clr>
            <a:srgbClr val="A4A3A4"/>
          </p15:clr>
        </p15:guide>
        <p15:guide id="4" orient="horz" pos="2141" userDrawn="1">
          <p15:clr>
            <a:srgbClr val="A4A3A4"/>
          </p15:clr>
        </p15:guide>
        <p15:guide id="5" pos="323" userDrawn="1">
          <p15:clr>
            <a:srgbClr val="A4A3A4"/>
          </p15:clr>
        </p15:guide>
        <p15:guide id="6" pos="41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4"/>
    <a:srgbClr val="A2D7CB"/>
    <a:srgbClr val="5CBAA4"/>
    <a:srgbClr val="4C99B2"/>
    <a:srgbClr val="99C5D3"/>
    <a:srgbClr val="66A8BE"/>
    <a:srgbClr val="B2D3DE"/>
    <a:srgbClr val="006E92"/>
    <a:srgbClr val="25BAE2"/>
    <a:srgbClr val="E1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89725" autoAdjust="0"/>
  </p:normalViewPr>
  <p:slideViewPr>
    <p:cSldViewPr showGuides="1">
      <p:cViewPr varScale="1">
        <p:scale>
          <a:sx n="94" d="100"/>
          <a:sy n="94" d="100"/>
        </p:scale>
        <p:origin x="90" y="96"/>
      </p:cViewPr>
      <p:guideLst>
        <p:guide orient="horz" pos="3793"/>
        <p:guide orient="horz" pos="255"/>
        <p:guide orient="horz" pos="1704"/>
        <p:guide pos="5466"/>
        <p:guide pos="294"/>
      </p:guideLst>
    </p:cSldViewPr>
  </p:slideViewPr>
  <p:outlineViewPr>
    <p:cViewPr>
      <p:scale>
        <a:sx n="33" d="100"/>
        <a:sy n="33" d="100"/>
      </p:scale>
      <p:origin x="0" y="-10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3894" y="348"/>
      </p:cViewPr>
      <p:guideLst>
        <p:guide orient="horz" pos="400"/>
        <p:guide orient="horz" pos="6047"/>
        <p:guide orient="horz" pos="2283"/>
        <p:guide orient="horz" pos="2141"/>
        <p:guide pos="323"/>
        <p:guide pos="4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82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82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12355" y="0"/>
            <a:ext cx="3796798" cy="512061"/>
          </a:xfrm>
          <a:prstGeom prst="rect">
            <a:avLst/>
          </a:prstGeom>
        </p:spPr>
        <p:txBody>
          <a:bodyPr vert="horz" lIns="0" tIns="93976" rIns="95479" bIns="4774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068654" y="0"/>
            <a:ext cx="1518291" cy="512061"/>
          </a:xfrm>
          <a:prstGeom prst="rect">
            <a:avLst/>
          </a:prstGeom>
        </p:spPr>
        <p:txBody>
          <a:bodyPr vert="horz" lIns="95479" tIns="93976" rIns="0" bIns="4774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636588"/>
            <a:ext cx="3683000" cy="2762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9" tIns="47740" rIns="95479" bIns="4774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12355" y="3623936"/>
            <a:ext cx="6074591" cy="59745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12355" y="9720907"/>
            <a:ext cx="3796798" cy="512061"/>
          </a:xfrm>
          <a:prstGeom prst="rect">
            <a:avLst/>
          </a:prstGeom>
        </p:spPr>
        <p:txBody>
          <a:bodyPr vert="horz" lIns="0" tIns="47740" rIns="95479" bIns="187951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068653" y="9720907"/>
            <a:ext cx="1518291" cy="512061"/>
          </a:xfrm>
          <a:prstGeom prst="rect">
            <a:avLst/>
          </a:prstGeom>
        </p:spPr>
        <p:txBody>
          <a:bodyPr vert="horz" lIns="95479" tIns="47740" rIns="0" bIns="187951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3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9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 userDrawn="1"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5" name="Grafik 14" descr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98" y="3429000"/>
            <a:ext cx="4320604" cy="1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431897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6725" y="980728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4744"/>
            <a:ext cx="8209275" cy="4896644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090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00"/>
            <a:ext cx="8208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 descr="Logo_ausgetauscht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99" y="6299999"/>
            <a:ext cx="1417637" cy="3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9" r:id="rId3"/>
    <p:sldLayoutId id="2147483680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Frank Duckhorn, Constanze Tschöpe, Matthias Wolff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9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Background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Aim:</a:t>
            </a:r>
            <a:r>
              <a:rPr lang="en-US" dirty="0"/>
              <a:t>	</a:t>
            </a:r>
            <a:r>
              <a:rPr lang="en-US" dirty="0" smtClean="0"/>
              <a:t>Automatic damage detection in airplane materials</a:t>
            </a:r>
            <a:br>
              <a:rPr lang="en-US" dirty="0" smtClean="0"/>
            </a:br>
            <a:r>
              <a:rPr lang="en-US" dirty="0" smtClean="0"/>
              <a:t>		with machine learning algorithms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b="1" dirty="0" smtClean="0">
                <a:solidFill>
                  <a:schemeClr val="accent1"/>
                </a:solidFill>
              </a:rPr>
              <a:t>materials:</a:t>
            </a:r>
            <a:r>
              <a:rPr lang="en-US" dirty="0" smtClean="0"/>
              <a:t> Aluminum &amp; carbon fiber reinforced plastic (CFRP)</a:t>
            </a:r>
          </a:p>
          <a:p>
            <a:r>
              <a:rPr lang="en-US" dirty="0" smtClean="0"/>
              <a:t>Signal acquisition based on </a:t>
            </a:r>
            <a:r>
              <a:rPr lang="en-US" b="1" dirty="0">
                <a:solidFill>
                  <a:schemeClr val="accent1"/>
                </a:solidFill>
              </a:rPr>
              <a:t>ultrasonic guided waves</a:t>
            </a:r>
          </a:p>
          <a:p>
            <a:r>
              <a:rPr lang="en-US" dirty="0" smtClean="0"/>
              <a:t>Network of </a:t>
            </a:r>
            <a:r>
              <a:rPr lang="en-US" b="1" dirty="0">
                <a:solidFill>
                  <a:schemeClr val="accent1"/>
                </a:solidFill>
              </a:rPr>
              <a:t>many </a:t>
            </a:r>
            <a:r>
              <a:rPr lang="en-US" b="1" dirty="0" smtClean="0">
                <a:solidFill>
                  <a:schemeClr val="accent1"/>
                </a:solidFill>
              </a:rPr>
              <a:t>sensors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Introduction of </a:t>
            </a:r>
            <a:r>
              <a:rPr lang="en-US" b="1" dirty="0">
                <a:solidFill>
                  <a:schemeClr val="accent1"/>
                </a:solidFill>
              </a:rPr>
              <a:t>artificial structural </a:t>
            </a:r>
            <a:r>
              <a:rPr lang="en-US" b="1" dirty="0" smtClean="0">
                <a:solidFill>
                  <a:schemeClr val="accent1"/>
                </a:solidFill>
              </a:rPr>
              <a:t>damages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Compare different </a:t>
            </a:r>
            <a:r>
              <a:rPr lang="en-US" b="1" dirty="0">
                <a:solidFill>
                  <a:schemeClr val="accent1"/>
                </a:solidFill>
              </a:rPr>
              <a:t>machine learning algorithms </a:t>
            </a:r>
            <a:r>
              <a:rPr lang="en-US" dirty="0" smtClean="0"/>
              <a:t>for defect detection</a:t>
            </a:r>
          </a:p>
          <a:p>
            <a:r>
              <a:rPr lang="en-US" dirty="0" smtClean="0"/>
              <a:t>Try to use only </a:t>
            </a:r>
            <a:r>
              <a:rPr lang="en-US" b="1" dirty="0">
                <a:solidFill>
                  <a:schemeClr val="accent1"/>
                </a:solidFill>
              </a:rPr>
              <a:t>signals without damage </a:t>
            </a:r>
            <a:r>
              <a:rPr lang="en-US" dirty="0" smtClean="0"/>
              <a:t>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Test Objects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3200"/>
            <a:ext cx="8209275" cy="4970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Aluminum plate</a:t>
            </a:r>
            <a:r>
              <a:rPr lang="en-US" dirty="0" smtClean="0"/>
              <a:t> 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/>
              <a:t> </a:t>
            </a:r>
            <a:r>
              <a:rPr lang="en-US" dirty="0" smtClean="0"/>
              <a:t>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 smtClean="0"/>
              <a:t> </a:t>
            </a:r>
            <a:r>
              <a:rPr lang="en-US" dirty="0" smtClean="0"/>
              <a:t>2.5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8 ultrasound transducers (A1…D2)</a:t>
            </a:r>
            <a:br>
              <a:rPr lang="en-US" dirty="0" smtClean="0"/>
            </a:br>
            <a:r>
              <a:rPr lang="en-US" dirty="0" smtClean="0"/>
              <a:t>in circular arrangement (Ø 570</a:t>
            </a:r>
            <a:r>
              <a:rPr lang="en-US" sz="800" dirty="0" smtClean="0"/>
              <a:t> </a:t>
            </a:r>
            <a:r>
              <a:rPr lang="en-US" dirty="0" smtClean="0"/>
              <a:t>mm)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Z00: intact</a:t>
            </a:r>
          </a:p>
          <a:p>
            <a:pPr lvl="1"/>
            <a:r>
              <a:rPr lang="en-US" dirty="0" smtClean="0"/>
              <a:t>Z01-Z37: introduced fissure with</a:t>
            </a:r>
            <a:br>
              <a:rPr lang="en-US" dirty="0" smtClean="0"/>
            </a:br>
            <a:r>
              <a:rPr lang="en-US" dirty="0" smtClean="0"/>
              <a:t>length 1 to 37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CFRP </a:t>
            </a:r>
            <a:r>
              <a:rPr lang="en-US" b="1" dirty="0">
                <a:solidFill>
                  <a:schemeClr val="accent1"/>
                </a:solidFill>
              </a:rPr>
              <a:t>plate</a:t>
            </a:r>
            <a:r>
              <a:rPr lang="en-US" dirty="0"/>
              <a:t> 860</a:t>
            </a:r>
            <a:r>
              <a:rPr lang="en-US" sz="800" dirty="0"/>
              <a:t> </a:t>
            </a:r>
            <a:r>
              <a:rPr lang="en-US" dirty="0"/>
              <a:t>x</a:t>
            </a:r>
            <a:r>
              <a:rPr lang="en-US" sz="800" dirty="0"/>
              <a:t> </a:t>
            </a:r>
            <a:r>
              <a:rPr lang="en-US" dirty="0"/>
              <a:t>600</a:t>
            </a:r>
            <a:r>
              <a:rPr lang="en-US" sz="800" dirty="0"/>
              <a:t> </a:t>
            </a:r>
            <a:r>
              <a:rPr lang="en-US" dirty="0"/>
              <a:t>x</a:t>
            </a:r>
            <a:r>
              <a:rPr lang="en-US" sz="800" dirty="0"/>
              <a:t> </a:t>
            </a:r>
            <a:r>
              <a:rPr lang="en-US" dirty="0"/>
              <a:t>5</a:t>
            </a:r>
            <a:r>
              <a:rPr lang="en-US" sz="800" dirty="0"/>
              <a:t> </a:t>
            </a:r>
            <a:r>
              <a:rPr lang="en-US" dirty="0"/>
              <a:t>mm</a:t>
            </a:r>
          </a:p>
          <a:p>
            <a:r>
              <a:rPr lang="en-US" dirty="0"/>
              <a:t>12 ultrasound transducers (A1…F2)</a:t>
            </a:r>
            <a:br>
              <a:rPr lang="en-US" dirty="0"/>
            </a:br>
            <a:r>
              <a:rPr lang="en-US" dirty="0"/>
              <a:t>in grid arrangement (dist. 200</a:t>
            </a:r>
            <a:r>
              <a:rPr lang="en-US" sz="800" dirty="0"/>
              <a:t> </a:t>
            </a:r>
            <a:r>
              <a:rPr lang="en-US" dirty="0"/>
              <a:t>mm)</a:t>
            </a:r>
          </a:p>
          <a:p>
            <a:r>
              <a:rPr lang="en-US" dirty="0"/>
              <a:t>States:</a:t>
            </a:r>
          </a:p>
          <a:p>
            <a:pPr lvl="1"/>
            <a:r>
              <a:rPr lang="en-US" dirty="0"/>
              <a:t>Z00-Z02: intact</a:t>
            </a:r>
          </a:p>
          <a:p>
            <a:pPr lvl="1"/>
            <a:r>
              <a:rPr lang="en-US" dirty="0" smtClean="0"/>
              <a:t>Z03-Z07: with different introduced impacts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86" y="1123200"/>
            <a:ext cx="2473519" cy="24409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97" y="4005064"/>
            <a:ext cx="3717708" cy="1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Analysis &amp; Classification Algorithms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different </a:t>
            </a:r>
            <a:r>
              <a:rPr lang="en-US" b="1" dirty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eature types: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Signals (</a:t>
            </a:r>
            <a:r>
              <a:rPr lang="en-US" b="1" dirty="0" smtClean="0">
                <a:solidFill>
                  <a:schemeClr val="accent1"/>
                </a:solidFill>
              </a:rPr>
              <a:t>SIG</a:t>
            </a:r>
            <a:r>
              <a:rPr lang="en-US" dirty="0" smtClean="0"/>
              <a:t>) - raw signals, no processing</a:t>
            </a:r>
            <a:endParaRPr lang="en-US" dirty="0"/>
          </a:p>
          <a:p>
            <a:pPr lvl="1"/>
            <a:r>
              <a:rPr lang="en-US" dirty="0" smtClean="0"/>
              <a:t>Primary feature analysis (</a:t>
            </a:r>
            <a:r>
              <a:rPr lang="en-US" b="1" dirty="0">
                <a:solidFill>
                  <a:schemeClr val="accent1"/>
                </a:solidFill>
              </a:rPr>
              <a:t>PFA</a:t>
            </a:r>
            <a:r>
              <a:rPr lang="en-US" dirty="0" smtClean="0"/>
              <a:t>) - Short-time Fourier transform</a:t>
            </a:r>
          </a:p>
          <a:p>
            <a:pPr lvl="1"/>
            <a:r>
              <a:rPr lang="en-US" dirty="0" smtClean="0"/>
              <a:t>Secondary feature analysis (</a:t>
            </a:r>
            <a:r>
              <a:rPr lang="en-US" b="1" dirty="0">
                <a:solidFill>
                  <a:schemeClr val="accent1"/>
                </a:solidFill>
              </a:rPr>
              <a:t>SFA</a:t>
            </a:r>
            <a:r>
              <a:rPr lang="en-US" dirty="0" smtClean="0"/>
              <a:t>) - Normalization &amp; Principle component analysis</a:t>
            </a:r>
          </a:p>
          <a:p>
            <a:endParaRPr lang="en-US" dirty="0" smtClean="0"/>
          </a:p>
          <a:p>
            <a:r>
              <a:rPr lang="en-US" dirty="0"/>
              <a:t>Comparison of different </a:t>
            </a:r>
            <a:r>
              <a:rPr lang="en-US" b="1" dirty="0">
                <a:solidFill>
                  <a:schemeClr val="accent1"/>
                </a:solidFill>
              </a:rPr>
              <a:t>classification algorithms:</a:t>
            </a:r>
          </a:p>
          <a:p>
            <a:pPr lvl="1"/>
            <a:r>
              <a:rPr lang="en-US" dirty="0"/>
              <a:t>Convolutional </a:t>
            </a:r>
            <a:r>
              <a:rPr lang="en-US" dirty="0" smtClean="0"/>
              <a:t>neural </a:t>
            </a:r>
            <a:r>
              <a:rPr lang="en-US" dirty="0"/>
              <a:t>network (</a:t>
            </a:r>
            <a:r>
              <a:rPr lang="en-US" b="1" dirty="0">
                <a:solidFill>
                  <a:schemeClr val="accent1"/>
                </a:solidFill>
              </a:rPr>
              <a:t>CNN</a:t>
            </a:r>
            <a:r>
              <a:rPr lang="en-US" dirty="0"/>
              <a:t>)</a:t>
            </a:r>
          </a:p>
          <a:p>
            <a:pPr lvl="1"/>
            <a:r>
              <a:rPr lang="en-US"/>
              <a:t>Deep </a:t>
            </a:r>
            <a:r>
              <a:rPr lang="en-US" smtClean="0"/>
              <a:t>neural </a:t>
            </a:r>
            <a:r>
              <a:rPr lang="en-US" dirty="0"/>
              <a:t>network (</a:t>
            </a:r>
            <a:r>
              <a:rPr lang="en-US" b="1" dirty="0">
                <a:solidFill>
                  <a:schemeClr val="accent1"/>
                </a:solidFill>
              </a:rPr>
              <a:t>DNN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 vector machine (</a:t>
            </a:r>
            <a:r>
              <a:rPr lang="en-US" b="1" dirty="0">
                <a:solidFill>
                  <a:schemeClr val="accent1"/>
                </a:solidFill>
              </a:rPr>
              <a:t>SVM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Hidden Markov Model (</a:t>
            </a:r>
            <a:r>
              <a:rPr lang="en-US" b="1" dirty="0">
                <a:solidFill>
                  <a:schemeClr val="accent1"/>
                </a:solidFill>
              </a:rPr>
              <a:t>HMM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Investigate different detection modes: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a typeface="+mn-ea"/>
                <a:cs typeface="+mn-cs"/>
              </a:rPr>
              <a:t>Multiclass classification</a:t>
            </a:r>
          </a:p>
          <a:p>
            <a:pPr lvl="2"/>
            <a:r>
              <a:rPr lang="en-US" dirty="0" smtClean="0"/>
              <a:t>Use all states for training (also defect ones) =&gt; One class per state</a:t>
            </a:r>
          </a:p>
          <a:p>
            <a:pPr lvl="2"/>
            <a:r>
              <a:rPr lang="en-US" dirty="0" smtClean="0"/>
              <a:t>Estimate the state of the test object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a typeface="+mn-ea"/>
                <a:cs typeface="+mn-cs"/>
              </a:rPr>
              <a:t>Regression</a:t>
            </a:r>
            <a:endParaRPr lang="en-US" b="1" dirty="0">
              <a:solidFill>
                <a:schemeClr val="accent1"/>
              </a:solidFill>
              <a:ea typeface="+mn-ea"/>
              <a:cs typeface="+mn-cs"/>
            </a:endParaRPr>
          </a:p>
          <a:p>
            <a:pPr lvl="2"/>
            <a:r>
              <a:rPr lang="en-US" dirty="0" smtClean="0"/>
              <a:t>Use all </a:t>
            </a:r>
            <a:r>
              <a:rPr lang="en-US" dirty="0"/>
              <a:t>states </a:t>
            </a:r>
            <a:r>
              <a:rPr lang="en-US" dirty="0" smtClean="0"/>
              <a:t>for training (also </a:t>
            </a:r>
            <a:r>
              <a:rPr lang="en-US" dirty="0"/>
              <a:t>defect ones) =&gt; Fissure length is objective </a:t>
            </a:r>
            <a:r>
              <a:rPr lang="en-US" dirty="0" smtClean="0"/>
              <a:t>criterion</a:t>
            </a:r>
          </a:p>
          <a:p>
            <a:pPr lvl="2"/>
            <a:r>
              <a:rPr lang="en-US" dirty="0" smtClean="0"/>
              <a:t>Estimate </a:t>
            </a:r>
            <a:r>
              <a:rPr lang="en-US" dirty="0"/>
              <a:t>length of fissure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a typeface="+mn-ea"/>
                <a:cs typeface="+mn-cs"/>
              </a:rPr>
              <a:t>Oneclass</a:t>
            </a:r>
            <a:r>
              <a:rPr lang="en-US" b="1" dirty="0" smtClean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b="1" dirty="0">
                <a:solidFill>
                  <a:schemeClr val="accent1"/>
                </a:solidFill>
                <a:ea typeface="+mn-ea"/>
                <a:cs typeface="+mn-cs"/>
              </a:rPr>
              <a:t>classification</a:t>
            </a:r>
          </a:p>
          <a:p>
            <a:pPr lvl="2"/>
            <a:r>
              <a:rPr lang="en-US" dirty="0" smtClean="0"/>
              <a:t>Use only state Z00 data for training (intact)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/>
                </a:solidFill>
              </a:rPr>
              <a:t>realistic </a:t>
            </a:r>
            <a:r>
              <a:rPr lang="en-US" b="1" dirty="0" smtClean="0">
                <a:solidFill>
                  <a:schemeClr val="accent1"/>
                </a:solidFill>
              </a:rPr>
              <a:t>scenario</a:t>
            </a:r>
          </a:p>
          <a:p>
            <a:pPr lvl="3"/>
            <a:r>
              <a:rPr lang="en-US" dirty="0" smtClean="0"/>
              <a:t>“Good</a:t>
            </a:r>
            <a:r>
              <a:rPr lang="en-US" dirty="0"/>
              <a:t>” </a:t>
            </a:r>
            <a:r>
              <a:rPr lang="en-US" dirty="0" smtClean="0"/>
              <a:t>class: </a:t>
            </a:r>
            <a:r>
              <a:rPr lang="en-US" dirty="0"/>
              <a:t>Z00 data of designated </a:t>
            </a:r>
            <a:r>
              <a:rPr lang="en-US" dirty="0" smtClean="0"/>
              <a:t>sensor</a:t>
            </a:r>
          </a:p>
          <a:p>
            <a:pPr lvl="3"/>
            <a:r>
              <a:rPr lang="en-US" dirty="0"/>
              <a:t>“Bad” </a:t>
            </a:r>
            <a:r>
              <a:rPr lang="en-US" dirty="0" smtClean="0"/>
              <a:t>class: </a:t>
            </a:r>
            <a:r>
              <a:rPr lang="en-US" dirty="0"/>
              <a:t>Universal background model with </a:t>
            </a:r>
            <a:r>
              <a:rPr lang="en-US" dirty="0" smtClean="0"/>
              <a:t>signals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state Z00 of all other sensors</a:t>
            </a:r>
          </a:p>
        </p:txBody>
      </p:sp>
    </p:spTree>
    <p:extLst>
      <p:ext uri="{BB962C8B-B14F-4D97-AF65-F5344CB8AC3E}">
        <p14:creationId xmlns:p14="http://schemas.microsoft.com/office/powerpoint/2010/main" val="10662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Details on results in afternoon presentation</a:t>
            </a: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 smtClean="0"/>
              <a:t>We.A.6 Room </a:t>
            </a:r>
            <a:r>
              <a:rPr lang="en-US" sz="2400" dirty="0" err="1" smtClean="0"/>
              <a:t>Frauenkirche</a:t>
            </a:r>
            <a:r>
              <a:rPr lang="en-US" sz="2400" dirty="0" smtClean="0"/>
              <a:t> 1+2 16:30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1" y="1599509"/>
            <a:ext cx="2517369" cy="15318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4365104"/>
            <a:ext cx="2353970" cy="15318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599014"/>
            <a:ext cx="1070951" cy="15323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1531869" cy="15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10_110616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2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 IKTS</Template>
  <TotalTime>0</TotalTime>
  <Words>212</Words>
  <Application>Microsoft Office PowerPoint</Application>
  <PresentationFormat>Bildschirmpräsentation (4:3)</PresentationFormat>
  <Paragraphs>55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Frutiger LT Com 45 Light</vt:lpstr>
      <vt:lpstr>Frutiger LT Com 55 Roman</vt:lpstr>
      <vt:lpstr>Wingdings</vt:lpstr>
      <vt:lpstr>P10_110616_ppt_Master_Ins_de_4zu3</vt:lpstr>
      <vt:lpstr>Comparison of Machine Learning Algorithms for NDT in Aerospace</vt:lpstr>
      <vt:lpstr>Background</vt:lpstr>
      <vt:lpstr>Test Objects</vt:lpstr>
      <vt:lpstr>Analysis &amp; Classification Algorithms</vt:lpstr>
      <vt:lpstr>Detection Modes</vt:lpstr>
      <vt:lpstr>Comparison of Machine Learning Algorithms for NDT in Aerospace</vt:lpstr>
    </vt:vector>
  </TitlesOfParts>
  <Company>Fraunhofer Gesellschaft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Akustische Mustererkennung</dc:title>
  <dc:creator>duckhornf</dc:creator>
  <cp:lastModifiedBy>Duckhorn, Frank</cp:lastModifiedBy>
  <cp:revision>136</cp:revision>
  <cp:lastPrinted>2016-03-23T13:14:07Z</cp:lastPrinted>
  <dcterms:created xsi:type="dcterms:W3CDTF">2015-03-18T09:02:03Z</dcterms:created>
  <dcterms:modified xsi:type="dcterms:W3CDTF">2019-02-19T07:34:22Z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SlideLayoutGallery" visible="true"/>
      </mso:documentControls>
    </mso:qat>
  </mso:ribbon>
</mso:customUI>
</file>