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1" r:id="rId1"/>
  </p:sldMasterIdLst>
  <p:notesMasterIdLst>
    <p:notesMasterId r:id="rId19"/>
  </p:notesMasterIdLst>
  <p:handoutMasterIdLst>
    <p:handoutMasterId r:id="rId20"/>
  </p:handoutMasterIdLst>
  <p:sldIdLst>
    <p:sldId id="311" r:id="rId2"/>
    <p:sldId id="310" r:id="rId3"/>
    <p:sldId id="313" r:id="rId4"/>
    <p:sldId id="312" r:id="rId5"/>
    <p:sldId id="314" r:id="rId6"/>
    <p:sldId id="315" r:id="rId7"/>
    <p:sldId id="316" r:id="rId8"/>
    <p:sldId id="320" r:id="rId9"/>
    <p:sldId id="317" r:id="rId10"/>
    <p:sldId id="321" r:id="rId11"/>
    <p:sldId id="319" r:id="rId12"/>
    <p:sldId id="322" r:id="rId13"/>
    <p:sldId id="323" r:id="rId14"/>
    <p:sldId id="326" r:id="rId15"/>
    <p:sldId id="324" r:id="rId16"/>
    <p:sldId id="325" r:id="rId17"/>
    <p:sldId id="328" r:id="rId18"/>
  </p:sldIdLst>
  <p:sldSz cx="9144000" cy="6858000" type="screen4x3"/>
  <p:notesSz cx="7099300" cy="10234613"/>
  <p:embeddedFontLst>
    <p:embeddedFont>
      <p:font typeface="Frutiger LT Com 45 Light" panose="020B0303030504020204" pitchFamily="34" charset="0"/>
      <p:regular r:id="rId21"/>
      <p:bold r:id="rId22"/>
      <p:italic r:id="rId23"/>
      <p:boldItalic r:id="rId24"/>
    </p:embeddedFont>
    <p:embeddedFont>
      <p:font typeface="Frutiger LT Com 55 Roman" panose="020B0503030504020204" pitchFamily="34" charset="0"/>
      <p:regular r:id="rId25"/>
      <p:bold r:id="rId26"/>
      <p:italic r:id="rId27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704">
          <p15:clr>
            <a:srgbClr val="A4A3A4"/>
          </p15:clr>
        </p15:guide>
        <p15:guide id="4" pos="5466">
          <p15:clr>
            <a:srgbClr val="A4A3A4"/>
          </p15:clr>
        </p15:guide>
        <p15:guide id="5" pos="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00" userDrawn="1">
          <p15:clr>
            <a:srgbClr val="A4A3A4"/>
          </p15:clr>
        </p15:guide>
        <p15:guide id="2" orient="horz" pos="6047" userDrawn="1">
          <p15:clr>
            <a:srgbClr val="A4A3A4"/>
          </p15:clr>
        </p15:guide>
        <p15:guide id="3" orient="horz" pos="2283" userDrawn="1">
          <p15:clr>
            <a:srgbClr val="A4A3A4"/>
          </p15:clr>
        </p15:guide>
        <p15:guide id="4" orient="horz" pos="2141" userDrawn="1">
          <p15:clr>
            <a:srgbClr val="A4A3A4"/>
          </p15:clr>
        </p15:guide>
        <p15:guide id="5" pos="323" userDrawn="1">
          <p15:clr>
            <a:srgbClr val="A4A3A4"/>
          </p15:clr>
        </p15:guide>
        <p15:guide id="6" pos="414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6F4"/>
    <a:srgbClr val="A2D7CB"/>
    <a:srgbClr val="5CBAA4"/>
    <a:srgbClr val="4C99B2"/>
    <a:srgbClr val="99C5D3"/>
    <a:srgbClr val="66A8BE"/>
    <a:srgbClr val="B2D3DE"/>
    <a:srgbClr val="006E92"/>
    <a:srgbClr val="25BAE2"/>
    <a:srgbClr val="E1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74455" autoAdjust="0"/>
  </p:normalViewPr>
  <p:slideViewPr>
    <p:cSldViewPr showGuides="1">
      <p:cViewPr varScale="1">
        <p:scale>
          <a:sx n="78" d="100"/>
          <a:sy n="78" d="100"/>
        </p:scale>
        <p:origin x="570" y="78"/>
      </p:cViewPr>
      <p:guideLst>
        <p:guide orient="horz" pos="3793"/>
        <p:guide orient="horz" pos="255"/>
        <p:guide orient="horz" pos="1704"/>
        <p:guide pos="5466"/>
        <p:guide pos="294"/>
      </p:guideLst>
    </p:cSldViewPr>
  </p:slideViewPr>
  <p:outlineViewPr>
    <p:cViewPr>
      <p:scale>
        <a:sx n="33" d="100"/>
        <a:sy n="33" d="100"/>
      </p:scale>
      <p:origin x="0" y="-103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2" d="100"/>
          <a:sy n="82" d="100"/>
        </p:scale>
        <p:origin x="3894" y="348"/>
      </p:cViewPr>
      <p:guideLst>
        <p:guide orient="horz" pos="400"/>
        <p:guide orient="horz" pos="6047"/>
        <p:guide orient="horz" pos="2283"/>
        <p:guide orient="horz" pos="2141"/>
        <p:guide pos="323"/>
        <p:guide pos="4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805" cy="512061"/>
          </a:xfrm>
          <a:prstGeom prst="rect">
            <a:avLst/>
          </a:prstGeom>
        </p:spPr>
        <p:txBody>
          <a:bodyPr vert="horz" lIns="95479" tIns="47740" rIns="95479" bIns="4774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821" y="0"/>
            <a:ext cx="3075805" cy="512061"/>
          </a:xfrm>
          <a:prstGeom prst="rect">
            <a:avLst/>
          </a:prstGeom>
        </p:spPr>
        <p:txBody>
          <a:bodyPr vert="horz" lIns="95479" tIns="47740" rIns="95479" bIns="47740" rtlCol="0"/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0907"/>
            <a:ext cx="3075805" cy="512061"/>
          </a:xfrm>
          <a:prstGeom prst="rect">
            <a:avLst/>
          </a:prstGeom>
        </p:spPr>
        <p:txBody>
          <a:bodyPr vert="horz" lIns="95479" tIns="47740" rIns="95479" bIns="4774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821" y="9720907"/>
            <a:ext cx="3075805" cy="512061"/>
          </a:xfrm>
          <a:prstGeom prst="rect">
            <a:avLst/>
          </a:prstGeom>
        </p:spPr>
        <p:txBody>
          <a:bodyPr vert="horz" lIns="95479" tIns="47740" rIns="95479" bIns="47740" rtlCol="0" anchor="b"/>
          <a:lstStyle>
            <a:lvl1pPr algn="r">
              <a:defRPr sz="1200"/>
            </a:lvl1pPr>
          </a:lstStyle>
          <a:p>
            <a:fld id="{80BC5AC0-20DA-4069-B102-9653FA907D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790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12355" y="0"/>
            <a:ext cx="3796798" cy="512061"/>
          </a:xfrm>
          <a:prstGeom prst="rect">
            <a:avLst/>
          </a:prstGeom>
        </p:spPr>
        <p:txBody>
          <a:bodyPr vert="horz" lIns="0" tIns="93976" rIns="95479" bIns="47740" rtlCol="0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068654" y="0"/>
            <a:ext cx="1518291" cy="512061"/>
          </a:xfrm>
          <a:prstGeom prst="rect">
            <a:avLst/>
          </a:prstGeom>
        </p:spPr>
        <p:txBody>
          <a:bodyPr vert="horz" lIns="95479" tIns="93976" rIns="0" bIns="47740" rtlCol="0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636588"/>
            <a:ext cx="3683000" cy="2762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79" tIns="47740" rIns="95479" bIns="4774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12355" y="3623936"/>
            <a:ext cx="6074591" cy="597453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12355" y="9720907"/>
            <a:ext cx="3796798" cy="512061"/>
          </a:xfrm>
          <a:prstGeom prst="rect">
            <a:avLst/>
          </a:prstGeom>
        </p:spPr>
        <p:txBody>
          <a:bodyPr vert="horz" lIns="0" tIns="47740" rIns="95479" bIns="187951" rtlCol="0" anchor="b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068653" y="9720907"/>
            <a:ext cx="1518291" cy="512061"/>
          </a:xfrm>
          <a:prstGeom prst="rect">
            <a:avLst/>
          </a:prstGeom>
        </p:spPr>
        <p:txBody>
          <a:bodyPr vert="horz" lIns="95479" tIns="47740" rIns="0" bIns="187951" rtlCol="0" anchor="b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fld id="{6F118F77-BF2E-4843-AA6C-ED9ACCB38B4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3539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171450" indent="-171450" algn="l" defTabSz="914400" rtl="0" eaLnBrk="1" latinLnBrk="0" hangingPunct="1"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49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89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63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054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00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946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ER&lt;2% for all except SVM on SIG</a:t>
            </a:r>
          </a:p>
          <a:p>
            <a:r>
              <a:rPr lang="en-US" dirty="0" smtClean="0"/>
              <a:t>SIG: only CNN + R100 successful</a:t>
            </a:r>
          </a:p>
          <a:p>
            <a:r>
              <a:rPr lang="en-US" dirty="0" smtClean="0"/>
              <a:t>SVM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auf SIG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gut</a:t>
            </a:r>
            <a:endParaRPr lang="en-US" dirty="0" smtClean="0"/>
          </a:p>
          <a:p>
            <a:r>
              <a:rPr lang="en-US" dirty="0" smtClean="0"/>
              <a:t>PFA+SFA for S600: all successful</a:t>
            </a:r>
          </a:p>
          <a:p>
            <a:r>
              <a:rPr lang="en-US" dirty="0" smtClean="0"/>
              <a:t>PFA for </a:t>
            </a:r>
            <a:r>
              <a:rPr lang="en-US" dirty="0" err="1" smtClean="0"/>
              <a:t>Rxxx</a:t>
            </a:r>
            <a:r>
              <a:rPr lang="en-US" dirty="0" smtClean="0"/>
              <a:t>: CNN best</a:t>
            </a:r>
          </a:p>
          <a:p>
            <a:r>
              <a:rPr lang="en-US" dirty="0" smtClean="0"/>
              <a:t>SFA for </a:t>
            </a:r>
            <a:r>
              <a:rPr lang="en-US" dirty="0" err="1" smtClean="0"/>
              <a:t>Rxxx</a:t>
            </a:r>
            <a:r>
              <a:rPr lang="en-US" dirty="0" smtClean="0"/>
              <a:t>: SVM best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0059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more difficult than multiclass</a:t>
            </a:r>
          </a:p>
          <a:p>
            <a:r>
              <a:rPr lang="en-US" dirty="0" smtClean="0"/>
              <a:t>NN </a:t>
            </a:r>
            <a:r>
              <a:rPr lang="en-US" dirty="0" err="1" smtClean="0"/>
              <a:t>convergates</a:t>
            </a:r>
            <a:r>
              <a:rPr lang="en-US" dirty="0" smtClean="0"/>
              <a:t> not at all</a:t>
            </a:r>
          </a:p>
          <a:p>
            <a:r>
              <a:rPr lang="en-US" dirty="0" smtClean="0"/>
              <a:t>HMM more stable results (except R350,SFA)</a:t>
            </a:r>
          </a:p>
          <a:p>
            <a:r>
              <a:rPr lang="en-US" dirty="0" smtClean="0"/>
              <a:t>SVM works on SIG really good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560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25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9275" y="2636890"/>
            <a:ext cx="8208000" cy="338447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2914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Line 12"/>
          <p:cNvSpPr>
            <a:spLocks noChangeShapeType="1"/>
          </p:cNvSpPr>
          <p:nvPr userDrawn="1"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5" name="Line 13"/>
          <p:cNvSpPr>
            <a:spLocks noChangeShapeType="1"/>
          </p:cNvSpPr>
          <p:nvPr userDrawn="1"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91" name="Text Box 19"/>
          <p:cNvSpPr txBox="1">
            <a:spLocks noChangeArrowheads="1"/>
          </p:cNvSpPr>
          <p:nvPr userDrawn="1"/>
        </p:nvSpPr>
        <p:spPr bwMode="auto">
          <a:xfrm>
            <a:off x="455613" y="6433200"/>
            <a:ext cx="90011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pic>
        <p:nvPicPr>
          <p:cNvPr id="15" name="Grafik 14" descr="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11698" y="3429000"/>
            <a:ext cx="4320604" cy="118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Line 12"/>
          <p:cNvSpPr>
            <a:spLocks noChangeShapeType="1"/>
          </p:cNvSpPr>
          <p:nvPr userDrawn="1"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68000" y="155880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773238"/>
            <a:ext cx="8209275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2374481" y="6381328"/>
            <a:ext cx="4392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Duckhorn, Tschöpe, Wolff: Comparison of </a:t>
            </a:r>
            <a:r>
              <a:rPr lang="en-US" sz="900" dirty="0" smtClean="0"/>
              <a:t>ML Algorithms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96663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431897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Line 12"/>
          <p:cNvSpPr>
            <a:spLocks noChangeShapeType="1"/>
          </p:cNvSpPr>
          <p:nvPr userDrawn="1"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66725" y="980728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124744"/>
            <a:ext cx="8209275" cy="4896644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2374481" y="6381328"/>
            <a:ext cx="4392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Duckhorn, Tschöpe, Wolff: Comparison of </a:t>
            </a:r>
            <a:r>
              <a:rPr lang="en-US" sz="900" dirty="0" smtClean="0"/>
              <a:t>ML Algorithms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5090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1224000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8208000" cy="42481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8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800"/>
            <a:ext cx="82080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774800"/>
            <a:ext cx="8208000" cy="4248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433200"/>
            <a:ext cx="90011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8" name="Grafik 7" descr="Logo_ausgetauscht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268399" y="6299999"/>
            <a:ext cx="1417637" cy="3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9" r:id="rId3"/>
    <p:sldLayoutId id="2147483680" r:id="rId4"/>
    <p:sldLayoutId id="2147483674" r:id="rId5"/>
  </p:sldLayoutIdLst>
  <p:timing>
    <p:tnLst>
      <p:par>
        <p:cTn id="1" dur="indefinite" restart="never" nodeType="tmRoot"/>
      </p:par>
    </p:tnLst>
  </p:timing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Comparison of Machine Learning Algorithms for NDT in Aerospace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Frank Duckhorn, Constanze Tschöpe, Matthias Wolff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99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Detection Modes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Oneclass</a:t>
            </a:r>
            <a:r>
              <a:rPr lang="en-US" dirty="0" smtClean="0"/>
              <a:t> detector (</a:t>
            </a:r>
            <a:r>
              <a:rPr lang="en-US" b="1" dirty="0" smtClean="0">
                <a:solidFill>
                  <a:schemeClr val="accent1"/>
                </a:solidFill>
              </a:rPr>
              <a:t>OD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For both test objects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70% of the signals </a:t>
            </a:r>
            <a:r>
              <a:rPr lang="en-US" dirty="0" smtClean="0"/>
              <a:t>only for state Z00 (intact) – </a:t>
            </a:r>
            <a:r>
              <a:rPr lang="en-US" b="1" dirty="0" smtClean="0">
                <a:solidFill>
                  <a:schemeClr val="accent1"/>
                </a:solidFill>
              </a:rPr>
              <a:t>realistic scenario</a:t>
            </a:r>
            <a:endParaRPr lang="en-US" dirty="0"/>
          </a:p>
          <a:p>
            <a:pPr lvl="1"/>
            <a:r>
              <a:rPr lang="en-US" dirty="0" smtClean="0"/>
              <a:t>Mismatched training:</a:t>
            </a:r>
          </a:p>
          <a:p>
            <a:pPr marL="1080000" lvl="3" indent="0">
              <a:buNone/>
            </a:pPr>
            <a:r>
              <a:rPr lang="en-US" dirty="0" smtClean="0"/>
              <a:t>- “Good” model: Z00 data of designated sensor</a:t>
            </a:r>
            <a:br>
              <a:rPr lang="en-US" dirty="0" smtClean="0"/>
            </a:br>
            <a:r>
              <a:rPr lang="en-US" dirty="0" smtClean="0"/>
              <a:t>- “Bad” model: Universal </a:t>
            </a:r>
            <a:r>
              <a:rPr lang="en-US" dirty="0"/>
              <a:t>background model with </a:t>
            </a:r>
            <a:r>
              <a:rPr lang="en-US" dirty="0" smtClean="0"/>
              <a:t>signals</a:t>
            </a:r>
            <a:br>
              <a:rPr lang="en-US" dirty="0" smtClean="0"/>
            </a:br>
            <a:r>
              <a:rPr lang="en-US" dirty="0" smtClean="0"/>
              <a:t>   of state Z00 of all other sensors</a:t>
            </a:r>
          </a:p>
          <a:p>
            <a:pPr lvl="1"/>
            <a:r>
              <a:rPr lang="en-US" dirty="0" smtClean="0"/>
              <a:t>Train one model for every sensor</a:t>
            </a:r>
            <a:br>
              <a:rPr lang="en-US" dirty="0" smtClean="0"/>
            </a:br>
            <a:r>
              <a:rPr lang="en-US" dirty="0" smtClean="0"/>
              <a:t>=&gt; Sensor fusion: Average all classification model outputs</a:t>
            </a:r>
          </a:p>
          <a:p>
            <a:pPr lvl="1"/>
            <a:r>
              <a:rPr lang="en-US" dirty="0" smtClean="0"/>
              <a:t>Verify model against remaining 30% of signals of Z00 and all signals of other states</a:t>
            </a:r>
          </a:p>
          <a:p>
            <a:pPr lvl="2"/>
            <a:r>
              <a:rPr lang="en-US" dirty="0" smtClean="0"/>
              <a:t>Calculate equal error rate (EER)</a:t>
            </a:r>
          </a:p>
          <a:p>
            <a:pPr lvl="2"/>
            <a:r>
              <a:rPr lang="en-US" dirty="0"/>
              <a:t>If no misclassification:  calculate safety </a:t>
            </a:r>
            <a:r>
              <a:rPr lang="en-US" dirty="0" smtClean="0"/>
              <a:t>margin</a:t>
            </a:r>
            <a:endParaRPr lang="en-US" dirty="0"/>
          </a:p>
          <a:p>
            <a:pPr marL="720000" lvl="2" indent="0">
              <a:buNone/>
            </a:pPr>
            <a:endParaRPr lang="en-US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637437"/>
            <a:ext cx="3960439" cy="3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Classifications Methods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124744"/>
            <a:ext cx="4753347" cy="4896644"/>
          </a:xfrm>
        </p:spPr>
        <p:txBody>
          <a:bodyPr/>
          <a:lstStyle/>
          <a:p>
            <a:r>
              <a:rPr lang="en-US" dirty="0" smtClean="0"/>
              <a:t>Convolutional </a:t>
            </a:r>
            <a:r>
              <a:rPr lang="en-US" dirty="0" smtClean="0"/>
              <a:t>neural </a:t>
            </a:r>
            <a:r>
              <a:rPr lang="en-US" dirty="0" smtClean="0"/>
              <a:t>network (</a:t>
            </a:r>
            <a:r>
              <a:rPr lang="en-US" b="1" dirty="0">
                <a:solidFill>
                  <a:schemeClr val="accent1"/>
                </a:solidFill>
              </a:rPr>
              <a:t>CNN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1-2 convolution layers with pooling</a:t>
            </a:r>
          </a:p>
          <a:p>
            <a:pPr lvl="1"/>
            <a:r>
              <a:rPr lang="en-US" dirty="0"/>
              <a:t>2-3 full connected layers with </a:t>
            </a:r>
            <a:r>
              <a:rPr lang="en-US" dirty="0" err="1" smtClean="0"/>
              <a:t>ReLu</a:t>
            </a:r>
            <a:endParaRPr lang="en-US" dirty="0" smtClean="0"/>
          </a:p>
          <a:p>
            <a:r>
              <a:rPr lang="en-US" smtClean="0"/>
              <a:t>Deep </a:t>
            </a:r>
            <a:r>
              <a:rPr lang="en-US" smtClean="0"/>
              <a:t>neural </a:t>
            </a:r>
            <a:r>
              <a:rPr lang="en-US" dirty="0" smtClean="0"/>
              <a:t>network (</a:t>
            </a:r>
            <a:r>
              <a:rPr lang="en-US" b="1" dirty="0">
                <a:solidFill>
                  <a:schemeClr val="accent1"/>
                </a:solidFill>
              </a:rPr>
              <a:t>DNN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2 full connected layers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activation layer</a:t>
            </a:r>
          </a:p>
          <a:p>
            <a:r>
              <a:rPr lang="en-US" dirty="0" smtClean="0"/>
              <a:t>Support vector machine (</a:t>
            </a:r>
            <a:r>
              <a:rPr lang="en-US" b="1" dirty="0">
                <a:solidFill>
                  <a:schemeClr val="accent1"/>
                </a:solidFill>
              </a:rPr>
              <a:t>SVM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Linear of RBF </a:t>
            </a:r>
            <a:r>
              <a:rPr lang="en-US" dirty="0" smtClean="0"/>
              <a:t>kernel</a:t>
            </a:r>
          </a:p>
          <a:p>
            <a:pPr lvl="1"/>
            <a:endParaRPr lang="en-US" dirty="0"/>
          </a:p>
          <a:p>
            <a:r>
              <a:rPr lang="en-US" dirty="0" smtClean="0"/>
              <a:t>Hidden Markov Model (</a:t>
            </a:r>
            <a:r>
              <a:rPr lang="en-US" b="1" dirty="0">
                <a:solidFill>
                  <a:schemeClr val="accent1"/>
                </a:solidFill>
              </a:rPr>
              <a:t>HMM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3 emitting states</a:t>
            </a:r>
          </a:p>
          <a:p>
            <a:pPr lvl="1"/>
            <a:r>
              <a:rPr lang="en-US" dirty="0"/>
              <a:t>Full covariance matrices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platzhalter 2"/>
          <p:cNvSpPr txBox="1">
            <a:spLocks/>
          </p:cNvSpPr>
          <p:nvPr/>
        </p:nvSpPr>
        <p:spPr bwMode="auto">
          <a:xfrm>
            <a:off x="4788024" y="1124744"/>
            <a:ext cx="3886700" cy="48966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8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4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80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  <a:p>
            <a:pPr lvl="1"/>
            <a:r>
              <a:rPr lang="en-US" dirty="0"/>
              <a:t>Features: all</a:t>
            </a:r>
          </a:p>
          <a:p>
            <a:pPr lvl="1"/>
            <a:r>
              <a:rPr lang="en-US" dirty="0"/>
              <a:t>Detection: MC, </a:t>
            </a:r>
            <a:r>
              <a:rPr lang="en-US" dirty="0" smtClean="0"/>
              <a:t>REG</a:t>
            </a:r>
            <a:endParaRPr lang="en-US" kern="0" dirty="0" smtClean="0"/>
          </a:p>
          <a:p>
            <a:endParaRPr lang="en-US" kern="0" dirty="0" smtClean="0"/>
          </a:p>
          <a:p>
            <a:pPr lvl="1"/>
            <a:r>
              <a:rPr lang="en-US" dirty="0"/>
              <a:t>Features: PFA</a:t>
            </a:r>
          </a:p>
          <a:p>
            <a:pPr lvl="1"/>
            <a:r>
              <a:rPr lang="en-US" dirty="0"/>
              <a:t>Detection: MC, REG</a:t>
            </a:r>
          </a:p>
          <a:p>
            <a:endParaRPr lang="en-US" kern="0" dirty="0" smtClean="0"/>
          </a:p>
          <a:p>
            <a:pPr lvl="1"/>
            <a:r>
              <a:rPr lang="en-US" dirty="0"/>
              <a:t>Features: all</a:t>
            </a:r>
          </a:p>
          <a:p>
            <a:pPr lvl="1"/>
            <a:r>
              <a:rPr lang="en-US" dirty="0"/>
              <a:t>Detection: </a:t>
            </a:r>
            <a:r>
              <a:rPr lang="en-US" dirty="0" smtClean="0"/>
              <a:t>all</a:t>
            </a:r>
            <a:endParaRPr lang="en-US" kern="0" dirty="0" smtClean="0"/>
          </a:p>
          <a:p>
            <a:endParaRPr lang="en-US" kern="0" dirty="0" smtClean="0"/>
          </a:p>
          <a:p>
            <a:pPr lvl="1"/>
            <a:r>
              <a:rPr lang="en-US" dirty="0"/>
              <a:t>Features: PFA, SFA</a:t>
            </a:r>
          </a:p>
          <a:p>
            <a:pPr lvl="1"/>
            <a:r>
              <a:rPr lang="en-US" dirty="0"/>
              <a:t>Detection: all</a:t>
            </a:r>
          </a:p>
          <a:p>
            <a:pPr marL="0" indent="0">
              <a:buFont typeface="Wingdings" pitchFamily="2" charset="2"/>
              <a:buNone/>
            </a:pPr>
            <a:endParaRPr lang="en-US" kern="0" dirty="0" smtClean="0"/>
          </a:p>
          <a:p>
            <a:pPr marL="0" indent="0">
              <a:buFont typeface="Wingdings" pitchFamily="2" charset="2"/>
              <a:buNone/>
            </a:pPr>
            <a:endParaRPr lang="en-US" kern="0" dirty="0" smtClean="0"/>
          </a:p>
          <a:p>
            <a:pPr lvl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3673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Multiclass Classification Results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30" y="1124744"/>
            <a:ext cx="8100390" cy="49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Regression Results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129979"/>
            <a:ext cx="3476609" cy="49744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00" y="1245600"/>
            <a:ext cx="46548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Regression Results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129979"/>
            <a:ext cx="3476609" cy="497448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00" y="1245600"/>
            <a:ext cx="46548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Oneclass</a:t>
            </a:r>
            <a:r>
              <a:rPr lang="en-US" cap="none" dirty="0" smtClean="0"/>
              <a:t> Detector Results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84" y="1079069"/>
            <a:ext cx="7664882" cy="49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Summary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Detection modes</a:t>
            </a:r>
          </a:p>
          <a:p>
            <a:pPr lvl="1"/>
            <a:r>
              <a:rPr lang="en-US" dirty="0" smtClean="0"/>
              <a:t>Multiclass classification is very successful</a:t>
            </a:r>
          </a:p>
          <a:p>
            <a:pPr lvl="1"/>
            <a:r>
              <a:rPr lang="en-US" dirty="0" smtClean="0"/>
              <a:t>Regression and </a:t>
            </a:r>
            <a:r>
              <a:rPr lang="en-US" dirty="0" err="1" smtClean="0"/>
              <a:t>oneclass</a:t>
            </a:r>
            <a:r>
              <a:rPr lang="en-US" dirty="0" smtClean="0"/>
              <a:t> classification more difficult, but useful</a:t>
            </a:r>
          </a:p>
          <a:p>
            <a:pPr lvl="1"/>
            <a:r>
              <a:rPr lang="en-US" dirty="0" err="1" smtClean="0"/>
              <a:t>Oneclass</a:t>
            </a:r>
            <a:r>
              <a:rPr lang="en-US" dirty="0" smtClean="0"/>
              <a:t> classification is the realistic scenario</a:t>
            </a:r>
          </a:p>
          <a:p>
            <a:r>
              <a:rPr lang="en-US" b="1" dirty="0">
                <a:solidFill>
                  <a:schemeClr val="accent1"/>
                </a:solidFill>
              </a:rPr>
              <a:t>Features</a:t>
            </a:r>
          </a:p>
          <a:p>
            <a:pPr lvl="1"/>
            <a:r>
              <a:rPr lang="en-US" dirty="0" smtClean="0"/>
              <a:t>With all features are good results possible depending on the classification method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Classification </a:t>
            </a:r>
            <a:r>
              <a:rPr lang="en-US" b="1" dirty="0" smtClean="0">
                <a:solidFill>
                  <a:schemeClr val="accent1"/>
                </a:solidFill>
              </a:rPr>
              <a:t>methods</a:t>
            </a:r>
          </a:p>
          <a:p>
            <a:pPr lvl="1"/>
            <a:r>
              <a:rPr lang="en-US" dirty="0" smtClean="0"/>
              <a:t>CNN: Very good and robust results even on raw signals</a:t>
            </a:r>
          </a:p>
          <a:p>
            <a:pPr lvl="1"/>
            <a:r>
              <a:rPr lang="en-US" dirty="0" smtClean="0"/>
              <a:t>DNN: Good results, but worse compared to other methods</a:t>
            </a:r>
          </a:p>
          <a:p>
            <a:pPr lvl="1"/>
            <a:r>
              <a:rPr lang="en-US" dirty="0" smtClean="0"/>
              <a:t>SVM &amp; HMM: Very good results on specific Feature/Mode combinations, but less robust than CNN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466725" y="478800"/>
            <a:ext cx="8208000" cy="1007908"/>
          </a:xfrm>
        </p:spPr>
        <p:txBody>
          <a:bodyPr/>
          <a:lstStyle/>
          <a:p>
            <a:r>
              <a:rPr lang="en-US" cap="none" dirty="0"/>
              <a:t>Comparison of Machine Learning Algorithms for NDT in Aerospace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38505" y="3212976"/>
            <a:ext cx="8064439" cy="792088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870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466725" y="478800"/>
            <a:ext cx="8208000" cy="1007908"/>
          </a:xfrm>
        </p:spPr>
        <p:txBody>
          <a:bodyPr/>
          <a:lstStyle/>
          <a:p>
            <a:r>
              <a:rPr lang="en-US" cap="none" dirty="0"/>
              <a:t>Comparison of Machine Learning Algorithms for NDT in Aerospace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68001" y="1628800"/>
            <a:ext cx="8064439" cy="4394150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Outline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 smtClean="0"/>
              <a:t>Background</a:t>
            </a:r>
          </a:p>
          <a:p>
            <a:pPr>
              <a:buFont typeface="+mj-lt"/>
              <a:buAutoNum type="arabicPeriod"/>
            </a:pP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b="1" dirty="0" smtClean="0"/>
              <a:t>Test Objects and </a:t>
            </a:r>
            <a:r>
              <a:rPr lang="en-US" b="1" dirty="0"/>
              <a:t>D</a:t>
            </a:r>
            <a:r>
              <a:rPr lang="en-US" b="1" dirty="0" smtClean="0"/>
              <a:t>atabase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b="1" dirty="0" smtClean="0"/>
              <a:t>Analysis and Classification </a:t>
            </a:r>
            <a:r>
              <a:rPr lang="en-US" b="1" dirty="0"/>
              <a:t>A</a:t>
            </a:r>
            <a:r>
              <a:rPr lang="en-US" b="1" dirty="0" smtClean="0"/>
              <a:t>lgorithms</a:t>
            </a:r>
          </a:p>
          <a:p>
            <a:pPr>
              <a:buFont typeface="+mj-lt"/>
              <a:buAutoNum type="arabicPeriod"/>
            </a:pP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b="1" dirty="0" smtClean="0"/>
              <a:t>Results and </a:t>
            </a:r>
            <a:r>
              <a:rPr lang="en-US" b="1" dirty="0"/>
              <a:t>I</a:t>
            </a:r>
            <a:r>
              <a:rPr lang="en-US" b="1" dirty="0" smtClean="0"/>
              <a:t>nterpretation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22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Background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Aim:</a:t>
            </a:r>
            <a:r>
              <a:rPr lang="en-US" dirty="0"/>
              <a:t>	Automatic damage detection in airplane materials</a:t>
            </a:r>
            <a:br>
              <a:rPr lang="en-US" dirty="0"/>
            </a:br>
            <a:r>
              <a:rPr lang="en-US" dirty="0"/>
              <a:t>		with machine learning algorithms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b="1" dirty="0" smtClean="0">
                <a:solidFill>
                  <a:schemeClr val="accent1"/>
                </a:solidFill>
              </a:rPr>
              <a:t>materials:</a:t>
            </a:r>
            <a:r>
              <a:rPr lang="en-US" dirty="0" smtClean="0"/>
              <a:t> Aluminum &amp; carbon fiber reinforced plastic (CFRP)</a:t>
            </a:r>
          </a:p>
          <a:p>
            <a:r>
              <a:rPr lang="en-US" dirty="0"/>
              <a:t>Signal </a:t>
            </a:r>
            <a:r>
              <a:rPr lang="en-US" dirty="0" smtClean="0"/>
              <a:t>acquisition based on </a:t>
            </a:r>
            <a:r>
              <a:rPr lang="en-US" b="1" dirty="0">
                <a:solidFill>
                  <a:schemeClr val="accent1"/>
                </a:solidFill>
              </a:rPr>
              <a:t>ultrasonic guided waves</a:t>
            </a:r>
          </a:p>
          <a:p>
            <a:r>
              <a:rPr lang="en-US" dirty="0" smtClean="0"/>
              <a:t>Network of </a:t>
            </a:r>
            <a:r>
              <a:rPr lang="en-US" b="1" dirty="0">
                <a:solidFill>
                  <a:schemeClr val="accent1"/>
                </a:solidFill>
              </a:rPr>
              <a:t>many </a:t>
            </a:r>
            <a:r>
              <a:rPr lang="en-US" b="1" dirty="0" smtClean="0">
                <a:solidFill>
                  <a:schemeClr val="accent1"/>
                </a:solidFill>
              </a:rPr>
              <a:t>sensors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 smtClean="0"/>
              <a:t>Introduction of </a:t>
            </a:r>
            <a:r>
              <a:rPr lang="en-US" b="1" dirty="0">
                <a:solidFill>
                  <a:schemeClr val="accent1"/>
                </a:solidFill>
              </a:rPr>
              <a:t>artificial structural </a:t>
            </a:r>
            <a:r>
              <a:rPr lang="en-US" b="1" dirty="0" smtClean="0">
                <a:solidFill>
                  <a:schemeClr val="accent1"/>
                </a:solidFill>
              </a:rPr>
              <a:t>damages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 smtClean="0"/>
              <a:t>Compare different </a:t>
            </a:r>
            <a:r>
              <a:rPr lang="en-US" b="1" dirty="0">
                <a:solidFill>
                  <a:schemeClr val="accent1"/>
                </a:solidFill>
              </a:rPr>
              <a:t>machine learning algorithms </a:t>
            </a:r>
            <a:r>
              <a:rPr lang="en-US" dirty="0" smtClean="0"/>
              <a:t>for defect detection</a:t>
            </a:r>
          </a:p>
          <a:p>
            <a:r>
              <a:rPr lang="en-US" dirty="0" smtClean="0"/>
              <a:t>Try to use only </a:t>
            </a:r>
            <a:r>
              <a:rPr lang="en-US" b="1" dirty="0">
                <a:solidFill>
                  <a:schemeClr val="accent1"/>
                </a:solidFill>
              </a:rPr>
              <a:t>signals without damage </a:t>
            </a:r>
            <a:r>
              <a:rPr lang="en-US" dirty="0" smtClean="0"/>
              <a:t>for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1. Test Object – Aluminum </a:t>
            </a:r>
            <a:r>
              <a:rPr lang="en-US" cap="none" dirty="0"/>
              <a:t>P</a:t>
            </a:r>
            <a:r>
              <a:rPr lang="en-US" cap="none" dirty="0" smtClean="0"/>
              <a:t>late	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340768"/>
            <a:ext cx="8209275" cy="4680620"/>
          </a:xfrm>
        </p:spPr>
        <p:txBody>
          <a:bodyPr/>
          <a:lstStyle/>
          <a:p>
            <a:r>
              <a:rPr lang="en-US" dirty="0" smtClean="0"/>
              <a:t>Aluminum plate 1000</a:t>
            </a:r>
            <a:r>
              <a:rPr lang="en-US" sz="800" dirty="0" smtClean="0"/>
              <a:t> </a:t>
            </a:r>
            <a:r>
              <a:rPr lang="en-US" dirty="0" smtClean="0"/>
              <a:t>x</a:t>
            </a:r>
            <a:r>
              <a:rPr lang="en-US" sz="800" dirty="0"/>
              <a:t> </a:t>
            </a:r>
            <a:r>
              <a:rPr lang="en-US" dirty="0" smtClean="0"/>
              <a:t>1000</a:t>
            </a:r>
            <a:r>
              <a:rPr lang="en-US" sz="800" dirty="0" smtClean="0"/>
              <a:t> </a:t>
            </a:r>
            <a:r>
              <a:rPr lang="en-US" dirty="0" smtClean="0"/>
              <a:t>x</a:t>
            </a:r>
            <a:r>
              <a:rPr lang="en-US" sz="800" dirty="0" smtClean="0"/>
              <a:t> </a:t>
            </a:r>
            <a:r>
              <a:rPr lang="en-US" dirty="0" smtClean="0"/>
              <a:t>2.5</a:t>
            </a:r>
            <a:r>
              <a:rPr lang="en-US" sz="800" dirty="0" smtClean="0"/>
              <a:t> </a:t>
            </a:r>
            <a:r>
              <a:rPr lang="en-US" dirty="0" smtClean="0"/>
              <a:t>mm</a:t>
            </a:r>
          </a:p>
          <a:p>
            <a:r>
              <a:rPr lang="en-US" dirty="0" smtClean="0"/>
              <a:t>8 ultrasound transducers (A1…D2)</a:t>
            </a:r>
            <a:br>
              <a:rPr lang="en-US" dirty="0" smtClean="0"/>
            </a:br>
            <a:r>
              <a:rPr lang="en-US" dirty="0" smtClean="0"/>
              <a:t>in circular arrangement (Ø 570</a:t>
            </a:r>
            <a:r>
              <a:rPr lang="en-US" sz="800" dirty="0" smtClean="0"/>
              <a:t> </a:t>
            </a:r>
            <a:r>
              <a:rPr lang="en-US" dirty="0" smtClean="0"/>
              <a:t>mm)</a:t>
            </a:r>
          </a:p>
          <a:p>
            <a:r>
              <a:rPr lang="en-US" dirty="0" smtClean="0"/>
              <a:t>States:</a:t>
            </a:r>
          </a:p>
          <a:p>
            <a:pPr lvl="1"/>
            <a:r>
              <a:rPr lang="en-US" dirty="0" smtClean="0"/>
              <a:t>Z00: intact</a:t>
            </a:r>
          </a:p>
          <a:p>
            <a:pPr lvl="1"/>
            <a:r>
              <a:rPr lang="en-US" dirty="0" smtClean="0"/>
              <a:t>Z01-Z37: introduced fissure with</a:t>
            </a:r>
            <a:br>
              <a:rPr lang="en-US" dirty="0" smtClean="0"/>
            </a:br>
            <a:r>
              <a:rPr lang="en-US" dirty="0" smtClean="0"/>
              <a:t>length 1 to 37</a:t>
            </a:r>
            <a:r>
              <a:rPr lang="en-US" sz="800" dirty="0" smtClean="0"/>
              <a:t> </a:t>
            </a:r>
            <a:r>
              <a:rPr lang="en-US" dirty="0" smtClean="0"/>
              <a:t>mm</a:t>
            </a:r>
          </a:p>
          <a:p>
            <a:r>
              <a:rPr lang="en-US" dirty="0" smtClean="0"/>
              <a:t>Test signal:</a:t>
            </a:r>
          </a:p>
          <a:p>
            <a:pPr lvl="1"/>
            <a:r>
              <a:rPr lang="en-US" dirty="0"/>
              <a:t>Ricker </a:t>
            </a:r>
            <a:r>
              <a:rPr lang="en-US" dirty="0" smtClean="0"/>
              <a:t>wavelet 250</a:t>
            </a:r>
            <a:r>
              <a:rPr lang="en-US" sz="800" dirty="0" smtClean="0"/>
              <a:t> </a:t>
            </a:r>
            <a:r>
              <a:rPr lang="en-US" dirty="0" smtClean="0"/>
              <a:t>kHz</a:t>
            </a:r>
          </a:p>
          <a:p>
            <a:r>
              <a:rPr lang="en-US" dirty="0" smtClean="0"/>
              <a:t>Each transducer sends test signal,</a:t>
            </a:r>
            <a:br>
              <a:rPr lang="en-US" dirty="0" smtClean="0"/>
            </a:br>
            <a:r>
              <a:rPr lang="en-US" dirty="0" smtClean="0"/>
              <a:t>all others record the response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56 sensor signals (A1A2…D1D2)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420" y="3481757"/>
            <a:ext cx="2592288" cy="250427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86" y="1005430"/>
            <a:ext cx="2473519" cy="244097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031928" y="5918242"/>
            <a:ext cx="2389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>
                <a:solidFill>
                  <a:schemeClr val="bg2"/>
                </a:solidFill>
              </a:rPr>
              <a:t>Source: C. Tschöpe et. </a:t>
            </a:r>
            <a:r>
              <a:rPr lang="de-DE" sz="600" dirty="0">
                <a:solidFill>
                  <a:schemeClr val="bg2"/>
                </a:solidFill>
              </a:rPr>
              <a:t>a</a:t>
            </a:r>
            <a:r>
              <a:rPr lang="de-DE" sz="600" dirty="0" smtClean="0">
                <a:solidFill>
                  <a:schemeClr val="bg2"/>
                </a:solidFill>
              </a:rPr>
              <a:t>l. : „Experiments in </a:t>
            </a:r>
            <a:r>
              <a:rPr lang="de-DE" sz="600" dirty="0" err="1">
                <a:solidFill>
                  <a:schemeClr val="bg2"/>
                </a:solidFill>
              </a:rPr>
              <a:t>a</a:t>
            </a:r>
            <a:r>
              <a:rPr lang="de-DE" sz="600" dirty="0" err="1" smtClean="0">
                <a:solidFill>
                  <a:schemeClr val="bg2"/>
                </a:solidFill>
              </a:rPr>
              <a:t>coustic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structural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health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monitoring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of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airplane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parts</a:t>
            </a:r>
            <a:r>
              <a:rPr lang="de-DE" sz="600" dirty="0" smtClean="0">
                <a:solidFill>
                  <a:schemeClr val="bg2"/>
                </a:solidFill>
              </a:rPr>
              <a:t>“, ICASSP 2008, USA</a:t>
            </a:r>
            <a:endParaRPr lang="de-DE" sz="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16" y="1124745"/>
            <a:ext cx="3717708" cy="16803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2</a:t>
            </a:r>
            <a:r>
              <a:rPr lang="en-US" cap="none" dirty="0" smtClean="0"/>
              <a:t>. Test Object – CFRP Plate	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CFRP plate 860</a:t>
            </a:r>
            <a:r>
              <a:rPr lang="en-US" sz="800" dirty="0" smtClean="0"/>
              <a:t> </a:t>
            </a:r>
            <a:r>
              <a:rPr lang="en-US" dirty="0" smtClean="0"/>
              <a:t>x</a:t>
            </a:r>
            <a:r>
              <a:rPr lang="en-US" sz="800" dirty="0"/>
              <a:t> </a:t>
            </a:r>
            <a:r>
              <a:rPr lang="en-US" dirty="0"/>
              <a:t>6</a:t>
            </a:r>
            <a:r>
              <a:rPr lang="en-US" dirty="0" smtClean="0"/>
              <a:t>00</a:t>
            </a:r>
            <a:r>
              <a:rPr lang="en-US" sz="800" dirty="0" smtClean="0"/>
              <a:t> </a:t>
            </a:r>
            <a:r>
              <a:rPr lang="en-US" dirty="0" smtClean="0"/>
              <a:t>x</a:t>
            </a:r>
            <a:r>
              <a:rPr lang="en-US" sz="800" dirty="0" smtClean="0"/>
              <a:t> </a:t>
            </a:r>
            <a:r>
              <a:rPr lang="en-US" dirty="0" smtClean="0"/>
              <a:t>5</a:t>
            </a:r>
            <a:r>
              <a:rPr lang="en-US" sz="800" dirty="0" smtClean="0"/>
              <a:t> </a:t>
            </a:r>
            <a:r>
              <a:rPr lang="en-US" dirty="0" smtClean="0"/>
              <a:t>mm</a:t>
            </a:r>
          </a:p>
          <a:p>
            <a:r>
              <a:rPr lang="en-US" dirty="0" smtClean="0"/>
              <a:t>12 ultrasound transducers (A1…F2)</a:t>
            </a:r>
            <a:br>
              <a:rPr lang="en-US" dirty="0" smtClean="0"/>
            </a:br>
            <a:r>
              <a:rPr lang="en-US" dirty="0" smtClean="0"/>
              <a:t>in grid arrangement (dist. 200</a:t>
            </a:r>
            <a:r>
              <a:rPr lang="en-US" sz="800" dirty="0" smtClean="0"/>
              <a:t> </a:t>
            </a:r>
            <a:r>
              <a:rPr lang="en-US" dirty="0" smtClean="0"/>
              <a:t>mm)</a:t>
            </a:r>
          </a:p>
          <a:p>
            <a:r>
              <a:rPr lang="en-US" dirty="0" smtClean="0"/>
              <a:t>States:</a:t>
            </a:r>
          </a:p>
          <a:p>
            <a:pPr lvl="1"/>
            <a:r>
              <a:rPr lang="en-US" dirty="0" smtClean="0"/>
              <a:t>Z00-Z02: intact</a:t>
            </a:r>
          </a:p>
          <a:p>
            <a:pPr lvl="1"/>
            <a:r>
              <a:rPr lang="en-US" dirty="0" smtClean="0"/>
              <a:t>Z03-Z07: with</a:t>
            </a:r>
            <a:br>
              <a:rPr lang="en-US" dirty="0" smtClean="0"/>
            </a:br>
            <a:r>
              <a:rPr lang="en-US" dirty="0" smtClean="0"/>
              <a:t>impacts I1</a:t>
            </a:r>
            <a:r>
              <a:rPr lang="en-US" sz="800" dirty="0" smtClean="0"/>
              <a:t> </a:t>
            </a:r>
            <a:r>
              <a:rPr lang="en-US" dirty="0" smtClean="0"/>
              <a:t>-</a:t>
            </a:r>
            <a:r>
              <a:rPr lang="en-US" sz="800" dirty="0" smtClean="0"/>
              <a:t> </a:t>
            </a:r>
            <a:r>
              <a:rPr lang="en-US" dirty="0" smtClean="0"/>
              <a:t>I5</a:t>
            </a:r>
          </a:p>
          <a:p>
            <a:r>
              <a:rPr lang="en-US" dirty="0" smtClean="0"/>
              <a:t>Test signals:</a:t>
            </a:r>
          </a:p>
          <a:p>
            <a:pPr lvl="1"/>
            <a:r>
              <a:rPr lang="en-US" dirty="0" smtClean="0"/>
              <a:t>Ricker wavelet 100</a:t>
            </a:r>
            <a:r>
              <a:rPr lang="en-US" sz="800" dirty="0" smtClean="0"/>
              <a:t> </a:t>
            </a:r>
            <a:r>
              <a:rPr lang="en-US" dirty="0" smtClean="0"/>
              <a:t>kHz (R100)</a:t>
            </a:r>
          </a:p>
          <a:p>
            <a:pPr lvl="1"/>
            <a:r>
              <a:rPr lang="en-US" dirty="0"/>
              <a:t>Ricker wavelet</a:t>
            </a:r>
            <a:r>
              <a:rPr lang="en-US" dirty="0" smtClean="0"/>
              <a:t> 350</a:t>
            </a:r>
            <a:r>
              <a:rPr lang="en-US" sz="800" dirty="0" smtClean="0"/>
              <a:t> </a:t>
            </a:r>
            <a:r>
              <a:rPr lang="en-US" dirty="0" smtClean="0"/>
              <a:t>kHz (R350)</a:t>
            </a:r>
          </a:p>
          <a:p>
            <a:pPr lvl="1"/>
            <a:r>
              <a:rPr lang="en-US" dirty="0" err="1" smtClean="0"/>
              <a:t>Sinc</a:t>
            </a:r>
            <a:r>
              <a:rPr lang="en-US" dirty="0" smtClean="0"/>
              <a:t> 600</a:t>
            </a:r>
            <a:r>
              <a:rPr lang="en-US" sz="800" dirty="0" smtClean="0"/>
              <a:t> </a:t>
            </a:r>
            <a:r>
              <a:rPr lang="en-US" dirty="0" smtClean="0"/>
              <a:t>kHz (S600)</a:t>
            </a:r>
          </a:p>
          <a:p>
            <a:r>
              <a:rPr lang="en-US" dirty="0" smtClean="0"/>
              <a:t>Each transducer sends test signal,</a:t>
            </a:r>
            <a:br>
              <a:rPr lang="en-US" dirty="0" smtClean="0"/>
            </a:br>
            <a:r>
              <a:rPr lang="en-US" dirty="0" smtClean="0"/>
              <a:t>all others record the response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132 sensor signals (A1A2…F1F2)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16" y="3305702"/>
            <a:ext cx="3717709" cy="2715686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69617"/>
              </p:ext>
            </p:extLst>
          </p:nvPr>
        </p:nvGraphicFramePr>
        <p:xfrm>
          <a:off x="3131840" y="2111946"/>
          <a:ext cx="177349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33"/>
                <a:gridCol w="648072"/>
                <a:gridCol w="792088"/>
              </a:tblGrid>
              <a:tr h="209168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 smtClean="0"/>
                        <a:t>Id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 smtClean="0"/>
                        <a:t>Energy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Back</a:t>
                      </a:r>
                      <a:endParaRPr lang="de-DE" sz="1000" dirty="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I1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15 J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supported</a:t>
                      </a:r>
                      <a:endParaRPr lang="de-DE" sz="1000" dirty="0"/>
                    </a:p>
                  </a:txBody>
                  <a:tcPr/>
                </a:tc>
              </a:tr>
              <a:tr h="188208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I2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25 J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supported</a:t>
                      </a:r>
                      <a:endParaRPr lang="de-DE" sz="1000" dirty="0"/>
                    </a:p>
                  </a:txBody>
                  <a:tcPr/>
                </a:tc>
              </a:tr>
              <a:tr h="160392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I3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45 J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 smtClean="0"/>
                        <a:t>supported</a:t>
                      </a:r>
                      <a:endParaRPr lang="de-DE" sz="1000" dirty="0" smtClean="0"/>
                    </a:p>
                  </a:txBody>
                  <a:tcPr/>
                </a:tc>
              </a:tr>
              <a:tr h="132576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I4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25 J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free</a:t>
                      </a:r>
                      <a:endParaRPr lang="de-DE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I5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25 J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free</a:t>
                      </a:r>
                      <a:endParaRPr lang="de-DE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220072" y="5913969"/>
            <a:ext cx="2389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>
                <a:solidFill>
                  <a:schemeClr val="bg2"/>
                </a:solidFill>
              </a:rPr>
              <a:t>Source: C. Tschöpe et. </a:t>
            </a:r>
            <a:r>
              <a:rPr lang="de-DE" sz="600" dirty="0">
                <a:solidFill>
                  <a:schemeClr val="bg2"/>
                </a:solidFill>
              </a:rPr>
              <a:t>a</a:t>
            </a:r>
            <a:r>
              <a:rPr lang="de-DE" sz="600" dirty="0" smtClean="0">
                <a:solidFill>
                  <a:schemeClr val="bg2"/>
                </a:solidFill>
              </a:rPr>
              <a:t>l. : „Experiments in </a:t>
            </a:r>
            <a:r>
              <a:rPr lang="de-DE" sz="600" dirty="0" err="1">
                <a:solidFill>
                  <a:schemeClr val="bg2"/>
                </a:solidFill>
              </a:rPr>
              <a:t>a</a:t>
            </a:r>
            <a:r>
              <a:rPr lang="de-DE" sz="600" dirty="0" err="1" smtClean="0">
                <a:solidFill>
                  <a:schemeClr val="bg2"/>
                </a:solidFill>
              </a:rPr>
              <a:t>coustic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structural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health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monitoring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of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airplane</a:t>
            </a:r>
            <a:r>
              <a:rPr lang="de-DE" sz="600" dirty="0" smtClean="0">
                <a:solidFill>
                  <a:schemeClr val="bg2"/>
                </a:solidFill>
              </a:rPr>
              <a:t> </a:t>
            </a:r>
            <a:r>
              <a:rPr lang="de-DE" sz="600" dirty="0" err="1" smtClean="0">
                <a:solidFill>
                  <a:schemeClr val="bg2"/>
                </a:solidFill>
              </a:rPr>
              <a:t>parts</a:t>
            </a:r>
            <a:r>
              <a:rPr lang="de-DE" sz="600" dirty="0" smtClean="0">
                <a:solidFill>
                  <a:schemeClr val="bg2"/>
                </a:solidFill>
              </a:rPr>
              <a:t>“, ICASSP 2008, USA</a:t>
            </a:r>
            <a:endParaRPr lang="de-DE" sz="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0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Database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499992" y="1124744"/>
            <a:ext cx="4176008" cy="259588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Aluminum </a:t>
            </a:r>
            <a:r>
              <a:rPr lang="en-US" b="1" dirty="0"/>
              <a:t>p</a:t>
            </a:r>
            <a:r>
              <a:rPr lang="en-US" b="1" dirty="0" smtClean="0"/>
              <a:t>late</a:t>
            </a:r>
          </a:p>
          <a:p>
            <a:r>
              <a:rPr lang="en-US" dirty="0" smtClean="0"/>
              <a:t>100 </a:t>
            </a:r>
            <a:r>
              <a:rPr lang="en-US" dirty="0"/>
              <a:t>r</a:t>
            </a:r>
            <a:r>
              <a:rPr lang="en-US" dirty="0" smtClean="0"/>
              <a:t>epetitions for all fissure lengths</a:t>
            </a:r>
          </a:p>
          <a:p>
            <a:r>
              <a:rPr lang="en-US" dirty="0" smtClean="0"/>
              <a:t>2000 repetitions for length 0, 1</a:t>
            </a:r>
            <a:br>
              <a:rPr lang="en-US" dirty="0" smtClean="0"/>
            </a:br>
            <a:r>
              <a:rPr lang="en-US" dirty="0" smtClean="0"/>
              <a:t>and 6</a:t>
            </a:r>
            <a:r>
              <a:rPr lang="en-US" sz="800" dirty="0" smtClean="0"/>
              <a:t> </a:t>
            </a:r>
            <a:r>
              <a:rPr lang="en-US" dirty="0" smtClean="0"/>
              <a:t>mm</a:t>
            </a:r>
          </a:p>
          <a:p>
            <a:r>
              <a:rPr lang="en-US" dirty="0" smtClean="0"/>
              <a:t>56 signals per repetition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64419"/>
              </p:ext>
            </p:extLst>
          </p:nvPr>
        </p:nvGraphicFramePr>
        <p:xfrm>
          <a:off x="466725" y="1124744"/>
          <a:ext cx="3841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251"/>
                <a:gridCol w="1614986"/>
                <a:gridCol w="11011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State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Repetitions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Signals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112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112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Z02-Z05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baseline="0" dirty="0" smtClean="0"/>
                        <a:t>5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sz="1800" baseline="0" dirty="0" smtClean="0"/>
                        <a:t>6</a:t>
                      </a:r>
                      <a:r>
                        <a:rPr lang="de-DE" dirty="0" smtClean="0"/>
                        <a:t>00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Z06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112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Z07-Z37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baseline="0" dirty="0" smtClean="0"/>
                        <a:t>5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sz="1800" baseline="0" dirty="0" smtClean="0"/>
                        <a:t>6</a:t>
                      </a:r>
                      <a:r>
                        <a:rPr lang="de-DE" dirty="0" smtClean="0"/>
                        <a:t>00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Sum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9</a:t>
                      </a:r>
                      <a:r>
                        <a:rPr lang="de-DE" sz="800" b="1" baseline="0" dirty="0" smtClean="0"/>
                        <a:t> </a:t>
                      </a:r>
                      <a:r>
                        <a:rPr lang="de-DE" b="1" dirty="0" smtClean="0"/>
                        <a:t>500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532</a:t>
                      </a:r>
                      <a:r>
                        <a:rPr lang="de-DE" sz="800" b="1" dirty="0" smtClean="0"/>
                        <a:t> </a:t>
                      </a:r>
                      <a:r>
                        <a:rPr lang="de-DE" b="1" dirty="0" smtClean="0"/>
                        <a:t>000</a:t>
                      </a:r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36605"/>
              </p:ext>
            </p:extLst>
          </p:nvPr>
        </p:nvGraphicFramePr>
        <p:xfrm>
          <a:off x="3058101" y="4167188"/>
          <a:ext cx="561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224136"/>
                <a:gridCol w="1584176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signal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State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Repetitions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Signals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Z00,Z03-7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baseline="0" dirty="0" smtClean="0"/>
                        <a:t>1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792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R350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Z00-Z07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baseline="0" dirty="0" smtClean="0"/>
                        <a:t>1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056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S600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Z00,Z03-7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baseline="0" dirty="0" smtClean="0"/>
                        <a:t>1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792</a:t>
                      </a:r>
                      <a:r>
                        <a:rPr lang="de-DE" sz="800" baseline="0" dirty="0" smtClean="0"/>
                        <a:t> </a:t>
                      </a:r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 smtClean="0"/>
                        <a:t>Sum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20</a:t>
                      </a:r>
                      <a:r>
                        <a:rPr lang="de-DE" sz="800" b="1" baseline="0" dirty="0" smtClean="0"/>
                        <a:t> </a:t>
                      </a:r>
                      <a:r>
                        <a:rPr lang="de-DE" b="1" dirty="0" smtClean="0"/>
                        <a:t>000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2</a:t>
                      </a:r>
                      <a:r>
                        <a:rPr lang="de-DE" sz="800" b="1" baseline="0" dirty="0" smtClean="0"/>
                        <a:t> </a:t>
                      </a:r>
                      <a:r>
                        <a:rPr lang="de-DE" b="1" dirty="0" smtClean="0"/>
                        <a:t>640</a:t>
                      </a:r>
                      <a:r>
                        <a:rPr lang="de-DE" sz="800" b="1" baseline="0" dirty="0" smtClean="0"/>
                        <a:t> </a:t>
                      </a:r>
                      <a:r>
                        <a:rPr lang="de-DE" b="1" dirty="0" smtClean="0"/>
                        <a:t>000</a:t>
                      </a:r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platzhalter 2"/>
          <p:cNvSpPr txBox="1">
            <a:spLocks/>
          </p:cNvSpPr>
          <p:nvPr/>
        </p:nvSpPr>
        <p:spPr bwMode="auto">
          <a:xfrm>
            <a:off x="466725" y="4167188"/>
            <a:ext cx="2233067" cy="185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8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4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800000" indent="-360000" algn="l" defTabSz="360000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kern="0" dirty="0" smtClean="0"/>
              <a:t>CFRP plate</a:t>
            </a:r>
          </a:p>
          <a:p>
            <a:r>
              <a:rPr lang="en-US" kern="0" dirty="0" smtClean="0"/>
              <a:t>Z01+Z02 only for R350</a:t>
            </a:r>
          </a:p>
          <a:p>
            <a:r>
              <a:rPr lang="en-US" kern="0" dirty="0" smtClean="0"/>
              <a:t>132 signals per repetition</a:t>
            </a:r>
          </a:p>
        </p:txBody>
      </p:sp>
    </p:spTree>
    <p:extLst>
      <p:ext uri="{BB962C8B-B14F-4D97-AF65-F5344CB8AC3E}">
        <p14:creationId xmlns:p14="http://schemas.microsoft.com/office/powerpoint/2010/main" val="257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Analysis Algorithms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Comparison of different </a:t>
            </a:r>
            <a:r>
              <a:rPr lang="en-US" b="1" dirty="0">
                <a:solidFill>
                  <a:schemeClr val="accent1"/>
                </a:solidFill>
              </a:rPr>
              <a:t>f</a:t>
            </a:r>
            <a:r>
              <a:rPr lang="en-US" b="1" dirty="0" smtClean="0">
                <a:solidFill>
                  <a:schemeClr val="accent1"/>
                </a:solidFill>
              </a:rPr>
              <a:t>eature types: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 smtClean="0"/>
              <a:t>Signals (</a:t>
            </a:r>
            <a:r>
              <a:rPr lang="en-US" b="1" dirty="0">
                <a:solidFill>
                  <a:schemeClr val="accent1"/>
                </a:solidFill>
              </a:rPr>
              <a:t>SIG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raw signals, no processing</a:t>
            </a:r>
            <a:br>
              <a:rPr lang="en-US" dirty="0" smtClean="0"/>
            </a:br>
            <a:r>
              <a:rPr lang="en-US" sz="1400" dirty="0" smtClean="0"/>
              <a:t>ALU:	</a:t>
            </a:r>
            <a:r>
              <a:rPr lang="en-US" sz="1400" dirty="0" err="1" smtClean="0"/>
              <a:t>Srate</a:t>
            </a:r>
            <a:r>
              <a:rPr lang="en-US" sz="1400" dirty="0" smtClean="0"/>
              <a:t> = 6.25</a:t>
            </a:r>
            <a:r>
              <a:rPr lang="en-US" sz="600" dirty="0" smtClean="0"/>
              <a:t> </a:t>
            </a:r>
            <a:r>
              <a:rPr lang="en-US" sz="1400" dirty="0" smtClean="0"/>
              <a:t>MS, Len = 400</a:t>
            </a:r>
            <a:r>
              <a:rPr lang="en-US" sz="600" dirty="0" smtClean="0"/>
              <a:t> </a:t>
            </a:r>
            <a:r>
              <a:rPr lang="en-US" sz="1400" dirty="0" smtClean="0"/>
              <a:t>us</a:t>
            </a:r>
            <a:br>
              <a:rPr lang="en-US" sz="1400" dirty="0" smtClean="0"/>
            </a:br>
            <a:r>
              <a:rPr lang="en-US" sz="1400" dirty="0" smtClean="0"/>
              <a:t>CFRP:	</a:t>
            </a:r>
            <a:r>
              <a:rPr lang="en-US" sz="1400" dirty="0" err="1" smtClean="0"/>
              <a:t>Srate</a:t>
            </a:r>
            <a:r>
              <a:rPr lang="en-US" sz="1400" dirty="0" smtClean="0"/>
              <a:t> = 4.16</a:t>
            </a:r>
            <a:r>
              <a:rPr lang="en-US" sz="600" dirty="0" smtClean="0"/>
              <a:t> </a:t>
            </a:r>
            <a:r>
              <a:rPr lang="en-US" sz="1400" dirty="0" smtClean="0"/>
              <a:t>MS, Len = 1000</a:t>
            </a:r>
            <a:r>
              <a:rPr lang="en-US" sz="600" dirty="0" smtClean="0"/>
              <a:t> </a:t>
            </a:r>
            <a:r>
              <a:rPr lang="en-US" sz="1400" dirty="0" smtClean="0"/>
              <a:t>us</a:t>
            </a:r>
          </a:p>
          <a:p>
            <a:r>
              <a:rPr lang="en-US" dirty="0" smtClean="0"/>
              <a:t>Primary feature analysis (</a:t>
            </a:r>
            <a:r>
              <a:rPr lang="en-US" b="1" dirty="0">
                <a:solidFill>
                  <a:schemeClr val="accent1"/>
                </a:solidFill>
              </a:rPr>
              <a:t>PFA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Short-time Fourier transform</a:t>
            </a:r>
            <a:r>
              <a:rPr lang="en-US" sz="1400" dirty="0" smtClean="0"/>
              <a:t> (crate = 32, </a:t>
            </a:r>
            <a:r>
              <a:rPr lang="en-US" sz="1400" dirty="0" err="1" smtClean="0"/>
              <a:t>wlen</a:t>
            </a:r>
            <a:r>
              <a:rPr lang="en-US" sz="1400" dirty="0" smtClean="0"/>
              <a:t> = 1024)</a:t>
            </a:r>
          </a:p>
          <a:p>
            <a:pPr lvl="1"/>
            <a:r>
              <a:rPr lang="en-US" dirty="0" smtClean="0"/>
              <a:t>Spectral averaging</a:t>
            </a:r>
          </a:p>
          <a:p>
            <a:pPr lvl="1"/>
            <a:r>
              <a:rPr lang="en-US" dirty="0" smtClean="0"/>
              <a:t>Spectral limiting</a:t>
            </a:r>
          </a:p>
          <a:p>
            <a:pPr lvl="1"/>
            <a:r>
              <a:rPr lang="en-US" dirty="0" smtClean="0"/>
              <a:t>Feature dim </a:t>
            </a:r>
            <a:r>
              <a:rPr lang="en-US" sz="1400" dirty="0" smtClean="0"/>
              <a:t>ALU:  47 x 24, CFRP: 105 x 32</a:t>
            </a:r>
            <a:endParaRPr lang="en-US" dirty="0" smtClean="0"/>
          </a:p>
          <a:p>
            <a:r>
              <a:rPr lang="en-US" dirty="0" smtClean="0"/>
              <a:t>Secondary feature analysis (</a:t>
            </a:r>
            <a:r>
              <a:rPr lang="en-US" b="1" dirty="0">
                <a:solidFill>
                  <a:schemeClr val="accent1"/>
                </a:solidFill>
              </a:rPr>
              <a:t>SFA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Normalization (Average and variance)</a:t>
            </a:r>
          </a:p>
          <a:p>
            <a:pPr lvl="1"/>
            <a:r>
              <a:rPr lang="en-US" dirty="0" smtClean="0"/>
              <a:t>Principle component analysis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dim </a:t>
            </a:r>
            <a:r>
              <a:rPr lang="en-US" sz="1400" dirty="0"/>
              <a:t>ALU:  47 x </a:t>
            </a:r>
            <a:r>
              <a:rPr lang="en-US" sz="1400" dirty="0" smtClean="0"/>
              <a:t>16, </a:t>
            </a:r>
            <a:r>
              <a:rPr lang="en-US" sz="1400" dirty="0"/>
              <a:t>CFRP: 105 x </a:t>
            </a:r>
            <a:r>
              <a:rPr lang="en-US" sz="1400" dirty="0" smtClean="0"/>
              <a:t>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80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Detection Modes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Multiclass classification (</a:t>
            </a:r>
            <a:r>
              <a:rPr lang="en-US" b="1" dirty="0">
                <a:solidFill>
                  <a:schemeClr val="accent1"/>
                </a:solidFill>
              </a:rPr>
              <a:t>MC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Only for CFRP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Use 70% of the signals </a:t>
            </a:r>
            <a:r>
              <a:rPr lang="en-US" dirty="0" smtClean="0"/>
              <a:t>of all </a:t>
            </a:r>
            <a:r>
              <a:rPr lang="en-US" dirty="0"/>
              <a:t>states </a:t>
            </a:r>
            <a:r>
              <a:rPr lang="en-US" dirty="0" smtClean="0"/>
              <a:t>for training (also </a:t>
            </a:r>
            <a:r>
              <a:rPr lang="en-US" dirty="0"/>
              <a:t>defect ones)</a:t>
            </a:r>
            <a:br>
              <a:rPr lang="en-US" dirty="0"/>
            </a:br>
            <a:r>
              <a:rPr lang="en-US" dirty="0"/>
              <a:t>=&gt; One class per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Estimate the state of the test object</a:t>
            </a:r>
            <a:endParaRPr lang="en-US" dirty="0"/>
          </a:p>
          <a:p>
            <a:pPr lvl="1"/>
            <a:r>
              <a:rPr lang="en-US" dirty="0" smtClean="0"/>
              <a:t>Train one model for every sensor</a:t>
            </a:r>
            <a:br>
              <a:rPr lang="en-US" dirty="0" smtClean="0"/>
            </a:br>
            <a:r>
              <a:rPr lang="en-US" dirty="0"/>
              <a:t>=&gt; Sensor fusion: Average all classification model </a:t>
            </a:r>
            <a:r>
              <a:rPr lang="en-US" dirty="0" smtClean="0"/>
              <a:t>outputs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Verify model against remaining 30% of signals</a:t>
            </a:r>
          </a:p>
          <a:p>
            <a:pPr lvl="2"/>
            <a:r>
              <a:rPr lang="en-US" dirty="0" smtClean="0"/>
              <a:t>Calculate error rate (ER)</a:t>
            </a:r>
          </a:p>
          <a:p>
            <a:pPr lvl="2"/>
            <a:r>
              <a:rPr lang="en-US" dirty="0" smtClean="0"/>
              <a:t>If no misclassification:  calculate safety margin for worst state pair</a:t>
            </a:r>
          </a:p>
          <a:p>
            <a:pPr marL="720000" lvl="2" indent="0">
              <a:buNone/>
            </a:pPr>
            <a:endParaRPr lang="en-US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42" y="5589240"/>
            <a:ext cx="7092260" cy="3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Detection Modes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Regression (</a:t>
            </a:r>
            <a:r>
              <a:rPr lang="en-US" b="1" dirty="0">
                <a:solidFill>
                  <a:schemeClr val="accent1"/>
                </a:solidFill>
              </a:rPr>
              <a:t>REG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Only for ALU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70% of the signals of all state for training (also defect ones)</a:t>
            </a:r>
            <a:br>
              <a:rPr lang="en-US" dirty="0" smtClean="0"/>
            </a:br>
            <a:r>
              <a:rPr lang="en-US" dirty="0" smtClean="0"/>
              <a:t>=&gt; Fissure length is objective criterion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stimate length of fissure</a:t>
            </a:r>
          </a:p>
          <a:p>
            <a:pPr lvl="1"/>
            <a:r>
              <a:rPr lang="en-US" dirty="0"/>
              <a:t>Train </a:t>
            </a:r>
            <a:r>
              <a:rPr lang="en-US" dirty="0" smtClean="0"/>
              <a:t>one </a:t>
            </a:r>
            <a:r>
              <a:rPr lang="en-US" dirty="0"/>
              <a:t>model for every </a:t>
            </a:r>
            <a:r>
              <a:rPr lang="en-US" dirty="0" smtClean="0"/>
              <a:t>sensor</a:t>
            </a:r>
            <a:br>
              <a:rPr lang="en-US" dirty="0" smtClean="0"/>
            </a:br>
            <a:r>
              <a:rPr lang="en-US" dirty="0" smtClean="0"/>
              <a:t>=&gt; Sensor fusion by meta classification with linear regression</a:t>
            </a:r>
            <a:br>
              <a:rPr lang="en-US" dirty="0" smtClean="0"/>
            </a:br>
            <a:r>
              <a:rPr lang="en-US" dirty="0" smtClean="0"/>
              <a:t>on sensor model outputs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Verify model against remaining 30% of signals</a:t>
            </a:r>
          </a:p>
          <a:p>
            <a:pPr lvl="2"/>
            <a:r>
              <a:rPr lang="en-US" dirty="0" smtClean="0"/>
              <a:t>Calculate equal error rate (EER) for separation of good (Z00) and defect state (Z01-Z37)</a:t>
            </a:r>
          </a:p>
        </p:txBody>
      </p:sp>
    </p:spTree>
    <p:extLst>
      <p:ext uri="{BB962C8B-B14F-4D97-AF65-F5344CB8AC3E}">
        <p14:creationId xmlns:p14="http://schemas.microsoft.com/office/powerpoint/2010/main" val="2421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10_110616_ppt_Master_Ins_de_4zu3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2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 IKTS</Template>
  <TotalTime>0</TotalTime>
  <Words>611</Words>
  <Application>Microsoft Office PowerPoint</Application>
  <PresentationFormat>Bildschirmpräsentation (4:3)</PresentationFormat>
  <Paragraphs>225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Frutiger LT Com 45 Light</vt:lpstr>
      <vt:lpstr>Frutiger LT Com 55 Roman</vt:lpstr>
      <vt:lpstr>Wingdings</vt:lpstr>
      <vt:lpstr>P10_110616_ppt_Master_Ins_de_4zu3</vt:lpstr>
      <vt:lpstr>Comparison of Machine Learning Algorithms for NDT in Aerospace</vt:lpstr>
      <vt:lpstr>Comparison of Machine Learning Algorithms for NDT in Aerospace</vt:lpstr>
      <vt:lpstr>Background</vt:lpstr>
      <vt:lpstr>1. Test Object – Aluminum Plate </vt:lpstr>
      <vt:lpstr>2. Test Object – CFRP Plate </vt:lpstr>
      <vt:lpstr>Database</vt:lpstr>
      <vt:lpstr>Analysis Algorithms</vt:lpstr>
      <vt:lpstr>Detection Modes</vt:lpstr>
      <vt:lpstr>Detection Modes</vt:lpstr>
      <vt:lpstr>Detection Modes</vt:lpstr>
      <vt:lpstr>Classifications Methods</vt:lpstr>
      <vt:lpstr>Multiclass Classification Results</vt:lpstr>
      <vt:lpstr>Regression Results</vt:lpstr>
      <vt:lpstr>Regression Results</vt:lpstr>
      <vt:lpstr>Oneclass Detector Results</vt:lpstr>
      <vt:lpstr>Summary</vt:lpstr>
      <vt:lpstr>Comparison of Machine Learning Algorithms for NDT in Aerospace</vt:lpstr>
    </vt:vector>
  </TitlesOfParts>
  <Company>Fraunhofer Gesellschaft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Akustische Mustererkennung</dc:title>
  <dc:creator>duckhornf</dc:creator>
  <cp:lastModifiedBy>Duckhorn, Frank</cp:lastModifiedBy>
  <cp:revision>129</cp:revision>
  <cp:lastPrinted>2016-03-23T13:14:07Z</cp:lastPrinted>
  <dcterms:created xsi:type="dcterms:W3CDTF">2015-03-18T09:02:03Z</dcterms:created>
  <dcterms:modified xsi:type="dcterms:W3CDTF">2019-02-19T07:34:02Z</dcterms:modified>
</cp:core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control idQ="mso:SlideLayoutGallery" visible="true"/>
      </mso:documentControls>
    </mso:qat>
  </mso:ribbon>
</mso:customUI>
</file>