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2" r:id="rId2"/>
  </p:sldMasterIdLst>
  <p:notesMasterIdLst>
    <p:notesMasterId r:id="rId14"/>
  </p:notesMasterIdLst>
  <p:sldIdLst>
    <p:sldId id="256" r:id="rId3"/>
    <p:sldId id="1608" r:id="rId4"/>
    <p:sldId id="1609" r:id="rId5"/>
    <p:sldId id="1611" r:id="rId6"/>
    <p:sldId id="2677" r:id="rId7"/>
    <p:sldId id="2676" r:id="rId8"/>
    <p:sldId id="343" r:id="rId9"/>
    <p:sldId id="1610" r:id="rId10"/>
    <p:sldId id="2675" r:id="rId11"/>
    <p:sldId id="49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36"/>
    <a:srgbClr val="51B848"/>
    <a:srgbClr val="800000"/>
    <a:srgbClr val="CC66FF"/>
    <a:srgbClr val="0095DA"/>
    <a:srgbClr val="DAB600"/>
    <a:srgbClr val="3EBB95"/>
    <a:srgbClr val="4D7EAE"/>
    <a:srgbClr val="E1E4EE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08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DAC2B-5A79-40BE-80C9-7C19AC519AF6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75164-E780-4F1A-BEFE-9B4B038A9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7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5D128A-51FC-455A-A305-8332CE349C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F9663-5374-412B-B8A2-04985C25B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987" y="657290"/>
            <a:ext cx="7315199" cy="735077"/>
          </a:xfrm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C4D2F-E46D-4F46-AC9A-2D97CE693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0" y="5277140"/>
            <a:ext cx="7371586" cy="47700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077C3-F4C6-4E1C-9B1F-9CD879345666}"/>
              </a:ext>
            </a:extLst>
          </p:cNvPr>
          <p:cNvSpPr/>
          <p:nvPr/>
        </p:nvSpPr>
        <p:spPr>
          <a:xfrm>
            <a:off x="0" y="1856096"/>
            <a:ext cx="8610600" cy="3138985"/>
          </a:xfrm>
          <a:prstGeom prst="rect">
            <a:avLst/>
          </a:prstGeom>
          <a:solidFill>
            <a:srgbClr val="005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948D82-90ED-47FB-A60F-4DA089851CB6}"/>
              </a:ext>
            </a:extLst>
          </p:cNvPr>
          <p:cNvSpPr/>
          <p:nvPr/>
        </p:nvSpPr>
        <p:spPr>
          <a:xfrm>
            <a:off x="6393497" y="1686257"/>
            <a:ext cx="3480179" cy="3480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C0C38-AFF9-455B-93F7-B23542467536}"/>
              </a:ext>
            </a:extLst>
          </p:cNvPr>
          <p:cNvSpPr txBox="1"/>
          <p:nvPr/>
        </p:nvSpPr>
        <p:spPr>
          <a:xfrm>
            <a:off x="4799076" y="6023738"/>
            <a:ext cx="67086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00" dirty="0">
                <a:solidFill>
                  <a:schemeClr val="bg1"/>
                </a:solidFill>
              </a:rPr>
              <a:t>USA  | India | South Africa | Germany | UAE | Australia | Canada | UK</a:t>
            </a:r>
          </a:p>
        </p:txBody>
      </p:sp>
      <p:pic>
        <p:nvPicPr>
          <p:cNvPr id="13" name="Picture 12" descr="Circle&#10;&#10;Description automatically generated">
            <a:extLst>
              <a:ext uri="{FF2B5EF4-FFF2-40B4-BE49-F238E27FC236}">
                <a16:creationId xmlns:a16="http://schemas.microsoft.com/office/drawing/2014/main" id="{735F735D-BAC0-4A9E-B640-7A0A8CC249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1692"/>
            <a:ext cx="3960179" cy="6858001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B13DDEA5-B568-4699-90B7-2659601FF1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681" y="2689502"/>
            <a:ext cx="2456570" cy="1520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1C0EDC-EA8A-4786-B8C9-EC64165F23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C5F24-2867-4DA2-9B33-0742C73CABA8}"/>
              </a:ext>
            </a:extLst>
          </p:cNvPr>
          <p:cNvSpPr/>
          <p:nvPr userDrawn="1"/>
        </p:nvSpPr>
        <p:spPr>
          <a:xfrm>
            <a:off x="0" y="1856096"/>
            <a:ext cx="8610600" cy="3138985"/>
          </a:xfrm>
          <a:prstGeom prst="rect">
            <a:avLst/>
          </a:prstGeom>
          <a:solidFill>
            <a:srgbClr val="005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EF16EC-3F7B-4A83-A09C-A427BAA82AD3}"/>
              </a:ext>
            </a:extLst>
          </p:cNvPr>
          <p:cNvSpPr/>
          <p:nvPr userDrawn="1"/>
        </p:nvSpPr>
        <p:spPr>
          <a:xfrm>
            <a:off x="6393497" y="1686257"/>
            <a:ext cx="3480179" cy="3480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5F1F3-B24C-46A4-BCBA-C188B9EBE2E1}"/>
              </a:ext>
            </a:extLst>
          </p:cNvPr>
          <p:cNvSpPr txBox="1"/>
          <p:nvPr userDrawn="1"/>
        </p:nvSpPr>
        <p:spPr>
          <a:xfrm>
            <a:off x="4799076" y="6023738"/>
            <a:ext cx="67086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00" dirty="0">
                <a:solidFill>
                  <a:schemeClr val="bg1"/>
                </a:solidFill>
              </a:rPr>
              <a:t>USA  | India | South Africa | Germany | UAE | Australia | Canada | UK</a:t>
            </a:r>
          </a:p>
        </p:txBody>
      </p:sp>
      <p:pic>
        <p:nvPicPr>
          <p:cNvPr id="19" name="Picture 18" descr="Circle&#10;&#10;Description automatically generated">
            <a:extLst>
              <a:ext uri="{FF2B5EF4-FFF2-40B4-BE49-F238E27FC236}">
                <a16:creationId xmlns:a16="http://schemas.microsoft.com/office/drawing/2014/main" id="{7C0F6503-044F-4E6C-8233-C398EA734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1692"/>
            <a:ext cx="3960179" cy="6858001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73ECE032-B8E7-4CF4-AE3C-A54F82EC15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681" y="2689502"/>
            <a:ext cx="2456570" cy="15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3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9F65E-5884-4F7B-AB0D-EFCD5A88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79A6F48-4C63-4BD7-B3B2-7E71451CE296}" type="datetime1">
              <a:rPr lang="en-US" smtClean="0"/>
              <a:t>9/10/2022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45ECC-4A0C-41FD-9CA7-FBCF7070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29C7-5D24-4A2E-A719-8B2E01B6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6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8C64-07C9-4174-919C-216571EE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7F44-2D69-4088-8726-441D9D8B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7290-95FF-4B57-B5CC-415070EAE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57429-50E9-4A96-9374-E35CE0F7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4982A2C4-B9CE-4B0A-BC85-FE1C1E59A8E6}" type="datetime1">
              <a:rPr lang="en-US" smtClean="0"/>
              <a:t>9/10/2022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7F13-9D3E-40FA-9EE6-8BF4C4E6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4FA59-BFB4-497F-B4BF-862F3333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9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37A7-B5F3-462B-A1B2-3D342191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FE969-560B-4C7B-9E11-74F8E1EB8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7139-C648-4048-8F6F-9CE3A60D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AA955-F814-4CF2-B96B-85EFF4A3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77E65666-B464-4C21-AB59-4384587E8635}" type="datetime1">
              <a:rPr lang="en-US" smtClean="0"/>
              <a:t>9/10/2022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461B-4853-4B2E-BA23-44D01E54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E43F4-0056-401E-80BC-6AC799AE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9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58B8-9871-46E1-9DFF-824C602F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FFB5-2E8D-4077-A2F4-CD13DEC8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B5813-4BD8-4BA0-A820-D25C34DC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3ADA4A7-E49F-48CC-8A9D-884F62D9B068}" type="datetime1">
              <a:rPr lang="en-US" smtClean="0"/>
              <a:t>9/10/2022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22A3-3D2E-4E96-9983-2B27D597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CF32-0C2C-4C44-9E0F-3B576CB2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3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DCD2B-843D-401D-B722-76066A427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6EE1A-BF06-4E21-9B45-806DB6AE7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8029-F506-4338-9FB8-EFB74995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158AB7B-BC04-45B9-AE4A-EA6D0E3E3718}" type="datetime1">
              <a:rPr lang="en-US" smtClean="0"/>
              <a:t>9/10/2022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46A8-8617-4F8D-9C66-9CDEBED2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8F74-121D-4CEF-9D82-5C1B08F8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3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4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EFA057D-8BDA-436B-A4B5-5C7C71AE39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86D8F-D288-4F8D-A39A-3FE1C9ACDF10}"/>
              </a:ext>
            </a:extLst>
          </p:cNvPr>
          <p:cNvSpPr/>
          <p:nvPr userDrawn="1"/>
        </p:nvSpPr>
        <p:spPr>
          <a:xfrm>
            <a:off x="-1" y="2268537"/>
            <a:ext cx="10331118" cy="2293938"/>
          </a:xfrm>
          <a:custGeom>
            <a:avLst/>
            <a:gdLst>
              <a:gd name="connsiteX0" fmla="*/ 13908 w 10331118"/>
              <a:gd name="connsiteY0" fmla="*/ 0 h 2293938"/>
              <a:gd name="connsiteX1" fmla="*/ 9184149 w 10331118"/>
              <a:gd name="connsiteY1" fmla="*/ 0 h 2293938"/>
              <a:gd name="connsiteX2" fmla="*/ 10331118 w 10331118"/>
              <a:gd name="connsiteY2" fmla="*/ 1146969 h 2293938"/>
              <a:gd name="connsiteX3" fmla="*/ 10331117 w 10331118"/>
              <a:gd name="connsiteY3" fmla="*/ 1146969 h 2293938"/>
              <a:gd name="connsiteX4" fmla="*/ 9184148 w 10331118"/>
              <a:gd name="connsiteY4" fmla="*/ 2293938 h 2293938"/>
              <a:gd name="connsiteX5" fmla="*/ 13908 w 10331118"/>
              <a:gd name="connsiteY5" fmla="*/ 2293937 h 2293938"/>
              <a:gd name="connsiteX6" fmla="*/ 0 w 10331118"/>
              <a:gd name="connsiteY6" fmla="*/ 2293235 h 2293938"/>
              <a:gd name="connsiteX7" fmla="*/ 0 w 10331118"/>
              <a:gd name="connsiteY7" fmla="*/ 702 h 2293938"/>
              <a:gd name="connsiteX8" fmla="*/ 13908 w 10331118"/>
              <a:gd name="connsiteY8" fmla="*/ 0 h 22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1118" h="2293938">
                <a:moveTo>
                  <a:pt x="13908" y="0"/>
                </a:moveTo>
                <a:lnTo>
                  <a:pt x="9184149" y="0"/>
                </a:lnTo>
                <a:cubicBezTo>
                  <a:pt x="9817602" y="0"/>
                  <a:pt x="10331118" y="513516"/>
                  <a:pt x="10331118" y="1146969"/>
                </a:cubicBezTo>
                <a:lnTo>
                  <a:pt x="10331117" y="1146969"/>
                </a:lnTo>
                <a:cubicBezTo>
                  <a:pt x="10331117" y="1780422"/>
                  <a:pt x="9817601" y="2293938"/>
                  <a:pt x="9184148" y="2293938"/>
                </a:cubicBezTo>
                <a:lnTo>
                  <a:pt x="13908" y="2293937"/>
                </a:lnTo>
                <a:lnTo>
                  <a:pt x="0" y="2293235"/>
                </a:lnTo>
                <a:lnTo>
                  <a:pt x="0" y="702"/>
                </a:lnTo>
                <a:lnTo>
                  <a:pt x="13908" y="0"/>
                </a:lnTo>
                <a:close/>
              </a:path>
            </a:pathLst>
          </a:custGeom>
          <a:solidFill>
            <a:srgbClr val="005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BC662-4F87-4C26-95AA-EF57E30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069680"/>
            <a:ext cx="6292517" cy="691650"/>
          </a:xfrm>
        </p:spPr>
        <p:txBody>
          <a:bodyPr anchor="b">
            <a:no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9529-97F5-4C30-AB8D-F1581185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30688"/>
            <a:ext cx="6292517" cy="65630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3509684-66C0-4C09-8E69-F8B48E66DA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4693"/>
            <a:ext cx="2239207" cy="4428614"/>
          </a:xfrm>
          <a:custGeom>
            <a:avLst/>
            <a:gdLst>
              <a:gd name="connsiteX0" fmla="*/ 24900 w 2239207"/>
              <a:gd name="connsiteY0" fmla="*/ 0 h 4428614"/>
              <a:gd name="connsiteX1" fmla="*/ 2239207 w 2239207"/>
              <a:gd name="connsiteY1" fmla="*/ 2214307 h 4428614"/>
              <a:gd name="connsiteX2" fmla="*/ 24900 w 2239207"/>
              <a:gd name="connsiteY2" fmla="*/ 4428614 h 4428614"/>
              <a:gd name="connsiteX3" fmla="*/ 0 w 2239207"/>
              <a:gd name="connsiteY3" fmla="*/ 4427357 h 4428614"/>
              <a:gd name="connsiteX4" fmla="*/ 0 w 2239207"/>
              <a:gd name="connsiteY4" fmla="*/ 1257 h 442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9207" h="4428614">
                <a:moveTo>
                  <a:pt x="24900" y="0"/>
                </a:moveTo>
                <a:cubicBezTo>
                  <a:pt x="1247828" y="0"/>
                  <a:pt x="2239207" y="991379"/>
                  <a:pt x="2239207" y="2214307"/>
                </a:cubicBezTo>
                <a:cubicBezTo>
                  <a:pt x="2239207" y="3437235"/>
                  <a:pt x="1247828" y="4428614"/>
                  <a:pt x="24900" y="4428614"/>
                </a:cubicBezTo>
                <a:lnTo>
                  <a:pt x="0" y="4427357"/>
                </a:lnTo>
                <a:lnTo>
                  <a:pt x="0" y="12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endParaRPr lang="en-IN"/>
          </a:p>
        </p:txBody>
      </p:sp>
      <p:pic>
        <p:nvPicPr>
          <p:cNvPr id="8" name="Picture 7" descr="Circle&#10;&#10;Description automatically generated">
            <a:extLst>
              <a:ext uri="{FF2B5EF4-FFF2-40B4-BE49-F238E27FC236}">
                <a16:creationId xmlns:a16="http://schemas.microsoft.com/office/drawing/2014/main" id="{A13DC6F4-88E9-450C-933C-0E845C797C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-2" y="0"/>
            <a:ext cx="3736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0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D7B9E7B-37FF-4B5D-8918-92AD9839B701}"/>
              </a:ext>
            </a:extLst>
          </p:cNvPr>
          <p:cNvSpPr/>
          <p:nvPr userDrawn="1"/>
        </p:nvSpPr>
        <p:spPr>
          <a:xfrm>
            <a:off x="-1" y="2268537"/>
            <a:ext cx="10331118" cy="2293938"/>
          </a:xfrm>
          <a:custGeom>
            <a:avLst/>
            <a:gdLst>
              <a:gd name="connsiteX0" fmla="*/ 13908 w 10331118"/>
              <a:gd name="connsiteY0" fmla="*/ 0 h 2293938"/>
              <a:gd name="connsiteX1" fmla="*/ 9184149 w 10331118"/>
              <a:gd name="connsiteY1" fmla="*/ 0 h 2293938"/>
              <a:gd name="connsiteX2" fmla="*/ 10331118 w 10331118"/>
              <a:gd name="connsiteY2" fmla="*/ 1146969 h 2293938"/>
              <a:gd name="connsiteX3" fmla="*/ 10331117 w 10331118"/>
              <a:gd name="connsiteY3" fmla="*/ 1146969 h 2293938"/>
              <a:gd name="connsiteX4" fmla="*/ 9184148 w 10331118"/>
              <a:gd name="connsiteY4" fmla="*/ 2293938 h 2293938"/>
              <a:gd name="connsiteX5" fmla="*/ 13908 w 10331118"/>
              <a:gd name="connsiteY5" fmla="*/ 2293937 h 2293938"/>
              <a:gd name="connsiteX6" fmla="*/ 0 w 10331118"/>
              <a:gd name="connsiteY6" fmla="*/ 2293235 h 2293938"/>
              <a:gd name="connsiteX7" fmla="*/ 0 w 10331118"/>
              <a:gd name="connsiteY7" fmla="*/ 702 h 2293938"/>
              <a:gd name="connsiteX8" fmla="*/ 13908 w 10331118"/>
              <a:gd name="connsiteY8" fmla="*/ 0 h 22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1118" h="2293938">
                <a:moveTo>
                  <a:pt x="13908" y="0"/>
                </a:moveTo>
                <a:lnTo>
                  <a:pt x="9184149" y="0"/>
                </a:lnTo>
                <a:cubicBezTo>
                  <a:pt x="9817602" y="0"/>
                  <a:pt x="10331118" y="513516"/>
                  <a:pt x="10331118" y="1146969"/>
                </a:cubicBezTo>
                <a:lnTo>
                  <a:pt x="10331117" y="1146969"/>
                </a:lnTo>
                <a:cubicBezTo>
                  <a:pt x="10331117" y="1780422"/>
                  <a:pt x="9817601" y="2293938"/>
                  <a:pt x="9184148" y="2293938"/>
                </a:cubicBezTo>
                <a:lnTo>
                  <a:pt x="13908" y="2293937"/>
                </a:lnTo>
                <a:lnTo>
                  <a:pt x="0" y="2293235"/>
                </a:lnTo>
                <a:lnTo>
                  <a:pt x="0" y="702"/>
                </a:lnTo>
                <a:lnTo>
                  <a:pt x="13908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BC662-4F87-4C26-95AA-EF57E30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069680"/>
            <a:ext cx="6292517" cy="691650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rgbClr val="0094DB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9529-97F5-4C30-AB8D-F1581185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30688"/>
            <a:ext cx="6292517" cy="65630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3509684-66C0-4C09-8E69-F8B48E66DA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4693"/>
            <a:ext cx="2239207" cy="4428614"/>
          </a:xfrm>
          <a:custGeom>
            <a:avLst/>
            <a:gdLst>
              <a:gd name="connsiteX0" fmla="*/ 24900 w 2239207"/>
              <a:gd name="connsiteY0" fmla="*/ 0 h 4428614"/>
              <a:gd name="connsiteX1" fmla="*/ 2239207 w 2239207"/>
              <a:gd name="connsiteY1" fmla="*/ 2214307 h 4428614"/>
              <a:gd name="connsiteX2" fmla="*/ 24900 w 2239207"/>
              <a:gd name="connsiteY2" fmla="*/ 4428614 h 4428614"/>
              <a:gd name="connsiteX3" fmla="*/ 0 w 2239207"/>
              <a:gd name="connsiteY3" fmla="*/ 4427357 h 4428614"/>
              <a:gd name="connsiteX4" fmla="*/ 0 w 2239207"/>
              <a:gd name="connsiteY4" fmla="*/ 1257 h 442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9207" h="4428614">
                <a:moveTo>
                  <a:pt x="24900" y="0"/>
                </a:moveTo>
                <a:cubicBezTo>
                  <a:pt x="1247828" y="0"/>
                  <a:pt x="2239207" y="991379"/>
                  <a:pt x="2239207" y="2214307"/>
                </a:cubicBezTo>
                <a:cubicBezTo>
                  <a:pt x="2239207" y="3437235"/>
                  <a:pt x="1247828" y="4428614"/>
                  <a:pt x="24900" y="4428614"/>
                </a:cubicBezTo>
                <a:lnTo>
                  <a:pt x="0" y="4427357"/>
                </a:lnTo>
                <a:lnTo>
                  <a:pt x="0" y="12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endParaRPr lang="en-IN"/>
          </a:p>
        </p:txBody>
      </p:sp>
      <p:pic>
        <p:nvPicPr>
          <p:cNvPr id="12" name="Picture 11" descr="Circle&#10;&#10;Description automatically generated">
            <a:extLst>
              <a:ext uri="{FF2B5EF4-FFF2-40B4-BE49-F238E27FC236}">
                <a16:creationId xmlns:a16="http://schemas.microsoft.com/office/drawing/2014/main" id="{26EECE8F-80E1-4299-963A-EA3B58B28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-2" y="0"/>
            <a:ext cx="3736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66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22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9588133" y="1"/>
            <a:ext cx="2603868" cy="2163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-1" y="4476750"/>
            <a:ext cx="12192001" cy="226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9588132" y="-1"/>
            <a:ext cx="2603868" cy="216397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984264" y="7869"/>
            <a:ext cx="2603867" cy="2156109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8765059" y="2226663"/>
            <a:ext cx="749643" cy="695769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11366990" y="4534276"/>
            <a:ext cx="749643" cy="69576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03E80F-5821-46C7-A730-32D2AD2BAE80}"/>
              </a:ext>
            </a:extLst>
          </p:cNvPr>
          <p:cNvSpPr/>
          <p:nvPr userDrawn="1"/>
        </p:nvSpPr>
        <p:spPr>
          <a:xfrm>
            <a:off x="9584370" y="2163978"/>
            <a:ext cx="2613614" cy="23127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53D75-9DAC-4493-86C3-74BF69845D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623" y="4942928"/>
            <a:ext cx="3818921" cy="771422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31B5BBB2-B243-4ED1-8D65-71B219793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6" y="914400"/>
            <a:ext cx="6023919" cy="2027809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5A48D25-BAC7-49BA-AED7-13FA0BF6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017" y="4038663"/>
            <a:ext cx="1903476" cy="412369"/>
          </a:xfrm>
          <a:prstGeom prst="rect">
            <a:avLst/>
          </a:prstGeom>
        </p:spPr>
        <p:txBody>
          <a:bodyPr/>
          <a:lstStyle>
            <a:lvl1pPr algn="l">
              <a:defRPr sz="1500">
                <a:solidFill>
                  <a:schemeClr val="bg1"/>
                </a:solidFill>
              </a:defRPr>
            </a:lvl1pPr>
          </a:lstStyle>
          <a:p>
            <a:fld id="{D4681232-DB0C-4A2D-AE65-58AF2113D81D}" type="datetime7">
              <a:rPr lang="en-US" smtClean="0"/>
              <a:pPr/>
              <a:t>Sep-22</a:t>
            </a:fld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0CB27B-765B-40E7-8164-9DF118B361C8}"/>
              </a:ext>
            </a:extLst>
          </p:cNvPr>
          <p:cNvSpPr txBox="1"/>
          <p:nvPr userDrawn="1"/>
        </p:nvSpPr>
        <p:spPr>
          <a:xfrm>
            <a:off x="525713" y="5863116"/>
            <a:ext cx="639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AUSTRALIA   |   CANADA   |   GERMANY   |   INDIA   |   S. AFRICA   |   UAE   |   UK   |   USA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DB6C5F-B091-4E67-BD4C-8E5063149E6E}"/>
              </a:ext>
            </a:extLst>
          </p:cNvPr>
          <p:cNvSpPr txBox="1"/>
          <p:nvPr userDrawn="1"/>
        </p:nvSpPr>
        <p:spPr>
          <a:xfrm>
            <a:off x="2611671" y="6170028"/>
            <a:ext cx="1596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www.mouritech.com</a:t>
            </a:r>
          </a:p>
        </p:txBody>
      </p:sp>
    </p:spTree>
    <p:extLst>
      <p:ext uri="{BB962C8B-B14F-4D97-AF65-F5344CB8AC3E}">
        <p14:creationId xmlns:p14="http://schemas.microsoft.com/office/powerpoint/2010/main" val="14476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560C5F-767C-496C-90C0-C8BEEB538CE9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F9A8D-2D2F-4F30-8754-6B3005CB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36525"/>
            <a:ext cx="1128413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94DB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470C-E504-4858-956A-11D50E76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9" y="1462088"/>
            <a:ext cx="11284131" cy="4714875"/>
          </a:xfrm>
        </p:spPr>
        <p:txBody>
          <a:bodyPr>
            <a:normAutofit/>
          </a:bodyPr>
          <a:lstStyle>
            <a:lvl1pPr>
              <a:buClr>
                <a:srgbClr val="0094DB"/>
              </a:buClr>
              <a:defRPr sz="2800"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94DB"/>
              </a:buClr>
              <a:defRPr sz="2400"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94DB"/>
              </a:buClr>
              <a:defRPr sz="2000"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94DB"/>
              </a:buClr>
              <a:defRPr sz="1800"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94DB"/>
              </a:buClr>
              <a:defRPr sz="18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B960-0FE4-45FE-99D6-68580116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806" y="6388908"/>
            <a:ext cx="10190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309E13F1-9CF3-4C1C-B55F-FC3236AA6C10}" type="datetime1">
              <a:rPr lang="en-US" smtClean="0"/>
              <a:t>9/10/2022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2C73-6FF8-4665-B398-6F0A39C1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7728" y="6356350"/>
            <a:ext cx="3128842" cy="38735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2344-A171-42DE-9709-789E4B9C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4D3EB-DD6A-44A0-9CE6-492C337EEC73}"/>
              </a:ext>
            </a:extLst>
          </p:cNvPr>
          <p:cNvSpPr txBox="1"/>
          <p:nvPr/>
        </p:nvSpPr>
        <p:spPr>
          <a:xfrm>
            <a:off x="461257" y="6443490"/>
            <a:ext cx="3003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Copyright @MOURI Tech.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2266E4-D002-43AC-B940-51C0BC2449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"/>
          <a:stretch/>
        </p:blipFill>
        <p:spPr>
          <a:xfrm>
            <a:off x="628798" y="1052563"/>
            <a:ext cx="2668584" cy="59180"/>
          </a:xfrm>
          <a:prstGeom prst="rect">
            <a:avLst/>
          </a:prstGeom>
        </p:spPr>
      </p:pic>
      <p:pic>
        <p:nvPicPr>
          <p:cNvPr id="13" name="Picture 12" descr="A picture containing circle&#10;&#10;Description automatically generated">
            <a:extLst>
              <a:ext uri="{FF2B5EF4-FFF2-40B4-BE49-F238E27FC236}">
                <a16:creationId xmlns:a16="http://schemas.microsoft.com/office/drawing/2014/main" id="{CD02651C-0E75-4FBA-9773-0A86D0DFB9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674" y="-9055"/>
            <a:ext cx="1492326" cy="14620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FA5941-9959-41F1-B025-71640ACC76A8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ECD3C-9224-4D34-B79A-ACF7B654122B}"/>
              </a:ext>
            </a:extLst>
          </p:cNvPr>
          <p:cNvSpPr txBox="1"/>
          <p:nvPr userDrawn="1"/>
        </p:nvSpPr>
        <p:spPr>
          <a:xfrm>
            <a:off x="461257" y="6443490"/>
            <a:ext cx="3003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Copyright @MOURI Tech.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619B2D-410B-43F6-ADD0-1235A05011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"/>
          <a:stretch/>
        </p:blipFill>
        <p:spPr>
          <a:xfrm>
            <a:off x="628798" y="1052563"/>
            <a:ext cx="2668584" cy="59180"/>
          </a:xfrm>
          <a:prstGeom prst="rect">
            <a:avLst/>
          </a:prstGeom>
        </p:spPr>
      </p:pic>
      <p:pic>
        <p:nvPicPr>
          <p:cNvPr id="16" name="Picture 15" descr="A picture containing circle&#10;&#10;Description automatically generated">
            <a:extLst>
              <a:ext uri="{FF2B5EF4-FFF2-40B4-BE49-F238E27FC236}">
                <a16:creationId xmlns:a16="http://schemas.microsoft.com/office/drawing/2014/main" id="{31D90211-9430-4F29-8A0C-332B9FFF1E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674" y="-9055"/>
            <a:ext cx="1492326" cy="14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6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B03A-D9A1-4F04-871D-5AA3E3D7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8"/>
            <a:ext cx="10870096" cy="80858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3DED-B969-4DB0-897F-40BCE90A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3914"/>
            <a:ext cx="10870095" cy="5183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749643" cy="6957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9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F7D26-58A4-4E4C-8997-D786E5D9A45A}"/>
              </a:ext>
            </a:extLst>
          </p:cNvPr>
          <p:cNvSpPr/>
          <p:nvPr userDrawn="1"/>
        </p:nvSpPr>
        <p:spPr>
          <a:xfrm>
            <a:off x="0" y="4532244"/>
            <a:ext cx="12192000" cy="2295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08D8B-7A88-458D-B16E-46CD69AFAE18}"/>
              </a:ext>
            </a:extLst>
          </p:cNvPr>
          <p:cNvSpPr/>
          <p:nvPr userDrawn="1"/>
        </p:nvSpPr>
        <p:spPr>
          <a:xfrm>
            <a:off x="7030349" y="0"/>
            <a:ext cx="4452031" cy="6084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5A5AB9-9F14-46E6-9381-159885FC9A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23118" y="-1"/>
            <a:ext cx="4466491" cy="60840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6A4491-B93E-4450-8D32-CC4665A2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01" y="603673"/>
            <a:ext cx="6088411" cy="2825328"/>
          </a:xfrm>
          <a:noFill/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43AE8-C1C5-4DEE-A801-B1AE6F69C883}"/>
              </a:ext>
            </a:extLst>
          </p:cNvPr>
          <p:cNvSpPr/>
          <p:nvPr userDrawn="1"/>
        </p:nvSpPr>
        <p:spPr>
          <a:xfrm>
            <a:off x="11482380" y="6162913"/>
            <a:ext cx="624438" cy="5864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C3497-5084-4D6A-819F-40F1C0F384C7}"/>
              </a:ext>
            </a:extLst>
          </p:cNvPr>
          <p:cNvSpPr/>
          <p:nvPr userDrawn="1"/>
        </p:nvSpPr>
        <p:spPr>
          <a:xfrm>
            <a:off x="6313498" y="3850929"/>
            <a:ext cx="624438" cy="586409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D9BE1A4-4EBF-43ED-A049-764A02B07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179" y="4589463"/>
            <a:ext cx="6088412" cy="15001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62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ACAC1C-4D51-460E-B049-5AE97FCA42CD}"/>
              </a:ext>
            </a:extLst>
          </p:cNvPr>
          <p:cNvSpPr/>
          <p:nvPr userDrawn="1"/>
        </p:nvSpPr>
        <p:spPr>
          <a:xfrm>
            <a:off x="7024172" y="603673"/>
            <a:ext cx="4452031" cy="2879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DF7D26-58A4-4E4C-8997-D786E5D9A45A}"/>
              </a:ext>
            </a:extLst>
          </p:cNvPr>
          <p:cNvSpPr/>
          <p:nvPr userDrawn="1"/>
        </p:nvSpPr>
        <p:spPr>
          <a:xfrm>
            <a:off x="0" y="4303644"/>
            <a:ext cx="12192000" cy="2524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4D1DF-A75B-45C2-97EB-80DC1298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179" y="4529829"/>
            <a:ext cx="6088412" cy="15001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5A5AB9-9F14-46E6-9381-159885FC9A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24172" y="603673"/>
            <a:ext cx="4452031" cy="2879724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0F1F7-EFEB-4D3F-9697-4DD8F00340A9}"/>
              </a:ext>
            </a:extLst>
          </p:cNvPr>
          <p:cNvSpPr txBox="1"/>
          <p:nvPr userDrawn="1"/>
        </p:nvSpPr>
        <p:spPr>
          <a:xfrm>
            <a:off x="941178" y="1874344"/>
            <a:ext cx="60685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Q&amp;A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CBDAB-5894-4BF6-A4A9-B3C6CE407472}"/>
              </a:ext>
            </a:extLst>
          </p:cNvPr>
          <p:cNvSpPr/>
          <p:nvPr userDrawn="1"/>
        </p:nvSpPr>
        <p:spPr>
          <a:xfrm>
            <a:off x="11476203" y="4443444"/>
            <a:ext cx="624438" cy="5864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9C372-6571-418B-9951-1817D7CA76C7}"/>
              </a:ext>
            </a:extLst>
          </p:cNvPr>
          <p:cNvSpPr/>
          <p:nvPr userDrawn="1"/>
        </p:nvSpPr>
        <p:spPr>
          <a:xfrm>
            <a:off x="6291328" y="3600316"/>
            <a:ext cx="624438" cy="586409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68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You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ACAC1C-4D51-460E-B049-5AE97FCA42CD}"/>
              </a:ext>
            </a:extLst>
          </p:cNvPr>
          <p:cNvSpPr/>
          <p:nvPr userDrawn="1"/>
        </p:nvSpPr>
        <p:spPr>
          <a:xfrm>
            <a:off x="7024172" y="603673"/>
            <a:ext cx="4452031" cy="2879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DF7D26-58A4-4E4C-8997-D786E5D9A45A}"/>
              </a:ext>
            </a:extLst>
          </p:cNvPr>
          <p:cNvSpPr/>
          <p:nvPr userDrawn="1"/>
        </p:nvSpPr>
        <p:spPr>
          <a:xfrm>
            <a:off x="0" y="4303644"/>
            <a:ext cx="12192000" cy="2524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4D1DF-A75B-45C2-97EB-80DC1298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179" y="4529829"/>
            <a:ext cx="6088412" cy="15001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5A5AB9-9F14-46E6-9381-159885FC9A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24172" y="603673"/>
            <a:ext cx="4452031" cy="2879724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0F1F7-EFEB-4D3F-9697-4DD8F00340A9}"/>
              </a:ext>
            </a:extLst>
          </p:cNvPr>
          <p:cNvSpPr txBox="1"/>
          <p:nvPr userDrawn="1"/>
        </p:nvSpPr>
        <p:spPr>
          <a:xfrm>
            <a:off x="941178" y="1874344"/>
            <a:ext cx="60685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Thank You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38E2A-ABF0-4E72-AA8D-DCD2ED0CBD2A}"/>
              </a:ext>
            </a:extLst>
          </p:cNvPr>
          <p:cNvSpPr txBox="1"/>
          <p:nvPr userDrawn="1"/>
        </p:nvSpPr>
        <p:spPr>
          <a:xfrm>
            <a:off x="8851096" y="6030016"/>
            <a:ext cx="231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Email : info@mouritech.com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E9E5CB-D085-49A8-B4C4-BA0F750409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77" y="4701617"/>
            <a:ext cx="1844071" cy="11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3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DEF2-5F90-4066-8329-B4B82227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89CE-811C-4C2D-9C98-B30431E08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770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8022F-A535-4AB0-8BB8-AA3EC052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224" y="1825625"/>
            <a:ext cx="53770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58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927E-2B73-4D21-A6FB-FDADAFD3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573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84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EAF7B1-D6E7-4EDE-A211-542DE0510BE6}"/>
              </a:ext>
            </a:extLst>
          </p:cNvPr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1312" y="6330290"/>
            <a:ext cx="9936000" cy="9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F9A8D-2D2F-4F30-8754-6B3005CB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36525"/>
            <a:ext cx="1128413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94DB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470C-E504-4858-956A-11D50E76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5" y="1462088"/>
            <a:ext cx="11284131" cy="4714875"/>
          </a:xfrm>
        </p:spPr>
        <p:txBody>
          <a:bodyPr/>
          <a:lstStyle>
            <a:lvl1pPr>
              <a:buClr>
                <a:srgbClr val="0094DB"/>
              </a:buClr>
              <a:defRPr/>
            </a:lvl1pPr>
            <a:lvl2pPr>
              <a:buClr>
                <a:srgbClr val="0094DB"/>
              </a:buClr>
              <a:defRPr/>
            </a:lvl2pPr>
            <a:lvl3pPr>
              <a:buClr>
                <a:srgbClr val="0094DB"/>
              </a:buClr>
              <a:defRPr/>
            </a:lvl3pPr>
            <a:lvl4pPr>
              <a:buClr>
                <a:srgbClr val="0094DB"/>
              </a:buClr>
              <a:defRPr/>
            </a:lvl4pPr>
            <a:lvl5pPr>
              <a:buClr>
                <a:srgbClr val="0094DB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B960-0FE4-45FE-99D6-68580116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2280" y="6356350"/>
            <a:ext cx="1019048" cy="365125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5D1A3DF-A059-4F1F-8BDA-0BE91AD476BD}" type="datetime1">
              <a:rPr lang="en-US" smtClean="0"/>
              <a:t>9/10/2022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2C73-6FF8-4665-B398-6F0A39C1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9186" y="6356350"/>
            <a:ext cx="4114800" cy="365125"/>
          </a:xfrm>
        </p:spPr>
        <p:txBody>
          <a:bodyPr/>
          <a:lstStyle>
            <a:lvl1pPr algn="r"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2344-A171-42DE-9709-789E4B9C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4D3EB-DD6A-44A0-9CE6-492C337EEC73}"/>
              </a:ext>
            </a:extLst>
          </p:cNvPr>
          <p:cNvSpPr txBox="1"/>
          <p:nvPr/>
        </p:nvSpPr>
        <p:spPr>
          <a:xfrm>
            <a:off x="2011884" y="6448984"/>
            <a:ext cx="3003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rgbClr val="5B5B5B"/>
                </a:solidFill>
                <a:latin typeface="+mn-lt"/>
                <a:cs typeface="Arial" panose="020B0604020202020204" pitchFamily="34" charset="0"/>
              </a:rPr>
              <a:t>Copyright@MOURI</a:t>
            </a:r>
            <a:r>
              <a:rPr lang="en-IN" sz="1000" dirty="0">
                <a:solidFill>
                  <a:srgbClr val="5B5B5B"/>
                </a:solidFill>
                <a:latin typeface="+mn-lt"/>
                <a:cs typeface="Arial" panose="020B0604020202020204" pitchFamily="34" charset="0"/>
              </a:rPr>
              <a:t> Tech.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2266E4-D002-43AC-B940-51C0BC2449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"/>
          <a:stretch/>
        </p:blipFill>
        <p:spPr>
          <a:xfrm>
            <a:off x="628798" y="1052563"/>
            <a:ext cx="2668584" cy="59180"/>
          </a:xfrm>
          <a:prstGeom prst="rect">
            <a:avLst/>
          </a:prstGeom>
        </p:spPr>
      </p:pic>
      <p:pic>
        <p:nvPicPr>
          <p:cNvPr id="13" name="Picture 12" descr="Circle&#10;&#10;Description automatically generated">
            <a:extLst>
              <a:ext uri="{FF2B5EF4-FFF2-40B4-BE49-F238E27FC236}">
                <a16:creationId xmlns:a16="http://schemas.microsoft.com/office/drawing/2014/main" id="{E8FFBA52-0DE1-4FAC-97E9-7B0475F4B4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5088926"/>
            <a:ext cx="1970268" cy="1769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467212-F9F8-464A-B386-A9D2664066A0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1312" y="6330290"/>
            <a:ext cx="9936000" cy="9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434ED-C3F5-4B2E-9ED7-7930CB8F5A22}"/>
              </a:ext>
            </a:extLst>
          </p:cNvPr>
          <p:cNvSpPr txBox="1"/>
          <p:nvPr userDrawn="1"/>
        </p:nvSpPr>
        <p:spPr>
          <a:xfrm>
            <a:off x="2011884" y="6448984"/>
            <a:ext cx="3003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rgbClr val="5B5B5B"/>
                </a:solidFill>
                <a:latin typeface="+mn-lt"/>
                <a:cs typeface="Arial" panose="020B0604020202020204" pitchFamily="34" charset="0"/>
              </a:rPr>
              <a:t>Copyright@MOURI</a:t>
            </a:r>
            <a:r>
              <a:rPr lang="en-IN" sz="1000" dirty="0">
                <a:solidFill>
                  <a:srgbClr val="5B5B5B"/>
                </a:solidFill>
                <a:latin typeface="+mn-lt"/>
                <a:cs typeface="Arial" panose="020B0604020202020204" pitchFamily="34" charset="0"/>
              </a:rPr>
              <a:t> Tech.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B58096-FED5-4952-AB95-FC51E2FC1D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"/>
          <a:stretch/>
        </p:blipFill>
        <p:spPr>
          <a:xfrm>
            <a:off x="628798" y="1052563"/>
            <a:ext cx="2668584" cy="59180"/>
          </a:xfrm>
          <a:prstGeom prst="rect">
            <a:avLst/>
          </a:prstGeom>
        </p:spPr>
      </p:pic>
      <p:pic>
        <p:nvPicPr>
          <p:cNvPr id="17" name="Picture 16" descr="Circle&#10;&#10;Description automatically generated">
            <a:extLst>
              <a:ext uri="{FF2B5EF4-FFF2-40B4-BE49-F238E27FC236}">
                <a16:creationId xmlns:a16="http://schemas.microsoft.com/office/drawing/2014/main" id="{08C50C01-E82B-403D-B0E0-60805C5B08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5088926"/>
            <a:ext cx="1970268" cy="17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EFA057D-8BDA-436B-A4B5-5C7C71AE39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86D8F-D288-4F8D-A39A-3FE1C9ACDF10}"/>
              </a:ext>
            </a:extLst>
          </p:cNvPr>
          <p:cNvSpPr/>
          <p:nvPr/>
        </p:nvSpPr>
        <p:spPr>
          <a:xfrm>
            <a:off x="-1" y="2268537"/>
            <a:ext cx="10331118" cy="2293938"/>
          </a:xfrm>
          <a:custGeom>
            <a:avLst/>
            <a:gdLst>
              <a:gd name="connsiteX0" fmla="*/ 13908 w 10331118"/>
              <a:gd name="connsiteY0" fmla="*/ 0 h 2293938"/>
              <a:gd name="connsiteX1" fmla="*/ 9184149 w 10331118"/>
              <a:gd name="connsiteY1" fmla="*/ 0 h 2293938"/>
              <a:gd name="connsiteX2" fmla="*/ 10331118 w 10331118"/>
              <a:gd name="connsiteY2" fmla="*/ 1146969 h 2293938"/>
              <a:gd name="connsiteX3" fmla="*/ 10331117 w 10331118"/>
              <a:gd name="connsiteY3" fmla="*/ 1146969 h 2293938"/>
              <a:gd name="connsiteX4" fmla="*/ 9184148 w 10331118"/>
              <a:gd name="connsiteY4" fmla="*/ 2293938 h 2293938"/>
              <a:gd name="connsiteX5" fmla="*/ 13908 w 10331118"/>
              <a:gd name="connsiteY5" fmla="*/ 2293937 h 2293938"/>
              <a:gd name="connsiteX6" fmla="*/ 0 w 10331118"/>
              <a:gd name="connsiteY6" fmla="*/ 2293235 h 2293938"/>
              <a:gd name="connsiteX7" fmla="*/ 0 w 10331118"/>
              <a:gd name="connsiteY7" fmla="*/ 702 h 2293938"/>
              <a:gd name="connsiteX8" fmla="*/ 13908 w 10331118"/>
              <a:gd name="connsiteY8" fmla="*/ 0 h 22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1118" h="2293938">
                <a:moveTo>
                  <a:pt x="13908" y="0"/>
                </a:moveTo>
                <a:lnTo>
                  <a:pt x="9184149" y="0"/>
                </a:lnTo>
                <a:cubicBezTo>
                  <a:pt x="9817602" y="0"/>
                  <a:pt x="10331118" y="513516"/>
                  <a:pt x="10331118" y="1146969"/>
                </a:cubicBezTo>
                <a:lnTo>
                  <a:pt x="10331117" y="1146969"/>
                </a:lnTo>
                <a:cubicBezTo>
                  <a:pt x="10331117" y="1780422"/>
                  <a:pt x="9817601" y="2293938"/>
                  <a:pt x="9184148" y="2293938"/>
                </a:cubicBezTo>
                <a:lnTo>
                  <a:pt x="13908" y="2293937"/>
                </a:lnTo>
                <a:lnTo>
                  <a:pt x="0" y="2293235"/>
                </a:lnTo>
                <a:lnTo>
                  <a:pt x="0" y="702"/>
                </a:lnTo>
                <a:lnTo>
                  <a:pt x="13908" y="0"/>
                </a:lnTo>
                <a:close/>
              </a:path>
            </a:pathLst>
          </a:custGeom>
          <a:solidFill>
            <a:srgbClr val="005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BC662-4F87-4C26-95AA-EF57E30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069680"/>
            <a:ext cx="6292517" cy="691650"/>
          </a:xfrm>
        </p:spPr>
        <p:txBody>
          <a:bodyPr anchor="b">
            <a:no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9529-97F5-4C30-AB8D-F1581185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30688"/>
            <a:ext cx="6292517" cy="65630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3509684-66C0-4C09-8E69-F8B48E66DA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4693"/>
            <a:ext cx="2239207" cy="4428614"/>
          </a:xfrm>
          <a:custGeom>
            <a:avLst/>
            <a:gdLst>
              <a:gd name="connsiteX0" fmla="*/ 24900 w 2239207"/>
              <a:gd name="connsiteY0" fmla="*/ 0 h 4428614"/>
              <a:gd name="connsiteX1" fmla="*/ 2239207 w 2239207"/>
              <a:gd name="connsiteY1" fmla="*/ 2214307 h 4428614"/>
              <a:gd name="connsiteX2" fmla="*/ 24900 w 2239207"/>
              <a:gd name="connsiteY2" fmla="*/ 4428614 h 4428614"/>
              <a:gd name="connsiteX3" fmla="*/ 0 w 2239207"/>
              <a:gd name="connsiteY3" fmla="*/ 4427357 h 4428614"/>
              <a:gd name="connsiteX4" fmla="*/ 0 w 2239207"/>
              <a:gd name="connsiteY4" fmla="*/ 1257 h 442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9207" h="4428614">
                <a:moveTo>
                  <a:pt x="24900" y="0"/>
                </a:moveTo>
                <a:cubicBezTo>
                  <a:pt x="1247828" y="0"/>
                  <a:pt x="2239207" y="991379"/>
                  <a:pt x="2239207" y="2214307"/>
                </a:cubicBezTo>
                <a:cubicBezTo>
                  <a:pt x="2239207" y="3437235"/>
                  <a:pt x="1247828" y="4428614"/>
                  <a:pt x="24900" y="4428614"/>
                </a:cubicBezTo>
                <a:lnTo>
                  <a:pt x="0" y="4427357"/>
                </a:lnTo>
                <a:lnTo>
                  <a:pt x="0" y="12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pic>
        <p:nvPicPr>
          <p:cNvPr id="8" name="Picture 7" descr="Circle&#10;&#10;Description automatically generated">
            <a:extLst>
              <a:ext uri="{FF2B5EF4-FFF2-40B4-BE49-F238E27FC236}">
                <a16:creationId xmlns:a16="http://schemas.microsoft.com/office/drawing/2014/main" id="{A13DC6F4-88E9-450C-933C-0E845C797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-2" y="0"/>
            <a:ext cx="373684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FA9A72-2916-44B4-B0D3-8AF302D06C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80E2D-D584-4D7A-A861-9DA25B2E433B}"/>
              </a:ext>
            </a:extLst>
          </p:cNvPr>
          <p:cNvSpPr/>
          <p:nvPr userDrawn="1"/>
        </p:nvSpPr>
        <p:spPr>
          <a:xfrm>
            <a:off x="-1" y="2268537"/>
            <a:ext cx="10331118" cy="2293938"/>
          </a:xfrm>
          <a:custGeom>
            <a:avLst/>
            <a:gdLst>
              <a:gd name="connsiteX0" fmla="*/ 13908 w 10331118"/>
              <a:gd name="connsiteY0" fmla="*/ 0 h 2293938"/>
              <a:gd name="connsiteX1" fmla="*/ 9184149 w 10331118"/>
              <a:gd name="connsiteY1" fmla="*/ 0 h 2293938"/>
              <a:gd name="connsiteX2" fmla="*/ 10331118 w 10331118"/>
              <a:gd name="connsiteY2" fmla="*/ 1146969 h 2293938"/>
              <a:gd name="connsiteX3" fmla="*/ 10331117 w 10331118"/>
              <a:gd name="connsiteY3" fmla="*/ 1146969 h 2293938"/>
              <a:gd name="connsiteX4" fmla="*/ 9184148 w 10331118"/>
              <a:gd name="connsiteY4" fmla="*/ 2293938 h 2293938"/>
              <a:gd name="connsiteX5" fmla="*/ 13908 w 10331118"/>
              <a:gd name="connsiteY5" fmla="*/ 2293937 h 2293938"/>
              <a:gd name="connsiteX6" fmla="*/ 0 w 10331118"/>
              <a:gd name="connsiteY6" fmla="*/ 2293235 h 2293938"/>
              <a:gd name="connsiteX7" fmla="*/ 0 w 10331118"/>
              <a:gd name="connsiteY7" fmla="*/ 702 h 2293938"/>
              <a:gd name="connsiteX8" fmla="*/ 13908 w 10331118"/>
              <a:gd name="connsiteY8" fmla="*/ 0 h 22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1118" h="2293938">
                <a:moveTo>
                  <a:pt x="13908" y="0"/>
                </a:moveTo>
                <a:lnTo>
                  <a:pt x="9184149" y="0"/>
                </a:lnTo>
                <a:cubicBezTo>
                  <a:pt x="9817602" y="0"/>
                  <a:pt x="10331118" y="513516"/>
                  <a:pt x="10331118" y="1146969"/>
                </a:cubicBezTo>
                <a:lnTo>
                  <a:pt x="10331117" y="1146969"/>
                </a:lnTo>
                <a:cubicBezTo>
                  <a:pt x="10331117" y="1780422"/>
                  <a:pt x="9817601" y="2293938"/>
                  <a:pt x="9184148" y="2293938"/>
                </a:cubicBezTo>
                <a:lnTo>
                  <a:pt x="13908" y="2293937"/>
                </a:lnTo>
                <a:lnTo>
                  <a:pt x="0" y="2293235"/>
                </a:lnTo>
                <a:lnTo>
                  <a:pt x="0" y="702"/>
                </a:lnTo>
                <a:lnTo>
                  <a:pt x="13908" y="0"/>
                </a:lnTo>
                <a:close/>
              </a:path>
            </a:pathLst>
          </a:custGeom>
          <a:solidFill>
            <a:srgbClr val="005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latin typeface="+mn-lt"/>
            </a:endParaRPr>
          </a:p>
        </p:txBody>
      </p:sp>
      <p:pic>
        <p:nvPicPr>
          <p:cNvPr id="11" name="Picture 10" descr="Circle&#10;&#10;Description automatically generated">
            <a:extLst>
              <a:ext uri="{FF2B5EF4-FFF2-40B4-BE49-F238E27FC236}">
                <a16:creationId xmlns:a16="http://schemas.microsoft.com/office/drawing/2014/main" id="{697A0300-7AE6-48C3-ABF5-66823168FC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-2" y="0"/>
            <a:ext cx="3736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D7B9E7B-37FF-4B5D-8918-92AD9839B701}"/>
              </a:ext>
            </a:extLst>
          </p:cNvPr>
          <p:cNvSpPr/>
          <p:nvPr/>
        </p:nvSpPr>
        <p:spPr>
          <a:xfrm>
            <a:off x="-1" y="2268537"/>
            <a:ext cx="10331118" cy="2293938"/>
          </a:xfrm>
          <a:custGeom>
            <a:avLst/>
            <a:gdLst>
              <a:gd name="connsiteX0" fmla="*/ 13908 w 10331118"/>
              <a:gd name="connsiteY0" fmla="*/ 0 h 2293938"/>
              <a:gd name="connsiteX1" fmla="*/ 9184149 w 10331118"/>
              <a:gd name="connsiteY1" fmla="*/ 0 h 2293938"/>
              <a:gd name="connsiteX2" fmla="*/ 10331118 w 10331118"/>
              <a:gd name="connsiteY2" fmla="*/ 1146969 h 2293938"/>
              <a:gd name="connsiteX3" fmla="*/ 10331117 w 10331118"/>
              <a:gd name="connsiteY3" fmla="*/ 1146969 h 2293938"/>
              <a:gd name="connsiteX4" fmla="*/ 9184148 w 10331118"/>
              <a:gd name="connsiteY4" fmla="*/ 2293938 h 2293938"/>
              <a:gd name="connsiteX5" fmla="*/ 13908 w 10331118"/>
              <a:gd name="connsiteY5" fmla="*/ 2293937 h 2293938"/>
              <a:gd name="connsiteX6" fmla="*/ 0 w 10331118"/>
              <a:gd name="connsiteY6" fmla="*/ 2293235 h 2293938"/>
              <a:gd name="connsiteX7" fmla="*/ 0 w 10331118"/>
              <a:gd name="connsiteY7" fmla="*/ 702 h 2293938"/>
              <a:gd name="connsiteX8" fmla="*/ 13908 w 10331118"/>
              <a:gd name="connsiteY8" fmla="*/ 0 h 22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1118" h="2293938">
                <a:moveTo>
                  <a:pt x="13908" y="0"/>
                </a:moveTo>
                <a:lnTo>
                  <a:pt x="9184149" y="0"/>
                </a:lnTo>
                <a:cubicBezTo>
                  <a:pt x="9817602" y="0"/>
                  <a:pt x="10331118" y="513516"/>
                  <a:pt x="10331118" y="1146969"/>
                </a:cubicBezTo>
                <a:lnTo>
                  <a:pt x="10331117" y="1146969"/>
                </a:lnTo>
                <a:cubicBezTo>
                  <a:pt x="10331117" y="1780422"/>
                  <a:pt x="9817601" y="2293938"/>
                  <a:pt x="9184148" y="2293938"/>
                </a:cubicBezTo>
                <a:lnTo>
                  <a:pt x="13908" y="2293937"/>
                </a:lnTo>
                <a:lnTo>
                  <a:pt x="0" y="2293235"/>
                </a:lnTo>
                <a:lnTo>
                  <a:pt x="0" y="702"/>
                </a:lnTo>
                <a:lnTo>
                  <a:pt x="13908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BC662-4F87-4C26-95AA-EF57E30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069680"/>
            <a:ext cx="6292517" cy="691650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rgbClr val="0094DB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9529-97F5-4C30-AB8D-F1581185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30688"/>
            <a:ext cx="6292517" cy="65630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3509684-66C0-4C09-8E69-F8B48E66DA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4693"/>
            <a:ext cx="2239207" cy="4428614"/>
          </a:xfrm>
          <a:custGeom>
            <a:avLst/>
            <a:gdLst>
              <a:gd name="connsiteX0" fmla="*/ 24900 w 2239207"/>
              <a:gd name="connsiteY0" fmla="*/ 0 h 4428614"/>
              <a:gd name="connsiteX1" fmla="*/ 2239207 w 2239207"/>
              <a:gd name="connsiteY1" fmla="*/ 2214307 h 4428614"/>
              <a:gd name="connsiteX2" fmla="*/ 24900 w 2239207"/>
              <a:gd name="connsiteY2" fmla="*/ 4428614 h 4428614"/>
              <a:gd name="connsiteX3" fmla="*/ 0 w 2239207"/>
              <a:gd name="connsiteY3" fmla="*/ 4427357 h 4428614"/>
              <a:gd name="connsiteX4" fmla="*/ 0 w 2239207"/>
              <a:gd name="connsiteY4" fmla="*/ 1257 h 442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9207" h="4428614">
                <a:moveTo>
                  <a:pt x="24900" y="0"/>
                </a:moveTo>
                <a:cubicBezTo>
                  <a:pt x="1247828" y="0"/>
                  <a:pt x="2239207" y="991379"/>
                  <a:pt x="2239207" y="2214307"/>
                </a:cubicBezTo>
                <a:cubicBezTo>
                  <a:pt x="2239207" y="3437235"/>
                  <a:pt x="1247828" y="4428614"/>
                  <a:pt x="24900" y="4428614"/>
                </a:cubicBezTo>
                <a:lnTo>
                  <a:pt x="0" y="4427357"/>
                </a:lnTo>
                <a:lnTo>
                  <a:pt x="0" y="12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pic>
        <p:nvPicPr>
          <p:cNvPr id="12" name="Picture 11" descr="Circle&#10;&#10;Description automatically generated">
            <a:extLst>
              <a:ext uri="{FF2B5EF4-FFF2-40B4-BE49-F238E27FC236}">
                <a16:creationId xmlns:a16="http://schemas.microsoft.com/office/drawing/2014/main" id="{26EECE8F-80E1-4299-963A-EA3B58B2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-2" y="0"/>
            <a:ext cx="3736846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BD955D-283E-4ED6-9A7E-BBC5DCE1EE5F}"/>
              </a:ext>
            </a:extLst>
          </p:cNvPr>
          <p:cNvSpPr/>
          <p:nvPr userDrawn="1"/>
        </p:nvSpPr>
        <p:spPr>
          <a:xfrm>
            <a:off x="-1" y="2268537"/>
            <a:ext cx="10331118" cy="2293938"/>
          </a:xfrm>
          <a:custGeom>
            <a:avLst/>
            <a:gdLst>
              <a:gd name="connsiteX0" fmla="*/ 13908 w 10331118"/>
              <a:gd name="connsiteY0" fmla="*/ 0 h 2293938"/>
              <a:gd name="connsiteX1" fmla="*/ 9184149 w 10331118"/>
              <a:gd name="connsiteY1" fmla="*/ 0 h 2293938"/>
              <a:gd name="connsiteX2" fmla="*/ 10331118 w 10331118"/>
              <a:gd name="connsiteY2" fmla="*/ 1146969 h 2293938"/>
              <a:gd name="connsiteX3" fmla="*/ 10331117 w 10331118"/>
              <a:gd name="connsiteY3" fmla="*/ 1146969 h 2293938"/>
              <a:gd name="connsiteX4" fmla="*/ 9184148 w 10331118"/>
              <a:gd name="connsiteY4" fmla="*/ 2293938 h 2293938"/>
              <a:gd name="connsiteX5" fmla="*/ 13908 w 10331118"/>
              <a:gd name="connsiteY5" fmla="*/ 2293937 h 2293938"/>
              <a:gd name="connsiteX6" fmla="*/ 0 w 10331118"/>
              <a:gd name="connsiteY6" fmla="*/ 2293235 h 2293938"/>
              <a:gd name="connsiteX7" fmla="*/ 0 w 10331118"/>
              <a:gd name="connsiteY7" fmla="*/ 702 h 2293938"/>
              <a:gd name="connsiteX8" fmla="*/ 13908 w 10331118"/>
              <a:gd name="connsiteY8" fmla="*/ 0 h 22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1118" h="2293938">
                <a:moveTo>
                  <a:pt x="13908" y="0"/>
                </a:moveTo>
                <a:lnTo>
                  <a:pt x="9184149" y="0"/>
                </a:lnTo>
                <a:cubicBezTo>
                  <a:pt x="9817602" y="0"/>
                  <a:pt x="10331118" y="513516"/>
                  <a:pt x="10331118" y="1146969"/>
                </a:cubicBezTo>
                <a:lnTo>
                  <a:pt x="10331117" y="1146969"/>
                </a:lnTo>
                <a:cubicBezTo>
                  <a:pt x="10331117" y="1780422"/>
                  <a:pt x="9817601" y="2293938"/>
                  <a:pt x="9184148" y="2293938"/>
                </a:cubicBezTo>
                <a:lnTo>
                  <a:pt x="13908" y="2293937"/>
                </a:lnTo>
                <a:lnTo>
                  <a:pt x="0" y="2293235"/>
                </a:lnTo>
                <a:lnTo>
                  <a:pt x="0" y="702"/>
                </a:lnTo>
                <a:lnTo>
                  <a:pt x="13908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latin typeface="+mn-lt"/>
            </a:endParaRPr>
          </a:p>
        </p:txBody>
      </p:sp>
      <p:pic>
        <p:nvPicPr>
          <p:cNvPr id="9" name="Picture 8" descr="Circle&#10;&#10;Description automatically generated">
            <a:extLst>
              <a:ext uri="{FF2B5EF4-FFF2-40B4-BE49-F238E27FC236}">
                <a16:creationId xmlns:a16="http://schemas.microsoft.com/office/drawing/2014/main" id="{5E08BFD9-701D-4EEE-89E6-EBF8E1D7F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-2" y="0"/>
            <a:ext cx="3736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5D128A-51FC-455A-A305-8332CE349C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C4D2F-E46D-4F46-AC9A-2D97CE693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0" y="5277140"/>
            <a:ext cx="7371586" cy="47700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077C3-F4C6-4E1C-9B1F-9CD879345666}"/>
              </a:ext>
            </a:extLst>
          </p:cNvPr>
          <p:cNvSpPr/>
          <p:nvPr/>
        </p:nvSpPr>
        <p:spPr>
          <a:xfrm>
            <a:off x="0" y="1856096"/>
            <a:ext cx="8610600" cy="3138985"/>
          </a:xfrm>
          <a:prstGeom prst="rect">
            <a:avLst/>
          </a:prstGeom>
          <a:solidFill>
            <a:srgbClr val="005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948D82-90ED-47FB-A60F-4DA089851CB6}"/>
              </a:ext>
            </a:extLst>
          </p:cNvPr>
          <p:cNvSpPr/>
          <p:nvPr/>
        </p:nvSpPr>
        <p:spPr>
          <a:xfrm>
            <a:off x="6393497" y="1686257"/>
            <a:ext cx="3480179" cy="3480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24D8-745A-4BBF-8F5A-9D4A5C79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0232" y="6361547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C0C38-AFF9-455B-93F7-B23542467536}"/>
              </a:ext>
            </a:extLst>
          </p:cNvPr>
          <p:cNvSpPr txBox="1"/>
          <p:nvPr/>
        </p:nvSpPr>
        <p:spPr>
          <a:xfrm>
            <a:off x="4799076" y="6023738"/>
            <a:ext cx="670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USA  | India | South Africa | Germany | UAE | Australia | Canada | UK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F9663-5374-412B-B8A2-04985C25B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497" y="1686257"/>
            <a:ext cx="3480179" cy="3454358"/>
          </a:xfrm>
        </p:spPr>
        <p:txBody>
          <a:bodyPr anchor="ctr" anchorCtr="0">
            <a:noAutofit/>
          </a:bodyPr>
          <a:lstStyle>
            <a:lvl1pPr algn="ctr">
              <a:defRPr sz="4000" b="1">
                <a:solidFill>
                  <a:srgbClr val="005D9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1" name="Picture 10" descr="Circle&#10;&#10;Description automatically generated">
            <a:extLst>
              <a:ext uri="{FF2B5EF4-FFF2-40B4-BE49-F238E27FC236}">
                <a16:creationId xmlns:a16="http://schemas.microsoft.com/office/drawing/2014/main" id="{68D0C841-78C1-4BE0-A83E-1A855D8C8A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1692"/>
            <a:ext cx="3960179" cy="6858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93CC5B-0596-406A-99EF-1E1700EF76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5873B-E57E-46FA-8BD1-78EAC4C5366F}"/>
              </a:ext>
            </a:extLst>
          </p:cNvPr>
          <p:cNvSpPr/>
          <p:nvPr userDrawn="1"/>
        </p:nvSpPr>
        <p:spPr>
          <a:xfrm>
            <a:off x="0" y="1856096"/>
            <a:ext cx="8610600" cy="3138985"/>
          </a:xfrm>
          <a:prstGeom prst="rect">
            <a:avLst/>
          </a:prstGeom>
          <a:solidFill>
            <a:srgbClr val="005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09E980-995B-45E0-807F-A14255A97FCF}"/>
              </a:ext>
            </a:extLst>
          </p:cNvPr>
          <p:cNvSpPr/>
          <p:nvPr userDrawn="1"/>
        </p:nvSpPr>
        <p:spPr>
          <a:xfrm>
            <a:off x="6393497" y="1686257"/>
            <a:ext cx="3480179" cy="3480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C12A6-697A-492C-A7CB-DD097ED2513F}"/>
              </a:ext>
            </a:extLst>
          </p:cNvPr>
          <p:cNvSpPr txBox="1"/>
          <p:nvPr userDrawn="1"/>
        </p:nvSpPr>
        <p:spPr>
          <a:xfrm>
            <a:off x="4799076" y="6023738"/>
            <a:ext cx="670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USA  | India | South Africa | Germany | UAE | Australia | Canada | UK</a:t>
            </a:r>
          </a:p>
        </p:txBody>
      </p:sp>
      <p:pic>
        <p:nvPicPr>
          <p:cNvPr id="18" name="Picture 17" descr="Circle&#10;&#10;Description automatically generated">
            <a:extLst>
              <a:ext uri="{FF2B5EF4-FFF2-40B4-BE49-F238E27FC236}">
                <a16:creationId xmlns:a16="http://schemas.microsoft.com/office/drawing/2014/main" id="{79004A9F-DA10-450A-B7AC-DFBA9B67F7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1692"/>
            <a:ext cx="396017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3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54BC-7798-4888-941F-47A9DD30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C2E6-D3F0-4A3A-A5EB-83369AEF4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C7AAD-2EFB-41E7-AF0A-B10C9B2CE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B1C7-D9E3-46E9-A59F-3C025DD0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EC071F6-A0BA-4B36-B822-1CAFCF663DAE}" type="datetime1">
              <a:rPr lang="en-US" smtClean="0"/>
              <a:t>9/10/2022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ECF58-A6F7-4B8C-AE7B-AF7BC13F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6CEBC-EEBF-4DEF-953A-9B783E9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960-ACBA-483D-B406-87DEBCC0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BFC65-F28C-435E-9A20-0E98B00A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868D-F5A0-4B99-A973-6C6E58FCF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B95B9-4142-469B-BAF5-F1D7A0AF4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71F69-2A1F-4A0F-9399-B4C315066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814EA-2785-47F8-8A25-E063DD8C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DADE6AA-133D-4C4E-A56B-437B056D0EE7}" type="datetime1">
              <a:rPr lang="en-US" smtClean="0"/>
              <a:t>9/10/2022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79B8D-58BF-418E-A9D8-333722FA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F2E07-3340-4AA1-B00B-34A6549B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7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7453-1413-44EE-98F4-2742D026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5633E-FE89-47F0-BE5B-9EA01466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3EDE5DE-71AC-46F3-8925-BC42D82ED63E}" type="datetime1">
              <a:rPr lang="en-US" smtClean="0"/>
              <a:t>9/10/2022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5844E-8A52-4196-B0FA-04367BC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AA7A7-D6F7-41F8-9CE6-413DF4B4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5C348-7063-4B68-A35E-ECDB9B19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2A42-F714-472F-8B45-944911C5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13A3-3073-4FE4-BFF9-C0C83825E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301E5BA1-524B-4D8F-82C5-F2A72E483A0F}" type="datetime1">
              <a:rPr lang="en-US" smtClean="0"/>
              <a:t>9/10/2022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62BE-4AEA-4D78-9214-92DC00D8F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27B7-E012-4238-BBB0-728A99AFC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35207E8E-E35B-4265-9681-65A6AA1B17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4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63" r:id="rId16"/>
    <p:sldLayoutId id="2147483664" r:id="rId17"/>
    <p:sldLayoutId id="214748366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7E23D5-B30B-4ED4-954C-D8FCEF4B9ABF}"/>
              </a:ext>
            </a:extLst>
          </p:cNvPr>
          <p:cNvSpPr/>
          <p:nvPr/>
        </p:nvSpPr>
        <p:spPr>
          <a:xfrm>
            <a:off x="0" y="6433399"/>
            <a:ext cx="12192000" cy="461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90B89-8F45-44A3-9FEF-E6B51188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12"/>
            <a:ext cx="10870096" cy="708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5E1E2-A164-4FC1-A633-0E11A470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944216"/>
            <a:ext cx="10870095" cy="5297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2E861-4A10-4E8E-9662-623E69932458}"/>
              </a:ext>
            </a:extLst>
          </p:cNvPr>
          <p:cNvSpPr txBox="1"/>
          <p:nvPr/>
        </p:nvSpPr>
        <p:spPr>
          <a:xfrm>
            <a:off x="11255509" y="6502972"/>
            <a:ext cx="774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08CC798-F6BA-4B8C-A5BF-ECF9F99500C9}" type="slidenum">
              <a:rPr lang="en-IN" sz="900" b="0" smtClean="0">
                <a:solidFill>
                  <a:schemeClr val="bg1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n-IN" sz="700" b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75F47-89BB-4C09-B08C-9E4ABD23BD60}"/>
              </a:ext>
            </a:extLst>
          </p:cNvPr>
          <p:cNvSpPr txBox="1"/>
          <p:nvPr/>
        </p:nvSpPr>
        <p:spPr>
          <a:xfrm>
            <a:off x="838199" y="6517677"/>
            <a:ext cx="4481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b="0" dirty="0">
                <a:solidFill>
                  <a:schemeClr val="bg1"/>
                </a:solidFill>
                <a:latin typeface="Century Gothic" panose="020B0502020202020204" pitchFamily="34" charset="0"/>
              </a:rPr>
              <a:t>www.mouritech.com  |  Copyright @ MOURI Tech.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6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722B2-480A-4D1A-9B89-278446C725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F0927-607F-466C-BF73-73B86D928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35" y="914400"/>
            <a:ext cx="7183724" cy="2027809"/>
          </a:xfrm>
        </p:spPr>
        <p:txBody>
          <a:bodyPr>
            <a:normAutofit/>
          </a:bodyPr>
          <a:lstStyle/>
          <a:p>
            <a:r>
              <a:rPr lang="en-IN" sz="3600" dirty="0"/>
              <a:t>Kognitiv – KLS Platform </a:t>
            </a:r>
            <a:br>
              <a:rPr lang="en-IN" sz="3600" dirty="0"/>
            </a:br>
            <a:br>
              <a:rPr lang="en-IN" sz="3600" dirty="0"/>
            </a:br>
            <a:r>
              <a:rPr lang="en-IN" sz="2800" dirty="0"/>
              <a:t>Strategy to establish Performance Standards</a:t>
            </a:r>
            <a:endParaRPr lang="en-IN" sz="3600" dirty="0"/>
          </a:p>
        </p:txBody>
      </p:sp>
      <p:pic>
        <p:nvPicPr>
          <p:cNvPr id="6" name="Picture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5D713D-38A4-431B-B3D4-AE0D3134D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" b="174"/>
          <a:stretch>
            <a:fillRect/>
          </a:stretch>
        </p:blipFill>
        <p:spPr>
          <a:xfrm>
            <a:off x="9588131" y="21323"/>
            <a:ext cx="2603868" cy="2163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1EB1E-AE23-41CB-A20B-AFD925168A80}"/>
              </a:ext>
            </a:extLst>
          </p:cNvPr>
          <p:cNvSpPr txBox="1"/>
          <p:nvPr/>
        </p:nvSpPr>
        <p:spPr>
          <a:xfrm>
            <a:off x="377135" y="3731126"/>
            <a:ext cx="329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September 9, 2022</a:t>
            </a:r>
          </a:p>
        </p:txBody>
      </p:sp>
    </p:spTree>
    <p:extLst>
      <p:ext uri="{BB962C8B-B14F-4D97-AF65-F5344CB8AC3E}">
        <p14:creationId xmlns:p14="http://schemas.microsoft.com/office/powerpoint/2010/main" val="140226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FD703D-63A3-4EAA-AA30-E5019E0A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IN" dirty="0"/>
          </a:p>
        </p:txBody>
      </p:sp>
      <p:pic>
        <p:nvPicPr>
          <p:cNvPr id="8" name="Picture Placeholder 10" descr="A close up of a keyboard&#10;&#10;Description automatically generated">
            <a:extLst>
              <a:ext uri="{FF2B5EF4-FFF2-40B4-BE49-F238E27FC236}">
                <a16:creationId xmlns:a16="http://schemas.microsoft.com/office/drawing/2014/main" id="{790D9CC5-F687-4CF2-B3E3-3492B53428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" r="284"/>
          <a:stretch/>
        </p:blipFill>
        <p:spPr/>
      </p:pic>
    </p:spTree>
    <p:extLst>
      <p:ext uri="{BB962C8B-B14F-4D97-AF65-F5344CB8AC3E}">
        <p14:creationId xmlns:p14="http://schemas.microsoft.com/office/powerpoint/2010/main" val="315806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0D9144A-DBA9-4A87-A256-595BA1FF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E681-36CB-2496-2831-1B6634B49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68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6F8-0325-B229-9B8F-95D4349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C43A-2DC7-EF15-AEB9-40D27C4D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86" y="1030406"/>
            <a:ext cx="3924870" cy="51830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 the Context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 State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Milestones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Roadmap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Engineering Framework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Q&amp;A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Appendix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reeform 84">
            <a:extLst>
              <a:ext uri="{FF2B5EF4-FFF2-40B4-BE49-F238E27FC236}">
                <a16:creationId xmlns:a16="http://schemas.microsoft.com/office/drawing/2014/main" id="{44F37040-8A90-B724-4606-724338763515}"/>
              </a:ext>
            </a:extLst>
          </p:cNvPr>
          <p:cNvSpPr/>
          <p:nvPr/>
        </p:nvSpPr>
        <p:spPr>
          <a:xfrm flipH="1">
            <a:off x="5117910" y="750627"/>
            <a:ext cx="6408589" cy="5076967"/>
          </a:xfrm>
          <a:custGeom>
            <a:avLst/>
            <a:gdLst>
              <a:gd name="connsiteX0" fmla="*/ 0 w 5868144"/>
              <a:gd name="connsiteY0" fmla="*/ 0 h 4140323"/>
              <a:gd name="connsiteX1" fmla="*/ 5868144 w 5868144"/>
              <a:gd name="connsiteY1" fmla="*/ 0 h 4140323"/>
              <a:gd name="connsiteX2" fmla="*/ 4596059 w 5868144"/>
              <a:gd name="connsiteY2" fmla="*/ 3469493 h 4140323"/>
              <a:gd name="connsiteX3" fmla="*/ 5004048 w 5868144"/>
              <a:gd name="connsiteY3" fmla="*/ 4140323 h 4140323"/>
              <a:gd name="connsiteX4" fmla="*/ 0 w 5868144"/>
              <a:gd name="connsiteY4" fmla="*/ 4140323 h 4140323"/>
              <a:gd name="connsiteX5" fmla="*/ 0 w 5868144"/>
              <a:gd name="connsiteY5" fmla="*/ 3427085 h 4140323"/>
              <a:gd name="connsiteX6" fmla="*/ 0 w 5868144"/>
              <a:gd name="connsiteY6" fmla="*/ 3402309 h 414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68144" h="4140323">
                <a:moveTo>
                  <a:pt x="0" y="0"/>
                </a:moveTo>
                <a:lnTo>
                  <a:pt x="5868144" y="0"/>
                </a:lnTo>
                <a:lnTo>
                  <a:pt x="4596059" y="3469493"/>
                </a:lnTo>
                <a:lnTo>
                  <a:pt x="5004048" y="4140323"/>
                </a:lnTo>
                <a:lnTo>
                  <a:pt x="0" y="4140323"/>
                </a:lnTo>
                <a:lnTo>
                  <a:pt x="0" y="3427085"/>
                </a:lnTo>
                <a:lnTo>
                  <a:pt x="0" y="3402309"/>
                </a:lnTo>
                <a:close/>
              </a:path>
            </a:pathLst>
          </a:custGeom>
          <a:solidFill>
            <a:srgbClr val="2C4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D96AF-CBE7-A936-F82B-0A95C16F934B}"/>
              </a:ext>
            </a:extLst>
          </p:cNvPr>
          <p:cNvGrpSpPr/>
          <p:nvPr/>
        </p:nvGrpSpPr>
        <p:grpSpPr>
          <a:xfrm flipH="1">
            <a:off x="6933063" y="1030406"/>
            <a:ext cx="4420737" cy="3529013"/>
            <a:chOff x="218781" y="609600"/>
            <a:chExt cx="3722983" cy="3529013"/>
          </a:xfrm>
        </p:grpSpPr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C9F7FB2A-7996-992F-F292-DC92CD1E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664" y="1398588"/>
              <a:ext cx="2262188" cy="1427163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5DABF02A-5A6D-FFB6-A9E8-FCA7FC26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664" y="1398588"/>
              <a:ext cx="2262188" cy="142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92AB9458-C7CF-0FF2-29DD-5C6AD0E0F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314" y="2794000"/>
              <a:ext cx="2286000" cy="396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C65EBA1C-4656-72E7-B0DD-4BAC3D324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6" y="1292225"/>
              <a:ext cx="2389188" cy="107950"/>
            </a:xfrm>
            <a:custGeom>
              <a:avLst/>
              <a:gdLst>
                <a:gd name="T0" fmla="*/ 1765 w 1806"/>
                <a:gd name="T1" fmla="*/ 82 h 82"/>
                <a:gd name="T2" fmla="*/ 41 w 1806"/>
                <a:gd name="T3" fmla="*/ 82 h 82"/>
                <a:gd name="T4" fmla="*/ 0 w 1806"/>
                <a:gd name="T5" fmla="*/ 41 h 82"/>
                <a:gd name="T6" fmla="*/ 41 w 1806"/>
                <a:gd name="T7" fmla="*/ 0 h 82"/>
                <a:gd name="T8" fmla="*/ 1765 w 1806"/>
                <a:gd name="T9" fmla="*/ 0 h 82"/>
                <a:gd name="T10" fmla="*/ 1806 w 1806"/>
                <a:gd name="T11" fmla="*/ 41 h 82"/>
                <a:gd name="T12" fmla="*/ 1765 w 1806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82">
                  <a:moveTo>
                    <a:pt x="1765" y="82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1765" y="0"/>
                    <a:pt x="1765" y="0"/>
                    <a:pt x="1765" y="0"/>
                  </a:cubicBezTo>
                  <a:cubicBezTo>
                    <a:pt x="1788" y="0"/>
                    <a:pt x="1806" y="18"/>
                    <a:pt x="1806" y="41"/>
                  </a:cubicBezTo>
                  <a:cubicBezTo>
                    <a:pt x="1806" y="63"/>
                    <a:pt x="1788" y="82"/>
                    <a:pt x="1765" y="8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3F59FD03-32E2-CF91-FAA3-DBC1D78E9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6" y="1771650"/>
              <a:ext cx="73025" cy="254000"/>
            </a:xfrm>
            <a:prstGeom prst="rect">
              <a:avLst/>
            </a:prstGeom>
            <a:solidFill>
              <a:srgbClr val="FFA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21DDFA0E-6294-08AB-7A55-6636851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6" y="1771650"/>
              <a:ext cx="73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3D08E640-7F1F-30E3-D18A-2C970202B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89" y="1731963"/>
              <a:ext cx="65088" cy="293688"/>
            </a:xfrm>
            <a:prstGeom prst="rect">
              <a:avLst/>
            </a:prstGeom>
            <a:solidFill>
              <a:srgbClr val="91C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7F0816FB-0778-2DF1-C30B-8F55CEF6A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89" y="1731963"/>
              <a:ext cx="65088" cy="29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BA9D02D0-4D1B-AAF1-4194-6248E6CE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126" y="1689100"/>
              <a:ext cx="73025" cy="336550"/>
            </a:xfrm>
            <a:prstGeom prst="rect">
              <a:avLst/>
            </a:prstGeom>
            <a:solidFill>
              <a:srgbClr val="91C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D0076796-0DBA-CA06-9A30-65A597BB5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126" y="1689100"/>
              <a:ext cx="73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536237B4-E941-3929-6FD5-5A535BDB7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489" y="1668463"/>
              <a:ext cx="73025" cy="357188"/>
            </a:xfrm>
            <a:prstGeom prst="rect">
              <a:avLst/>
            </a:prstGeom>
            <a:solidFill>
              <a:srgbClr val="91C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8EF6743-1E92-FADA-50F6-C3AFE9EFF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489" y="1668463"/>
              <a:ext cx="730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80F18E90-E512-D35C-E172-7F97ED50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4" y="1611313"/>
              <a:ext cx="73025" cy="414338"/>
            </a:xfrm>
            <a:prstGeom prst="rect">
              <a:avLst/>
            </a:prstGeom>
            <a:solidFill>
              <a:srgbClr val="91C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88D11F21-777E-BAB7-908C-BB9CF68F4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4" y="1611313"/>
              <a:ext cx="73025" cy="41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F7208E99-6EE9-5287-124D-1C6B2D5C3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1557338"/>
              <a:ext cx="73025" cy="468313"/>
            </a:xfrm>
            <a:prstGeom prst="rect">
              <a:avLst/>
            </a:prstGeom>
            <a:solidFill>
              <a:srgbClr val="91C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31">
              <a:extLst>
                <a:ext uri="{FF2B5EF4-FFF2-40B4-BE49-F238E27FC236}">
                  <a16:creationId xmlns:a16="http://schemas.microsoft.com/office/drawing/2014/main" id="{336ED840-1A94-D98D-1805-97648CF6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1557338"/>
              <a:ext cx="73025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2D751802-BCE3-FAFC-B5C6-1F9715768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1" y="1498600"/>
              <a:ext cx="777875" cy="563563"/>
            </a:xfrm>
            <a:custGeom>
              <a:avLst/>
              <a:gdLst>
                <a:gd name="T0" fmla="*/ 0 w 490"/>
                <a:gd name="T1" fmla="*/ 0 h 355"/>
                <a:gd name="T2" fmla="*/ 0 w 490"/>
                <a:gd name="T3" fmla="*/ 355 h 355"/>
                <a:gd name="T4" fmla="*/ 490 w 490"/>
                <a:gd name="T5" fmla="*/ 355 h 355"/>
                <a:gd name="T6" fmla="*/ 490 w 490"/>
                <a:gd name="T7" fmla="*/ 351 h 355"/>
                <a:gd name="T8" fmla="*/ 3 w 490"/>
                <a:gd name="T9" fmla="*/ 351 h 355"/>
                <a:gd name="T10" fmla="*/ 3 w 490"/>
                <a:gd name="T11" fmla="*/ 0 h 355"/>
                <a:gd name="T12" fmla="*/ 0 w 490"/>
                <a:gd name="T1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0" h="355">
                  <a:moveTo>
                    <a:pt x="0" y="0"/>
                  </a:moveTo>
                  <a:lnTo>
                    <a:pt x="0" y="355"/>
                  </a:lnTo>
                  <a:lnTo>
                    <a:pt x="490" y="355"/>
                  </a:lnTo>
                  <a:lnTo>
                    <a:pt x="490" y="351"/>
                  </a:lnTo>
                  <a:lnTo>
                    <a:pt x="3" y="351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21B10243-157A-953C-44B2-CE1C818F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1" y="1498600"/>
              <a:ext cx="777875" cy="563563"/>
            </a:xfrm>
            <a:custGeom>
              <a:avLst/>
              <a:gdLst>
                <a:gd name="T0" fmla="*/ 0 w 490"/>
                <a:gd name="T1" fmla="*/ 0 h 355"/>
                <a:gd name="T2" fmla="*/ 0 w 490"/>
                <a:gd name="T3" fmla="*/ 355 h 355"/>
                <a:gd name="T4" fmla="*/ 490 w 490"/>
                <a:gd name="T5" fmla="*/ 355 h 355"/>
                <a:gd name="T6" fmla="*/ 490 w 490"/>
                <a:gd name="T7" fmla="*/ 351 h 355"/>
                <a:gd name="T8" fmla="*/ 3 w 490"/>
                <a:gd name="T9" fmla="*/ 351 h 355"/>
                <a:gd name="T10" fmla="*/ 3 w 490"/>
                <a:gd name="T11" fmla="*/ 0 h 355"/>
                <a:gd name="T12" fmla="*/ 0 w 490"/>
                <a:gd name="T1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0" h="355">
                  <a:moveTo>
                    <a:pt x="0" y="0"/>
                  </a:moveTo>
                  <a:lnTo>
                    <a:pt x="0" y="355"/>
                  </a:lnTo>
                  <a:lnTo>
                    <a:pt x="490" y="355"/>
                  </a:lnTo>
                  <a:lnTo>
                    <a:pt x="490" y="351"/>
                  </a:lnTo>
                  <a:lnTo>
                    <a:pt x="3" y="351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0E481C74-CD74-76D8-C5CF-C6C2E6D62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4" y="1484313"/>
              <a:ext cx="20638" cy="17463"/>
            </a:xfrm>
            <a:custGeom>
              <a:avLst/>
              <a:gdLst>
                <a:gd name="T0" fmla="*/ 0 w 13"/>
                <a:gd name="T1" fmla="*/ 11 h 11"/>
                <a:gd name="T2" fmla="*/ 6 w 13"/>
                <a:gd name="T3" fmla="*/ 0 h 11"/>
                <a:gd name="T4" fmla="*/ 13 w 13"/>
                <a:gd name="T5" fmla="*/ 11 h 11"/>
                <a:gd name="T6" fmla="*/ 0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6" y="0"/>
                  </a:lnTo>
                  <a:lnTo>
                    <a:pt x="13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9D0F5359-344B-FDD8-5A7F-E9ECBA90B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4" y="1484313"/>
              <a:ext cx="20638" cy="17463"/>
            </a:xfrm>
            <a:custGeom>
              <a:avLst/>
              <a:gdLst>
                <a:gd name="T0" fmla="*/ 0 w 13"/>
                <a:gd name="T1" fmla="*/ 11 h 11"/>
                <a:gd name="T2" fmla="*/ 6 w 13"/>
                <a:gd name="T3" fmla="*/ 0 h 11"/>
                <a:gd name="T4" fmla="*/ 13 w 13"/>
                <a:gd name="T5" fmla="*/ 11 h 11"/>
                <a:gd name="T6" fmla="*/ 0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6" y="0"/>
                  </a:lnTo>
                  <a:lnTo>
                    <a:pt x="13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179E8B36-8B73-B80D-D70B-573C7915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1" y="2047875"/>
              <a:ext cx="17463" cy="22225"/>
            </a:xfrm>
            <a:custGeom>
              <a:avLst/>
              <a:gdLst>
                <a:gd name="T0" fmla="*/ 0 w 11"/>
                <a:gd name="T1" fmla="*/ 14 h 14"/>
                <a:gd name="T2" fmla="*/ 11 w 11"/>
                <a:gd name="T3" fmla="*/ 7 h 14"/>
                <a:gd name="T4" fmla="*/ 0 w 11"/>
                <a:gd name="T5" fmla="*/ 0 h 14"/>
                <a:gd name="T6" fmla="*/ 0 w 11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11" y="7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F0DC366A-2C8D-F82A-90BE-24A6EF109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1" y="2047875"/>
              <a:ext cx="17463" cy="22225"/>
            </a:xfrm>
            <a:custGeom>
              <a:avLst/>
              <a:gdLst>
                <a:gd name="T0" fmla="*/ 0 w 11"/>
                <a:gd name="T1" fmla="*/ 14 h 14"/>
                <a:gd name="T2" fmla="*/ 11 w 11"/>
                <a:gd name="T3" fmla="*/ 7 h 14"/>
                <a:gd name="T4" fmla="*/ 0 w 11"/>
                <a:gd name="T5" fmla="*/ 0 h 14"/>
                <a:gd name="T6" fmla="*/ 0 w 11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11" y="7"/>
                  </a:lnTo>
                  <a:lnTo>
                    <a:pt x="0" y="0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4A536854-F8DD-1452-8777-C9460FA24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26" y="1739900"/>
              <a:ext cx="782638" cy="9525"/>
            </a:xfrm>
            <a:prstGeom prst="rect">
              <a:avLst/>
            </a:pr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C239D2D0-F039-1024-CF75-6D0C59252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26" y="1739900"/>
              <a:ext cx="782638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8B963AE5-947B-FD09-A3A8-1FC2F7E74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4" y="1792288"/>
              <a:ext cx="73025" cy="233363"/>
            </a:xfrm>
            <a:prstGeom prst="rect">
              <a:avLst/>
            </a:prstGeom>
            <a:solidFill>
              <a:srgbClr val="FFA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">
              <a:extLst>
                <a:ext uri="{FF2B5EF4-FFF2-40B4-BE49-F238E27FC236}">
                  <a16:creationId xmlns:a16="http://schemas.microsoft.com/office/drawing/2014/main" id="{C62B0124-7E15-74B3-4F89-20AC98D4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4" y="1792288"/>
              <a:ext cx="73025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42">
              <a:extLst>
                <a:ext uri="{FF2B5EF4-FFF2-40B4-BE49-F238E27FC236}">
                  <a16:creationId xmlns:a16="http://schemas.microsoft.com/office/drawing/2014/main" id="{275C92C0-A387-0F01-E109-151CEC3B8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295525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13867540-A8E3-65CA-7E55-89F50ADB0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295525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58AA3E3A-FA98-64AC-1F45-1895B5A2CE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6" y="2295525"/>
              <a:ext cx="909638" cy="3175"/>
            </a:xfrm>
            <a:custGeom>
              <a:avLst/>
              <a:gdLst>
                <a:gd name="T0" fmla="*/ 573 w 573"/>
                <a:gd name="T1" fmla="*/ 2 h 2"/>
                <a:gd name="T2" fmla="*/ 557 w 573"/>
                <a:gd name="T3" fmla="*/ 0 h 2"/>
                <a:gd name="T4" fmla="*/ 524 w 573"/>
                <a:gd name="T5" fmla="*/ 2 h 2"/>
                <a:gd name="T6" fmla="*/ 540 w 573"/>
                <a:gd name="T7" fmla="*/ 0 h 2"/>
                <a:gd name="T8" fmla="*/ 524 w 573"/>
                <a:gd name="T9" fmla="*/ 2 h 2"/>
                <a:gd name="T10" fmla="*/ 508 w 573"/>
                <a:gd name="T11" fmla="*/ 2 h 2"/>
                <a:gd name="T12" fmla="*/ 491 w 573"/>
                <a:gd name="T13" fmla="*/ 0 h 2"/>
                <a:gd name="T14" fmla="*/ 459 w 573"/>
                <a:gd name="T15" fmla="*/ 2 h 2"/>
                <a:gd name="T16" fmla="*/ 475 w 573"/>
                <a:gd name="T17" fmla="*/ 0 h 2"/>
                <a:gd name="T18" fmla="*/ 459 w 573"/>
                <a:gd name="T19" fmla="*/ 2 h 2"/>
                <a:gd name="T20" fmla="*/ 442 w 573"/>
                <a:gd name="T21" fmla="*/ 2 h 2"/>
                <a:gd name="T22" fmla="*/ 426 w 573"/>
                <a:gd name="T23" fmla="*/ 0 h 2"/>
                <a:gd name="T24" fmla="*/ 393 w 573"/>
                <a:gd name="T25" fmla="*/ 2 h 2"/>
                <a:gd name="T26" fmla="*/ 410 w 573"/>
                <a:gd name="T27" fmla="*/ 0 h 2"/>
                <a:gd name="T28" fmla="*/ 393 w 573"/>
                <a:gd name="T29" fmla="*/ 2 h 2"/>
                <a:gd name="T30" fmla="*/ 376 w 573"/>
                <a:gd name="T31" fmla="*/ 2 h 2"/>
                <a:gd name="T32" fmla="*/ 361 w 573"/>
                <a:gd name="T33" fmla="*/ 0 h 2"/>
                <a:gd name="T34" fmla="*/ 327 w 573"/>
                <a:gd name="T35" fmla="*/ 2 h 2"/>
                <a:gd name="T36" fmla="*/ 344 w 573"/>
                <a:gd name="T37" fmla="*/ 0 h 2"/>
                <a:gd name="T38" fmla="*/ 327 w 573"/>
                <a:gd name="T39" fmla="*/ 2 h 2"/>
                <a:gd name="T40" fmla="*/ 311 w 573"/>
                <a:gd name="T41" fmla="*/ 2 h 2"/>
                <a:gd name="T42" fmla="*/ 295 w 573"/>
                <a:gd name="T43" fmla="*/ 0 h 2"/>
                <a:gd name="T44" fmla="*/ 261 w 573"/>
                <a:gd name="T45" fmla="*/ 2 h 2"/>
                <a:gd name="T46" fmla="*/ 278 w 573"/>
                <a:gd name="T47" fmla="*/ 0 h 2"/>
                <a:gd name="T48" fmla="*/ 261 w 573"/>
                <a:gd name="T49" fmla="*/ 2 h 2"/>
                <a:gd name="T50" fmla="*/ 246 w 573"/>
                <a:gd name="T51" fmla="*/ 2 h 2"/>
                <a:gd name="T52" fmla="*/ 229 w 573"/>
                <a:gd name="T53" fmla="*/ 0 h 2"/>
                <a:gd name="T54" fmla="*/ 196 w 573"/>
                <a:gd name="T55" fmla="*/ 2 h 2"/>
                <a:gd name="T56" fmla="*/ 212 w 573"/>
                <a:gd name="T57" fmla="*/ 0 h 2"/>
                <a:gd name="T58" fmla="*/ 196 w 573"/>
                <a:gd name="T59" fmla="*/ 2 h 2"/>
                <a:gd name="T60" fmla="*/ 180 w 573"/>
                <a:gd name="T61" fmla="*/ 2 h 2"/>
                <a:gd name="T62" fmla="*/ 163 w 573"/>
                <a:gd name="T63" fmla="*/ 0 h 2"/>
                <a:gd name="T64" fmla="*/ 131 w 573"/>
                <a:gd name="T65" fmla="*/ 2 h 2"/>
                <a:gd name="T66" fmla="*/ 147 w 573"/>
                <a:gd name="T67" fmla="*/ 0 h 2"/>
                <a:gd name="T68" fmla="*/ 131 w 573"/>
                <a:gd name="T69" fmla="*/ 2 h 2"/>
                <a:gd name="T70" fmla="*/ 114 w 573"/>
                <a:gd name="T71" fmla="*/ 2 h 2"/>
                <a:gd name="T72" fmla="*/ 98 w 573"/>
                <a:gd name="T73" fmla="*/ 0 h 2"/>
                <a:gd name="T74" fmla="*/ 65 w 573"/>
                <a:gd name="T75" fmla="*/ 2 h 2"/>
                <a:gd name="T76" fmla="*/ 81 w 573"/>
                <a:gd name="T77" fmla="*/ 0 h 2"/>
                <a:gd name="T78" fmla="*/ 65 w 573"/>
                <a:gd name="T79" fmla="*/ 2 h 2"/>
                <a:gd name="T80" fmla="*/ 49 w 573"/>
                <a:gd name="T81" fmla="*/ 2 h 2"/>
                <a:gd name="T82" fmla="*/ 32 w 573"/>
                <a:gd name="T83" fmla="*/ 0 h 2"/>
                <a:gd name="T84" fmla="*/ 0 w 573"/>
                <a:gd name="T85" fmla="*/ 2 h 2"/>
                <a:gd name="T86" fmla="*/ 16 w 573"/>
                <a:gd name="T87" fmla="*/ 0 h 2"/>
                <a:gd name="T88" fmla="*/ 0 w 573"/>
                <a:gd name="T8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" h="2">
                  <a:moveTo>
                    <a:pt x="557" y="2"/>
                  </a:moveTo>
                  <a:lnTo>
                    <a:pt x="573" y="2"/>
                  </a:lnTo>
                  <a:lnTo>
                    <a:pt x="573" y="0"/>
                  </a:lnTo>
                  <a:lnTo>
                    <a:pt x="557" y="0"/>
                  </a:lnTo>
                  <a:lnTo>
                    <a:pt x="557" y="2"/>
                  </a:lnTo>
                  <a:close/>
                  <a:moveTo>
                    <a:pt x="524" y="2"/>
                  </a:moveTo>
                  <a:lnTo>
                    <a:pt x="540" y="2"/>
                  </a:lnTo>
                  <a:lnTo>
                    <a:pt x="540" y="0"/>
                  </a:lnTo>
                  <a:lnTo>
                    <a:pt x="524" y="0"/>
                  </a:lnTo>
                  <a:lnTo>
                    <a:pt x="524" y="2"/>
                  </a:lnTo>
                  <a:close/>
                  <a:moveTo>
                    <a:pt x="491" y="2"/>
                  </a:moveTo>
                  <a:lnTo>
                    <a:pt x="508" y="2"/>
                  </a:lnTo>
                  <a:lnTo>
                    <a:pt x="508" y="0"/>
                  </a:lnTo>
                  <a:lnTo>
                    <a:pt x="491" y="0"/>
                  </a:lnTo>
                  <a:lnTo>
                    <a:pt x="491" y="2"/>
                  </a:lnTo>
                  <a:close/>
                  <a:moveTo>
                    <a:pt x="459" y="2"/>
                  </a:moveTo>
                  <a:lnTo>
                    <a:pt x="475" y="2"/>
                  </a:lnTo>
                  <a:lnTo>
                    <a:pt x="475" y="0"/>
                  </a:lnTo>
                  <a:lnTo>
                    <a:pt x="459" y="0"/>
                  </a:lnTo>
                  <a:lnTo>
                    <a:pt x="459" y="2"/>
                  </a:lnTo>
                  <a:close/>
                  <a:moveTo>
                    <a:pt x="426" y="2"/>
                  </a:moveTo>
                  <a:lnTo>
                    <a:pt x="442" y="2"/>
                  </a:lnTo>
                  <a:lnTo>
                    <a:pt x="442" y="0"/>
                  </a:lnTo>
                  <a:lnTo>
                    <a:pt x="426" y="0"/>
                  </a:lnTo>
                  <a:lnTo>
                    <a:pt x="426" y="2"/>
                  </a:lnTo>
                  <a:close/>
                  <a:moveTo>
                    <a:pt x="393" y="2"/>
                  </a:moveTo>
                  <a:lnTo>
                    <a:pt x="410" y="2"/>
                  </a:lnTo>
                  <a:lnTo>
                    <a:pt x="410" y="0"/>
                  </a:lnTo>
                  <a:lnTo>
                    <a:pt x="393" y="0"/>
                  </a:lnTo>
                  <a:lnTo>
                    <a:pt x="393" y="2"/>
                  </a:lnTo>
                  <a:close/>
                  <a:moveTo>
                    <a:pt x="361" y="2"/>
                  </a:moveTo>
                  <a:lnTo>
                    <a:pt x="376" y="2"/>
                  </a:lnTo>
                  <a:lnTo>
                    <a:pt x="376" y="0"/>
                  </a:lnTo>
                  <a:lnTo>
                    <a:pt x="361" y="0"/>
                  </a:lnTo>
                  <a:lnTo>
                    <a:pt x="361" y="2"/>
                  </a:lnTo>
                  <a:close/>
                  <a:moveTo>
                    <a:pt x="327" y="2"/>
                  </a:moveTo>
                  <a:lnTo>
                    <a:pt x="344" y="2"/>
                  </a:lnTo>
                  <a:lnTo>
                    <a:pt x="344" y="0"/>
                  </a:lnTo>
                  <a:lnTo>
                    <a:pt x="327" y="0"/>
                  </a:lnTo>
                  <a:lnTo>
                    <a:pt x="327" y="2"/>
                  </a:lnTo>
                  <a:close/>
                  <a:moveTo>
                    <a:pt x="295" y="2"/>
                  </a:moveTo>
                  <a:lnTo>
                    <a:pt x="311" y="2"/>
                  </a:lnTo>
                  <a:lnTo>
                    <a:pt x="311" y="0"/>
                  </a:lnTo>
                  <a:lnTo>
                    <a:pt x="295" y="0"/>
                  </a:lnTo>
                  <a:lnTo>
                    <a:pt x="295" y="2"/>
                  </a:lnTo>
                  <a:close/>
                  <a:moveTo>
                    <a:pt x="261" y="2"/>
                  </a:moveTo>
                  <a:lnTo>
                    <a:pt x="278" y="2"/>
                  </a:lnTo>
                  <a:lnTo>
                    <a:pt x="278" y="0"/>
                  </a:lnTo>
                  <a:lnTo>
                    <a:pt x="261" y="0"/>
                  </a:lnTo>
                  <a:lnTo>
                    <a:pt x="261" y="2"/>
                  </a:lnTo>
                  <a:close/>
                  <a:moveTo>
                    <a:pt x="229" y="2"/>
                  </a:moveTo>
                  <a:lnTo>
                    <a:pt x="246" y="2"/>
                  </a:lnTo>
                  <a:lnTo>
                    <a:pt x="246" y="0"/>
                  </a:lnTo>
                  <a:lnTo>
                    <a:pt x="229" y="0"/>
                  </a:lnTo>
                  <a:lnTo>
                    <a:pt x="229" y="2"/>
                  </a:lnTo>
                  <a:close/>
                  <a:moveTo>
                    <a:pt x="196" y="2"/>
                  </a:moveTo>
                  <a:lnTo>
                    <a:pt x="212" y="2"/>
                  </a:lnTo>
                  <a:lnTo>
                    <a:pt x="212" y="0"/>
                  </a:lnTo>
                  <a:lnTo>
                    <a:pt x="196" y="0"/>
                  </a:lnTo>
                  <a:lnTo>
                    <a:pt x="196" y="2"/>
                  </a:lnTo>
                  <a:close/>
                  <a:moveTo>
                    <a:pt x="163" y="2"/>
                  </a:moveTo>
                  <a:lnTo>
                    <a:pt x="180" y="2"/>
                  </a:lnTo>
                  <a:lnTo>
                    <a:pt x="180" y="0"/>
                  </a:lnTo>
                  <a:lnTo>
                    <a:pt x="163" y="0"/>
                  </a:lnTo>
                  <a:lnTo>
                    <a:pt x="163" y="2"/>
                  </a:lnTo>
                  <a:close/>
                  <a:moveTo>
                    <a:pt x="131" y="2"/>
                  </a:moveTo>
                  <a:lnTo>
                    <a:pt x="147" y="2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31" y="2"/>
                  </a:lnTo>
                  <a:close/>
                  <a:moveTo>
                    <a:pt x="98" y="2"/>
                  </a:moveTo>
                  <a:lnTo>
                    <a:pt x="114" y="2"/>
                  </a:lnTo>
                  <a:lnTo>
                    <a:pt x="114" y="0"/>
                  </a:lnTo>
                  <a:lnTo>
                    <a:pt x="98" y="0"/>
                  </a:lnTo>
                  <a:lnTo>
                    <a:pt x="98" y="2"/>
                  </a:lnTo>
                  <a:close/>
                  <a:moveTo>
                    <a:pt x="65" y="2"/>
                  </a:moveTo>
                  <a:lnTo>
                    <a:pt x="81" y="2"/>
                  </a:lnTo>
                  <a:lnTo>
                    <a:pt x="81" y="0"/>
                  </a:lnTo>
                  <a:lnTo>
                    <a:pt x="65" y="0"/>
                  </a:lnTo>
                  <a:lnTo>
                    <a:pt x="65" y="2"/>
                  </a:lnTo>
                  <a:close/>
                  <a:moveTo>
                    <a:pt x="32" y="2"/>
                  </a:moveTo>
                  <a:lnTo>
                    <a:pt x="49" y="2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32" y="2"/>
                  </a:lnTo>
                  <a:close/>
                  <a:moveTo>
                    <a:pt x="0" y="2"/>
                  </a:moveTo>
                  <a:lnTo>
                    <a:pt x="16" y="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E2B6811-2AAD-FD79-BEAA-4448CFC7A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6" y="2295525"/>
              <a:ext cx="909638" cy="3175"/>
            </a:xfrm>
            <a:custGeom>
              <a:avLst/>
              <a:gdLst>
                <a:gd name="T0" fmla="*/ 573 w 573"/>
                <a:gd name="T1" fmla="*/ 2 h 2"/>
                <a:gd name="T2" fmla="*/ 557 w 573"/>
                <a:gd name="T3" fmla="*/ 0 h 2"/>
                <a:gd name="T4" fmla="*/ 524 w 573"/>
                <a:gd name="T5" fmla="*/ 2 h 2"/>
                <a:gd name="T6" fmla="*/ 540 w 573"/>
                <a:gd name="T7" fmla="*/ 0 h 2"/>
                <a:gd name="T8" fmla="*/ 524 w 573"/>
                <a:gd name="T9" fmla="*/ 2 h 2"/>
                <a:gd name="T10" fmla="*/ 508 w 573"/>
                <a:gd name="T11" fmla="*/ 2 h 2"/>
                <a:gd name="T12" fmla="*/ 491 w 573"/>
                <a:gd name="T13" fmla="*/ 0 h 2"/>
                <a:gd name="T14" fmla="*/ 459 w 573"/>
                <a:gd name="T15" fmla="*/ 2 h 2"/>
                <a:gd name="T16" fmla="*/ 475 w 573"/>
                <a:gd name="T17" fmla="*/ 0 h 2"/>
                <a:gd name="T18" fmla="*/ 459 w 573"/>
                <a:gd name="T19" fmla="*/ 2 h 2"/>
                <a:gd name="T20" fmla="*/ 442 w 573"/>
                <a:gd name="T21" fmla="*/ 2 h 2"/>
                <a:gd name="T22" fmla="*/ 426 w 573"/>
                <a:gd name="T23" fmla="*/ 0 h 2"/>
                <a:gd name="T24" fmla="*/ 393 w 573"/>
                <a:gd name="T25" fmla="*/ 2 h 2"/>
                <a:gd name="T26" fmla="*/ 410 w 573"/>
                <a:gd name="T27" fmla="*/ 0 h 2"/>
                <a:gd name="T28" fmla="*/ 393 w 573"/>
                <a:gd name="T29" fmla="*/ 2 h 2"/>
                <a:gd name="T30" fmla="*/ 376 w 573"/>
                <a:gd name="T31" fmla="*/ 2 h 2"/>
                <a:gd name="T32" fmla="*/ 361 w 573"/>
                <a:gd name="T33" fmla="*/ 0 h 2"/>
                <a:gd name="T34" fmla="*/ 327 w 573"/>
                <a:gd name="T35" fmla="*/ 2 h 2"/>
                <a:gd name="T36" fmla="*/ 344 w 573"/>
                <a:gd name="T37" fmla="*/ 0 h 2"/>
                <a:gd name="T38" fmla="*/ 327 w 573"/>
                <a:gd name="T39" fmla="*/ 2 h 2"/>
                <a:gd name="T40" fmla="*/ 311 w 573"/>
                <a:gd name="T41" fmla="*/ 2 h 2"/>
                <a:gd name="T42" fmla="*/ 295 w 573"/>
                <a:gd name="T43" fmla="*/ 0 h 2"/>
                <a:gd name="T44" fmla="*/ 261 w 573"/>
                <a:gd name="T45" fmla="*/ 2 h 2"/>
                <a:gd name="T46" fmla="*/ 278 w 573"/>
                <a:gd name="T47" fmla="*/ 0 h 2"/>
                <a:gd name="T48" fmla="*/ 261 w 573"/>
                <a:gd name="T49" fmla="*/ 2 h 2"/>
                <a:gd name="T50" fmla="*/ 246 w 573"/>
                <a:gd name="T51" fmla="*/ 2 h 2"/>
                <a:gd name="T52" fmla="*/ 229 w 573"/>
                <a:gd name="T53" fmla="*/ 0 h 2"/>
                <a:gd name="T54" fmla="*/ 196 w 573"/>
                <a:gd name="T55" fmla="*/ 2 h 2"/>
                <a:gd name="T56" fmla="*/ 212 w 573"/>
                <a:gd name="T57" fmla="*/ 0 h 2"/>
                <a:gd name="T58" fmla="*/ 196 w 573"/>
                <a:gd name="T59" fmla="*/ 2 h 2"/>
                <a:gd name="T60" fmla="*/ 180 w 573"/>
                <a:gd name="T61" fmla="*/ 2 h 2"/>
                <a:gd name="T62" fmla="*/ 163 w 573"/>
                <a:gd name="T63" fmla="*/ 0 h 2"/>
                <a:gd name="T64" fmla="*/ 131 w 573"/>
                <a:gd name="T65" fmla="*/ 2 h 2"/>
                <a:gd name="T66" fmla="*/ 147 w 573"/>
                <a:gd name="T67" fmla="*/ 0 h 2"/>
                <a:gd name="T68" fmla="*/ 131 w 573"/>
                <a:gd name="T69" fmla="*/ 2 h 2"/>
                <a:gd name="T70" fmla="*/ 114 w 573"/>
                <a:gd name="T71" fmla="*/ 2 h 2"/>
                <a:gd name="T72" fmla="*/ 98 w 573"/>
                <a:gd name="T73" fmla="*/ 0 h 2"/>
                <a:gd name="T74" fmla="*/ 65 w 573"/>
                <a:gd name="T75" fmla="*/ 2 h 2"/>
                <a:gd name="T76" fmla="*/ 81 w 573"/>
                <a:gd name="T77" fmla="*/ 0 h 2"/>
                <a:gd name="T78" fmla="*/ 65 w 573"/>
                <a:gd name="T79" fmla="*/ 2 h 2"/>
                <a:gd name="T80" fmla="*/ 49 w 573"/>
                <a:gd name="T81" fmla="*/ 2 h 2"/>
                <a:gd name="T82" fmla="*/ 32 w 573"/>
                <a:gd name="T83" fmla="*/ 0 h 2"/>
                <a:gd name="T84" fmla="*/ 0 w 573"/>
                <a:gd name="T85" fmla="*/ 2 h 2"/>
                <a:gd name="T86" fmla="*/ 16 w 573"/>
                <a:gd name="T87" fmla="*/ 0 h 2"/>
                <a:gd name="T88" fmla="*/ 0 w 573"/>
                <a:gd name="T8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" h="2">
                  <a:moveTo>
                    <a:pt x="557" y="2"/>
                  </a:moveTo>
                  <a:lnTo>
                    <a:pt x="573" y="2"/>
                  </a:lnTo>
                  <a:lnTo>
                    <a:pt x="573" y="0"/>
                  </a:lnTo>
                  <a:lnTo>
                    <a:pt x="557" y="0"/>
                  </a:lnTo>
                  <a:lnTo>
                    <a:pt x="557" y="2"/>
                  </a:lnTo>
                  <a:moveTo>
                    <a:pt x="524" y="2"/>
                  </a:moveTo>
                  <a:lnTo>
                    <a:pt x="540" y="2"/>
                  </a:lnTo>
                  <a:lnTo>
                    <a:pt x="540" y="0"/>
                  </a:lnTo>
                  <a:lnTo>
                    <a:pt x="524" y="0"/>
                  </a:lnTo>
                  <a:lnTo>
                    <a:pt x="524" y="2"/>
                  </a:lnTo>
                  <a:moveTo>
                    <a:pt x="491" y="2"/>
                  </a:moveTo>
                  <a:lnTo>
                    <a:pt x="508" y="2"/>
                  </a:lnTo>
                  <a:lnTo>
                    <a:pt x="508" y="0"/>
                  </a:lnTo>
                  <a:lnTo>
                    <a:pt x="491" y="0"/>
                  </a:lnTo>
                  <a:lnTo>
                    <a:pt x="491" y="2"/>
                  </a:lnTo>
                  <a:moveTo>
                    <a:pt x="459" y="2"/>
                  </a:moveTo>
                  <a:lnTo>
                    <a:pt x="475" y="2"/>
                  </a:lnTo>
                  <a:lnTo>
                    <a:pt x="475" y="0"/>
                  </a:lnTo>
                  <a:lnTo>
                    <a:pt x="459" y="0"/>
                  </a:lnTo>
                  <a:lnTo>
                    <a:pt x="459" y="2"/>
                  </a:lnTo>
                  <a:moveTo>
                    <a:pt x="426" y="2"/>
                  </a:moveTo>
                  <a:lnTo>
                    <a:pt x="442" y="2"/>
                  </a:lnTo>
                  <a:lnTo>
                    <a:pt x="442" y="0"/>
                  </a:lnTo>
                  <a:lnTo>
                    <a:pt x="426" y="0"/>
                  </a:lnTo>
                  <a:lnTo>
                    <a:pt x="426" y="2"/>
                  </a:lnTo>
                  <a:moveTo>
                    <a:pt x="393" y="2"/>
                  </a:moveTo>
                  <a:lnTo>
                    <a:pt x="410" y="2"/>
                  </a:lnTo>
                  <a:lnTo>
                    <a:pt x="410" y="0"/>
                  </a:lnTo>
                  <a:lnTo>
                    <a:pt x="393" y="0"/>
                  </a:lnTo>
                  <a:lnTo>
                    <a:pt x="393" y="2"/>
                  </a:lnTo>
                  <a:moveTo>
                    <a:pt x="361" y="2"/>
                  </a:moveTo>
                  <a:lnTo>
                    <a:pt x="376" y="2"/>
                  </a:lnTo>
                  <a:lnTo>
                    <a:pt x="376" y="0"/>
                  </a:lnTo>
                  <a:lnTo>
                    <a:pt x="361" y="0"/>
                  </a:lnTo>
                  <a:lnTo>
                    <a:pt x="361" y="2"/>
                  </a:lnTo>
                  <a:moveTo>
                    <a:pt x="327" y="2"/>
                  </a:moveTo>
                  <a:lnTo>
                    <a:pt x="344" y="2"/>
                  </a:lnTo>
                  <a:lnTo>
                    <a:pt x="344" y="0"/>
                  </a:lnTo>
                  <a:lnTo>
                    <a:pt x="327" y="0"/>
                  </a:lnTo>
                  <a:lnTo>
                    <a:pt x="327" y="2"/>
                  </a:lnTo>
                  <a:moveTo>
                    <a:pt x="295" y="2"/>
                  </a:moveTo>
                  <a:lnTo>
                    <a:pt x="311" y="2"/>
                  </a:lnTo>
                  <a:lnTo>
                    <a:pt x="311" y="0"/>
                  </a:lnTo>
                  <a:lnTo>
                    <a:pt x="295" y="0"/>
                  </a:lnTo>
                  <a:lnTo>
                    <a:pt x="295" y="2"/>
                  </a:lnTo>
                  <a:moveTo>
                    <a:pt x="261" y="2"/>
                  </a:moveTo>
                  <a:lnTo>
                    <a:pt x="278" y="2"/>
                  </a:lnTo>
                  <a:lnTo>
                    <a:pt x="278" y="0"/>
                  </a:lnTo>
                  <a:lnTo>
                    <a:pt x="261" y="0"/>
                  </a:lnTo>
                  <a:lnTo>
                    <a:pt x="261" y="2"/>
                  </a:lnTo>
                  <a:moveTo>
                    <a:pt x="229" y="2"/>
                  </a:moveTo>
                  <a:lnTo>
                    <a:pt x="246" y="2"/>
                  </a:lnTo>
                  <a:lnTo>
                    <a:pt x="246" y="0"/>
                  </a:lnTo>
                  <a:lnTo>
                    <a:pt x="229" y="0"/>
                  </a:lnTo>
                  <a:lnTo>
                    <a:pt x="229" y="2"/>
                  </a:lnTo>
                  <a:moveTo>
                    <a:pt x="196" y="2"/>
                  </a:moveTo>
                  <a:lnTo>
                    <a:pt x="212" y="2"/>
                  </a:lnTo>
                  <a:lnTo>
                    <a:pt x="212" y="0"/>
                  </a:lnTo>
                  <a:lnTo>
                    <a:pt x="196" y="0"/>
                  </a:lnTo>
                  <a:lnTo>
                    <a:pt x="196" y="2"/>
                  </a:lnTo>
                  <a:moveTo>
                    <a:pt x="163" y="2"/>
                  </a:moveTo>
                  <a:lnTo>
                    <a:pt x="180" y="2"/>
                  </a:lnTo>
                  <a:lnTo>
                    <a:pt x="180" y="0"/>
                  </a:lnTo>
                  <a:lnTo>
                    <a:pt x="163" y="0"/>
                  </a:lnTo>
                  <a:lnTo>
                    <a:pt x="163" y="2"/>
                  </a:lnTo>
                  <a:moveTo>
                    <a:pt x="131" y="2"/>
                  </a:moveTo>
                  <a:lnTo>
                    <a:pt x="147" y="2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31" y="2"/>
                  </a:lnTo>
                  <a:moveTo>
                    <a:pt x="98" y="2"/>
                  </a:moveTo>
                  <a:lnTo>
                    <a:pt x="114" y="2"/>
                  </a:lnTo>
                  <a:lnTo>
                    <a:pt x="114" y="0"/>
                  </a:lnTo>
                  <a:lnTo>
                    <a:pt x="98" y="0"/>
                  </a:lnTo>
                  <a:lnTo>
                    <a:pt x="98" y="2"/>
                  </a:lnTo>
                  <a:moveTo>
                    <a:pt x="65" y="2"/>
                  </a:moveTo>
                  <a:lnTo>
                    <a:pt x="81" y="2"/>
                  </a:lnTo>
                  <a:lnTo>
                    <a:pt x="81" y="0"/>
                  </a:lnTo>
                  <a:lnTo>
                    <a:pt x="65" y="0"/>
                  </a:lnTo>
                  <a:lnTo>
                    <a:pt x="65" y="2"/>
                  </a:lnTo>
                  <a:moveTo>
                    <a:pt x="32" y="2"/>
                  </a:moveTo>
                  <a:lnTo>
                    <a:pt x="49" y="2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32" y="2"/>
                  </a:lnTo>
                  <a:moveTo>
                    <a:pt x="0" y="2"/>
                  </a:moveTo>
                  <a:lnTo>
                    <a:pt x="16" y="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20DD8DA3-1844-7655-7BAA-0A07877B1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295525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47">
              <a:extLst>
                <a:ext uri="{FF2B5EF4-FFF2-40B4-BE49-F238E27FC236}">
                  <a16:creationId xmlns:a16="http://schemas.microsoft.com/office/drawing/2014/main" id="{F9812EA5-6581-7E3C-D7CD-034C9DFDF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295525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211E4722-1D1A-9CE4-2896-BCC49B440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406650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49">
              <a:extLst>
                <a:ext uri="{FF2B5EF4-FFF2-40B4-BE49-F238E27FC236}">
                  <a16:creationId xmlns:a16="http://schemas.microsoft.com/office/drawing/2014/main" id="{D5AF2EAB-13AE-ECDE-F459-E4F5D7160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406650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AB7D54F-F170-10B5-6FB4-B654A8B37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6" y="2406650"/>
              <a:ext cx="909638" cy="3175"/>
            </a:xfrm>
            <a:custGeom>
              <a:avLst/>
              <a:gdLst>
                <a:gd name="T0" fmla="*/ 573 w 573"/>
                <a:gd name="T1" fmla="*/ 2 h 2"/>
                <a:gd name="T2" fmla="*/ 557 w 573"/>
                <a:gd name="T3" fmla="*/ 0 h 2"/>
                <a:gd name="T4" fmla="*/ 524 w 573"/>
                <a:gd name="T5" fmla="*/ 2 h 2"/>
                <a:gd name="T6" fmla="*/ 540 w 573"/>
                <a:gd name="T7" fmla="*/ 0 h 2"/>
                <a:gd name="T8" fmla="*/ 524 w 573"/>
                <a:gd name="T9" fmla="*/ 2 h 2"/>
                <a:gd name="T10" fmla="*/ 508 w 573"/>
                <a:gd name="T11" fmla="*/ 2 h 2"/>
                <a:gd name="T12" fmla="*/ 491 w 573"/>
                <a:gd name="T13" fmla="*/ 0 h 2"/>
                <a:gd name="T14" fmla="*/ 459 w 573"/>
                <a:gd name="T15" fmla="*/ 2 h 2"/>
                <a:gd name="T16" fmla="*/ 475 w 573"/>
                <a:gd name="T17" fmla="*/ 0 h 2"/>
                <a:gd name="T18" fmla="*/ 459 w 573"/>
                <a:gd name="T19" fmla="*/ 2 h 2"/>
                <a:gd name="T20" fmla="*/ 442 w 573"/>
                <a:gd name="T21" fmla="*/ 2 h 2"/>
                <a:gd name="T22" fmla="*/ 426 w 573"/>
                <a:gd name="T23" fmla="*/ 0 h 2"/>
                <a:gd name="T24" fmla="*/ 393 w 573"/>
                <a:gd name="T25" fmla="*/ 2 h 2"/>
                <a:gd name="T26" fmla="*/ 410 w 573"/>
                <a:gd name="T27" fmla="*/ 0 h 2"/>
                <a:gd name="T28" fmla="*/ 393 w 573"/>
                <a:gd name="T29" fmla="*/ 2 h 2"/>
                <a:gd name="T30" fmla="*/ 376 w 573"/>
                <a:gd name="T31" fmla="*/ 2 h 2"/>
                <a:gd name="T32" fmla="*/ 361 w 573"/>
                <a:gd name="T33" fmla="*/ 0 h 2"/>
                <a:gd name="T34" fmla="*/ 327 w 573"/>
                <a:gd name="T35" fmla="*/ 2 h 2"/>
                <a:gd name="T36" fmla="*/ 344 w 573"/>
                <a:gd name="T37" fmla="*/ 0 h 2"/>
                <a:gd name="T38" fmla="*/ 327 w 573"/>
                <a:gd name="T39" fmla="*/ 2 h 2"/>
                <a:gd name="T40" fmla="*/ 311 w 573"/>
                <a:gd name="T41" fmla="*/ 2 h 2"/>
                <a:gd name="T42" fmla="*/ 295 w 573"/>
                <a:gd name="T43" fmla="*/ 0 h 2"/>
                <a:gd name="T44" fmla="*/ 261 w 573"/>
                <a:gd name="T45" fmla="*/ 2 h 2"/>
                <a:gd name="T46" fmla="*/ 278 w 573"/>
                <a:gd name="T47" fmla="*/ 0 h 2"/>
                <a:gd name="T48" fmla="*/ 261 w 573"/>
                <a:gd name="T49" fmla="*/ 2 h 2"/>
                <a:gd name="T50" fmla="*/ 246 w 573"/>
                <a:gd name="T51" fmla="*/ 2 h 2"/>
                <a:gd name="T52" fmla="*/ 229 w 573"/>
                <a:gd name="T53" fmla="*/ 0 h 2"/>
                <a:gd name="T54" fmla="*/ 196 w 573"/>
                <a:gd name="T55" fmla="*/ 2 h 2"/>
                <a:gd name="T56" fmla="*/ 212 w 573"/>
                <a:gd name="T57" fmla="*/ 0 h 2"/>
                <a:gd name="T58" fmla="*/ 196 w 573"/>
                <a:gd name="T59" fmla="*/ 2 h 2"/>
                <a:gd name="T60" fmla="*/ 180 w 573"/>
                <a:gd name="T61" fmla="*/ 2 h 2"/>
                <a:gd name="T62" fmla="*/ 163 w 573"/>
                <a:gd name="T63" fmla="*/ 0 h 2"/>
                <a:gd name="T64" fmla="*/ 131 w 573"/>
                <a:gd name="T65" fmla="*/ 2 h 2"/>
                <a:gd name="T66" fmla="*/ 147 w 573"/>
                <a:gd name="T67" fmla="*/ 0 h 2"/>
                <a:gd name="T68" fmla="*/ 131 w 573"/>
                <a:gd name="T69" fmla="*/ 2 h 2"/>
                <a:gd name="T70" fmla="*/ 114 w 573"/>
                <a:gd name="T71" fmla="*/ 2 h 2"/>
                <a:gd name="T72" fmla="*/ 98 w 573"/>
                <a:gd name="T73" fmla="*/ 0 h 2"/>
                <a:gd name="T74" fmla="*/ 65 w 573"/>
                <a:gd name="T75" fmla="*/ 2 h 2"/>
                <a:gd name="T76" fmla="*/ 81 w 573"/>
                <a:gd name="T77" fmla="*/ 0 h 2"/>
                <a:gd name="T78" fmla="*/ 65 w 573"/>
                <a:gd name="T79" fmla="*/ 2 h 2"/>
                <a:gd name="T80" fmla="*/ 49 w 573"/>
                <a:gd name="T81" fmla="*/ 2 h 2"/>
                <a:gd name="T82" fmla="*/ 32 w 573"/>
                <a:gd name="T83" fmla="*/ 0 h 2"/>
                <a:gd name="T84" fmla="*/ 0 w 573"/>
                <a:gd name="T85" fmla="*/ 2 h 2"/>
                <a:gd name="T86" fmla="*/ 16 w 573"/>
                <a:gd name="T87" fmla="*/ 0 h 2"/>
                <a:gd name="T88" fmla="*/ 0 w 573"/>
                <a:gd name="T8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" h="2">
                  <a:moveTo>
                    <a:pt x="557" y="2"/>
                  </a:moveTo>
                  <a:lnTo>
                    <a:pt x="573" y="2"/>
                  </a:lnTo>
                  <a:lnTo>
                    <a:pt x="573" y="0"/>
                  </a:lnTo>
                  <a:lnTo>
                    <a:pt x="557" y="0"/>
                  </a:lnTo>
                  <a:lnTo>
                    <a:pt x="557" y="2"/>
                  </a:lnTo>
                  <a:close/>
                  <a:moveTo>
                    <a:pt x="524" y="2"/>
                  </a:moveTo>
                  <a:lnTo>
                    <a:pt x="540" y="2"/>
                  </a:lnTo>
                  <a:lnTo>
                    <a:pt x="540" y="0"/>
                  </a:lnTo>
                  <a:lnTo>
                    <a:pt x="524" y="0"/>
                  </a:lnTo>
                  <a:lnTo>
                    <a:pt x="524" y="2"/>
                  </a:lnTo>
                  <a:close/>
                  <a:moveTo>
                    <a:pt x="491" y="2"/>
                  </a:moveTo>
                  <a:lnTo>
                    <a:pt x="508" y="2"/>
                  </a:lnTo>
                  <a:lnTo>
                    <a:pt x="508" y="0"/>
                  </a:lnTo>
                  <a:lnTo>
                    <a:pt x="491" y="0"/>
                  </a:lnTo>
                  <a:lnTo>
                    <a:pt x="491" y="2"/>
                  </a:lnTo>
                  <a:close/>
                  <a:moveTo>
                    <a:pt x="459" y="2"/>
                  </a:moveTo>
                  <a:lnTo>
                    <a:pt x="475" y="2"/>
                  </a:lnTo>
                  <a:lnTo>
                    <a:pt x="475" y="0"/>
                  </a:lnTo>
                  <a:lnTo>
                    <a:pt x="459" y="0"/>
                  </a:lnTo>
                  <a:lnTo>
                    <a:pt x="459" y="2"/>
                  </a:lnTo>
                  <a:close/>
                  <a:moveTo>
                    <a:pt x="426" y="2"/>
                  </a:moveTo>
                  <a:lnTo>
                    <a:pt x="442" y="2"/>
                  </a:lnTo>
                  <a:lnTo>
                    <a:pt x="442" y="0"/>
                  </a:lnTo>
                  <a:lnTo>
                    <a:pt x="426" y="0"/>
                  </a:lnTo>
                  <a:lnTo>
                    <a:pt x="426" y="2"/>
                  </a:lnTo>
                  <a:close/>
                  <a:moveTo>
                    <a:pt x="393" y="2"/>
                  </a:moveTo>
                  <a:lnTo>
                    <a:pt x="410" y="2"/>
                  </a:lnTo>
                  <a:lnTo>
                    <a:pt x="410" y="0"/>
                  </a:lnTo>
                  <a:lnTo>
                    <a:pt x="393" y="0"/>
                  </a:lnTo>
                  <a:lnTo>
                    <a:pt x="393" y="2"/>
                  </a:lnTo>
                  <a:close/>
                  <a:moveTo>
                    <a:pt x="361" y="2"/>
                  </a:moveTo>
                  <a:lnTo>
                    <a:pt x="376" y="2"/>
                  </a:lnTo>
                  <a:lnTo>
                    <a:pt x="376" y="0"/>
                  </a:lnTo>
                  <a:lnTo>
                    <a:pt x="361" y="0"/>
                  </a:lnTo>
                  <a:lnTo>
                    <a:pt x="361" y="2"/>
                  </a:lnTo>
                  <a:close/>
                  <a:moveTo>
                    <a:pt x="327" y="2"/>
                  </a:moveTo>
                  <a:lnTo>
                    <a:pt x="344" y="2"/>
                  </a:lnTo>
                  <a:lnTo>
                    <a:pt x="344" y="0"/>
                  </a:lnTo>
                  <a:lnTo>
                    <a:pt x="327" y="0"/>
                  </a:lnTo>
                  <a:lnTo>
                    <a:pt x="327" y="2"/>
                  </a:lnTo>
                  <a:close/>
                  <a:moveTo>
                    <a:pt x="295" y="2"/>
                  </a:moveTo>
                  <a:lnTo>
                    <a:pt x="311" y="2"/>
                  </a:lnTo>
                  <a:lnTo>
                    <a:pt x="311" y="0"/>
                  </a:lnTo>
                  <a:lnTo>
                    <a:pt x="295" y="0"/>
                  </a:lnTo>
                  <a:lnTo>
                    <a:pt x="295" y="2"/>
                  </a:lnTo>
                  <a:close/>
                  <a:moveTo>
                    <a:pt x="261" y="2"/>
                  </a:moveTo>
                  <a:lnTo>
                    <a:pt x="278" y="2"/>
                  </a:lnTo>
                  <a:lnTo>
                    <a:pt x="278" y="0"/>
                  </a:lnTo>
                  <a:lnTo>
                    <a:pt x="261" y="0"/>
                  </a:lnTo>
                  <a:lnTo>
                    <a:pt x="261" y="2"/>
                  </a:lnTo>
                  <a:close/>
                  <a:moveTo>
                    <a:pt x="229" y="2"/>
                  </a:moveTo>
                  <a:lnTo>
                    <a:pt x="246" y="2"/>
                  </a:lnTo>
                  <a:lnTo>
                    <a:pt x="246" y="0"/>
                  </a:lnTo>
                  <a:lnTo>
                    <a:pt x="229" y="0"/>
                  </a:lnTo>
                  <a:lnTo>
                    <a:pt x="229" y="2"/>
                  </a:lnTo>
                  <a:close/>
                  <a:moveTo>
                    <a:pt x="196" y="2"/>
                  </a:moveTo>
                  <a:lnTo>
                    <a:pt x="212" y="2"/>
                  </a:lnTo>
                  <a:lnTo>
                    <a:pt x="212" y="0"/>
                  </a:lnTo>
                  <a:lnTo>
                    <a:pt x="196" y="0"/>
                  </a:lnTo>
                  <a:lnTo>
                    <a:pt x="196" y="2"/>
                  </a:lnTo>
                  <a:close/>
                  <a:moveTo>
                    <a:pt x="163" y="2"/>
                  </a:moveTo>
                  <a:lnTo>
                    <a:pt x="180" y="2"/>
                  </a:lnTo>
                  <a:lnTo>
                    <a:pt x="180" y="0"/>
                  </a:lnTo>
                  <a:lnTo>
                    <a:pt x="163" y="0"/>
                  </a:lnTo>
                  <a:lnTo>
                    <a:pt x="163" y="2"/>
                  </a:lnTo>
                  <a:close/>
                  <a:moveTo>
                    <a:pt x="131" y="2"/>
                  </a:moveTo>
                  <a:lnTo>
                    <a:pt x="147" y="2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31" y="2"/>
                  </a:lnTo>
                  <a:close/>
                  <a:moveTo>
                    <a:pt x="98" y="2"/>
                  </a:moveTo>
                  <a:lnTo>
                    <a:pt x="114" y="2"/>
                  </a:lnTo>
                  <a:lnTo>
                    <a:pt x="114" y="0"/>
                  </a:lnTo>
                  <a:lnTo>
                    <a:pt x="98" y="0"/>
                  </a:lnTo>
                  <a:lnTo>
                    <a:pt x="98" y="2"/>
                  </a:lnTo>
                  <a:close/>
                  <a:moveTo>
                    <a:pt x="65" y="2"/>
                  </a:moveTo>
                  <a:lnTo>
                    <a:pt x="81" y="2"/>
                  </a:lnTo>
                  <a:lnTo>
                    <a:pt x="81" y="0"/>
                  </a:lnTo>
                  <a:lnTo>
                    <a:pt x="65" y="0"/>
                  </a:lnTo>
                  <a:lnTo>
                    <a:pt x="65" y="2"/>
                  </a:lnTo>
                  <a:close/>
                  <a:moveTo>
                    <a:pt x="32" y="2"/>
                  </a:moveTo>
                  <a:lnTo>
                    <a:pt x="49" y="2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32" y="2"/>
                  </a:lnTo>
                  <a:close/>
                  <a:moveTo>
                    <a:pt x="0" y="2"/>
                  </a:moveTo>
                  <a:lnTo>
                    <a:pt x="16" y="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1228A260-32EC-DE6A-2C6E-AC9115AEF3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6" y="2406650"/>
              <a:ext cx="909638" cy="3175"/>
            </a:xfrm>
            <a:custGeom>
              <a:avLst/>
              <a:gdLst>
                <a:gd name="T0" fmla="*/ 573 w 573"/>
                <a:gd name="T1" fmla="*/ 2 h 2"/>
                <a:gd name="T2" fmla="*/ 557 w 573"/>
                <a:gd name="T3" fmla="*/ 0 h 2"/>
                <a:gd name="T4" fmla="*/ 524 w 573"/>
                <a:gd name="T5" fmla="*/ 2 h 2"/>
                <a:gd name="T6" fmla="*/ 540 w 573"/>
                <a:gd name="T7" fmla="*/ 0 h 2"/>
                <a:gd name="T8" fmla="*/ 524 w 573"/>
                <a:gd name="T9" fmla="*/ 2 h 2"/>
                <a:gd name="T10" fmla="*/ 508 w 573"/>
                <a:gd name="T11" fmla="*/ 2 h 2"/>
                <a:gd name="T12" fmla="*/ 491 w 573"/>
                <a:gd name="T13" fmla="*/ 0 h 2"/>
                <a:gd name="T14" fmla="*/ 459 w 573"/>
                <a:gd name="T15" fmla="*/ 2 h 2"/>
                <a:gd name="T16" fmla="*/ 475 w 573"/>
                <a:gd name="T17" fmla="*/ 0 h 2"/>
                <a:gd name="T18" fmla="*/ 459 w 573"/>
                <a:gd name="T19" fmla="*/ 2 h 2"/>
                <a:gd name="T20" fmla="*/ 442 w 573"/>
                <a:gd name="T21" fmla="*/ 2 h 2"/>
                <a:gd name="T22" fmla="*/ 426 w 573"/>
                <a:gd name="T23" fmla="*/ 0 h 2"/>
                <a:gd name="T24" fmla="*/ 393 w 573"/>
                <a:gd name="T25" fmla="*/ 2 h 2"/>
                <a:gd name="T26" fmla="*/ 410 w 573"/>
                <a:gd name="T27" fmla="*/ 0 h 2"/>
                <a:gd name="T28" fmla="*/ 393 w 573"/>
                <a:gd name="T29" fmla="*/ 2 h 2"/>
                <a:gd name="T30" fmla="*/ 376 w 573"/>
                <a:gd name="T31" fmla="*/ 2 h 2"/>
                <a:gd name="T32" fmla="*/ 361 w 573"/>
                <a:gd name="T33" fmla="*/ 0 h 2"/>
                <a:gd name="T34" fmla="*/ 327 w 573"/>
                <a:gd name="T35" fmla="*/ 2 h 2"/>
                <a:gd name="T36" fmla="*/ 344 w 573"/>
                <a:gd name="T37" fmla="*/ 0 h 2"/>
                <a:gd name="T38" fmla="*/ 327 w 573"/>
                <a:gd name="T39" fmla="*/ 2 h 2"/>
                <a:gd name="T40" fmla="*/ 311 w 573"/>
                <a:gd name="T41" fmla="*/ 2 h 2"/>
                <a:gd name="T42" fmla="*/ 295 w 573"/>
                <a:gd name="T43" fmla="*/ 0 h 2"/>
                <a:gd name="T44" fmla="*/ 261 w 573"/>
                <a:gd name="T45" fmla="*/ 2 h 2"/>
                <a:gd name="T46" fmla="*/ 278 w 573"/>
                <a:gd name="T47" fmla="*/ 0 h 2"/>
                <a:gd name="T48" fmla="*/ 261 w 573"/>
                <a:gd name="T49" fmla="*/ 2 h 2"/>
                <a:gd name="T50" fmla="*/ 246 w 573"/>
                <a:gd name="T51" fmla="*/ 2 h 2"/>
                <a:gd name="T52" fmla="*/ 229 w 573"/>
                <a:gd name="T53" fmla="*/ 0 h 2"/>
                <a:gd name="T54" fmla="*/ 196 w 573"/>
                <a:gd name="T55" fmla="*/ 2 h 2"/>
                <a:gd name="T56" fmla="*/ 212 w 573"/>
                <a:gd name="T57" fmla="*/ 0 h 2"/>
                <a:gd name="T58" fmla="*/ 196 w 573"/>
                <a:gd name="T59" fmla="*/ 2 h 2"/>
                <a:gd name="T60" fmla="*/ 180 w 573"/>
                <a:gd name="T61" fmla="*/ 2 h 2"/>
                <a:gd name="T62" fmla="*/ 163 w 573"/>
                <a:gd name="T63" fmla="*/ 0 h 2"/>
                <a:gd name="T64" fmla="*/ 131 w 573"/>
                <a:gd name="T65" fmla="*/ 2 h 2"/>
                <a:gd name="T66" fmla="*/ 147 w 573"/>
                <a:gd name="T67" fmla="*/ 0 h 2"/>
                <a:gd name="T68" fmla="*/ 131 w 573"/>
                <a:gd name="T69" fmla="*/ 2 h 2"/>
                <a:gd name="T70" fmla="*/ 114 w 573"/>
                <a:gd name="T71" fmla="*/ 2 h 2"/>
                <a:gd name="T72" fmla="*/ 98 w 573"/>
                <a:gd name="T73" fmla="*/ 0 h 2"/>
                <a:gd name="T74" fmla="*/ 65 w 573"/>
                <a:gd name="T75" fmla="*/ 2 h 2"/>
                <a:gd name="T76" fmla="*/ 81 w 573"/>
                <a:gd name="T77" fmla="*/ 0 h 2"/>
                <a:gd name="T78" fmla="*/ 65 w 573"/>
                <a:gd name="T79" fmla="*/ 2 h 2"/>
                <a:gd name="T80" fmla="*/ 49 w 573"/>
                <a:gd name="T81" fmla="*/ 2 h 2"/>
                <a:gd name="T82" fmla="*/ 32 w 573"/>
                <a:gd name="T83" fmla="*/ 0 h 2"/>
                <a:gd name="T84" fmla="*/ 0 w 573"/>
                <a:gd name="T85" fmla="*/ 2 h 2"/>
                <a:gd name="T86" fmla="*/ 16 w 573"/>
                <a:gd name="T87" fmla="*/ 0 h 2"/>
                <a:gd name="T88" fmla="*/ 0 w 573"/>
                <a:gd name="T8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" h="2">
                  <a:moveTo>
                    <a:pt x="557" y="2"/>
                  </a:moveTo>
                  <a:lnTo>
                    <a:pt x="573" y="2"/>
                  </a:lnTo>
                  <a:lnTo>
                    <a:pt x="573" y="0"/>
                  </a:lnTo>
                  <a:lnTo>
                    <a:pt x="557" y="0"/>
                  </a:lnTo>
                  <a:lnTo>
                    <a:pt x="557" y="2"/>
                  </a:lnTo>
                  <a:moveTo>
                    <a:pt x="524" y="2"/>
                  </a:moveTo>
                  <a:lnTo>
                    <a:pt x="540" y="2"/>
                  </a:lnTo>
                  <a:lnTo>
                    <a:pt x="540" y="0"/>
                  </a:lnTo>
                  <a:lnTo>
                    <a:pt x="524" y="0"/>
                  </a:lnTo>
                  <a:lnTo>
                    <a:pt x="524" y="2"/>
                  </a:lnTo>
                  <a:moveTo>
                    <a:pt x="491" y="2"/>
                  </a:moveTo>
                  <a:lnTo>
                    <a:pt x="508" y="2"/>
                  </a:lnTo>
                  <a:lnTo>
                    <a:pt x="508" y="0"/>
                  </a:lnTo>
                  <a:lnTo>
                    <a:pt x="491" y="0"/>
                  </a:lnTo>
                  <a:lnTo>
                    <a:pt x="491" y="2"/>
                  </a:lnTo>
                  <a:moveTo>
                    <a:pt x="459" y="2"/>
                  </a:moveTo>
                  <a:lnTo>
                    <a:pt x="475" y="2"/>
                  </a:lnTo>
                  <a:lnTo>
                    <a:pt x="475" y="0"/>
                  </a:lnTo>
                  <a:lnTo>
                    <a:pt x="459" y="0"/>
                  </a:lnTo>
                  <a:lnTo>
                    <a:pt x="459" y="2"/>
                  </a:lnTo>
                  <a:moveTo>
                    <a:pt x="426" y="2"/>
                  </a:moveTo>
                  <a:lnTo>
                    <a:pt x="442" y="2"/>
                  </a:lnTo>
                  <a:lnTo>
                    <a:pt x="442" y="0"/>
                  </a:lnTo>
                  <a:lnTo>
                    <a:pt x="426" y="0"/>
                  </a:lnTo>
                  <a:lnTo>
                    <a:pt x="426" y="2"/>
                  </a:lnTo>
                  <a:moveTo>
                    <a:pt x="393" y="2"/>
                  </a:moveTo>
                  <a:lnTo>
                    <a:pt x="410" y="2"/>
                  </a:lnTo>
                  <a:lnTo>
                    <a:pt x="410" y="0"/>
                  </a:lnTo>
                  <a:lnTo>
                    <a:pt x="393" y="0"/>
                  </a:lnTo>
                  <a:lnTo>
                    <a:pt x="393" y="2"/>
                  </a:lnTo>
                  <a:moveTo>
                    <a:pt x="361" y="2"/>
                  </a:moveTo>
                  <a:lnTo>
                    <a:pt x="376" y="2"/>
                  </a:lnTo>
                  <a:lnTo>
                    <a:pt x="376" y="0"/>
                  </a:lnTo>
                  <a:lnTo>
                    <a:pt x="361" y="0"/>
                  </a:lnTo>
                  <a:lnTo>
                    <a:pt x="361" y="2"/>
                  </a:lnTo>
                  <a:moveTo>
                    <a:pt x="327" y="2"/>
                  </a:moveTo>
                  <a:lnTo>
                    <a:pt x="344" y="2"/>
                  </a:lnTo>
                  <a:lnTo>
                    <a:pt x="344" y="0"/>
                  </a:lnTo>
                  <a:lnTo>
                    <a:pt x="327" y="0"/>
                  </a:lnTo>
                  <a:lnTo>
                    <a:pt x="327" y="2"/>
                  </a:lnTo>
                  <a:moveTo>
                    <a:pt x="295" y="2"/>
                  </a:moveTo>
                  <a:lnTo>
                    <a:pt x="311" y="2"/>
                  </a:lnTo>
                  <a:lnTo>
                    <a:pt x="311" y="0"/>
                  </a:lnTo>
                  <a:lnTo>
                    <a:pt x="295" y="0"/>
                  </a:lnTo>
                  <a:lnTo>
                    <a:pt x="295" y="2"/>
                  </a:lnTo>
                  <a:moveTo>
                    <a:pt x="261" y="2"/>
                  </a:moveTo>
                  <a:lnTo>
                    <a:pt x="278" y="2"/>
                  </a:lnTo>
                  <a:lnTo>
                    <a:pt x="278" y="0"/>
                  </a:lnTo>
                  <a:lnTo>
                    <a:pt x="261" y="0"/>
                  </a:lnTo>
                  <a:lnTo>
                    <a:pt x="261" y="2"/>
                  </a:lnTo>
                  <a:moveTo>
                    <a:pt x="229" y="2"/>
                  </a:moveTo>
                  <a:lnTo>
                    <a:pt x="246" y="2"/>
                  </a:lnTo>
                  <a:lnTo>
                    <a:pt x="246" y="0"/>
                  </a:lnTo>
                  <a:lnTo>
                    <a:pt x="229" y="0"/>
                  </a:lnTo>
                  <a:lnTo>
                    <a:pt x="229" y="2"/>
                  </a:lnTo>
                  <a:moveTo>
                    <a:pt x="196" y="2"/>
                  </a:moveTo>
                  <a:lnTo>
                    <a:pt x="212" y="2"/>
                  </a:lnTo>
                  <a:lnTo>
                    <a:pt x="212" y="0"/>
                  </a:lnTo>
                  <a:lnTo>
                    <a:pt x="196" y="0"/>
                  </a:lnTo>
                  <a:lnTo>
                    <a:pt x="196" y="2"/>
                  </a:lnTo>
                  <a:moveTo>
                    <a:pt x="163" y="2"/>
                  </a:moveTo>
                  <a:lnTo>
                    <a:pt x="180" y="2"/>
                  </a:lnTo>
                  <a:lnTo>
                    <a:pt x="180" y="0"/>
                  </a:lnTo>
                  <a:lnTo>
                    <a:pt x="163" y="0"/>
                  </a:lnTo>
                  <a:lnTo>
                    <a:pt x="163" y="2"/>
                  </a:lnTo>
                  <a:moveTo>
                    <a:pt x="131" y="2"/>
                  </a:moveTo>
                  <a:lnTo>
                    <a:pt x="147" y="2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31" y="2"/>
                  </a:lnTo>
                  <a:moveTo>
                    <a:pt x="98" y="2"/>
                  </a:moveTo>
                  <a:lnTo>
                    <a:pt x="114" y="2"/>
                  </a:lnTo>
                  <a:lnTo>
                    <a:pt x="114" y="0"/>
                  </a:lnTo>
                  <a:lnTo>
                    <a:pt x="98" y="0"/>
                  </a:lnTo>
                  <a:lnTo>
                    <a:pt x="98" y="2"/>
                  </a:lnTo>
                  <a:moveTo>
                    <a:pt x="65" y="2"/>
                  </a:moveTo>
                  <a:lnTo>
                    <a:pt x="81" y="2"/>
                  </a:lnTo>
                  <a:lnTo>
                    <a:pt x="81" y="0"/>
                  </a:lnTo>
                  <a:lnTo>
                    <a:pt x="65" y="0"/>
                  </a:lnTo>
                  <a:lnTo>
                    <a:pt x="65" y="2"/>
                  </a:lnTo>
                  <a:moveTo>
                    <a:pt x="32" y="2"/>
                  </a:moveTo>
                  <a:lnTo>
                    <a:pt x="49" y="2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32" y="2"/>
                  </a:lnTo>
                  <a:moveTo>
                    <a:pt x="0" y="2"/>
                  </a:moveTo>
                  <a:lnTo>
                    <a:pt x="16" y="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A95F3D82-C3BD-D60A-3368-BCB7BB07A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406650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53">
              <a:extLst>
                <a:ext uri="{FF2B5EF4-FFF2-40B4-BE49-F238E27FC236}">
                  <a16:creationId xmlns:a16="http://schemas.microsoft.com/office/drawing/2014/main" id="{92B5B640-84DA-2D68-9ABA-6C0BCD97C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406650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54">
              <a:extLst>
                <a:ext uri="{FF2B5EF4-FFF2-40B4-BE49-F238E27FC236}">
                  <a16:creationId xmlns:a16="http://schemas.microsoft.com/office/drawing/2014/main" id="{94027EAF-CF77-CBCE-06F8-7D00022B9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517775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55">
              <a:extLst>
                <a:ext uri="{FF2B5EF4-FFF2-40B4-BE49-F238E27FC236}">
                  <a16:creationId xmlns:a16="http://schemas.microsoft.com/office/drawing/2014/main" id="{BC0CCC0C-E3A9-88AA-ABF2-449C4C8E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517775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4DBE8042-F289-DFA8-2623-ACFF9DC16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6" y="2517775"/>
              <a:ext cx="909638" cy="3175"/>
            </a:xfrm>
            <a:custGeom>
              <a:avLst/>
              <a:gdLst>
                <a:gd name="T0" fmla="*/ 573 w 573"/>
                <a:gd name="T1" fmla="*/ 2 h 2"/>
                <a:gd name="T2" fmla="*/ 557 w 573"/>
                <a:gd name="T3" fmla="*/ 0 h 2"/>
                <a:gd name="T4" fmla="*/ 524 w 573"/>
                <a:gd name="T5" fmla="*/ 2 h 2"/>
                <a:gd name="T6" fmla="*/ 540 w 573"/>
                <a:gd name="T7" fmla="*/ 0 h 2"/>
                <a:gd name="T8" fmla="*/ 524 w 573"/>
                <a:gd name="T9" fmla="*/ 2 h 2"/>
                <a:gd name="T10" fmla="*/ 508 w 573"/>
                <a:gd name="T11" fmla="*/ 2 h 2"/>
                <a:gd name="T12" fmla="*/ 491 w 573"/>
                <a:gd name="T13" fmla="*/ 0 h 2"/>
                <a:gd name="T14" fmla="*/ 459 w 573"/>
                <a:gd name="T15" fmla="*/ 2 h 2"/>
                <a:gd name="T16" fmla="*/ 475 w 573"/>
                <a:gd name="T17" fmla="*/ 0 h 2"/>
                <a:gd name="T18" fmla="*/ 459 w 573"/>
                <a:gd name="T19" fmla="*/ 2 h 2"/>
                <a:gd name="T20" fmla="*/ 442 w 573"/>
                <a:gd name="T21" fmla="*/ 2 h 2"/>
                <a:gd name="T22" fmla="*/ 426 w 573"/>
                <a:gd name="T23" fmla="*/ 0 h 2"/>
                <a:gd name="T24" fmla="*/ 393 w 573"/>
                <a:gd name="T25" fmla="*/ 2 h 2"/>
                <a:gd name="T26" fmla="*/ 410 w 573"/>
                <a:gd name="T27" fmla="*/ 0 h 2"/>
                <a:gd name="T28" fmla="*/ 393 w 573"/>
                <a:gd name="T29" fmla="*/ 2 h 2"/>
                <a:gd name="T30" fmla="*/ 376 w 573"/>
                <a:gd name="T31" fmla="*/ 2 h 2"/>
                <a:gd name="T32" fmla="*/ 361 w 573"/>
                <a:gd name="T33" fmla="*/ 0 h 2"/>
                <a:gd name="T34" fmla="*/ 327 w 573"/>
                <a:gd name="T35" fmla="*/ 2 h 2"/>
                <a:gd name="T36" fmla="*/ 344 w 573"/>
                <a:gd name="T37" fmla="*/ 0 h 2"/>
                <a:gd name="T38" fmla="*/ 327 w 573"/>
                <a:gd name="T39" fmla="*/ 2 h 2"/>
                <a:gd name="T40" fmla="*/ 311 w 573"/>
                <a:gd name="T41" fmla="*/ 2 h 2"/>
                <a:gd name="T42" fmla="*/ 295 w 573"/>
                <a:gd name="T43" fmla="*/ 0 h 2"/>
                <a:gd name="T44" fmla="*/ 261 w 573"/>
                <a:gd name="T45" fmla="*/ 2 h 2"/>
                <a:gd name="T46" fmla="*/ 278 w 573"/>
                <a:gd name="T47" fmla="*/ 0 h 2"/>
                <a:gd name="T48" fmla="*/ 261 w 573"/>
                <a:gd name="T49" fmla="*/ 2 h 2"/>
                <a:gd name="T50" fmla="*/ 246 w 573"/>
                <a:gd name="T51" fmla="*/ 2 h 2"/>
                <a:gd name="T52" fmla="*/ 229 w 573"/>
                <a:gd name="T53" fmla="*/ 0 h 2"/>
                <a:gd name="T54" fmla="*/ 196 w 573"/>
                <a:gd name="T55" fmla="*/ 2 h 2"/>
                <a:gd name="T56" fmla="*/ 212 w 573"/>
                <a:gd name="T57" fmla="*/ 0 h 2"/>
                <a:gd name="T58" fmla="*/ 196 w 573"/>
                <a:gd name="T59" fmla="*/ 2 h 2"/>
                <a:gd name="T60" fmla="*/ 180 w 573"/>
                <a:gd name="T61" fmla="*/ 2 h 2"/>
                <a:gd name="T62" fmla="*/ 163 w 573"/>
                <a:gd name="T63" fmla="*/ 0 h 2"/>
                <a:gd name="T64" fmla="*/ 131 w 573"/>
                <a:gd name="T65" fmla="*/ 2 h 2"/>
                <a:gd name="T66" fmla="*/ 147 w 573"/>
                <a:gd name="T67" fmla="*/ 0 h 2"/>
                <a:gd name="T68" fmla="*/ 131 w 573"/>
                <a:gd name="T69" fmla="*/ 2 h 2"/>
                <a:gd name="T70" fmla="*/ 114 w 573"/>
                <a:gd name="T71" fmla="*/ 2 h 2"/>
                <a:gd name="T72" fmla="*/ 98 w 573"/>
                <a:gd name="T73" fmla="*/ 0 h 2"/>
                <a:gd name="T74" fmla="*/ 65 w 573"/>
                <a:gd name="T75" fmla="*/ 2 h 2"/>
                <a:gd name="T76" fmla="*/ 81 w 573"/>
                <a:gd name="T77" fmla="*/ 0 h 2"/>
                <a:gd name="T78" fmla="*/ 65 w 573"/>
                <a:gd name="T79" fmla="*/ 2 h 2"/>
                <a:gd name="T80" fmla="*/ 49 w 573"/>
                <a:gd name="T81" fmla="*/ 2 h 2"/>
                <a:gd name="T82" fmla="*/ 32 w 573"/>
                <a:gd name="T83" fmla="*/ 0 h 2"/>
                <a:gd name="T84" fmla="*/ 0 w 573"/>
                <a:gd name="T85" fmla="*/ 2 h 2"/>
                <a:gd name="T86" fmla="*/ 16 w 573"/>
                <a:gd name="T87" fmla="*/ 0 h 2"/>
                <a:gd name="T88" fmla="*/ 0 w 573"/>
                <a:gd name="T8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" h="2">
                  <a:moveTo>
                    <a:pt x="557" y="2"/>
                  </a:moveTo>
                  <a:lnTo>
                    <a:pt x="573" y="2"/>
                  </a:lnTo>
                  <a:lnTo>
                    <a:pt x="573" y="0"/>
                  </a:lnTo>
                  <a:lnTo>
                    <a:pt x="557" y="0"/>
                  </a:lnTo>
                  <a:lnTo>
                    <a:pt x="557" y="2"/>
                  </a:lnTo>
                  <a:close/>
                  <a:moveTo>
                    <a:pt x="524" y="2"/>
                  </a:moveTo>
                  <a:lnTo>
                    <a:pt x="540" y="2"/>
                  </a:lnTo>
                  <a:lnTo>
                    <a:pt x="540" y="0"/>
                  </a:lnTo>
                  <a:lnTo>
                    <a:pt x="524" y="0"/>
                  </a:lnTo>
                  <a:lnTo>
                    <a:pt x="524" y="2"/>
                  </a:lnTo>
                  <a:close/>
                  <a:moveTo>
                    <a:pt x="491" y="2"/>
                  </a:moveTo>
                  <a:lnTo>
                    <a:pt x="508" y="2"/>
                  </a:lnTo>
                  <a:lnTo>
                    <a:pt x="508" y="0"/>
                  </a:lnTo>
                  <a:lnTo>
                    <a:pt x="491" y="0"/>
                  </a:lnTo>
                  <a:lnTo>
                    <a:pt x="491" y="2"/>
                  </a:lnTo>
                  <a:close/>
                  <a:moveTo>
                    <a:pt x="459" y="2"/>
                  </a:moveTo>
                  <a:lnTo>
                    <a:pt x="475" y="2"/>
                  </a:lnTo>
                  <a:lnTo>
                    <a:pt x="475" y="0"/>
                  </a:lnTo>
                  <a:lnTo>
                    <a:pt x="459" y="0"/>
                  </a:lnTo>
                  <a:lnTo>
                    <a:pt x="459" y="2"/>
                  </a:lnTo>
                  <a:close/>
                  <a:moveTo>
                    <a:pt x="426" y="2"/>
                  </a:moveTo>
                  <a:lnTo>
                    <a:pt x="442" y="2"/>
                  </a:lnTo>
                  <a:lnTo>
                    <a:pt x="442" y="0"/>
                  </a:lnTo>
                  <a:lnTo>
                    <a:pt x="426" y="0"/>
                  </a:lnTo>
                  <a:lnTo>
                    <a:pt x="426" y="2"/>
                  </a:lnTo>
                  <a:close/>
                  <a:moveTo>
                    <a:pt x="393" y="2"/>
                  </a:moveTo>
                  <a:lnTo>
                    <a:pt x="410" y="2"/>
                  </a:lnTo>
                  <a:lnTo>
                    <a:pt x="410" y="0"/>
                  </a:lnTo>
                  <a:lnTo>
                    <a:pt x="393" y="0"/>
                  </a:lnTo>
                  <a:lnTo>
                    <a:pt x="393" y="2"/>
                  </a:lnTo>
                  <a:close/>
                  <a:moveTo>
                    <a:pt x="361" y="2"/>
                  </a:moveTo>
                  <a:lnTo>
                    <a:pt x="376" y="2"/>
                  </a:lnTo>
                  <a:lnTo>
                    <a:pt x="376" y="0"/>
                  </a:lnTo>
                  <a:lnTo>
                    <a:pt x="361" y="0"/>
                  </a:lnTo>
                  <a:lnTo>
                    <a:pt x="361" y="2"/>
                  </a:lnTo>
                  <a:close/>
                  <a:moveTo>
                    <a:pt x="327" y="2"/>
                  </a:moveTo>
                  <a:lnTo>
                    <a:pt x="344" y="2"/>
                  </a:lnTo>
                  <a:lnTo>
                    <a:pt x="344" y="0"/>
                  </a:lnTo>
                  <a:lnTo>
                    <a:pt x="327" y="0"/>
                  </a:lnTo>
                  <a:lnTo>
                    <a:pt x="327" y="2"/>
                  </a:lnTo>
                  <a:close/>
                  <a:moveTo>
                    <a:pt x="295" y="2"/>
                  </a:moveTo>
                  <a:lnTo>
                    <a:pt x="311" y="2"/>
                  </a:lnTo>
                  <a:lnTo>
                    <a:pt x="311" y="0"/>
                  </a:lnTo>
                  <a:lnTo>
                    <a:pt x="295" y="0"/>
                  </a:lnTo>
                  <a:lnTo>
                    <a:pt x="295" y="2"/>
                  </a:lnTo>
                  <a:close/>
                  <a:moveTo>
                    <a:pt x="261" y="2"/>
                  </a:moveTo>
                  <a:lnTo>
                    <a:pt x="278" y="2"/>
                  </a:lnTo>
                  <a:lnTo>
                    <a:pt x="278" y="0"/>
                  </a:lnTo>
                  <a:lnTo>
                    <a:pt x="261" y="0"/>
                  </a:lnTo>
                  <a:lnTo>
                    <a:pt x="261" y="2"/>
                  </a:lnTo>
                  <a:close/>
                  <a:moveTo>
                    <a:pt x="229" y="2"/>
                  </a:moveTo>
                  <a:lnTo>
                    <a:pt x="246" y="2"/>
                  </a:lnTo>
                  <a:lnTo>
                    <a:pt x="246" y="0"/>
                  </a:lnTo>
                  <a:lnTo>
                    <a:pt x="229" y="0"/>
                  </a:lnTo>
                  <a:lnTo>
                    <a:pt x="229" y="2"/>
                  </a:lnTo>
                  <a:close/>
                  <a:moveTo>
                    <a:pt x="196" y="2"/>
                  </a:moveTo>
                  <a:lnTo>
                    <a:pt x="212" y="2"/>
                  </a:lnTo>
                  <a:lnTo>
                    <a:pt x="212" y="0"/>
                  </a:lnTo>
                  <a:lnTo>
                    <a:pt x="196" y="0"/>
                  </a:lnTo>
                  <a:lnTo>
                    <a:pt x="196" y="2"/>
                  </a:lnTo>
                  <a:close/>
                  <a:moveTo>
                    <a:pt x="163" y="2"/>
                  </a:moveTo>
                  <a:lnTo>
                    <a:pt x="180" y="2"/>
                  </a:lnTo>
                  <a:lnTo>
                    <a:pt x="180" y="0"/>
                  </a:lnTo>
                  <a:lnTo>
                    <a:pt x="163" y="0"/>
                  </a:lnTo>
                  <a:lnTo>
                    <a:pt x="163" y="2"/>
                  </a:lnTo>
                  <a:close/>
                  <a:moveTo>
                    <a:pt x="131" y="2"/>
                  </a:moveTo>
                  <a:lnTo>
                    <a:pt x="147" y="2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31" y="2"/>
                  </a:lnTo>
                  <a:close/>
                  <a:moveTo>
                    <a:pt x="98" y="2"/>
                  </a:moveTo>
                  <a:lnTo>
                    <a:pt x="114" y="2"/>
                  </a:lnTo>
                  <a:lnTo>
                    <a:pt x="114" y="0"/>
                  </a:lnTo>
                  <a:lnTo>
                    <a:pt x="98" y="0"/>
                  </a:lnTo>
                  <a:lnTo>
                    <a:pt x="98" y="2"/>
                  </a:lnTo>
                  <a:close/>
                  <a:moveTo>
                    <a:pt x="65" y="2"/>
                  </a:moveTo>
                  <a:lnTo>
                    <a:pt x="81" y="2"/>
                  </a:lnTo>
                  <a:lnTo>
                    <a:pt x="81" y="0"/>
                  </a:lnTo>
                  <a:lnTo>
                    <a:pt x="65" y="0"/>
                  </a:lnTo>
                  <a:lnTo>
                    <a:pt x="65" y="2"/>
                  </a:lnTo>
                  <a:close/>
                  <a:moveTo>
                    <a:pt x="32" y="2"/>
                  </a:moveTo>
                  <a:lnTo>
                    <a:pt x="49" y="2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32" y="2"/>
                  </a:lnTo>
                  <a:close/>
                  <a:moveTo>
                    <a:pt x="0" y="2"/>
                  </a:moveTo>
                  <a:lnTo>
                    <a:pt x="16" y="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7AA923CC-8B4C-6548-7871-6C13AC7C6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6" y="2517775"/>
              <a:ext cx="909638" cy="3175"/>
            </a:xfrm>
            <a:custGeom>
              <a:avLst/>
              <a:gdLst>
                <a:gd name="T0" fmla="*/ 573 w 573"/>
                <a:gd name="T1" fmla="*/ 2 h 2"/>
                <a:gd name="T2" fmla="*/ 557 w 573"/>
                <a:gd name="T3" fmla="*/ 0 h 2"/>
                <a:gd name="T4" fmla="*/ 524 w 573"/>
                <a:gd name="T5" fmla="*/ 2 h 2"/>
                <a:gd name="T6" fmla="*/ 540 w 573"/>
                <a:gd name="T7" fmla="*/ 0 h 2"/>
                <a:gd name="T8" fmla="*/ 524 w 573"/>
                <a:gd name="T9" fmla="*/ 2 h 2"/>
                <a:gd name="T10" fmla="*/ 508 w 573"/>
                <a:gd name="T11" fmla="*/ 2 h 2"/>
                <a:gd name="T12" fmla="*/ 491 w 573"/>
                <a:gd name="T13" fmla="*/ 0 h 2"/>
                <a:gd name="T14" fmla="*/ 459 w 573"/>
                <a:gd name="T15" fmla="*/ 2 h 2"/>
                <a:gd name="T16" fmla="*/ 475 w 573"/>
                <a:gd name="T17" fmla="*/ 0 h 2"/>
                <a:gd name="T18" fmla="*/ 459 w 573"/>
                <a:gd name="T19" fmla="*/ 2 h 2"/>
                <a:gd name="T20" fmla="*/ 442 w 573"/>
                <a:gd name="T21" fmla="*/ 2 h 2"/>
                <a:gd name="T22" fmla="*/ 426 w 573"/>
                <a:gd name="T23" fmla="*/ 0 h 2"/>
                <a:gd name="T24" fmla="*/ 393 w 573"/>
                <a:gd name="T25" fmla="*/ 2 h 2"/>
                <a:gd name="T26" fmla="*/ 410 w 573"/>
                <a:gd name="T27" fmla="*/ 0 h 2"/>
                <a:gd name="T28" fmla="*/ 393 w 573"/>
                <a:gd name="T29" fmla="*/ 2 h 2"/>
                <a:gd name="T30" fmla="*/ 376 w 573"/>
                <a:gd name="T31" fmla="*/ 2 h 2"/>
                <a:gd name="T32" fmla="*/ 361 w 573"/>
                <a:gd name="T33" fmla="*/ 0 h 2"/>
                <a:gd name="T34" fmla="*/ 327 w 573"/>
                <a:gd name="T35" fmla="*/ 2 h 2"/>
                <a:gd name="T36" fmla="*/ 344 w 573"/>
                <a:gd name="T37" fmla="*/ 0 h 2"/>
                <a:gd name="T38" fmla="*/ 327 w 573"/>
                <a:gd name="T39" fmla="*/ 2 h 2"/>
                <a:gd name="T40" fmla="*/ 311 w 573"/>
                <a:gd name="T41" fmla="*/ 2 h 2"/>
                <a:gd name="T42" fmla="*/ 295 w 573"/>
                <a:gd name="T43" fmla="*/ 0 h 2"/>
                <a:gd name="T44" fmla="*/ 261 w 573"/>
                <a:gd name="T45" fmla="*/ 2 h 2"/>
                <a:gd name="T46" fmla="*/ 278 w 573"/>
                <a:gd name="T47" fmla="*/ 0 h 2"/>
                <a:gd name="T48" fmla="*/ 261 w 573"/>
                <a:gd name="T49" fmla="*/ 2 h 2"/>
                <a:gd name="T50" fmla="*/ 246 w 573"/>
                <a:gd name="T51" fmla="*/ 2 h 2"/>
                <a:gd name="T52" fmla="*/ 229 w 573"/>
                <a:gd name="T53" fmla="*/ 0 h 2"/>
                <a:gd name="T54" fmla="*/ 196 w 573"/>
                <a:gd name="T55" fmla="*/ 2 h 2"/>
                <a:gd name="T56" fmla="*/ 212 w 573"/>
                <a:gd name="T57" fmla="*/ 0 h 2"/>
                <a:gd name="T58" fmla="*/ 196 w 573"/>
                <a:gd name="T59" fmla="*/ 2 h 2"/>
                <a:gd name="T60" fmla="*/ 180 w 573"/>
                <a:gd name="T61" fmla="*/ 2 h 2"/>
                <a:gd name="T62" fmla="*/ 163 w 573"/>
                <a:gd name="T63" fmla="*/ 0 h 2"/>
                <a:gd name="T64" fmla="*/ 131 w 573"/>
                <a:gd name="T65" fmla="*/ 2 h 2"/>
                <a:gd name="T66" fmla="*/ 147 w 573"/>
                <a:gd name="T67" fmla="*/ 0 h 2"/>
                <a:gd name="T68" fmla="*/ 131 w 573"/>
                <a:gd name="T69" fmla="*/ 2 h 2"/>
                <a:gd name="T70" fmla="*/ 114 w 573"/>
                <a:gd name="T71" fmla="*/ 2 h 2"/>
                <a:gd name="T72" fmla="*/ 98 w 573"/>
                <a:gd name="T73" fmla="*/ 0 h 2"/>
                <a:gd name="T74" fmla="*/ 65 w 573"/>
                <a:gd name="T75" fmla="*/ 2 h 2"/>
                <a:gd name="T76" fmla="*/ 81 w 573"/>
                <a:gd name="T77" fmla="*/ 0 h 2"/>
                <a:gd name="T78" fmla="*/ 65 w 573"/>
                <a:gd name="T79" fmla="*/ 2 h 2"/>
                <a:gd name="T80" fmla="*/ 49 w 573"/>
                <a:gd name="T81" fmla="*/ 2 h 2"/>
                <a:gd name="T82" fmla="*/ 32 w 573"/>
                <a:gd name="T83" fmla="*/ 0 h 2"/>
                <a:gd name="T84" fmla="*/ 0 w 573"/>
                <a:gd name="T85" fmla="*/ 2 h 2"/>
                <a:gd name="T86" fmla="*/ 16 w 573"/>
                <a:gd name="T87" fmla="*/ 0 h 2"/>
                <a:gd name="T88" fmla="*/ 0 w 573"/>
                <a:gd name="T8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" h="2">
                  <a:moveTo>
                    <a:pt x="557" y="2"/>
                  </a:moveTo>
                  <a:lnTo>
                    <a:pt x="573" y="2"/>
                  </a:lnTo>
                  <a:lnTo>
                    <a:pt x="573" y="0"/>
                  </a:lnTo>
                  <a:lnTo>
                    <a:pt x="557" y="0"/>
                  </a:lnTo>
                  <a:lnTo>
                    <a:pt x="557" y="2"/>
                  </a:lnTo>
                  <a:moveTo>
                    <a:pt x="524" y="2"/>
                  </a:moveTo>
                  <a:lnTo>
                    <a:pt x="540" y="2"/>
                  </a:lnTo>
                  <a:lnTo>
                    <a:pt x="540" y="0"/>
                  </a:lnTo>
                  <a:lnTo>
                    <a:pt x="524" y="0"/>
                  </a:lnTo>
                  <a:lnTo>
                    <a:pt x="524" y="2"/>
                  </a:lnTo>
                  <a:moveTo>
                    <a:pt x="491" y="2"/>
                  </a:moveTo>
                  <a:lnTo>
                    <a:pt x="508" y="2"/>
                  </a:lnTo>
                  <a:lnTo>
                    <a:pt x="508" y="0"/>
                  </a:lnTo>
                  <a:lnTo>
                    <a:pt x="491" y="0"/>
                  </a:lnTo>
                  <a:lnTo>
                    <a:pt x="491" y="2"/>
                  </a:lnTo>
                  <a:moveTo>
                    <a:pt x="459" y="2"/>
                  </a:moveTo>
                  <a:lnTo>
                    <a:pt x="475" y="2"/>
                  </a:lnTo>
                  <a:lnTo>
                    <a:pt x="475" y="0"/>
                  </a:lnTo>
                  <a:lnTo>
                    <a:pt x="459" y="0"/>
                  </a:lnTo>
                  <a:lnTo>
                    <a:pt x="459" y="2"/>
                  </a:lnTo>
                  <a:moveTo>
                    <a:pt x="426" y="2"/>
                  </a:moveTo>
                  <a:lnTo>
                    <a:pt x="442" y="2"/>
                  </a:lnTo>
                  <a:lnTo>
                    <a:pt x="442" y="0"/>
                  </a:lnTo>
                  <a:lnTo>
                    <a:pt x="426" y="0"/>
                  </a:lnTo>
                  <a:lnTo>
                    <a:pt x="426" y="2"/>
                  </a:lnTo>
                  <a:moveTo>
                    <a:pt x="393" y="2"/>
                  </a:moveTo>
                  <a:lnTo>
                    <a:pt x="410" y="2"/>
                  </a:lnTo>
                  <a:lnTo>
                    <a:pt x="410" y="0"/>
                  </a:lnTo>
                  <a:lnTo>
                    <a:pt x="393" y="0"/>
                  </a:lnTo>
                  <a:lnTo>
                    <a:pt x="393" y="2"/>
                  </a:lnTo>
                  <a:moveTo>
                    <a:pt x="361" y="2"/>
                  </a:moveTo>
                  <a:lnTo>
                    <a:pt x="376" y="2"/>
                  </a:lnTo>
                  <a:lnTo>
                    <a:pt x="376" y="0"/>
                  </a:lnTo>
                  <a:lnTo>
                    <a:pt x="361" y="0"/>
                  </a:lnTo>
                  <a:lnTo>
                    <a:pt x="361" y="2"/>
                  </a:lnTo>
                  <a:moveTo>
                    <a:pt x="327" y="2"/>
                  </a:moveTo>
                  <a:lnTo>
                    <a:pt x="344" y="2"/>
                  </a:lnTo>
                  <a:lnTo>
                    <a:pt x="344" y="0"/>
                  </a:lnTo>
                  <a:lnTo>
                    <a:pt x="327" y="0"/>
                  </a:lnTo>
                  <a:lnTo>
                    <a:pt x="327" y="2"/>
                  </a:lnTo>
                  <a:moveTo>
                    <a:pt x="295" y="2"/>
                  </a:moveTo>
                  <a:lnTo>
                    <a:pt x="311" y="2"/>
                  </a:lnTo>
                  <a:lnTo>
                    <a:pt x="311" y="0"/>
                  </a:lnTo>
                  <a:lnTo>
                    <a:pt x="295" y="0"/>
                  </a:lnTo>
                  <a:lnTo>
                    <a:pt x="295" y="2"/>
                  </a:lnTo>
                  <a:moveTo>
                    <a:pt x="261" y="2"/>
                  </a:moveTo>
                  <a:lnTo>
                    <a:pt x="278" y="2"/>
                  </a:lnTo>
                  <a:lnTo>
                    <a:pt x="278" y="0"/>
                  </a:lnTo>
                  <a:lnTo>
                    <a:pt x="261" y="0"/>
                  </a:lnTo>
                  <a:lnTo>
                    <a:pt x="261" y="2"/>
                  </a:lnTo>
                  <a:moveTo>
                    <a:pt x="229" y="2"/>
                  </a:moveTo>
                  <a:lnTo>
                    <a:pt x="246" y="2"/>
                  </a:lnTo>
                  <a:lnTo>
                    <a:pt x="246" y="0"/>
                  </a:lnTo>
                  <a:lnTo>
                    <a:pt x="229" y="0"/>
                  </a:lnTo>
                  <a:lnTo>
                    <a:pt x="229" y="2"/>
                  </a:lnTo>
                  <a:moveTo>
                    <a:pt x="196" y="2"/>
                  </a:moveTo>
                  <a:lnTo>
                    <a:pt x="212" y="2"/>
                  </a:lnTo>
                  <a:lnTo>
                    <a:pt x="212" y="0"/>
                  </a:lnTo>
                  <a:lnTo>
                    <a:pt x="196" y="0"/>
                  </a:lnTo>
                  <a:lnTo>
                    <a:pt x="196" y="2"/>
                  </a:lnTo>
                  <a:moveTo>
                    <a:pt x="163" y="2"/>
                  </a:moveTo>
                  <a:lnTo>
                    <a:pt x="180" y="2"/>
                  </a:lnTo>
                  <a:lnTo>
                    <a:pt x="180" y="0"/>
                  </a:lnTo>
                  <a:lnTo>
                    <a:pt x="163" y="0"/>
                  </a:lnTo>
                  <a:lnTo>
                    <a:pt x="163" y="2"/>
                  </a:lnTo>
                  <a:moveTo>
                    <a:pt x="131" y="2"/>
                  </a:moveTo>
                  <a:lnTo>
                    <a:pt x="147" y="2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31" y="2"/>
                  </a:lnTo>
                  <a:moveTo>
                    <a:pt x="98" y="2"/>
                  </a:moveTo>
                  <a:lnTo>
                    <a:pt x="114" y="2"/>
                  </a:lnTo>
                  <a:lnTo>
                    <a:pt x="114" y="0"/>
                  </a:lnTo>
                  <a:lnTo>
                    <a:pt x="98" y="0"/>
                  </a:lnTo>
                  <a:lnTo>
                    <a:pt x="98" y="2"/>
                  </a:lnTo>
                  <a:moveTo>
                    <a:pt x="65" y="2"/>
                  </a:moveTo>
                  <a:lnTo>
                    <a:pt x="81" y="2"/>
                  </a:lnTo>
                  <a:lnTo>
                    <a:pt x="81" y="0"/>
                  </a:lnTo>
                  <a:lnTo>
                    <a:pt x="65" y="0"/>
                  </a:lnTo>
                  <a:lnTo>
                    <a:pt x="65" y="2"/>
                  </a:lnTo>
                  <a:moveTo>
                    <a:pt x="32" y="2"/>
                  </a:moveTo>
                  <a:lnTo>
                    <a:pt x="49" y="2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32" y="2"/>
                  </a:lnTo>
                  <a:moveTo>
                    <a:pt x="0" y="2"/>
                  </a:moveTo>
                  <a:lnTo>
                    <a:pt x="16" y="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58">
              <a:extLst>
                <a:ext uri="{FF2B5EF4-FFF2-40B4-BE49-F238E27FC236}">
                  <a16:creationId xmlns:a16="http://schemas.microsoft.com/office/drawing/2014/main" id="{BA777B26-FB89-D082-1BB5-829351E33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517775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10A7269E-2E31-9F94-744C-E3FC7250D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517775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60">
              <a:extLst>
                <a:ext uri="{FF2B5EF4-FFF2-40B4-BE49-F238E27FC236}">
                  <a16:creationId xmlns:a16="http://schemas.microsoft.com/office/drawing/2014/main" id="{1C09B9A4-FD1A-3072-8069-C94024C59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9" y="2300288"/>
              <a:ext cx="963613" cy="320675"/>
            </a:xfrm>
            <a:custGeom>
              <a:avLst/>
              <a:gdLst>
                <a:gd name="T0" fmla="*/ 2 w 729"/>
                <a:gd name="T1" fmla="*/ 243 h 243"/>
                <a:gd name="T2" fmla="*/ 99 w 729"/>
                <a:gd name="T3" fmla="*/ 143 h 243"/>
                <a:gd name="T4" fmla="*/ 160 w 729"/>
                <a:gd name="T5" fmla="*/ 89 h 243"/>
                <a:gd name="T6" fmla="*/ 199 w 729"/>
                <a:gd name="T7" fmla="*/ 64 h 243"/>
                <a:gd name="T8" fmla="*/ 233 w 729"/>
                <a:gd name="T9" fmla="*/ 52 h 243"/>
                <a:gd name="T10" fmla="*/ 237 w 729"/>
                <a:gd name="T11" fmla="*/ 52 h 243"/>
                <a:gd name="T12" fmla="*/ 265 w 729"/>
                <a:gd name="T13" fmla="*/ 61 h 243"/>
                <a:gd name="T14" fmla="*/ 306 w 729"/>
                <a:gd name="T15" fmla="*/ 95 h 243"/>
                <a:gd name="T16" fmla="*/ 322 w 729"/>
                <a:gd name="T17" fmla="*/ 112 h 243"/>
                <a:gd name="T18" fmla="*/ 336 w 729"/>
                <a:gd name="T19" fmla="*/ 124 h 243"/>
                <a:gd name="T20" fmla="*/ 348 w 729"/>
                <a:gd name="T21" fmla="*/ 128 h 243"/>
                <a:gd name="T22" fmla="*/ 412 w 729"/>
                <a:gd name="T23" fmla="*/ 135 h 243"/>
                <a:gd name="T24" fmla="*/ 453 w 729"/>
                <a:gd name="T25" fmla="*/ 132 h 243"/>
                <a:gd name="T26" fmla="*/ 482 w 729"/>
                <a:gd name="T27" fmla="*/ 124 h 243"/>
                <a:gd name="T28" fmla="*/ 606 w 729"/>
                <a:gd name="T29" fmla="*/ 36 h 243"/>
                <a:gd name="T30" fmla="*/ 716 w 729"/>
                <a:gd name="T31" fmla="*/ 4 h 243"/>
                <a:gd name="T32" fmla="*/ 729 w 729"/>
                <a:gd name="T33" fmla="*/ 4 h 243"/>
                <a:gd name="T34" fmla="*/ 729 w 729"/>
                <a:gd name="T35" fmla="*/ 0 h 243"/>
                <a:gd name="T36" fmla="*/ 716 w 729"/>
                <a:gd name="T37" fmla="*/ 0 h 243"/>
                <a:gd name="T38" fmla="*/ 604 w 729"/>
                <a:gd name="T39" fmla="*/ 32 h 243"/>
                <a:gd name="T40" fmla="*/ 480 w 729"/>
                <a:gd name="T41" fmla="*/ 120 h 243"/>
                <a:gd name="T42" fmla="*/ 452 w 729"/>
                <a:gd name="T43" fmla="*/ 128 h 243"/>
                <a:gd name="T44" fmla="*/ 412 w 729"/>
                <a:gd name="T45" fmla="*/ 131 h 243"/>
                <a:gd name="T46" fmla="*/ 367 w 729"/>
                <a:gd name="T47" fmla="*/ 128 h 243"/>
                <a:gd name="T48" fmla="*/ 349 w 729"/>
                <a:gd name="T49" fmla="*/ 124 h 243"/>
                <a:gd name="T50" fmla="*/ 338 w 729"/>
                <a:gd name="T51" fmla="*/ 120 h 243"/>
                <a:gd name="T52" fmla="*/ 320 w 729"/>
                <a:gd name="T53" fmla="*/ 104 h 243"/>
                <a:gd name="T54" fmla="*/ 282 w 729"/>
                <a:gd name="T55" fmla="*/ 68 h 243"/>
                <a:gd name="T56" fmla="*/ 237 w 729"/>
                <a:gd name="T57" fmla="*/ 48 h 243"/>
                <a:gd name="T58" fmla="*/ 233 w 729"/>
                <a:gd name="T59" fmla="*/ 48 h 243"/>
                <a:gd name="T60" fmla="*/ 197 w 729"/>
                <a:gd name="T61" fmla="*/ 60 h 243"/>
                <a:gd name="T62" fmla="*/ 95 w 729"/>
                <a:gd name="T63" fmla="*/ 141 h 243"/>
                <a:gd name="T64" fmla="*/ 39 w 729"/>
                <a:gd name="T65" fmla="*/ 201 h 243"/>
                <a:gd name="T66" fmla="*/ 11 w 729"/>
                <a:gd name="T67" fmla="*/ 229 h 243"/>
                <a:gd name="T68" fmla="*/ 3 w 729"/>
                <a:gd name="T69" fmla="*/ 237 h 243"/>
                <a:gd name="T70" fmla="*/ 0 w 729"/>
                <a:gd name="T71" fmla="*/ 241 h 243"/>
                <a:gd name="T72" fmla="*/ 2 w 729"/>
                <a:gd name="T7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9" h="243">
                  <a:moveTo>
                    <a:pt x="2" y="243"/>
                  </a:moveTo>
                  <a:cubicBezTo>
                    <a:pt x="2" y="243"/>
                    <a:pt x="74" y="171"/>
                    <a:pt x="99" y="143"/>
                  </a:cubicBezTo>
                  <a:cubicBezTo>
                    <a:pt x="110" y="129"/>
                    <a:pt x="134" y="108"/>
                    <a:pt x="160" y="89"/>
                  </a:cubicBezTo>
                  <a:cubicBezTo>
                    <a:pt x="173" y="79"/>
                    <a:pt x="187" y="70"/>
                    <a:pt x="199" y="64"/>
                  </a:cubicBezTo>
                  <a:cubicBezTo>
                    <a:pt x="212" y="57"/>
                    <a:pt x="224" y="53"/>
                    <a:pt x="233" y="52"/>
                  </a:cubicBezTo>
                  <a:cubicBezTo>
                    <a:pt x="234" y="52"/>
                    <a:pt x="235" y="52"/>
                    <a:pt x="237" y="52"/>
                  </a:cubicBezTo>
                  <a:cubicBezTo>
                    <a:pt x="246" y="52"/>
                    <a:pt x="255" y="55"/>
                    <a:pt x="265" y="61"/>
                  </a:cubicBezTo>
                  <a:cubicBezTo>
                    <a:pt x="279" y="70"/>
                    <a:pt x="293" y="83"/>
                    <a:pt x="306" y="95"/>
                  </a:cubicBezTo>
                  <a:cubicBezTo>
                    <a:pt x="312" y="102"/>
                    <a:pt x="317" y="108"/>
                    <a:pt x="322" y="112"/>
                  </a:cubicBezTo>
                  <a:cubicBezTo>
                    <a:pt x="328" y="117"/>
                    <a:pt x="332" y="121"/>
                    <a:pt x="336" y="124"/>
                  </a:cubicBezTo>
                  <a:cubicBezTo>
                    <a:pt x="339" y="125"/>
                    <a:pt x="343" y="127"/>
                    <a:pt x="348" y="128"/>
                  </a:cubicBezTo>
                  <a:cubicBezTo>
                    <a:pt x="364" y="132"/>
                    <a:pt x="388" y="135"/>
                    <a:pt x="412" y="135"/>
                  </a:cubicBezTo>
                  <a:cubicBezTo>
                    <a:pt x="426" y="135"/>
                    <a:pt x="440" y="134"/>
                    <a:pt x="453" y="132"/>
                  </a:cubicBezTo>
                  <a:cubicBezTo>
                    <a:pt x="465" y="130"/>
                    <a:pt x="475" y="128"/>
                    <a:pt x="482" y="124"/>
                  </a:cubicBezTo>
                  <a:cubicBezTo>
                    <a:pt x="510" y="108"/>
                    <a:pt x="558" y="72"/>
                    <a:pt x="606" y="36"/>
                  </a:cubicBezTo>
                  <a:cubicBezTo>
                    <a:pt x="645" y="7"/>
                    <a:pt x="692" y="4"/>
                    <a:pt x="716" y="4"/>
                  </a:cubicBezTo>
                  <a:cubicBezTo>
                    <a:pt x="722" y="4"/>
                    <a:pt x="726" y="4"/>
                    <a:pt x="729" y="4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726" y="0"/>
                    <a:pt x="722" y="0"/>
                    <a:pt x="716" y="0"/>
                  </a:cubicBezTo>
                  <a:cubicBezTo>
                    <a:pt x="691" y="0"/>
                    <a:pt x="644" y="3"/>
                    <a:pt x="604" y="32"/>
                  </a:cubicBezTo>
                  <a:cubicBezTo>
                    <a:pt x="556" y="68"/>
                    <a:pt x="508" y="104"/>
                    <a:pt x="480" y="120"/>
                  </a:cubicBezTo>
                  <a:cubicBezTo>
                    <a:pt x="474" y="124"/>
                    <a:pt x="464" y="126"/>
                    <a:pt x="452" y="128"/>
                  </a:cubicBezTo>
                  <a:cubicBezTo>
                    <a:pt x="440" y="130"/>
                    <a:pt x="426" y="131"/>
                    <a:pt x="412" y="131"/>
                  </a:cubicBezTo>
                  <a:cubicBezTo>
                    <a:pt x="396" y="131"/>
                    <a:pt x="380" y="130"/>
                    <a:pt x="367" y="128"/>
                  </a:cubicBezTo>
                  <a:cubicBezTo>
                    <a:pt x="360" y="127"/>
                    <a:pt x="354" y="126"/>
                    <a:pt x="349" y="124"/>
                  </a:cubicBezTo>
                  <a:cubicBezTo>
                    <a:pt x="344" y="123"/>
                    <a:pt x="340" y="122"/>
                    <a:pt x="338" y="120"/>
                  </a:cubicBezTo>
                  <a:cubicBezTo>
                    <a:pt x="334" y="118"/>
                    <a:pt x="327" y="112"/>
                    <a:pt x="320" y="104"/>
                  </a:cubicBezTo>
                  <a:cubicBezTo>
                    <a:pt x="309" y="93"/>
                    <a:pt x="296" y="79"/>
                    <a:pt x="282" y="68"/>
                  </a:cubicBezTo>
                  <a:cubicBezTo>
                    <a:pt x="267" y="57"/>
                    <a:pt x="252" y="48"/>
                    <a:pt x="237" y="48"/>
                  </a:cubicBezTo>
                  <a:cubicBezTo>
                    <a:pt x="235" y="48"/>
                    <a:pt x="234" y="48"/>
                    <a:pt x="233" y="48"/>
                  </a:cubicBezTo>
                  <a:cubicBezTo>
                    <a:pt x="222" y="49"/>
                    <a:pt x="210" y="54"/>
                    <a:pt x="197" y="60"/>
                  </a:cubicBezTo>
                  <a:cubicBezTo>
                    <a:pt x="159" y="80"/>
                    <a:pt x="114" y="119"/>
                    <a:pt x="95" y="141"/>
                  </a:cubicBezTo>
                  <a:cubicBezTo>
                    <a:pt x="84" y="155"/>
                    <a:pt x="60" y="180"/>
                    <a:pt x="39" y="201"/>
                  </a:cubicBezTo>
                  <a:cubicBezTo>
                    <a:pt x="28" y="212"/>
                    <a:pt x="18" y="222"/>
                    <a:pt x="11" y="229"/>
                  </a:cubicBezTo>
                  <a:cubicBezTo>
                    <a:pt x="8" y="232"/>
                    <a:pt x="5" y="235"/>
                    <a:pt x="3" y="237"/>
                  </a:cubicBezTo>
                  <a:cubicBezTo>
                    <a:pt x="1" y="239"/>
                    <a:pt x="0" y="241"/>
                    <a:pt x="0" y="241"/>
                  </a:cubicBezTo>
                  <a:cubicBezTo>
                    <a:pt x="2" y="243"/>
                    <a:pt x="2" y="243"/>
                    <a:pt x="2" y="243"/>
                  </a:cubicBezTo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61">
              <a:extLst>
                <a:ext uri="{FF2B5EF4-FFF2-40B4-BE49-F238E27FC236}">
                  <a16:creationId xmlns:a16="http://schemas.microsoft.com/office/drawing/2014/main" id="{CEE00AE9-994F-8E96-604E-BC0C24814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9" y="2298700"/>
              <a:ext cx="974725" cy="322263"/>
            </a:xfrm>
            <a:custGeom>
              <a:avLst/>
              <a:gdLst>
                <a:gd name="T0" fmla="*/ 737 w 737"/>
                <a:gd name="T1" fmla="*/ 42 h 244"/>
                <a:gd name="T2" fmla="*/ 709 w 737"/>
                <a:gd name="T3" fmla="*/ 21 h 244"/>
                <a:gd name="T4" fmla="*/ 647 w 737"/>
                <a:gd name="T5" fmla="*/ 0 h 244"/>
                <a:gd name="T6" fmla="*/ 636 w 737"/>
                <a:gd name="T7" fmla="*/ 1 h 244"/>
                <a:gd name="T8" fmla="*/ 566 w 737"/>
                <a:gd name="T9" fmla="*/ 34 h 244"/>
                <a:gd name="T10" fmla="*/ 515 w 737"/>
                <a:gd name="T11" fmla="*/ 73 h 244"/>
                <a:gd name="T12" fmla="*/ 490 w 737"/>
                <a:gd name="T13" fmla="*/ 91 h 244"/>
                <a:gd name="T14" fmla="*/ 324 w 737"/>
                <a:gd name="T15" fmla="*/ 146 h 244"/>
                <a:gd name="T16" fmla="*/ 296 w 737"/>
                <a:gd name="T17" fmla="*/ 145 h 244"/>
                <a:gd name="T18" fmla="*/ 246 w 737"/>
                <a:gd name="T19" fmla="*/ 123 h 244"/>
                <a:gd name="T20" fmla="*/ 189 w 737"/>
                <a:gd name="T21" fmla="*/ 103 h 244"/>
                <a:gd name="T22" fmla="*/ 159 w 737"/>
                <a:gd name="T23" fmla="*/ 109 h 244"/>
                <a:gd name="T24" fmla="*/ 118 w 737"/>
                <a:gd name="T25" fmla="*/ 136 h 244"/>
                <a:gd name="T26" fmla="*/ 0 w 737"/>
                <a:gd name="T27" fmla="*/ 241 h 244"/>
                <a:gd name="T28" fmla="*/ 3 w 737"/>
                <a:gd name="T29" fmla="*/ 244 h 244"/>
                <a:gd name="T30" fmla="*/ 8 w 737"/>
                <a:gd name="T31" fmla="*/ 239 h 244"/>
                <a:gd name="T32" fmla="*/ 81 w 737"/>
                <a:gd name="T33" fmla="*/ 172 h 244"/>
                <a:gd name="T34" fmla="*/ 127 w 737"/>
                <a:gd name="T35" fmla="*/ 135 h 244"/>
                <a:gd name="T36" fmla="*/ 161 w 737"/>
                <a:gd name="T37" fmla="*/ 113 h 244"/>
                <a:gd name="T38" fmla="*/ 189 w 737"/>
                <a:gd name="T39" fmla="*/ 107 h 244"/>
                <a:gd name="T40" fmla="*/ 244 w 737"/>
                <a:gd name="T41" fmla="*/ 126 h 244"/>
                <a:gd name="T42" fmla="*/ 296 w 737"/>
                <a:gd name="T43" fmla="*/ 149 h 244"/>
                <a:gd name="T44" fmla="*/ 324 w 737"/>
                <a:gd name="T45" fmla="*/ 150 h 244"/>
                <a:gd name="T46" fmla="*/ 451 w 737"/>
                <a:gd name="T47" fmla="*/ 119 h 244"/>
                <a:gd name="T48" fmla="*/ 492 w 737"/>
                <a:gd name="T49" fmla="*/ 94 h 244"/>
                <a:gd name="T50" fmla="*/ 517 w 737"/>
                <a:gd name="T51" fmla="*/ 77 h 244"/>
                <a:gd name="T52" fmla="*/ 568 w 737"/>
                <a:gd name="T53" fmla="*/ 38 h 244"/>
                <a:gd name="T54" fmla="*/ 636 w 737"/>
                <a:gd name="T55" fmla="*/ 5 h 244"/>
                <a:gd name="T56" fmla="*/ 647 w 737"/>
                <a:gd name="T57" fmla="*/ 4 h 244"/>
                <a:gd name="T58" fmla="*/ 707 w 737"/>
                <a:gd name="T59" fmla="*/ 24 h 244"/>
                <a:gd name="T60" fmla="*/ 727 w 737"/>
                <a:gd name="T61" fmla="*/ 38 h 244"/>
                <a:gd name="T62" fmla="*/ 733 w 737"/>
                <a:gd name="T63" fmla="*/ 43 h 244"/>
                <a:gd name="T64" fmla="*/ 734 w 737"/>
                <a:gd name="T65" fmla="*/ 44 h 244"/>
                <a:gd name="T66" fmla="*/ 735 w 737"/>
                <a:gd name="T67" fmla="*/ 44 h 244"/>
                <a:gd name="T68" fmla="*/ 737 w 737"/>
                <a:gd name="T69" fmla="*/ 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7" h="244">
                  <a:moveTo>
                    <a:pt x="737" y="42"/>
                  </a:moveTo>
                  <a:cubicBezTo>
                    <a:pt x="737" y="41"/>
                    <a:pt x="726" y="31"/>
                    <a:pt x="709" y="21"/>
                  </a:cubicBezTo>
                  <a:cubicBezTo>
                    <a:pt x="693" y="11"/>
                    <a:pt x="670" y="0"/>
                    <a:pt x="647" y="0"/>
                  </a:cubicBezTo>
                  <a:cubicBezTo>
                    <a:pt x="643" y="0"/>
                    <a:pt x="639" y="0"/>
                    <a:pt x="636" y="1"/>
                  </a:cubicBezTo>
                  <a:cubicBezTo>
                    <a:pt x="611" y="5"/>
                    <a:pt x="587" y="19"/>
                    <a:pt x="566" y="34"/>
                  </a:cubicBezTo>
                  <a:cubicBezTo>
                    <a:pt x="545" y="49"/>
                    <a:pt x="527" y="65"/>
                    <a:pt x="515" y="73"/>
                  </a:cubicBezTo>
                  <a:cubicBezTo>
                    <a:pt x="509" y="77"/>
                    <a:pt x="501" y="83"/>
                    <a:pt x="490" y="91"/>
                  </a:cubicBezTo>
                  <a:cubicBezTo>
                    <a:pt x="457" y="114"/>
                    <a:pt x="400" y="146"/>
                    <a:pt x="324" y="146"/>
                  </a:cubicBezTo>
                  <a:cubicBezTo>
                    <a:pt x="315" y="146"/>
                    <a:pt x="306" y="146"/>
                    <a:pt x="296" y="145"/>
                  </a:cubicBezTo>
                  <a:cubicBezTo>
                    <a:pt x="279" y="143"/>
                    <a:pt x="263" y="133"/>
                    <a:pt x="246" y="123"/>
                  </a:cubicBezTo>
                  <a:cubicBezTo>
                    <a:pt x="229" y="113"/>
                    <a:pt x="211" y="103"/>
                    <a:pt x="189" y="103"/>
                  </a:cubicBezTo>
                  <a:cubicBezTo>
                    <a:pt x="180" y="103"/>
                    <a:pt x="170" y="105"/>
                    <a:pt x="159" y="109"/>
                  </a:cubicBezTo>
                  <a:cubicBezTo>
                    <a:pt x="149" y="113"/>
                    <a:pt x="135" y="123"/>
                    <a:pt x="118" y="136"/>
                  </a:cubicBezTo>
                  <a:cubicBezTo>
                    <a:pt x="68" y="176"/>
                    <a:pt x="0" y="241"/>
                    <a:pt x="0" y="241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44"/>
                    <a:pt x="4" y="242"/>
                    <a:pt x="8" y="239"/>
                  </a:cubicBezTo>
                  <a:cubicBezTo>
                    <a:pt x="20" y="228"/>
                    <a:pt x="50" y="199"/>
                    <a:pt x="81" y="172"/>
                  </a:cubicBezTo>
                  <a:cubicBezTo>
                    <a:pt x="97" y="159"/>
                    <a:pt x="113" y="145"/>
                    <a:pt x="127" y="135"/>
                  </a:cubicBezTo>
                  <a:cubicBezTo>
                    <a:pt x="141" y="124"/>
                    <a:pt x="153" y="116"/>
                    <a:pt x="161" y="113"/>
                  </a:cubicBezTo>
                  <a:cubicBezTo>
                    <a:pt x="171" y="109"/>
                    <a:pt x="181" y="107"/>
                    <a:pt x="189" y="107"/>
                  </a:cubicBezTo>
                  <a:cubicBezTo>
                    <a:pt x="210" y="107"/>
                    <a:pt x="227" y="116"/>
                    <a:pt x="244" y="126"/>
                  </a:cubicBezTo>
                  <a:cubicBezTo>
                    <a:pt x="261" y="136"/>
                    <a:pt x="277" y="147"/>
                    <a:pt x="296" y="149"/>
                  </a:cubicBezTo>
                  <a:cubicBezTo>
                    <a:pt x="305" y="150"/>
                    <a:pt x="315" y="150"/>
                    <a:pt x="324" y="150"/>
                  </a:cubicBezTo>
                  <a:cubicBezTo>
                    <a:pt x="375" y="150"/>
                    <a:pt x="418" y="136"/>
                    <a:pt x="451" y="119"/>
                  </a:cubicBezTo>
                  <a:cubicBezTo>
                    <a:pt x="467" y="111"/>
                    <a:pt x="481" y="102"/>
                    <a:pt x="492" y="94"/>
                  </a:cubicBezTo>
                  <a:cubicBezTo>
                    <a:pt x="503" y="87"/>
                    <a:pt x="512" y="80"/>
                    <a:pt x="517" y="77"/>
                  </a:cubicBezTo>
                  <a:cubicBezTo>
                    <a:pt x="529" y="69"/>
                    <a:pt x="547" y="53"/>
                    <a:pt x="568" y="38"/>
                  </a:cubicBezTo>
                  <a:cubicBezTo>
                    <a:pt x="589" y="23"/>
                    <a:pt x="613" y="9"/>
                    <a:pt x="636" y="5"/>
                  </a:cubicBezTo>
                  <a:cubicBezTo>
                    <a:pt x="640" y="4"/>
                    <a:pt x="644" y="4"/>
                    <a:pt x="647" y="4"/>
                  </a:cubicBezTo>
                  <a:cubicBezTo>
                    <a:pt x="669" y="4"/>
                    <a:pt x="691" y="14"/>
                    <a:pt x="707" y="24"/>
                  </a:cubicBezTo>
                  <a:cubicBezTo>
                    <a:pt x="715" y="29"/>
                    <a:pt x="722" y="34"/>
                    <a:pt x="727" y="38"/>
                  </a:cubicBezTo>
                  <a:cubicBezTo>
                    <a:pt x="730" y="40"/>
                    <a:pt x="731" y="42"/>
                    <a:pt x="733" y="43"/>
                  </a:cubicBezTo>
                  <a:cubicBezTo>
                    <a:pt x="733" y="43"/>
                    <a:pt x="734" y="44"/>
                    <a:pt x="734" y="44"/>
                  </a:cubicBezTo>
                  <a:cubicBezTo>
                    <a:pt x="735" y="44"/>
                    <a:pt x="735" y="44"/>
                    <a:pt x="735" y="44"/>
                  </a:cubicBezTo>
                  <a:cubicBezTo>
                    <a:pt x="737" y="42"/>
                    <a:pt x="737" y="42"/>
                    <a:pt x="737" y="42"/>
                  </a:cubicBezTo>
                </a:path>
              </a:pathLst>
            </a:custGeom>
            <a:solidFill>
              <a:srgbClr val="91C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4936F740-C4A0-C130-5683-5714E60A4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226" y="2262188"/>
              <a:ext cx="965200" cy="357188"/>
            </a:xfrm>
            <a:custGeom>
              <a:avLst/>
              <a:gdLst>
                <a:gd name="T0" fmla="*/ 729 w 730"/>
                <a:gd name="T1" fmla="*/ 0 h 270"/>
                <a:gd name="T2" fmla="*/ 672 w 730"/>
                <a:gd name="T3" fmla="*/ 22 h 270"/>
                <a:gd name="T4" fmla="*/ 583 w 730"/>
                <a:gd name="T5" fmla="*/ 93 h 270"/>
                <a:gd name="T6" fmla="*/ 489 w 730"/>
                <a:gd name="T7" fmla="*/ 163 h 270"/>
                <a:gd name="T8" fmla="*/ 384 w 730"/>
                <a:gd name="T9" fmla="*/ 188 h 270"/>
                <a:gd name="T10" fmla="*/ 326 w 730"/>
                <a:gd name="T11" fmla="*/ 189 h 270"/>
                <a:gd name="T12" fmla="*/ 205 w 730"/>
                <a:gd name="T13" fmla="*/ 188 h 270"/>
                <a:gd name="T14" fmla="*/ 167 w 730"/>
                <a:gd name="T15" fmla="*/ 189 h 270"/>
                <a:gd name="T16" fmla="*/ 145 w 730"/>
                <a:gd name="T17" fmla="*/ 191 h 270"/>
                <a:gd name="T18" fmla="*/ 112 w 730"/>
                <a:gd name="T19" fmla="*/ 201 h 270"/>
                <a:gd name="T20" fmla="*/ 70 w 730"/>
                <a:gd name="T21" fmla="*/ 219 h 270"/>
                <a:gd name="T22" fmla="*/ 0 w 730"/>
                <a:gd name="T23" fmla="*/ 267 h 270"/>
                <a:gd name="T24" fmla="*/ 2 w 730"/>
                <a:gd name="T25" fmla="*/ 270 h 270"/>
                <a:gd name="T26" fmla="*/ 10 w 730"/>
                <a:gd name="T27" fmla="*/ 265 h 270"/>
                <a:gd name="T28" fmla="*/ 72 w 730"/>
                <a:gd name="T29" fmla="*/ 223 h 270"/>
                <a:gd name="T30" fmla="*/ 114 w 730"/>
                <a:gd name="T31" fmla="*/ 204 h 270"/>
                <a:gd name="T32" fmla="*/ 146 w 730"/>
                <a:gd name="T33" fmla="*/ 195 h 270"/>
                <a:gd name="T34" fmla="*/ 167 w 730"/>
                <a:gd name="T35" fmla="*/ 193 h 270"/>
                <a:gd name="T36" fmla="*/ 205 w 730"/>
                <a:gd name="T37" fmla="*/ 192 h 270"/>
                <a:gd name="T38" fmla="*/ 326 w 730"/>
                <a:gd name="T39" fmla="*/ 193 h 270"/>
                <a:gd name="T40" fmla="*/ 384 w 730"/>
                <a:gd name="T41" fmla="*/ 192 h 270"/>
                <a:gd name="T42" fmla="*/ 490 w 730"/>
                <a:gd name="T43" fmla="*/ 166 h 270"/>
                <a:gd name="T44" fmla="*/ 586 w 730"/>
                <a:gd name="T45" fmla="*/ 95 h 270"/>
                <a:gd name="T46" fmla="*/ 674 w 730"/>
                <a:gd name="T47" fmla="*/ 26 h 270"/>
                <a:gd name="T48" fmla="*/ 713 w 730"/>
                <a:gd name="T49" fmla="*/ 9 h 270"/>
                <a:gd name="T50" fmla="*/ 725 w 730"/>
                <a:gd name="T51" fmla="*/ 5 h 270"/>
                <a:gd name="T52" fmla="*/ 729 w 730"/>
                <a:gd name="T53" fmla="*/ 4 h 270"/>
                <a:gd name="T54" fmla="*/ 730 w 730"/>
                <a:gd name="T55" fmla="*/ 4 h 270"/>
                <a:gd name="T56" fmla="*/ 729 w 730"/>
                <a:gd name="T57" fmla="*/ 0 h 270"/>
                <a:gd name="T58" fmla="*/ 729 w 730"/>
                <a:gd name="T5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30" h="270">
                  <a:moveTo>
                    <a:pt x="729" y="0"/>
                  </a:moveTo>
                  <a:cubicBezTo>
                    <a:pt x="729" y="0"/>
                    <a:pt x="703" y="7"/>
                    <a:pt x="672" y="22"/>
                  </a:cubicBezTo>
                  <a:cubicBezTo>
                    <a:pt x="641" y="38"/>
                    <a:pt x="605" y="61"/>
                    <a:pt x="583" y="93"/>
                  </a:cubicBezTo>
                  <a:cubicBezTo>
                    <a:pt x="561" y="124"/>
                    <a:pt x="526" y="147"/>
                    <a:pt x="489" y="163"/>
                  </a:cubicBezTo>
                  <a:cubicBezTo>
                    <a:pt x="451" y="178"/>
                    <a:pt x="412" y="186"/>
                    <a:pt x="384" y="188"/>
                  </a:cubicBezTo>
                  <a:cubicBezTo>
                    <a:pt x="369" y="189"/>
                    <a:pt x="349" y="189"/>
                    <a:pt x="326" y="189"/>
                  </a:cubicBezTo>
                  <a:cubicBezTo>
                    <a:pt x="287" y="189"/>
                    <a:pt x="241" y="188"/>
                    <a:pt x="205" y="188"/>
                  </a:cubicBezTo>
                  <a:cubicBezTo>
                    <a:pt x="190" y="188"/>
                    <a:pt x="177" y="189"/>
                    <a:pt x="167" y="189"/>
                  </a:cubicBezTo>
                  <a:cubicBezTo>
                    <a:pt x="157" y="189"/>
                    <a:pt x="149" y="190"/>
                    <a:pt x="145" y="191"/>
                  </a:cubicBezTo>
                  <a:cubicBezTo>
                    <a:pt x="139" y="192"/>
                    <a:pt x="127" y="196"/>
                    <a:pt x="112" y="201"/>
                  </a:cubicBezTo>
                  <a:cubicBezTo>
                    <a:pt x="98" y="205"/>
                    <a:pt x="82" y="212"/>
                    <a:pt x="70" y="219"/>
                  </a:cubicBezTo>
                  <a:cubicBezTo>
                    <a:pt x="45" y="235"/>
                    <a:pt x="0" y="267"/>
                    <a:pt x="0" y="267"/>
                  </a:cubicBezTo>
                  <a:cubicBezTo>
                    <a:pt x="2" y="270"/>
                    <a:pt x="2" y="270"/>
                    <a:pt x="2" y="270"/>
                  </a:cubicBezTo>
                  <a:cubicBezTo>
                    <a:pt x="2" y="270"/>
                    <a:pt x="5" y="268"/>
                    <a:pt x="10" y="265"/>
                  </a:cubicBezTo>
                  <a:cubicBezTo>
                    <a:pt x="24" y="255"/>
                    <a:pt x="54" y="234"/>
                    <a:pt x="72" y="223"/>
                  </a:cubicBezTo>
                  <a:cubicBezTo>
                    <a:pt x="84" y="215"/>
                    <a:pt x="99" y="209"/>
                    <a:pt x="114" y="204"/>
                  </a:cubicBezTo>
                  <a:cubicBezTo>
                    <a:pt x="128" y="200"/>
                    <a:pt x="140" y="196"/>
                    <a:pt x="146" y="195"/>
                  </a:cubicBezTo>
                  <a:cubicBezTo>
                    <a:pt x="149" y="194"/>
                    <a:pt x="157" y="193"/>
                    <a:pt x="167" y="193"/>
                  </a:cubicBezTo>
                  <a:cubicBezTo>
                    <a:pt x="177" y="193"/>
                    <a:pt x="190" y="192"/>
                    <a:pt x="205" y="192"/>
                  </a:cubicBezTo>
                  <a:cubicBezTo>
                    <a:pt x="241" y="192"/>
                    <a:pt x="287" y="193"/>
                    <a:pt x="326" y="193"/>
                  </a:cubicBezTo>
                  <a:cubicBezTo>
                    <a:pt x="349" y="193"/>
                    <a:pt x="370" y="193"/>
                    <a:pt x="384" y="192"/>
                  </a:cubicBezTo>
                  <a:cubicBezTo>
                    <a:pt x="413" y="190"/>
                    <a:pt x="452" y="182"/>
                    <a:pt x="490" y="166"/>
                  </a:cubicBezTo>
                  <a:cubicBezTo>
                    <a:pt x="528" y="151"/>
                    <a:pt x="564" y="128"/>
                    <a:pt x="586" y="95"/>
                  </a:cubicBezTo>
                  <a:cubicBezTo>
                    <a:pt x="607" y="64"/>
                    <a:pt x="643" y="41"/>
                    <a:pt x="674" y="26"/>
                  </a:cubicBezTo>
                  <a:cubicBezTo>
                    <a:pt x="689" y="18"/>
                    <a:pt x="703" y="13"/>
                    <a:pt x="713" y="9"/>
                  </a:cubicBezTo>
                  <a:cubicBezTo>
                    <a:pt x="718" y="7"/>
                    <a:pt x="723" y="6"/>
                    <a:pt x="725" y="5"/>
                  </a:cubicBezTo>
                  <a:cubicBezTo>
                    <a:pt x="727" y="4"/>
                    <a:pt x="728" y="4"/>
                    <a:pt x="729" y="4"/>
                  </a:cubicBezTo>
                  <a:cubicBezTo>
                    <a:pt x="729" y="4"/>
                    <a:pt x="730" y="4"/>
                    <a:pt x="730" y="4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729" y="0"/>
                    <a:pt x="729" y="0"/>
                    <a:pt x="729" y="0"/>
                  </a:cubicBezTo>
                </a:path>
              </a:pathLst>
            </a:custGeom>
            <a:solidFill>
              <a:srgbClr val="679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63B7E565-3883-7E1B-3052-1C3123874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1" y="2270125"/>
              <a:ext cx="982663" cy="352425"/>
            </a:xfrm>
            <a:custGeom>
              <a:avLst/>
              <a:gdLst>
                <a:gd name="T0" fmla="*/ 0 w 619"/>
                <a:gd name="T1" fmla="*/ 0 h 222"/>
                <a:gd name="T2" fmla="*/ 0 w 619"/>
                <a:gd name="T3" fmla="*/ 222 h 222"/>
                <a:gd name="T4" fmla="*/ 619 w 619"/>
                <a:gd name="T5" fmla="*/ 222 h 222"/>
                <a:gd name="T6" fmla="*/ 619 w 619"/>
                <a:gd name="T7" fmla="*/ 219 h 222"/>
                <a:gd name="T8" fmla="*/ 3 w 619"/>
                <a:gd name="T9" fmla="*/ 219 h 222"/>
                <a:gd name="T10" fmla="*/ 3 w 619"/>
                <a:gd name="T11" fmla="*/ 0 h 222"/>
                <a:gd name="T12" fmla="*/ 0 w 619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" h="222">
                  <a:moveTo>
                    <a:pt x="0" y="0"/>
                  </a:moveTo>
                  <a:lnTo>
                    <a:pt x="0" y="222"/>
                  </a:lnTo>
                  <a:lnTo>
                    <a:pt x="619" y="222"/>
                  </a:lnTo>
                  <a:lnTo>
                    <a:pt x="619" y="219"/>
                  </a:lnTo>
                  <a:lnTo>
                    <a:pt x="3" y="21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6F1EF445-0BD1-270C-1121-194217D95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1" y="2270125"/>
              <a:ext cx="982663" cy="352425"/>
            </a:xfrm>
            <a:custGeom>
              <a:avLst/>
              <a:gdLst>
                <a:gd name="T0" fmla="*/ 0 w 619"/>
                <a:gd name="T1" fmla="*/ 0 h 222"/>
                <a:gd name="T2" fmla="*/ 0 w 619"/>
                <a:gd name="T3" fmla="*/ 222 h 222"/>
                <a:gd name="T4" fmla="*/ 619 w 619"/>
                <a:gd name="T5" fmla="*/ 222 h 222"/>
                <a:gd name="T6" fmla="*/ 619 w 619"/>
                <a:gd name="T7" fmla="*/ 219 h 222"/>
                <a:gd name="T8" fmla="*/ 3 w 619"/>
                <a:gd name="T9" fmla="*/ 219 h 222"/>
                <a:gd name="T10" fmla="*/ 3 w 619"/>
                <a:gd name="T11" fmla="*/ 0 h 222"/>
                <a:gd name="T12" fmla="*/ 0 w 619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" h="222">
                  <a:moveTo>
                    <a:pt x="0" y="0"/>
                  </a:moveTo>
                  <a:lnTo>
                    <a:pt x="0" y="222"/>
                  </a:lnTo>
                  <a:lnTo>
                    <a:pt x="619" y="222"/>
                  </a:lnTo>
                  <a:lnTo>
                    <a:pt x="619" y="219"/>
                  </a:lnTo>
                  <a:lnTo>
                    <a:pt x="3" y="219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FA2300DC-8BEB-9634-02EA-84242EE6A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1" y="2238375"/>
              <a:ext cx="42863" cy="38100"/>
            </a:xfrm>
            <a:custGeom>
              <a:avLst/>
              <a:gdLst>
                <a:gd name="T0" fmla="*/ 0 w 27"/>
                <a:gd name="T1" fmla="*/ 24 h 24"/>
                <a:gd name="T2" fmla="*/ 13 w 27"/>
                <a:gd name="T3" fmla="*/ 0 h 24"/>
                <a:gd name="T4" fmla="*/ 27 w 27"/>
                <a:gd name="T5" fmla="*/ 24 h 24"/>
                <a:gd name="T6" fmla="*/ 0 w 2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4">
                  <a:moveTo>
                    <a:pt x="0" y="24"/>
                  </a:moveTo>
                  <a:lnTo>
                    <a:pt x="13" y="0"/>
                  </a:lnTo>
                  <a:lnTo>
                    <a:pt x="27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66">
              <a:extLst>
                <a:ext uri="{FF2B5EF4-FFF2-40B4-BE49-F238E27FC236}">
                  <a16:creationId xmlns:a16="http://schemas.microsoft.com/office/drawing/2014/main" id="{7BE050CF-2B00-3A7C-79E2-D4BD664B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1" y="2238375"/>
              <a:ext cx="42863" cy="38100"/>
            </a:xfrm>
            <a:custGeom>
              <a:avLst/>
              <a:gdLst>
                <a:gd name="T0" fmla="*/ 0 w 27"/>
                <a:gd name="T1" fmla="*/ 24 h 24"/>
                <a:gd name="T2" fmla="*/ 13 w 27"/>
                <a:gd name="T3" fmla="*/ 0 h 24"/>
                <a:gd name="T4" fmla="*/ 27 w 27"/>
                <a:gd name="T5" fmla="*/ 24 h 24"/>
                <a:gd name="T6" fmla="*/ 0 w 2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4">
                  <a:moveTo>
                    <a:pt x="0" y="24"/>
                  </a:moveTo>
                  <a:lnTo>
                    <a:pt x="13" y="0"/>
                  </a:lnTo>
                  <a:lnTo>
                    <a:pt x="27" y="24"/>
                  </a:lnTo>
                  <a:lnTo>
                    <a:pt x="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 67">
              <a:extLst>
                <a:ext uri="{FF2B5EF4-FFF2-40B4-BE49-F238E27FC236}">
                  <a16:creationId xmlns:a16="http://schemas.microsoft.com/office/drawing/2014/main" id="{B3882C81-3575-4D2D-3E3B-E8DE9862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4" y="2598738"/>
              <a:ext cx="36513" cy="42863"/>
            </a:xfrm>
            <a:custGeom>
              <a:avLst/>
              <a:gdLst>
                <a:gd name="T0" fmla="*/ 0 w 23"/>
                <a:gd name="T1" fmla="*/ 27 h 27"/>
                <a:gd name="T2" fmla="*/ 23 w 23"/>
                <a:gd name="T3" fmla="*/ 13 h 27"/>
                <a:gd name="T4" fmla="*/ 0 w 23"/>
                <a:gd name="T5" fmla="*/ 0 h 27"/>
                <a:gd name="T6" fmla="*/ 0 w 23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0" y="27"/>
                  </a:moveTo>
                  <a:lnTo>
                    <a:pt x="23" y="13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ACCB742A-613F-07C0-5FF0-DF6F39B7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4" y="2598738"/>
              <a:ext cx="36513" cy="42863"/>
            </a:xfrm>
            <a:custGeom>
              <a:avLst/>
              <a:gdLst>
                <a:gd name="T0" fmla="*/ 0 w 23"/>
                <a:gd name="T1" fmla="*/ 27 h 27"/>
                <a:gd name="T2" fmla="*/ 23 w 23"/>
                <a:gd name="T3" fmla="*/ 13 h 27"/>
                <a:gd name="T4" fmla="*/ 0 w 23"/>
                <a:gd name="T5" fmla="*/ 0 h 27"/>
                <a:gd name="T6" fmla="*/ 0 w 23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0" y="27"/>
                  </a:moveTo>
                  <a:lnTo>
                    <a:pt x="23" y="13"/>
                  </a:lnTo>
                  <a:lnTo>
                    <a:pt x="0" y="0"/>
                  </a:lnTo>
                  <a:lnTo>
                    <a:pt x="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Freeform 69">
              <a:extLst>
                <a:ext uri="{FF2B5EF4-FFF2-40B4-BE49-F238E27FC236}">
                  <a16:creationId xmlns:a16="http://schemas.microsoft.com/office/drawing/2014/main" id="{069AF38E-D8A2-BE82-7956-7C82900A9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689" y="1793875"/>
              <a:ext cx="185738" cy="166688"/>
            </a:xfrm>
            <a:custGeom>
              <a:avLst/>
              <a:gdLst>
                <a:gd name="T0" fmla="*/ 40 w 140"/>
                <a:gd name="T1" fmla="*/ 126 h 126"/>
                <a:gd name="T2" fmla="*/ 140 w 140"/>
                <a:gd name="T3" fmla="*/ 48 h 126"/>
                <a:gd name="T4" fmla="*/ 140 w 140"/>
                <a:gd name="T5" fmla="*/ 47 h 126"/>
                <a:gd name="T6" fmla="*/ 15 w 140"/>
                <a:gd name="T7" fmla="*/ 0 h 126"/>
                <a:gd name="T8" fmla="*/ 40 w 140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26">
                  <a:moveTo>
                    <a:pt x="40" y="126"/>
                  </a:moveTo>
                  <a:cubicBezTo>
                    <a:pt x="140" y="48"/>
                    <a:pt x="140" y="48"/>
                    <a:pt x="140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45"/>
                    <a:pt x="11" y="92"/>
                    <a:pt x="40" y="126"/>
                  </a:cubicBezTo>
                </a:path>
              </a:pathLst>
            </a:custGeom>
            <a:solidFill>
              <a:srgbClr val="FDE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455BA919-770C-F940-5128-87F7EDABF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4" y="1636713"/>
              <a:ext cx="242888" cy="206375"/>
            </a:xfrm>
            <a:custGeom>
              <a:avLst/>
              <a:gdLst>
                <a:gd name="T0" fmla="*/ 5 w 183"/>
                <a:gd name="T1" fmla="*/ 93 h 156"/>
                <a:gd name="T2" fmla="*/ 0 w 183"/>
                <a:gd name="T3" fmla="*/ 105 h 156"/>
                <a:gd name="T4" fmla="*/ 123 w 183"/>
                <a:gd name="T5" fmla="*/ 156 h 156"/>
                <a:gd name="T6" fmla="*/ 183 w 183"/>
                <a:gd name="T7" fmla="*/ 33 h 156"/>
                <a:gd name="T8" fmla="*/ 180 w 183"/>
                <a:gd name="T9" fmla="*/ 32 h 156"/>
                <a:gd name="T10" fmla="*/ 5 w 183"/>
                <a:gd name="T11" fmla="*/ 9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156">
                  <a:moveTo>
                    <a:pt x="5" y="93"/>
                  </a:moveTo>
                  <a:cubicBezTo>
                    <a:pt x="3" y="97"/>
                    <a:pt x="1" y="101"/>
                    <a:pt x="0" y="105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32"/>
                    <a:pt x="181" y="32"/>
                    <a:pt x="180" y="32"/>
                  </a:cubicBezTo>
                  <a:cubicBezTo>
                    <a:pt x="114" y="0"/>
                    <a:pt x="36" y="28"/>
                    <a:pt x="5" y="93"/>
                  </a:cubicBezTo>
                </a:path>
              </a:pathLst>
            </a:custGeom>
            <a:solidFill>
              <a:srgbClr val="FE9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077522B9-4374-0973-5CCE-E84D07E46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4" y="1862138"/>
              <a:ext cx="123825" cy="155575"/>
            </a:xfrm>
            <a:custGeom>
              <a:avLst/>
              <a:gdLst>
                <a:gd name="T0" fmla="*/ 49 w 94"/>
                <a:gd name="T1" fmla="*/ 117 h 118"/>
                <a:gd name="T2" fmla="*/ 52 w 94"/>
                <a:gd name="T3" fmla="*/ 118 h 118"/>
                <a:gd name="T4" fmla="*/ 94 w 94"/>
                <a:gd name="T5" fmla="*/ 0 h 118"/>
                <a:gd name="T6" fmla="*/ 0 w 94"/>
                <a:gd name="T7" fmla="*/ 85 h 118"/>
                <a:gd name="T8" fmla="*/ 49 w 94"/>
                <a:gd name="T9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18">
                  <a:moveTo>
                    <a:pt x="49" y="117"/>
                  </a:moveTo>
                  <a:cubicBezTo>
                    <a:pt x="50" y="117"/>
                    <a:pt x="51" y="117"/>
                    <a:pt x="52" y="1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4" y="99"/>
                    <a:pt x="30" y="110"/>
                    <a:pt x="49" y="117"/>
                  </a:cubicBezTo>
                </a:path>
              </a:pathLst>
            </a:custGeom>
            <a:solidFill>
              <a:srgbClr val="A4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C12D2F03-A3DD-499A-58DD-834DF2F06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01" y="1870075"/>
              <a:ext cx="60325" cy="157163"/>
            </a:xfrm>
            <a:custGeom>
              <a:avLst/>
              <a:gdLst>
                <a:gd name="T0" fmla="*/ 0 w 46"/>
                <a:gd name="T1" fmla="*/ 113 h 119"/>
                <a:gd name="T2" fmla="*/ 46 w 46"/>
                <a:gd name="T3" fmla="*/ 119 h 119"/>
                <a:gd name="T4" fmla="*/ 36 w 46"/>
                <a:gd name="T5" fmla="*/ 0 h 119"/>
                <a:gd name="T6" fmla="*/ 0 w 46"/>
                <a:gd name="T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19">
                  <a:moveTo>
                    <a:pt x="0" y="113"/>
                  </a:moveTo>
                  <a:cubicBezTo>
                    <a:pt x="15" y="117"/>
                    <a:pt x="31" y="119"/>
                    <a:pt x="46" y="11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113"/>
                    <a:pt x="0" y="113"/>
                    <a:pt x="0" y="113"/>
                  </a:cubicBezTo>
                </a:path>
              </a:pathLst>
            </a:custGeom>
            <a:solidFill>
              <a:srgbClr val="679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6527719F-7E6C-5577-0629-86EF0A49C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1689100"/>
              <a:ext cx="207963" cy="334963"/>
            </a:xfrm>
            <a:custGeom>
              <a:avLst/>
              <a:gdLst>
                <a:gd name="T0" fmla="*/ 63 w 157"/>
                <a:gd name="T1" fmla="*/ 0 h 254"/>
                <a:gd name="T2" fmla="*/ 0 w 157"/>
                <a:gd name="T3" fmla="*/ 128 h 254"/>
                <a:gd name="T4" fmla="*/ 17 w 157"/>
                <a:gd name="T5" fmla="*/ 254 h 254"/>
                <a:gd name="T6" fmla="*/ 129 w 157"/>
                <a:gd name="T7" fmla="*/ 171 h 254"/>
                <a:gd name="T8" fmla="*/ 63 w 157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254">
                  <a:moveTo>
                    <a:pt x="63" y="0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67" y="248"/>
                    <a:pt x="107" y="222"/>
                    <a:pt x="129" y="171"/>
                  </a:cubicBezTo>
                  <a:cubicBezTo>
                    <a:pt x="157" y="105"/>
                    <a:pt x="128" y="29"/>
                    <a:pt x="63" y="0"/>
                  </a:cubicBezTo>
                </a:path>
              </a:pathLst>
            </a:custGeom>
            <a:solidFill>
              <a:srgbClr val="BDE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E8D9EA19-90BA-35CA-D165-745A77C29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9" y="1636713"/>
              <a:ext cx="217488" cy="150813"/>
            </a:xfrm>
            <a:custGeom>
              <a:avLst/>
              <a:gdLst>
                <a:gd name="T0" fmla="*/ 3 w 137"/>
                <a:gd name="T1" fmla="*/ 95 h 95"/>
                <a:gd name="T2" fmla="*/ 61 w 137"/>
                <a:gd name="T3" fmla="*/ 3 h 95"/>
                <a:gd name="T4" fmla="*/ 137 w 137"/>
                <a:gd name="T5" fmla="*/ 3 h 95"/>
                <a:gd name="T6" fmla="*/ 137 w 137"/>
                <a:gd name="T7" fmla="*/ 0 h 95"/>
                <a:gd name="T8" fmla="*/ 59 w 137"/>
                <a:gd name="T9" fmla="*/ 0 h 95"/>
                <a:gd name="T10" fmla="*/ 0 w 137"/>
                <a:gd name="T11" fmla="*/ 94 h 95"/>
                <a:gd name="T12" fmla="*/ 3 w 137"/>
                <a:gd name="T13" fmla="*/ 95 h 95"/>
                <a:gd name="T14" fmla="*/ 3 w 137"/>
                <a:gd name="T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95">
                  <a:moveTo>
                    <a:pt x="3" y="95"/>
                  </a:moveTo>
                  <a:lnTo>
                    <a:pt x="61" y="3"/>
                  </a:lnTo>
                  <a:lnTo>
                    <a:pt x="137" y="3"/>
                  </a:lnTo>
                  <a:lnTo>
                    <a:pt x="137" y="0"/>
                  </a:lnTo>
                  <a:lnTo>
                    <a:pt x="59" y="0"/>
                  </a:lnTo>
                  <a:lnTo>
                    <a:pt x="0" y="94"/>
                  </a:lnTo>
                  <a:lnTo>
                    <a:pt x="3" y="95"/>
                  </a:lnTo>
                  <a:lnTo>
                    <a:pt x="3" y="9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5FECBB8B-399F-ED9D-3AD4-5963EE990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9" y="1636713"/>
              <a:ext cx="217488" cy="150813"/>
            </a:xfrm>
            <a:custGeom>
              <a:avLst/>
              <a:gdLst>
                <a:gd name="T0" fmla="*/ 3 w 137"/>
                <a:gd name="T1" fmla="*/ 95 h 95"/>
                <a:gd name="T2" fmla="*/ 61 w 137"/>
                <a:gd name="T3" fmla="*/ 3 h 95"/>
                <a:gd name="T4" fmla="*/ 137 w 137"/>
                <a:gd name="T5" fmla="*/ 3 h 95"/>
                <a:gd name="T6" fmla="*/ 137 w 137"/>
                <a:gd name="T7" fmla="*/ 0 h 95"/>
                <a:gd name="T8" fmla="*/ 59 w 137"/>
                <a:gd name="T9" fmla="*/ 0 h 95"/>
                <a:gd name="T10" fmla="*/ 0 w 137"/>
                <a:gd name="T11" fmla="*/ 94 h 95"/>
                <a:gd name="T12" fmla="*/ 3 w 137"/>
                <a:gd name="T13" fmla="*/ 95 h 95"/>
                <a:gd name="T14" fmla="*/ 3 w 137"/>
                <a:gd name="T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95">
                  <a:moveTo>
                    <a:pt x="3" y="95"/>
                  </a:moveTo>
                  <a:lnTo>
                    <a:pt x="61" y="3"/>
                  </a:lnTo>
                  <a:lnTo>
                    <a:pt x="137" y="3"/>
                  </a:lnTo>
                  <a:lnTo>
                    <a:pt x="137" y="0"/>
                  </a:lnTo>
                  <a:lnTo>
                    <a:pt x="59" y="0"/>
                  </a:lnTo>
                  <a:lnTo>
                    <a:pt x="0" y="94"/>
                  </a:lnTo>
                  <a:lnTo>
                    <a:pt x="3" y="95"/>
                  </a:lnTo>
                  <a:lnTo>
                    <a:pt x="3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7ECFA954-7892-593D-E985-0ED254009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801" y="1606550"/>
              <a:ext cx="266700" cy="125413"/>
            </a:xfrm>
            <a:custGeom>
              <a:avLst/>
              <a:gdLst>
                <a:gd name="T0" fmla="*/ 168 w 168"/>
                <a:gd name="T1" fmla="*/ 76 h 79"/>
                <a:gd name="T2" fmla="*/ 92 w 168"/>
                <a:gd name="T3" fmla="*/ 0 h 79"/>
                <a:gd name="T4" fmla="*/ 0 w 168"/>
                <a:gd name="T5" fmla="*/ 0 h 79"/>
                <a:gd name="T6" fmla="*/ 0 w 168"/>
                <a:gd name="T7" fmla="*/ 4 h 79"/>
                <a:gd name="T8" fmla="*/ 90 w 168"/>
                <a:gd name="T9" fmla="*/ 4 h 79"/>
                <a:gd name="T10" fmla="*/ 165 w 168"/>
                <a:gd name="T11" fmla="*/ 79 h 79"/>
                <a:gd name="T12" fmla="*/ 168 w 168"/>
                <a:gd name="T13" fmla="*/ 76 h 79"/>
                <a:gd name="T14" fmla="*/ 168 w 168"/>
                <a:gd name="T15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79">
                  <a:moveTo>
                    <a:pt x="168" y="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90" y="4"/>
                  </a:lnTo>
                  <a:lnTo>
                    <a:pt x="165" y="79"/>
                  </a:lnTo>
                  <a:lnTo>
                    <a:pt x="168" y="76"/>
                  </a:lnTo>
                  <a:lnTo>
                    <a:pt x="168" y="7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B65D941F-67FF-ACD3-6967-F4C035A4A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801" y="1606550"/>
              <a:ext cx="266700" cy="125413"/>
            </a:xfrm>
            <a:custGeom>
              <a:avLst/>
              <a:gdLst>
                <a:gd name="T0" fmla="*/ 168 w 168"/>
                <a:gd name="T1" fmla="*/ 76 h 79"/>
                <a:gd name="T2" fmla="*/ 92 w 168"/>
                <a:gd name="T3" fmla="*/ 0 h 79"/>
                <a:gd name="T4" fmla="*/ 0 w 168"/>
                <a:gd name="T5" fmla="*/ 0 h 79"/>
                <a:gd name="T6" fmla="*/ 0 w 168"/>
                <a:gd name="T7" fmla="*/ 4 h 79"/>
                <a:gd name="T8" fmla="*/ 90 w 168"/>
                <a:gd name="T9" fmla="*/ 4 h 79"/>
                <a:gd name="T10" fmla="*/ 165 w 168"/>
                <a:gd name="T11" fmla="*/ 79 h 79"/>
                <a:gd name="T12" fmla="*/ 168 w 168"/>
                <a:gd name="T13" fmla="*/ 76 h 79"/>
                <a:gd name="T14" fmla="*/ 168 w 168"/>
                <a:gd name="T15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79">
                  <a:moveTo>
                    <a:pt x="168" y="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90" y="4"/>
                  </a:lnTo>
                  <a:lnTo>
                    <a:pt x="165" y="79"/>
                  </a:lnTo>
                  <a:lnTo>
                    <a:pt x="168" y="76"/>
                  </a:lnTo>
                  <a:lnTo>
                    <a:pt x="168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78">
              <a:extLst>
                <a:ext uri="{FF2B5EF4-FFF2-40B4-BE49-F238E27FC236}">
                  <a16:creationId xmlns:a16="http://schemas.microsoft.com/office/drawing/2014/main" id="{465B7084-C561-8C45-6412-EE01AEC49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4" y="1866900"/>
              <a:ext cx="252413" cy="635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79">
              <a:extLst>
                <a:ext uri="{FF2B5EF4-FFF2-40B4-BE49-F238E27FC236}">
                  <a16:creationId xmlns:a16="http://schemas.microsoft.com/office/drawing/2014/main" id="{2BE2067B-1D05-35E0-46AC-3F5E5F90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4" y="1866900"/>
              <a:ext cx="25241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C22D2972-81F6-2C83-817D-621FA9B6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1957388"/>
              <a:ext cx="261938" cy="115888"/>
            </a:xfrm>
            <a:custGeom>
              <a:avLst/>
              <a:gdLst>
                <a:gd name="T0" fmla="*/ 163 w 165"/>
                <a:gd name="T1" fmla="*/ 0 h 73"/>
                <a:gd name="T2" fmla="*/ 93 w 165"/>
                <a:gd name="T3" fmla="*/ 70 h 73"/>
                <a:gd name="T4" fmla="*/ 0 w 165"/>
                <a:gd name="T5" fmla="*/ 70 h 73"/>
                <a:gd name="T6" fmla="*/ 0 w 165"/>
                <a:gd name="T7" fmla="*/ 73 h 73"/>
                <a:gd name="T8" fmla="*/ 93 w 165"/>
                <a:gd name="T9" fmla="*/ 73 h 73"/>
                <a:gd name="T10" fmla="*/ 165 w 165"/>
                <a:gd name="T11" fmla="*/ 2 h 73"/>
                <a:gd name="T12" fmla="*/ 163 w 165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73">
                  <a:moveTo>
                    <a:pt x="163" y="0"/>
                  </a:moveTo>
                  <a:lnTo>
                    <a:pt x="93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93" y="73"/>
                  </a:lnTo>
                  <a:lnTo>
                    <a:pt x="165" y="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reeform 81">
              <a:extLst>
                <a:ext uri="{FF2B5EF4-FFF2-40B4-BE49-F238E27FC236}">
                  <a16:creationId xmlns:a16="http://schemas.microsoft.com/office/drawing/2014/main" id="{05C01C36-4EFF-6307-0111-4A7909F5E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1957388"/>
              <a:ext cx="261938" cy="115888"/>
            </a:xfrm>
            <a:custGeom>
              <a:avLst/>
              <a:gdLst>
                <a:gd name="T0" fmla="*/ 163 w 165"/>
                <a:gd name="T1" fmla="*/ 0 h 73"/>
                <a:gd name="T2" fmla="*/ 93 w 165"/>
                <a:gd name="T3" fmla="*/ 70 h 73"/>
                <a:gd name="T4" fmla="*/ 0 w 165"/>
                <a:gd name="T5" fmla="*/ 70 h 73"/>
                <a:gd name="T6" fmla="*/ 0 w 165"/>
                <a:gd name="T7" fmla="*/ 73 h 73"/>
                <a:gd name="T8" fmla="*/ 93 w 165"/>
                <a:gd name="T9" fmla="*/ 73 h 73"/>
                <a:gd name="T10" fmla="*/ 165 w 165"/>
                <a:gd name="T11" fmla="*/ 2 h 73"/>
                <a:gd name="T12" fmla="*/ 163 w 165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73">
                  <a:moveTo>
                    <a:pt x="163" y="0"/>
                  </a:moveTo>
                  <a:lnTo>
                    <a:pt x="93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93" y="73"/>
                  </a:lnTo>
                  <a:lnTo>
                    <a:pt x="165" y="2"/>
                  </a:lnTo>
                  <a:lnTo>
                    <a:pt x="1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82">
              <a:extLst>
                <a:ext uri="{FF2B5EF4-FFF2-40B4-BE49-F238E27FC236}">
                  <a16:creationId xmlns:a16="http://schemas.microsoft.com/office/drawing/2014/main" id="{E06CC0DF-0FD4-8D0C-0BAA-CFC437FFF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1" y="1976438"/>
              <a:ext cx="179388" cy="182563"/>
            </a:xfrm>
            <a:custGeom>
              <a:avLst/>
              <a:gdLst>
                <a:gd name="T0" fmla="*/ 110 w 113"/>
                <a:gd name="T1" fmla="*/ 0 h 115"/>
                <a:gd name="T2" fmla="*/ 92 w 113"/>
                <a:gd name="T3" fmla="*/ 111 h 115"/>
                <a:gd name="T4" fmla="*/ 0 w 113"/>
                <a:gd name="T5" fmla="*/ 111 h 115"/>
                <a:gd name="T6" fmla="*/ 0 w 113"/>
                <a:gd name="T7" fmla="*/ 115 h 115"/>
                <a:gd name="T8" fmla="*/ 95 w 113"/>
                <a:gd name="T9" fmla="*/ 115 h 115"/>
                <a:gd name="T10" fmla="*/ 113 w 113"/>
                <a:gd name="T11" fmla="*/ 0 h 115"/>
                <a:gd name="T12" fmla="*/ 110 w 113"/>
                <a:gd name="T13" fmla="*/ 0 h 115"/>
                <a:gd name="T14" fmla="*/ 110 w 113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15">
                  <a:moveTo>
                    <a:pt x="110" y="0"/>
                  </a:moveTo>
                  <a:lnTo>
                    <a:pt x="92" y="111"/>
                  </a:lnTo>
                  <a:lnTo>
                    <a:pt x="0" y="111"/>
                  </a:lnTo>
                  <a:lnTo>
                    <a:pt x="0" y="115"/>
                  </a:lnTo>
                  <a:lnTo>
                    <a:pt x="95" y="115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83">
              <a:extLst>
                <a:ext uri="{FF2B5EF4-FFF2-40B4-BE49-F238E27FC236}">
                  <a16:creationId xmlns:a16="http://schemas.microsoft.com/office/drawing/2014/main" id="{F0C64847-5CD9-503E-C0DA-D0FD0BA8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1" y="1976438"/>
              <a:ext cx="179388" cy="182563"/>
            </a:xfrm>
            <a:custGeom>
              <a:avLst/>
              <a:gdLst>
                <a:gd name="T0" fmla="*/ 110 w 113"/>
                <a:gd name="T1" fmla="*/ 0 h 115"/>
                <a:gd name="T2" fmla="*/ 92 w 113"/>
                <a:gd name="T3" fmla="*/ 111 h 115"/>
                <a:gd name="T4" fmla="*/ 0 w 113"/>
                <a:gd name="T5" fmla="*/ 111 h 115"/>
                <a:gd name="T6" fmla="*/ 0 w 113"/>
                <a:gd name="T7" fmla="*/ 115 h 115"/>
                <a:gd name="T8" fmla="*/ 95 w 113"/>
                <a:gd name="T9" fmla="*/ 115 h 115"/>
                <a:gd name="T10" fmla="*/ 113 w 113"/>
                <a:gd name="T11" fmla="*/ 0 h 115"/>
                <a:gd name="T12" fmla="*/ 110 w 113"/>
                <a:gd name="T13" fmla="*/ 0 h 115"/>
                <a:gd name="T14" fmla="*/ 110 w 113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15">
                  <a:moveTo>
                    <a:pt x="110" y="0"/>
                  </a:moveTo>
                  <a:lnTo>
                    <a:pt x="92" y="111"/>
                  </a:lnTo>
                  <a:lnTo>
                    <a:pt x="0" y="111"/>
                  </a:lnTo>
                  <a:lnTo>
                    <a:pt x="0" y="115"/>
                  </a:lnTo>
                  <a:lnTo>
                    <a:pt x="95" y="115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84">
              <a:extLst>
                <a:ext uri="{FF2B5EF4-FFF2-40B4-BE49-F238E27FC236}">
                  <a16:creationId xmlns:a16="http://schemas.microsoft.com/office/drawing/2014/main" id="{F64183FF-B6C8-BBDD-7033-C8E1DBA0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1" y="1612900"/>
              <a:ext cx="103188" cy="1428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85">
              <a:extLst>
                <a:ext uri="{FF2B5EF4-FFF2-40B4-BE49-F238E27FC236}">
                  <a16:creationId xmlns:a16="http://schemas.microsoft.com/office/drawing/2014/main" id="{AF364017-B6FF-031D-65A0-73E5BF2B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1" y="1612900"/>
              <a:ext cx="1031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86">
              <a:extLst>
                <a:ext uri="{FF2B5EF4-FFF2-40B4-BE49-F238E27FC236}">
                  <a16:creationId xmlns:a16="http://schemas.microsoft.com/office/drawing/2014/main" id="{29902364-081F-F93C-CE6C-12FEF868A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9" y="1577975"/>
              <a:ext cx="101600" cy="1428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87">
              <a:extLst>
                <a:ext uri="{FF2B5EF4-FFF2-40B4-BE49-F238E27FC236}">
                  <a16:creationId xmlns:a16="http://schemas.microsoft.com/office/drawing/2014/main" id="{72C32804-C361-D021-4E23-B700CA3B0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9" y="1577975"/>
              <a:ext cx="101600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Rectangle 88">
              <a:extLst>
                <a:ext uri="{FF2B5EF4-FFF2-40B4-BE49-F238E27FC236}">
                  <a16:creationId xmlns:a16="http://schemas.microsoft.com/office/drawing/2014/main" id="{C0A38CE3-DAFC-79FD-5CB9-96D6D8A4A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1" y="2043113"/>
              <a:ext cx="96838" cy="1428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Rectangle 89">
              <a:extLst>
                <a:ext uri="{FF2B5EF4-FFF2-40B4-BE49-F238E27FC236}">
                  <a16:creationId xmlns:a16="http://schemas.microsoft.com/office/drawing/2014/main" id="{99762BCC-F714-0F5D-564A-6EC27A386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1" y="2043113"/>
              <a:ext cx="9683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Rectangle 90">
              <a:extLst>
                <a:ext uri="{FF2B5EF4-FFF2-40B4-BE49-F238E27FC236}">
                  <a16:creationId xmlns:a16="http://schemas.microsoft.com/office/drawing/2014/main" id="{DD601750-F85B-72B4-27EE-EBAC5A794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4" y="2127250"/>
              <a:ext cx="131763" cy="1587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ctangle 91">
              <a:extLst>
                <a:ext uri="{FF2B5EF4-FFF2-40B4-BE49-F238E27FC236}">
                  <a16:creationId xmlns:a16="http://schemas.microsoft.com/office/drawing/2014/main" id="{1F16CEE5-CED9-B5D8-16EF-CFF09B59F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4" y="2127250"/>
              <a:ext cx="131763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Rectangle 92">
              <a:extLst>
                <a:ext uri="{FF2B5EF4-FFF2-40B4-BE49-F238E27FC236}">
                  <a16:creationId xmlns:a16="http://schemas.microsoft.com/office/drawing/2014/main" id="{F0C2F592-C23B-AFDF-2B54-3D7771AE1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4" y="1838325"/>
              <a:ext cx="71438" cy="1428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93">
              <a:extLst>
                <a:ext uri="{FF2B5EF4-FFF2-40B4-BE49-F238E27FC236}">
                  <a16:creationId xmlns:a16="http://schemas.microsoft.com/office/drawing/2014/main" id="{5D57BD84-2559-BFF1-434F-3AEC52689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4" y="1838325"/>
              <a:ext cx="7143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 116">
              <a:extLst>
                <a:ext uri="{FF2B5EF4-FFF2-40B4-BE49-F238E27FC236}">
                  <a16:creationId xmlns:a16="http://schemas.microsoft.com/office/drawing/2014/main" id="{D1C65285-17FB-4A60-F1CD-298C8AC9E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81" y="3829050"/>
              <a:ext cx="945769" cy="296863"/>
            </a:xfrm>
            <a:custGeom>
              <a:avLst/>
              <a:gdLst>
                <a:gd name="T0" fmla="*/ 0 w 520"/>
                <a:gd name="T1" fmla="*/ 0 h 187"/>
                <a:gd name="T2" fmla="*/ 0 w 520"/>
                <a:gd name="T3" fmla="*/ 124 h 187"/>
                <a:gd name="T4" fmla="*/ 251 w 520"/>
                <a:gd name="T5" fmla="*/ 187 h 187"/>
                <a:gd name="T6" fmla="*/ 520 w 520"/>
                <a:gd name="T7" fmla="*/ 187 h 187"/>
                <a:gd name="T8" fmla="*/ 307 w 520"/>
                <a:gd name="T9" fmla="*/ 110 h 187"/>
                <a:gd name="T10" fmla="*/ 0 w 520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187">
                  <a:moveTo>
                    <a:pt x="0" y="0"/>
                  </a:moveTo>
                  <a:lnTo>
                    <a:pt x="0" y="124"/>
                  </a:lnTo>
                  <a:lnTo>
                    <a:pt x="251" y="187"/>
                  </a:lnTo>
                  <a:lnTo>
                    <a:pt x="520" y="187"/>
                  </a:lnTo>
                  <a:lnTo>
                    <a:pt x="307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6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Freeform 117">
              <a:extLst>
                <a:ext uri="{FF2B5EF4-FFF2-40B4-BE49-F238E27FC236}">
                  <a16:creationId xmlns:a16="http://schemas.microsoft.com/office/drawing/2014/main" id="{A35702DB-B02A-CC2F-F322-15ED70FB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4" y="3841750"/>
              <a:ext cx="825500" cy="296863"/>
            </a:xfrm>
            <a:custGeom>
              <a:avLst/>
              <a:gdLst>
                <a:gd name="T0" fmla="*/ 0 w 520"/>
                <a:gd name="T1" fmla="*/ 0 h 187"/>
                <a:gd name="T2" fmla="*/ 0 w 520"/>
                <a:gd name="T3" fmla="*/ 124 h 187"/>
                <a:gd name="T4" fmla="*/ 251 w 520"/>
                <a:gd name="T5" fmla="*/ 187 h 187"/>
                <a:gd name="T6" fmla="*/ 520 w 520"/>
                <a:gd name="T7" fmla="*/ 187 h 187"/>
                <a:gd name="T8" fmla="*/ 307 w 520"/>
                <a:gd name="T9" fmla="*/ 110 h 187"/>
                <a:gd name="T10" fmla="*/ 0 w 520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187">
                  <a:moveTo>
                    <a:pt x="0" y="0"/>
                  </a:moveTo>
                  <a:lnTo>
                    <a:pt x="0" y="124"/>
                  </a:lnTo>
                  <a:lnTo>
                    <a:pt x="251" y="187"/>
                  </a:lnTo>
                  <a:lnTo>
                    <a:pt x="520" y="187"/>
                  </a:lnTo>
                  <a:lnTo>
                    <a:pt x="307" y="1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Freeform 118">
              <a:extLst>
                <a:ext uri="{FF2B5EF4-FFF2-40B4-BE49-F238E27FC236}">
                  <a16:creationId xmlns:a16="http://schemas.microsoft.com/office/drawing/2014/main" id="{C174AF92-EDB7-46FC-C77F-D4F0A7069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01" y="4011613"/>
              <a:ext cx="185738" cy="127000"/>
            </a:xfrm>
            <a:custGeom>
              <a:avLst/>
              <a:gdLst>
                <a:gd name="T0" fmla="*/ 0 w 140"/>
                <a:gd name="T1" fmla="*/ 0 h 96"/>
                <a:gd name="T2" fmla="*/ 0 w 140"/>
                <a:gd name="T3" fmla="*/ 96 h 96"/>
                <a:gd name="T4" fmla="*/ 128 w 140"/>
                <a:gd name="T5" fmla="*/ 96 h 96"/>
                <a:gd name="T6" fmla="*/ 92 w 140"/>
                <a:gd name="T7" fmla="*/ 52 h 96"/>
                <a:gd name="T8" fmla="*/ 44 w 140"/>
                <a:gd name="T9" fmla="*/ 28 h 96"/>
                <a:gd name="T10" fmla="*/ 42 w 140"/>
                <a:gd name="T11" fmla="*/ 0 h 96"/>
                <a:gd name="T12" fmla="*/ 0 w 140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96">
                  <a:moveTo>
                    <a:pt x="0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40" y="76"/>
                    <a:pt x="92" y="5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 119">
              <a:extLst>
                <a:ext uri="{FF2B5EF4-FFF2-40B4-BE49-F238E27FC236}">
                  <a16:creationId xmlns:a16="http://schemas.microsoft.com/office/drawing/2014/main" id="{C4FA495C-8449-8664-B0FB-E637336D3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51" y="4011613"/>
              <a:ext cx="184150" cy="127000"/>
            </a:xfrm>
            <a:custGeom>
              <a:avLst/>
              <a:gdLst>
                <a:gd name="T0" fmla="*/ 140 w 140"/>
                <a:gd name="T1" fmla="*/ 0 h 96"/>
                <a:gd name="T2" fmla="*/ 140 w 140"/>
                <a:gd name="T3" fmla="*/ 96 h 96"/>
                <a:gd name="T4" fmla="*/ 12 w 140"/>
                <a:gd name="T5" fmla="*/ 96 h 96"/>
                <a:gd name="T6" fmla="*/ 48 w 140"/>
                <a:gd name="T7" fmla="*/ 52 h 96"/>
                <a:gd name="T8" fmla="*/ 96 w 140"/>
                <a:gd name="T9" fmla="*/ 28 h 96"/>
                <a:gd name="T10" fmla="*/ 98 w 140"/>
                <a:gd name="T11" fmla="*/ 0 h 96"/>
                <a:gd name="T12" fmla="*/ 140 w 140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96">
                  <a:moveTo>
                    <a:pt x="140" y="0"/>
                  </a:moveTo>
                  <a:cubicBezTo>
                    <a:pt x="140" y="96"/>
                    <a:pt x="140" y="96"/>
                    <a:pt x="140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6"/>
                    <a:pt x="0" y="76"/>
                    <a:pt x="48" y="52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Freeform 120">
              <a:extLst>
                <a:ext uri="{FF2B5EF4-FFF2-40B4-BE49-F238E27FC236}">
                  <a16:creationId xmlns:a16="http://schemas.microsoft.com/office/drawing/2014/main" id="{0E89E377-675F-D812-E7C7-09EE90E29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51" y="2800350"/>
              <a:ext cx="334963" cy="1243013"/>
            </a:xfrm>
            <a:custGeom>
              <a:avLst/>
              <a:gdLst>
                <a:gd name="T0" fmla="*/ 0 w 211"/>
                <a:gd name="T1" fmla="*/ 0 h 783"/>
                <a:gd name="T2" fmla="*/ 22 w 211"/>
                <a:gd name="T3" fmla="*/ 783 h 783"/>
                <a:gd name="T4" fmla="*/ 87 w 211"/>
                <a:gd name="T5" fmla="*/ 783 h 783"/>
                <a:gd name="T6" fmla="*/ 107 w 211"/>
                <a:gd name="T7" fmla="*/ 141 h 783"/>
                <a:gd name="T8" fmla="*/ 117 w 211"/>
                <a:gd name="T9" fmla="*/ 783 h 783"/>
                <a:gd name="T10" fmla="*/ 182 w 211"/>
                <a:gd name="T11" fmla="*/ 783 h 783"/>
                <a:gd name="T12" fmla="*/ 211 w 211"/>
                <a:gd name="T13" fmla="*/ 0 h 783"/>
                <a:gd name="T14" fmla="*/ 0 w 211"/>
                <a:gd name="T15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783">
                  <a:moveTo>
                    <a:pt x="0" y="0"/>
                  </a:moveTo>
                  <a:lnTo>
                    <a:pt x="22" y="783"/>
                  </a:lnTo>
                  <a:lnTo>
                    <a:pt x="87" y="783"/>
                  </a:lnTo>
                  <a:lnTo>
                    <a:pt x="107" y="141"/>
                  </a:lnTo>
                  <a:lnTo>
                    <a:pt x="117" y="783"/>
                  </a:lnTo>
                  <a:lnTo>
                    <a:pt x="182" y="783"/>
                  </a:lnTo>
                  <a:lnTo>
                    <a:pt x="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Freeform 121">
              <a:extLst>
                <a:ext uri="{FF2B5EF4-FFF2-40B4-BE49-F238E27FC236}">
                  <a16:creationId xmlns:a16="http://schemas.microsoft.com/office/drawing/2014/main" id="{EC59F5C9-4962-C65A-D405-52734C2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64" y="2390775"/>
              <a:ext cx="0" cy="87313"/>
            </a:xfrm>
            <a:custGeom>
              <a:avLst/>
              <a:gdLst>
                <a:gd name="T0" fmla="*/ 0 h 66"/>
                <a:gd name="T1" fmla="*/ 1 h 66"/>
                <a:gd name="T2" fmla="*/ 2 h 66"/>
                <a:gd name="T3" fmla="*/ 11 h 66"/>
                <a:gd name="T4" fmla="*/ 31 h 66"/>
                <a:gd name="T5" fmla="*/ 66 h 66"/>
                <a:gd name="T6" fmla="*/ 66 h 66"/>
                <a:gd name="T7" fmla="*/ 0 h 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66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Freeform 122">
              <a:extLst>
                <a:ext uri="{FF2B5EF4-FFF2-40B4-BE49-F238E27FC236}">
                  <a16:creationId xmlns:a16="http://schemas.microsoft.com/office/drawing/2014/main" id="{F75529CA-B8E4-70A3-C44C-E3EED260A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64" y="2306638"/>
              <a:ext cx="69850" cy="171450"/>
            </a:xfrm>
            <a:custGeom>
              <a:avLst/>
              <a:gdLst>
                <a:gd name="T0" fmla="*/ 52 w 52"/>
                <a:gd name="T1" fmla="*/ 0 h 130"/>
                <a:gd name="T2" fmla="*/ 32 w 52"/>
                <a:gd name="T3" fmla="*/ 17 h 130"/>
                <a:gd name="T4" fmla="*/ 28 w 52"/>
                <a:gd name="T5" fmla="*/ 14 h 130"/>
                <a:gd name="T6" fmla="*/ 28 w 52"/>
                <a:gd name="T7" fmla="*/ 18 h 130"/>
                <a:gd name="T8" fmla="*/ 25 w 52"/>
                <a:gd name="T9" fmla="*/ 41 h 130"/>
                <a:gd name="T10" fmla="*/ 24 w 52"/>
                <a:gd name="T11" fmla="*/ 40 h 130"/>
                <a:gd name="T12" fmla="*/ 12 w 52"/>
                <a:gd name="T13" fmla="*/ 53 h 130"/>
                <a:gd name="T14" fmla="*/ 0 w 52"/>
                <a:gd name="T15" fmla="*/ 64 h 130"/>
                <a:gd name="T16" fmla="*/ 0 w 52"/>
                <a:gd name="T17" fmla="*/ 130 h 130"/>
                <a:gd name="T18" fmla="*/ 41 w 52"/>
                <a:gd name="T19" fmla="*/ 85 h 130"/>
                <a:gd name="T20" fmla="*/ 38 w 52"/>
                <a:gd name="T21" fmla="*/ 83 h 130"/>
                <a:gd name="T22" fmla="*/ 51 w 52"/>
                <a:gd name="T23" fmla="*/ 69 h 130"/>
                <a:gd name="T24" fmla="*/ 49 w 52"/>
                <a:gd name="T25" fmla="*/ 67 h 130"/>
                <a:gd name="T26" fmla="*/ 52 w 52"/>
                <a:gd name="T27" fmla="*/ 65 h 130"/>
                <a:gd name="T28" fmla="*/ 52 w 52"/>
                <a:gd name="T2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130">
                  <a:moveTo>
                    <a:pt x="52" y="0"/>
                  </a:moveTo>
                  <a:cubicBezTo>
                    <a:pt x="45" y="4"/>
                    <a:pt x="38" y="12"/>
                    <a:pt x="32" y="17"/>
                  </a:cubicBezTo>
                  <a:cubicBezTo>
                    <a:pt x="31" y="16"/>
                    <a:pt x="29" y="15"/>
                    <a:pt x="28" y="14"/>
                  </a:cubicBezTo>
                  <a:cubicBezTo>
                    <a:pt x="28" y="15"/>
                    <a:pt x="28" y="16"/>
                    <a:pt x="28" y="18"/>
                  </a:cubicBezTo>
                  <a:cubicBezTo>
                    <a:pt x="26" y="25"/>
                    <a:pt x="26" y="33"/>
                    <a:pt x="25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8" y="111"/>
                    <a:pt x="41" y="85"/>
                    <a:pt x="41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0" y="66"/>
                    <a:pt x="51" y="65"/>
                    <a:pt x="52" y="65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123">
              <a:extLst>
                <a:ext uri="{FF2B5EF4-FFF2-40B4-BE49-F238E27FC236}">
                  <a16:creationId xmlns:a16="http://schemas.microsoft.com/office/drawing/2014/main" id="{6CDB086F-E955-50FB-7015-00B7B2762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4" y="2752725"/>
              <a:ext cx="338138" cy="47625"/>
            </a:xfrm>
            <a:custGeom>
              <a:avLst/>
              <a:gdLst>
                <a:gd name="T0" fmla="*/ 213 w 213"/>
                <a:gd name="T1" fmla="*/ 0 h 30"/>
                <a:gd name="T2" fmla="*/ 0 w 213"/>
                <a:gd name="T3" fmla="*/ 0 h 30"/>
                <a:gd name="T4" fmla="*/ 1 w 213"/>
                <a:gd name="T5" fmla="*/ 30 h 30"/>
                <a:gd name="T6" fmla="*/ 212 w 213"/>
                <a:gd name="T7" fmla="*/ 30 h 30"/>
                <a:gd name="T8" fmla="*/ 213 w 213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0">
                  <a:moveTo>
                    <a:pt x="213" y="0"/>
                  </a:moveTo>
                  <a:lnTo>
                    <a:pt x="0" y="0"/>
                  </a:lnTo>
                  <a:lnTo>
                    <a:pt x="1" y="30"/>
                  </a:lnTo>
                  <a:lnTo>
                    <a:pt x="212" y="3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 124">
              <a:extLst>
                <a:ext uri="{FF2B5EF4-FFF2-40B4-BE49-F238E27FC236}">
                  <a16:creationId xmlns:a16="http://schemas.microsoft.com/office/drawing/2014/main" id="{471A976E-3A68-475E-680C-CBE3EF789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1" y="2135188"/>
              <a:ext cx="171450" cy="865188"/>
            </a:xfrm>
            <a:custGeom>
              <a:avLst/>
              <a:gdLst>
                <a:gd name="T0" fmla="*/ 0 w 108"/>
                <a:gd name="T1" fmla="*/ 58 h 545"/>
                <a:gd name="T2" fmla="*/ 14 w 108"/>
                <a:gd name="T3" fmla="*/ 542 h 545"/>
                <a:gd name="T4" fmla="*/ 97 w 108"/>
                <a:gd name="T5" fmla="*/ 545 h 545"/>
                <a:gd name="T6" fmla="*/ 99 w 108"/>
                <a:gd name="T7" fmla="*/ 98 h 545"/>
                <a:gd name="T8" fmla="*/ 108 w 108"/>
                <a:gd name="T9" fmla="*/ 0 h 545"/>
                <a:gd name="T10" fmla="*/ 0 w 108"/>
                <a:gd name="T11" fmla="*/ 58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545">
                  <a:moveTo>
                    <a:pt x="0" y="58"/>
                  </a:moveTo>
                  <a:lnTo>
                    <a:pt x="14" y="542"/>
                  </a:lnTo>
                  <a:lnTo>
                    <a:pt x="97" y="545"/>
                  </a:lnTo>
                  <a:lnTo>
                    <a:pt x="99" y="98"/>
                  </a:lnTo>
                  <a:lnTo>
                    <a:pt x="108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Freeform 125">
              <a:extLst>
                <a:ext uri="{FF2B5EF4-FFF2-40B4-BE49-F238E27FC236}">
                  <a16:creationId xmlns:a16="http://schemas.microsoft.com/office/drawing/2014/main" id="{F73F166B-6DAB-EE97-F322-0DCB48ACE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226" y="2128838"/>
              <a:ext cx="136525" cy="622300"/>
            </a:xfrm>
            <a:custGeom>
              <a:avLst/>
              <a:gdLst>
                <a:gd name="T0" fmla="*/ 40 w 86"/>
                <a:gd name="T1" fmla="*/ 0 h 392"/>
                <a:gd name="T2" fmla="*/ 14 w 86"/>
                <a:gd name="T3" fmla="*/ 7 h 392"/>
                <a:gd name="T4" fmla="*/ 0 w 86"/>
                <a:gd name="T5" fmla="*/ 25 h 392"/>
                <a:gd name="T6" fmla="*/ 0 w 86"/>
                <a:gd name="T7" fmla="*/ 392 h 392"/>
                <a:gd name="T8" fmla="*/ 86 w 86"/>
                <a:gd name="T9" fmla="*/ 392 h 392"/>
                <a:gd name="T10" fmla="*/ 85 w 86"/>
                <a:gd name="T11" fmla="*/ 25 h 392"/>
                <a:gd name="T12" fmla="*/ 67 w 86"/>
                <a:gd name="T13" fmla="*/ 5 h 392"/>
                <a:gd name="T14" fmla="*/ 40 w 86"/>
                <a:gd name="T1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392">
                  <a:moveTo>
                    <a:pt x="40" y="0"/>
                  </a:moveTo>
                  <a:lnTo>
                    <a:pt x="14" y="7"/>
                  </a:lnTo>
                  <a:lnTo>
                    <a:pt x="0" y="25"/>
                  </a:lnTo>
                  <a:lnTo>
                    <a:pt x="0" y="392"/>
                  </a:lnTo>
                  <a:lnTo>
                    <a:pt x="86" y="392"/>
                  </a:lnTo>
                  <a:lnTo>
                    <a:pt x="85" y="25"/>
                  </a:lnTo>
                  <a:lnTo>
                    <a:pt x="67" y="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Freeform 126">
              <a:extLst>
                <a:ext uri="{FF2B5EF4-FFF2-40B4-BE49-F238E27FC236}">
                  <a16:creationId xmlns:a16="http://schemas.microsoft.com/office/drawing/2014/main" id="{3D0ADFD2-9B41-163F-44D0-F77233D52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6" y="2144713"/>
              <a:ext cx="57150" cy="76200"/>
            </a:xfrm>
            <a:custGeom>
              <a:avLst/>
              <a:gdLst>
                <a:gd name="T0" fmla="*/ 16 w 36"/>
                <a:gd name="T1" fmla="*/ 0 h 48"/>
                <a:gd name="T2" fmla="*/ 0 w 36"/>
                <a:gd name="T3" fmla="*/ 27 h 48"/>
                <a:gd name="T4" fmla="*/ 11 w 36"/>
                <a:gd name="T5" fmla="*/ 48 h 48"/>
                <a:gd name="T6" fmla="*/ 23 w 36"/>
                <a:gd name="T7" fmla="*/ 48 h 48"/>
                <a:gd name="T8" fmla="*/ 36 w 36"/>
                <a:gd name="T9" fmla="*/ 27 h 48"/>
                <a:gd name="T10" fmla="*/ 16 w 36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8">
                  <a:moveTo>
                    <a:pt x="16" y="0"/>
                  </a:moveTo>
                  <a:lnTo>
                    <a:pt x="0" y="27"/>
                  </a:lnTo>
                  <a:lnTo>
                    <a:pt x="11" y="48"/>
                  </a:lnTo>
                  <a:lnTo>
                    <a:pt x="23" y="48"/>
                  </a:lnTo>
                  <a:lnTo>
                    <a:pt x="36" y="2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127">
              <a:extLst>
                <a:ext uri="{FF2B5EF4-FFF2-40B4-BE49-F238E27FC236}">
                  <a16:creationId xmlns:a16="http://schemas.microsoft.com/office/drawing/2014/main" id="{27EA8D7A-C119-7D9C-761D-1CC2CB3D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164" y="2111375"/>
              <a:ext cx="122238" cy="92075"/>
            </a:xfrm>
            <a:custGeom>
              <a:avLst/>
              <a:gdLst>
                <a:gd name="T0" fmla="*/ 13 w 77"/>
                <a:gd name="T1" fmla="*/ 0 h 58"/>
                <a:gd name="T2" fmla="*/ 60 w 77"/>
                <a:gd name="T3" fmla="*/ 0 h 58"/>
                <a:gd name="T4" fmla="*/ 77 w 77"/>
                <a:gd name="T5" fmla="*/ 30 h 58"/>
                <a:gd name="T6" fmla="*/ 53 w 77"/>
                <a:gd name="T7" fmla="*/ 57 h 58"/>
                <a:gd name="T8" fmla="*/ 36 w 77"/>
                <a:gd name="T9" fmla="*/ 29 h 58"/>
                <a:gd name="T10" fmla="*/ 18 w 77"/>
                <a:gd name="T11" fmla="*/ 58 h 58"/>
                <a:gd name="T12" fmla="*/ 0 w 77"/>
                <a:gd name="T13" fmla="*/ 33 h 58"/>
                <a:gd name="T14" fmla="*/ 13 w 77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8">
                  <a:moveTo>
                    <a:pt x="13" y="0"/>
                  </a:moveTo>
                  <a:lnTo>
                    <a:pt x="60" y="0"/>
                  </a:lnTo>
                  <a:lnTo>
                    <a:pt x="77" y="30"/>
                  </a:lnTo>
                  <a:lnTo>
                    <a:pt x="53" y="57"/>
                  </a:lnTo>
                  <a:lnTo>
                    <a:pt x="36" y="29"/>
                  </a:lnTo>
                  <a:lnTo>
                    <a:pt x="18" y="58"/>
                  </a:lnTo>
                  <a:lnTo>
                    <a:pt x="0" y="3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 128">
              <a:extLst>
                <a:ext uri="{FF2B5EF4-FFF2-40B4-BE49-F238E27FC236}">
                  <a16:creationId xmlns:a16="http://schemas.microsoft.com/office/drawing/2014/main" id="{5F62A43F-D474-06F5-7CDF-0BE357BE9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14" y="2060575"/>
              <a:ext cx="53975" cy="84138"/>
            </a:xfrm>
            <a:custGeom>
              <a:avLst/>
              <a:gdLst>
                <a:gd name="T0" fmla="*/ 0 w 40"/>
                <a:gd name="T1" fmla="*/ 6 h 64"/>
                <a:gd name="T2" fmla="*/ 0 w 40"/>
                <a:gd name="T3" fmla="*/ 48 h 64"/>
                <a:gd name="T4" fmla="*/ 18 w 40"/>
                <a:gd name="T5" fmla="*/ 64 h 64"/>
                <a:gd name="T6" fmla="*/ 40 w 40"/>
                <a:gd name="T7" fmla="*/ 48 h 64"/>
                <a:gd name="T8" fmla="*/ 40 w 40"/>
                <a:gd name="T9" fmla="*/ 0 h 64"/>
                <a:gd name="T10" fmla="*/ 0 w 40"/>
                <a:gd name="T1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4">
                  <a:moveTo>
                    <a:pt x="0" y="6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0" y="11"/>
                    <a:pt x="0" y="6"/>
                  </a:cubicBez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 129">
              <a:extLst>
                <a:ext uri="{FF2B5EF4-FFF2-40B4-BE49-F238E27FC236}">
                  <a16:creationId xmlns:a16="http://schemas.microsoft.com/office/drawing/2014/main" id="{5694807E-B104-F9CE-21AE-6CDABA044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6" y="2205038"/>
              <a:ext cx="50800" cy="501650"/>
            </a:xfrm>
            <a:custGeom>
              <a:avLst/>
              <a:gdLst>
                <a:gd name="T0" fmla="*/ 12 w 32"/>
                <a:gd name="T1" fmla="*/ 0 h 316"/>
                <a:gd name="T2" fmla="*/ 0 w 32"/>
                <a:gd name="T3" fmla="*/ 297 h 316"/>
                <a:gd name="T4" fmla="*/ 15 w 32"/>
                <a:gd name="T5" fmla="*/ 316 h 316"/>
                <a:gd name="T6" fmla="*/ 32 w 32"/>
                <a:gd name="T7" fmla="*/ 296 h 316"/>
                <a:gd name="T8" fmla="*/ 22 w 32"/>
                <a:gd name="T9" fmla="*/ 0 h 316"/>
                <a:gd name="T10" fmla="*/ 12 w 32"/>
                <a:gd name="T1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16">
                  <a:moveTo>
                    <a:pt x="12" y="0"/>
                  </a:moveTo>
                  <a:lnTo>
                    <a:pt x="0" y="297"/>
                  </a:lnTo>
                  <a:lnTo>
                    <a:pt x="15" y="316"/>
                  </a:lnTo>
                  <a:lnTo>
                    <a:pt x="32" y="296"/>
                  </a:lnTo>
                  <a:lnTo>
                    <a:pt x="2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Freeform 130">
              <a:extLst>
                <a:ext uri="{FF2B5EF4-FFF2-40B4-BE49-F238E27FC236}">
                  <a16:creationId xmlns:a16="http://schemas.microsoft.com/office/drawing/2014/main" id="{A147FFFB-782F-3C60-1D97-A565F1414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4" y="2141538"/>
              <a:ext cx="168275" cy="862013"/>
            </a:xfrm>
            <a:custGeom>
              <a:avLst/>
              <a:gdLst>
                <a:gd name="T0" fmla="*/ 106 w 106"/>
                <a:gd name="T1" fmla="*/ 53 h 543"/>
                <a:gd name="T2" fmla="*/ 0 w 106"/>
                <a:gd name="T3" fmla="*/ 0 h 543"/>
                <a:gd name="T4" fmla="*/ 8 w 106"/>
                <a:gd name="T5" fmla="*/ 95 h 543"/>
                <a:gd name="T6" fmla="*/ 0 w 106"/>
                <a:gd name="T7" fmla="*/ 543 h 543"/>
                <a:gd name="T8" fmla="*/ 98 w 106"/>
                <a:gd name="T9" fmla="*/ 536 h 543"/>
                <a:gd name="T10" fmla="*/ 106 w 106"/>
                <a:gd name="T11" fmla="*/ 5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543">
                  <a:moveTo>
                    <a:pt x="106" y="53"/>
                  </a:moveTo>
                  <a:lnTo>
                    <a:pt x="0" y="0"/>
                  </a:lnTo>
                  <a:lnTo>
                    <a:pt x="8" y="95"/>
                  </a:lnTo>
                  <a:lnTo>
                    <a:pt x="0" y="543"/>
                  </a:lnTo>
                  <a:lnTo>
                    <a:pt x="98" y="536"/>
                  </a:lnTo>
                  <a:lnTo>
                    <a:pt x="106" y="53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Freeform 131">
              <a:extLst>
                <a:ext uri="{FF2B5EF4-FFF2-40B4-BE49-F238E27FC236}">
                  <a16:creationId xmlns:a16="http://schemas.microsoft.com/office/drawing/2014/main" id="{E343C65A-C211-3B32-F691-DBAC6AE8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2135188"/>
              <a:ext cx="82550" cy="661988"/>
            </a:xfrm>
            <a:custGeom>
              <a:avLst/>
              <a:gdLst>
                <a:gd name="T0" fmla="*/ 62 w 62"/>
                <a:gd name="T1" fmla="*/ 0 h 500"/>
                <a:gd name="T2" fmla="*/ 46 w 62"/>
                <a:gd name="T3" fmla="*/ 10 h 500"/>
                <a:gd name="T4" fmla="*/ 20 w 62"/>
                <a:gd name="T5" fmla="*/ 47 h 500"/>
                <a:gd name="T6" fmla="*/ 26 w 62"/>
                <a:gd name="T7" fmla="*/ 85 h 500"/>
                <a:gd name="T8" fmla="*/ 1 w 62"/>
                <a:gd name="T9" fmla="*/ 97 h 500"/>
                <a:gd name="T10" fmla="*/ 0 w 62"/>
                <a:gd name="T11" fmla="*/ 99 h 500"/>
                <a:gd name="T12" fmla="*/ 49 w 62"/>
                <a:gd name="T13" fmla="*/ 500 h 500"/>
                <a:gd name="T14" fmla="*/ 52 w 62"/>
                <a:gd name="T15" fmla="*/ 117 h 500"/>
                <a:gd name="T16" fmla="*/ 62 w 62"/>
                <a:gd name="T1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00">
                  <a:moveTo>
                    <a:pt x="62" y="0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98"/>
                    <a:pt x="0" y="99"/>
                    <a:pt x="0" y="99"/>
                  </a:cubicBezTo>
                  <a:cubicBezTo>
                    <a:pt x="49" y="500"/>
                    <a:pt x="49" y="500"/>
                    <a:pt x="49" y="500"/>
                  </a:cubicBezTo>
                  <a:cubicBezTo>
                    <a:pt x="52" y="117"/>
                    <a:pt x="52" y="117"/>
                    <a:pt x="52" y="11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A2FA51AE-D65D-05FC-DBC5-F95070B41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9" y="2135188"/>
              <a:ext cx="82550" cy="665163"/>
            </a:xfrm>
            <a:custGeom>
              <a:avLst/>
              <a:gdLst>
                <a:gd name="T0" fmla="*/ 0 w 63"/>
                <a:gd name="T1" fmla="*/ 0 h 503"/>
                <a:gd name="T2" fmla="*/ 17 w 63"/>
                <a:gd name="T3" fmla="*/ 11 h 503"/>
                <a:gd name="T4" fmla="*/ 43 w 63"/>
                <a:gd name="T5" fmla="*/ 48 h 503"/>
                <a:gd name="T6" fmla="*/ 37 w 63"/>
                <a:gd name="T7" fmla="*/ 86 h 503"/>
                <a:gd name="T8" fmla="*/ 62 w 63"/>
                <a:gd name="T9" fmla="*/ 98 h 503"/>
                <a:gd name="T10" fmla="*/ 63 w 63"/>
                <a:gd name="T11" fmla="*/ 100 h 503"/>
                <a:gd name="T12" fmla="*/ 3 w 63"/>
                <a:gd name="T13" fmla="*/ 503 h 503"/>
                <a:gd name="T14" fmla="*/ 11 w 63"/>
                <a:gd name="T15" fmla="*/ 118 h 503"/>
                <a:gd name="T16" fmla="*/ 0 w 63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503">
                  <a:moveTo>
                    <a:pt x="0" y="0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3" y="99"/>
                    <a:pt x="63" y="100"/>
                    <a:pt x="63" y="100"/>
                  </a:cubicBezTo>
                  <a:cubicBezTo>
                    <a:pt x="3" y="503"/>
                    <a:pt x="3" y="503"/>
                    <a:pt x="3" y="503"/>
                  </a:cubicBezTo>
                  <a:cubicBezTo>
                    <a:pt x="11" y="118"/>
                    <a:pt x="11" y="118"/>
                    <a:pt x="11" y="1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33">
              <a:extLst>
                <a:ext uri="{FF2B5EF4-FFF2-40B4-BE49-F238E27FC236}">
                  <a16:creationId xmlns:a16="http://schemas.microsoft.com/office/drawing/2014/main" id="{2697B179-F492-4F08-F0F2-2A7D78F4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914" y="2751138"/>
              <a:ext cx="57150" cy="46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Freeform 134">
              <a:extLst>
                <a:ext uri="{FF2B5EF4-FFF2-40B4-BE49-F238E27FC236}">
                  <a16:creationId xmlns:a16="http://schemas.microsoft.com/office/drawing/2014/main" id="{5CE4842F-FEC2-3B47-8AFE-C32B2BFA6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6" y="2800350"/>
              <a:ext cx="104775" cy="153988"/>
            </a:xfrm>
            <a:custGeom>
              <a:avLst/>
              <a:gdLst>
                <a:gd name="T0" fmla="*/ 26 w 80"/>
                <a:gd name="T1" fmla="*/ 0 h 117"/>
                <a:gd name="T2" fmla="*/ 78 w 80"/>
                <a:gd name="T3" fmla="*/ 72 h 117"/>
                <a:gd name="T4" fmla="*/ 44 w 80"/>
                <a:gd name="T5" fmla="*/ 112 h 117"/>
                <a:gd name="T6" fmla="*/ 10 w 80"/>
                <a:gd name="T7" fmla="*/ 107 h 117"/>
                <a:gd name="T8" fmla="*/ 26 w 80"/>
                <a:gd name="T9" fmla="*/ 90 h 117"/>
                <a:gd name="T10" fmla="*/ 32 w 80"/>
                <a:gd name="T11" fmla="*/ 66 h 117"/>
                <a:gd name="T12" fmla="*/ 2 w 80"/>
                <a:gd name="T13" fmla="*/ 18 h 117"/>
                <a:gd name="T14" fmla="*/ 18 w 80"/>
                <a:gd name="T15" fmla="*/ 4 h 117"/>
                <a:gd name="T16" fmla="*/ 26 w 80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17">
                  <a:moveTo>
                    <a:pt x="26" y="0"/>
                  </a:moveTo>
                  <a:cubicBezTo>
                    <a:pt x="51" y="15"/>
                    <a:pt x="80" y="40"/>
                    <a:pt x="78" y="72"/>
                  </a:cubicBezTo>
                  <a:cubicBezTo>
                    <a:pt x="77" y="100"/>
                    <a:pt x="70" y="105"/>
                    <a:pt x="44" y="112"/>
                  </a:cubicBezTo>
                  <a:cubicBezTo>
                    <a:pt x="35" y="114"/>
                    <a:pt x="15" y="117"/>
                    <a:pt x="10" y="107"/>
                  </a:cubicBezTo>
                  <a:cubicBezTo>
                    <a:pt x="0" y="89"/>
                    <a:pt x="19" y="92"/>
                    <a:pt x="26" y="90"/>
                  </a:cubicBezTo>
                  <a:cubicBezTo>
                    <a:pt x="34" y="88"/>
                    <a:pt x="42" y="74"/>
                    <a:pt x="32" y="66"/>
                  </a:cubicBezTo>
                  <a:cubicBezTo>
                    <a:pt x="10" y="48"/>
                    <a:pt x="22" y="43"/>
                    <a:pt x="2" y="18"/>
                  </a:cubicBezTo>
                  <a:cubicBezTo>
                    <a:pt x="8" y="14"/>
                    <a:pt x="14" y="10"/>
                    <a:pt x="18" y="4"/>
                  </a:cubicBezTo>
                  <a:cubicBezTo>
                    <a:pt x="21" y="6"/>
                    <a:pt x="21" y="10"/>
                    <a:pt x="26" y="0"/>
                  </a:cubicBez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 135">
              <a:extLst>
                <a:ext uri="{FF2B5EF4-FFF2-40B4-BE49-F238E27FC236}">
                  <a16:creationId xmlns:a16="http://schemas.microsoft.com/office/drawing/2014/main" id="{159294AF-77B4-B8E2-AB0E-2B52D467F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14" y="2770188"/>
              <a:ext cx="63500" cy="71438"/>
            </a:xfrm>
            <a:custGeom>
              <a:avLst/>
              <a:gdLst>
                <a:gd name="T0" fmla="*/ 0 w 48"/>
                <a:gd name="T1" fmla="*/ 38 h 54"/>
                <a:gd name="T2" fmla="*/ 26 w 48"/>
                <a:gd name="T3" fmla="*/ 54 h 54"/>
                <a:gd name="T4" fmla="*/ 48 w 48"/>
                <a:gd name="T5" fmla="*/ 14 h 54"/>
                <a:gd name="T6" fmla="*/ 22 w 48"/>
                <a:gd name="T7" fmla="*/ 0 h 54"/>
                <a:gd name="T8" fmla="*/ 0 w 48"/>
                <a:gd name="T9" fmla="*/ 36 h 54"/>
                <a:gd name="T10" fmla="*/ 0 w 48"/>
                <a:gd name="T11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4">
                  <a:moveTo>
                    <a:pt x="0" y="38"/>
                  </a:moveTo>
                  <a:cubicBezTo>
                    <a:pt x="8" y="43"/>
                    <a:pt x="17" y="50"/>
                    <a:pt x="26" y="54"/>
                  </a:cubicBezTo>
                  <a:cubicBezTo>
                    <a:pt x="34" y="41"/>
                    <a:pt x="41" y="27"/>
                    <a:pt x="48" y="14"/>
                  </a:cubicBezTo>
                  <a:cubicBezTo>
                    <a:pt x="39" y="9"/>
                    <a:pt x="32" y="2"/>
                    <a:pt x="22" y="0"/>
                  </a:cubicBezTo>
                  <a:cubicBezTo>
                    <a:pt x="15" y="11"/>
                    <a:pt x="3" y="24"/>
                    <a:pt x="0" y="36"/>
                  </a:cubicBezTo>
                  <a:cubicBezTo>
                    <a:pt x="0" y="39"/>
                    <a:pt x="0" y="28"/>
                    <a:pt x="0" y="3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 136">
              <a:extLst>
                <a:ext uri="{FF2B5EF4-FFF2-40B4-BE49-F238E27FC236}">
                  <a16:creationId xmlns:a16="http://schemas.microsoft.com/office/drawing/2014/main" id="{69089E4C-678F-DA64-9BC6-6B4BF9670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51" y="2227263"/>
              <a:ext cx="247650" cy="614363"/>
            </a:xfrm>
            <a:custGeom>
              <a:avLst/>
              <a:gdLst>
                <a:gd name="T0" fmla="*/ 183 w 188"/>
                <a:gd name="T1" fmla="*/ 0 h 465"/>
                <a:gd name="T2" fmla="*/ 4 w 188"/>
                <a:gd name="T3" fmla="*/ 247 h 465"/>
                <a:gd name="T4" fmla="*/ 114 w 188"/>
                <a:gd name="T5" fmla="*/ 465 h 465"/>
                <a:gd name="T6" fmla="*/ 146 w 188"/>
                <a:gd name="T7" fmla="*/ 415 h 465"/>
                <a:gd name="T8" fmla="*/ 64 w 188"/>
                <a:gd name="T9" fmla="*/ 245 h 465"/>
                <a:gd name="T10" fmla="*/ 188 w 188"/>
                <a:gd name="T11" fmla="*/ 115 h 465"/>
                <a:gd name="T12" fmla="*/ 183 w 188"/>
                <a:gd name="T13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465">
                  <a:moveTo>
                    <a:pt x="183" y="0"/>
                  </a:moveTo>
                  <a:cubicBezTo>
                    <a:pt x="183" y="0"/>
                    <a:pt x="8" y="123"/>
                    <a:pt x="4" y="247"/>
                  </a:cubicBezTo>
                  <a:cubicBezTo>
                    <a:pt x="0" y="371"/>
                    <a:pt x="114" y="465"/>
                    <a:pt x="114" y="465"/>
                  </a:cubicBezTo>
                  <a:cubicBezTo>
                    <a:pt x="146" y="415"/>
                    <a:pt x="146" y="415"/>
                    <a:pt x="146" y="415"/>
                  </a:cubicBezTo>
                  <a:cubicBezTo>
                    <a:pt x="146" y="415"/>
                    <a:pt x="40" y="341"/>
                    <a:pt x="64" y="245"/>
                  </a:cubicBezTo>
                  <a:cubicBezTo>
                    <a:pt x="88" y="149"/>
                    <a:pt x="188" y="115"/>
                    <a:pt x="188" y="115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reeform 137">
              <a:extLst>
                <a:ext uri="{FF2B5EF4-FFF2-40B4-BE49-F238E27FC236}">
                  <a16:creationId xmlns:a16="http://schemas.microsoft.com/office/drawing/2014/main" id="{FC03F103-B5DB-B82A-FD0C-2C267DF6A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539" y="2211388"/>
              <a:ext cx="114300" cy="117475"/>
            </a:xfrm>
            <a:custGeom>
              <a:avLst/>
              <a:gdLst>
                <a:gd name="T0" fmla="*/ 17 w 86"/>
                <a:gd name="T1" fmla="*/ 52 h 89"/>
                <a:gd name="T2" fmla="*/ 0 w 86"/>
                <a:gd name="T3" fmla="*/ 70 h 89"/>
                <a:gd name="T4" fmla="*/ 20 w 86"/>
                <a:gd name="T5" fmla="*/ 89 h 89"/>
                <a:gd name="T6" fmla="*/ 50 w 86"/>
                <a:gd name="T7" fmla="*/ 71 h 89"/>
                <a:gd name="T8" fmla="*/ 82 w 86"/>
                <a:gd name="T9" fmla="*/ 56 h 89"/>
                <a:gd name="T10" fmla="*/ 74 w 86"/>
                <a:gd name="T11" fmla="*/ 6 h 89"/>
                <a:gd name="T12" fmla="*/ 38 w 86"/>
                <a:gd name="T13" fmla="*/ 17 h 89"/>
                <a:gd name="T14" fmla="*/ 17 w 86"/>
                <a:gd name="T15" fmla="*/ 5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89">
                  <a:moveTo>
                    <a:pt x="17" y="52"/>
                  </a:moveTo>
                  <a:cubicBezTo>
                    <a:pt x="13" y="55"/>
                    <a:pt x="4" y="66"/>
                    <a:pt x="0" y="70"/>
                  </a:cubicBezTo>
                  <a:cubicBezTo>
                    <a:pt x="6" y="75"/>
                    <a:pt x="13" y="84"/>
                    <a:pt x="20" y="89"/>
                  </a:cubicBezTo>
                  <a:cubicBezTo>
                    <a:pt x="29" y="82"/>
                    <a:pt x="39" y="69"/>
                    <a:pt x="50" y="71"/>
                  </a:cubicBezTo>
                  <a:cubicBezTo>
                    <a:pt x="54" y="72"/>
                    <a:pt x="62" y="70"/>
                    <a:pt x="82" y="56"/>
                  </a:cubicBezTo>
                  <a:cubicBezTo>
                    <a:pt x="86" y="41"/>
                    <a:pt x="79" y="14"/>
                    <a:pt x="74" y="6"/>
                  </a:cubicBezTo>
                  <a:cubicBezTo>
                    <a:pt x="70" y="0"/>
                    <a:pt x="41" y="11"/>
                    <a:pt x="38" y="17"/>
                  </a:cubicBezTo>
                  <a:cubicBezTo>
                    <a:pt x="17" y="52"/>
                    <a:pt x="17" y="52"/>
                    <a:pt x="17" y="52"/>
                  </a:cubicBezTo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Freeform 138">
              <a:extLst>
                <a:ext uri="{FF2B5EF4-FFF2-40B4-BE49-F238E27FC236}">
                  <a16:creationId xmlns:a16="http://schemas.microsoft.com/office/drawing/2014/main" id="{123CF7DD-27DA-D0FF-783A-38A24A39C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239" y="2211388"/>
              <a:ext cx="73025" cy="85725"/>
            </a:xfrm>
            <a:custGeom>
              <a:avLst/>
              <a:gdLst>
                <a:gd name="T0" fmla="*/ 0 w 56"/>
                <a:gd name="T1" fmla="*/ 65 h 65"/>
                <a:gd name="T2" fmla="*/ 7 w 56"/>
                <a:gd name="T3" fmla="*/ 25 h 65"/>
                <a:gd name="T4" fmla="*/ 18 w 56"/>
                <a:gd name="T5" fmla="*/ 9 h 65"/>
                <a:gd name="T6" fmla="*/ 36 w 56"/>
                <a:gd name="T7" fmla="*/ 7 h 65"/>
                <a:gd name="T8" fmla="*/ 53 w 56"/>
                <a:gd name="T9" fmla="*/ 0 h 65"/>
                <a:gd name="T10" fmla="*/ 40 w 56"/>
                <a:gd name="T11" fmla="*/ 16 h 65"/>
                <a:gd name="T12" fmla="*/ 25 w 56"/>
                <a:gd name="T13" fmla="*/ 27 h 65"/>
                <a:gd name="T14" fmla="*/ 27 w 56"/>
                <a:gd name="T15" fmla="*/ 42 h 65"/>
                <a:gd name="T16" fmla="*/ 13 w 56"/>
                <a:gd name="T17" fmla="*/ 61 h 65"/>
                <a:gd name="T18" fmla="*/ 0 w 56"/>
                <a:gd name="T1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5">
                  <a:moveTo>
                    <a:pt x="0" y="65"/>
                  </a:moveTo>
                  <a:cubicBezTo>
                    <a:pt x="5" y="53"/>
                    <a:pt x="4" y="38"/>
                    <a:pt x="7" y="25"/>
                  </a:cubicBezTo>
                  <a:cubicBezTo>
                    <a:pt x="10" y="10"/>
                    <a:pt x="7" y="13"/>
                    <a:pt x="18" y="9"/>
                  </a:cubicBezTo>
                  <a:cubicBezTo>
                    <a:pt x="23" y="8"/>
                    <a:pt x="31" y="9"/>
                    <a:pt x="36" y="7"/>
                  </a:cubicBezTo>
                  <a:cubicBezTo>
                    <a:pt x="48" y="2"/>
                    <a:pt x="52" y="0"/>
                    <a:pt x="53" y="0"/>
                  </a:cubicBezTo>
                  <a:cubicBezTo>
                    <a:pt x="56" y="6"/>
                    <a:pt x="44" y="17"/>
                    <a:pt x="40" y="16"/>
                  </a:cubicBezTo>
                  <a:cubicBezTo>
                    <a:pt x="39" y="17"/>
                    <a:pt x="26" y="21"/>
                    <a:pt x="25" y="27"/>
                  </a:cubicBezTo>
                  <a:cubicBezTo>
                    <a:pt x="25" y="30"/>
                    <a:pt x="26" y="39"/>
                    <a:pt x="27" y="42"/>
                  </a:cubicBezTo>
                  <a:cubicBezTo>
                    <a:pt x="28" y="53"/>
                    <a:pt x="20" y="57"/>
                    <a:pt x="13" y="61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 139">
              <a:extLst>
                <a:ext uri="{FF2B5EF4-FFF2-40B4-BE49-F238E27FC236}">
                  <a16:creationId xmlns:a16="http://schemas.microsoft.com/office/drawing/2014/main" id="{B1F81975-B7B9-1CC0-E34F-BBC3797EB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514" y="1941513"/>
              <a:ext cx="377825" cy="311150"/>
            </a:xfrm>
            <a:custGeom>
              <a:avLst/>
              <a:gdLst>
                <a:gd name="T0" fmla="*/ 5 w 238"/>
                <a:gd name="T1" fmla="*/ 196 h 196"/>
                <a:gd name="T2" fmla="*/ 0 w 238"/>
                <a:gd name="T3" fmla="*/ 188 h 196"/>
                <a:gd name="T4" fmla="*/ 235 w 238"/>
                <a:gd name="T5" fmla="*/ 0 h 196"/>
                <a:gd name="T6" fmla="*/ 238 w 238"/>
                <a:gd name="T7" fmla="*/ 4 h 196"/>
                <a:gd name="T8" fmla="*/ 5 w 238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96">
                  <a:moveTo>
                    <a:pt x="5" y="196"/>
                  </a:moveTo>
                  <a:lnTo>
                    <a:pt x="0" y="188"/>
                  </a:lnTo>
                  <a:lnTo>
                    <a:pt x="235" y="0"/>
                  </a:lnTo>
                  <a:lnTo>
                    <a:pt x="238" y="4"/>
                  </a:lnTo>
                  <a:lnTo>
                    <a:pt x="5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 140">
              <a:extLst>
                <a:ext uri="{FF2B5EF4-FFF2-40B4-BE49-F238E27FC236}">
                  <a16:creationId xmlns:a16="http://schemas.microsoft.com/office/drawing/2014/main" id="{1A41F3E4-0999-BF23-D773-D8726F9E1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514" y="1941513"/>
              <a:ext cx="377825" cy="311150"/>
            </a:xfrm>
            <a:custGeom>
              <a:avLst/>
              <a:gdLst>
                <a:gd name="T0" fmla="*/ 5 w 238"/>
                <a:gd name="T1" fmla="*/ 196 h 196"/>
                <a:gd name="T2" fmla="*/ 0 w 238"/>
                <a:gd name="T3" fmla="*/ 188 h 196"/>
                <a:gd name="T4" fmla="*/ 235 w 238"/>
                <a:gd name="T5" fmla="*/ 0 h 196"/>
                <a:gd name="T6" fmla="*/ 238 w 238"/>
                <a:gd name="T7" fmla="*/ 4 h 196"/>
                <a:gd name="T8" fmla="*/ 5 w 238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96">
                  <a:moveTo>
                    <a:pt x="5" y="196"/>
                  </a:moveTo>
                  <a:lnTo>
                    <a:pt x="0" y="188"/>
                  </a:lnTo>
                  <a:lnTo>
                    <a:pt x="235" y="0"/>
                  </a:lnTo>
                  <a:lnTo>
                    <a:pt x="238" y="4"/>
                  </a:lnTo>
                  <a:lnTo>
                    <a:pt x="5" y="1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Freeform 141">
              <a:extLst>
                <a:ext uri="{FF2B5EF4-FFF2-40B4-BE49-F238E27FC236}">
                  <a16:creationId xmlns:a16="http://schemas.microsoft.com/office/drawing/2014/main" id="{FE0B617B-CB8A-C508-7C48-AC1D4EFC5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6" y="2216150"/>
              <a:ext cx="49213" cy="82550"/>
            </a:xfrm>
            <a:custGeom>
              <a:avLst/>
              <a:gdLst>
                <a:gd name="T0" fmla="*/ 25 w 37"/>
                <a:gd name="T1" fmla="*/ 2 h 62"/>
                <a:gd name="T2" fmla="*/ 16 w 37"/>
                <a:gd name="T3" fmla="*/ 1 h 62"/>
                <a:gd name="T4" fmla="*/ 12 w 37"/>
                <a:gd name="T5" fmla="*/ 57 h 62"/>
                <a:gd name="T6" fmla="*/ 17 w 37"/>
                <a:gd name="T7" fmla="*/ 62 h 62"/>
                <a:gd name="T8" fmla="*/ 33 w 37"/>
                <a:gd name="T9" fmla="*/ 52 h 62"/>
                <a:gd name="T10" fmla="*/ 25 w 37"/>
                <a:gd name="T1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2">
                  <a:moveTo>
                    <a:pt x="25" y="2"/>
                  </a:moveTo>
                  <a:cubicBezTo>
                    <a:pt x="24" y="0"/>
                    <a:pt x="20" y="0"/>
                    <a:pt x="16" y="1"/>
                  </a:cubicBezTo>
                  <a:cubicBezTo>
                    <a:pt x="0" y="13"/>
                    <a:pt x="12" y="39"/>
                    <a:pt x="12" y="57"/>
                  </a:cubicBezTo>
                  <a:cubicBezTo>
                    <a:pt x="12" y="60"/>
                    <a:pt x="14" y="62"/>
                    <a:pt x="17" y="62"/>
                  </a:cubicBezTo>
                  <a:cubicBezTo>
                    <a:pt x="21" y="60"/>
                    <a:pt x="26" y="57"/>
                    <a:pt x="33" y="52"/>
                  </a:cubicBezTo>
                  <a:cubicBezTo>
                    <a:pt x="37" y="37"/>
                    <a:pt x="30" y="10"/>
                    <a:pt x="25" y="2"/>
                  </a:cubicBezTo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 142">
              <a:extLst>
                <a:ext uri="{FF2B5EF4-FFF2-40B4-BE49-F238E27FC236}">
                  <a16:creationId xmlns:a16="http://schemas.microsoft.com/office/drawing/2014/main" id="{0CDDC320-16E3-F044-AF50-5D11A980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076" y="2274888"/>
              <a:ext cx="69850" cy="74613"/>
            </a:xfrm>
            <a:custGeom>
              <a:avLst/>
              <a:gdLst>
                <a:gd name="T0" fmla="*/ 0 w 44"/>
                <a:gd name="T1" fmla="*/ 22 h 47"/>
                <a:gd name="T2" fmla="*/ 21 w 44"/>
                <a:gd name="T3" fmla="*/ 0 h 47"/>
                <a:gd name="T4" fmla="*/ 44 w 44"/>
                <a:gd name="T5" fmla="*/ 24 h 47"/>
                <a:gd name="T6" fmla="*/ 21 w 44"/>
                <a:gd name="T7" fmla="*/ 47 h 47"/>
                <a:gd name="T8" fmla="*/ 0 w 44"/>
                <a:gd name="T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7">
                  <a:moveTo>
                    <a:pt x="0" y="22"/>
                  </a:moveTo>
                  <a:lnTo>
                    <a:pt x="21" y="0"/>
                  </a:lnTo>
                  <a:lnTo>
                    <a:pt x="44" y="24"/>
                  </a:lnTo>
                  <a:lnTo>
                    <a:pt x="21" y="4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 143">
              <a:extLst>
                <a:ext uri="{FF2B5EF4-FFF2-40B4-BE49-F238E27FC236}">
                  <a16:creationId xmlns:a16="http://schemas.microsoft.com/office/drawing/2014/main" id="{136AC834-81A7-C36D-816D-BAEDF287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4" y="2225675"/>
              <a:ext cx="473075" cy="288925"/>
            </a:xfrm>
            <a:custGeom>
              <a:avLst/>
              <a:gdLst>
                <a:gd name="T0" fmla="*/ 2 w 358"/>
                <a:gd name="T1" fmla="*/ 0 h 218"/>
                <a:gd name="T2" fmla="*/ 170 w 358"/>
                <a:gd name="T3" fmla="*/ 130 h 218"/>
                <a:gd name="T4" fmla="*/ 326 w 358"/>
                <a:gd name="T5" fmla="*/ 46 h 218"/>
                <a:gd name="T6" fmla="*/ 358 w 358"/>
                <a:gd name="T7" fmla="*/ 82 h 218"/>
                <a:gd name="T8" fmla="*/ 162 w 358"/>
                <a:gd name="T9" fmla="*/ 210 h 218"/>
                <a:gd name="T10" fmla="*/ 0 w 358"/>
                <a:gd name="T11" fmla="*/ 116 h 218"/>
                <a:gd name="T12" fmla="*/ 2 w 358"/>
                <a:gd name="T1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218">
                  <a:moveTo>
                    <a:pt x="2" y="0"/>
                  </a:moveTo>
                  <a:cubicBezTo>
                    <a:pt x="2" y="0"/>
                    <a:pt x="81" y="100"/>
                    <a:pt x="170" y="130"/>
                  </a:cubicBezTo>
                  <a:cubicBezTo>
                    <a:pt x="230" y="150"/>
                    <a:pt x="326" y="46"/>
                    <a:pt x="326" y="46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58" y="82"/>
                    <a:pt x="250" y="218"/>
                    <a:pt x="162" y="210"/>
                  </a:cubicBezTo>
                  <a:cubicBezTo>
                    <a:pt x="74" y="202"/>
                    <a:pt x="0" y="116"/>
                    <a:pt x="0" y="11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 144">
              <a:extLst>
                <a:ext uri="{FF2B5EF4-FFF2-40B4-BE49-F238E27FC236}">
                  <a16:creationId xmlns:a16="http://schemas.microsoft.com/office/drawing/2014/main" id="{49F9765A-D399-80C6-C008-2357D091C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14" y="1687513"/>
              <a:ext cx="307975" cy="404813"/>
            </a:xfrm>
            <a:custGeom>
              <a:avLst/>
              <a:gdLst>
                <a:gd name="T0" fmla="*/ 229 w 233"/>
                <a:gd name="T1" fmla="*/ 130 h 306"/>
                <a:gd name="T2" fmla="*/ 217 w 233"/>
                <a:gd name="T3" fmla="*/ 121 h 306"/>
                <a:gd name="T4" fmla="*/ 217 w 233"/>
                <a:gd name="T5" fmla="*/ 117 h 306"/>
                <a:gd name="T6" fmla="*/ 118 w 233"/>
                <a:gd name="T7" fmla="*/ 0 h 306"/>
                <a:gd name="T8" fmla="*/ 19 w 233"/>
                <a:gd name="T9" fmla="*/ 117 h 306"/>
                <a:gd name="T10" fmla="*/ 19 w 233"/>
                <a:gd name="T11" fmla="*/ 124 h 306"/>
                <a:gd name="T12" fmla="*/ 4 w 233"/>
                <a:gd name="T13" fmla="*/ 130 h 306"/>
                <a:gd name="T14" fmla="*/ 5 w 233"/>
                <a:gd name="T15" fmla="*/ 162 h 306"/>
                <a:gd name="T16" fmla="*/ 18 w 233"/>
                <a:gd name="T17" fmla="*/ 181 h 306"/>
                <a:gd name="T18" fmla="*/ 27 w 233"/>
                <a:gd name="T19" fmla="*/ 181 h 306"/>
                <a:gd name="T20" fmla="*/ 118 w 233"/>
                <a:gd name="T21" fmla="*/ 306 h 306"/>
                <a:gd name="T22" fmla="*/ 209 w 233"/>
                <a:gd name="T23" fmla="*/ 182 h 306"/>
                <a:gd name="T24" fmla="*/ 215 w 233"/>
                <a:gd name="T25" fmla="*/ 181 h 306"/>
                <a:gd name="T26" fmla="*/ 227 w 233"/>
                <a:gd name="T27" fmla="*/ 162 h 306"/>
                <a:gd name="T28" fmla="*/ 229 w 233"/>
                <a:gd name="T29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3" h="306">
                  <a:moveTo>
                    <a:pt x="229" y="130"/>
                  </a:moveTo>
                  <a:cubicBezTo>
                    <a:pt x="227" y="124"/>
                    <a:pt x="222" y="119"/>
                    <a:pt x="217" y="121"/>
                  </a:cubicBezTo>
                  <a:cubicBezTo>
                    <a:pt x="217" y="120"/>
                    <a:pt x="217" y="118"/>
                    <a:pt x="217" y="117"/>
                  </a:cubicBezTo>
                  <a:cubicBezTo>
                    <a:pt x="217" y="32"/>
                    <a:pt x="172" y="0"/>
                    <a:pt x="118" y="0"/>
                  </a:cubicBezTo>
                  <a:cubicBezTo>
                    <a:pt x="64" y="0"/>
                    <a:pt x="19" y="32"/>
                    <a:pt x="19" y="117"/>
                  </a:cubicBezTo>
                  <a:cubicBezTo>
                    <a:pt x="19" y="119"/>
                    <a:pt x="19" y="121"/>
                    <a:pt x="19" y="124"/>
                  </a:cubicBezTo>
                  <a:cubicBezTo>
                    <a:pt x="13" y="116"/>
                    <a:pt x="6" y="123"/>
                    <a:pt x="4" y="130"/>
                  </a:cubicBezTo>
                  <a:cubicBezTo>
                    <a:pt x="0" y="140"/>
                    <a:pt x="2" y="152"/>
                    <a:pt x="5" y="162"/>
                  </a:cubicBezTo>
                  <a:cubicBezTo>
                    <a:pt x="7" y="169"/>
                    <a:pt x="11" y="178"/>
                    <a:pt x="18" y="181"/>
                  </a:cubicBezTo>
                  <a:cubicBezTo>
                    <a:pt x="21" y="182"/>
                    <a:pt x="24" y="182"/>
                    <a:pt x="27" y="181"/>
                  </a:cubicBezTo>
                  <a:cubicBezTo>
                    <a:pt x="42" y="247"/>
                    <a:pt x="77" y="306"/>
                    <a:pt x="118" y="306"/>
                  </a:cubicBezTo>
                  <a:cubicBezTo>
                    <a:pt x="159" y="306"/>
                    <a:pt x="194" y="247"/>
                    <a:pt x="209" y="182"/>
                  </a:cubicBezTo>
                  <a:cubicBezTo>
                    <a:pt x="211" y="182"/>
                    <a:pt x="213" y="182"/>
                    <a:pt x="215" y="181"/>
                  </a:cubicBezTo>
                  <a:cubicBezTo>
                    <a:pt x="222" y="178"/>
                    <a:pt x="225" y="169"/>
                    <a:pt x="227" y="162"/>
                  </a:cubicBezTo>
                  <a:cubicBezTo>
                    <a:pt x="230" y="152"/>
                    <a:pt x="233" y="140"/>
                    <a:pt x="229" y="130"/>
                  </a:cubicBez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45">
              <a:extLst>
                <a:ext uri="{FF2B5EF4-FFF2-40B4-BE49-F238E27FC236}">
                  <a16:creationId xmlns:a16="http://schemas.microsoft.com/office/drawing/2014/main" id="{1284E242-6DF1-A038-1F7D-B9942DBA8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4" y="1644650"/>
              <a:ext cx="268288" cy="228600"/>
            </a:xfrm>
            <a:custGeom>
              <a:avLst/>
              <a:gdLst>
                <a:gd name="T0" fmla="*/ 23 w 202"/>
                <a:gd name="T1" fmla="*/ 79 h 173"/>
                <a:gd name="T2" fmla="*/ 167 w 202"/>
                <a:gd name="T3" fmla="*/ 173 h 173"/>
                <a:gd name="T4" fmla="*/ 118 w 202"/>
                <a:gd name="T5" fmla="*/ 9 h 173"/>
                <a:gd name="T6" fmla="*/ 17 w 202"/>
                <a:gd name="T7" fmla="*/ 15 h 173"/>
                <a:gd name="T8" fmla="*/ 23 w 202"/>
                <a:gd name="T9" fmla="*/ 7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73">
                  <a:moveTo>
                    <a:pt x="23" y="79"/>
                  </a:moveTo>
                  <a:cubicBezTo>
                    <a:pt x="40" y="131"/>
                    <a:pt x="166" y="50"/>
                    <a:pt x="167" y="173"/>
                  </a:cubicBezTo>
                  <a:cubicBezTo>
                    <a:pt x="202" y="114"/>
                    <a:pt x="183" y="43"/>
                    <a:pt x="118" y="9"/>
                  </a:cubicBezTo>
                  <a:cubicBezTo>
                    <a:pt x="103" y="0"/>
                    <a:pt x="34" y="0"/>
                    <a:pt x="17" y="15"/>
                  </a:cubicBezTo>
                  <a:cubicBezTo>
                    <a:pt x="0" y="31"/>
                    <a:pt x="21" y="81"/>
                    <a:pt x="23" y="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 146">
              <a:extLst>
                <a:ext uri="{FF2B5EF4-FFF2-40B4-BE49-F238E27FC236}">
                  <a16:creationId xmlns:a16="http://schemas.microsoft.com/office/drawing/2014/main" id="{C7F2F9F0-1F66-D9B6-E14E-2FF1A66C9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14" y="1655763"/>
              <a:ext cx="96838" cy="215900"/>
            </a:xfrm>
            <a:custGeom>
              <a:avLst/>
              <a:gdLst>
                <a:gd name="T0" fmla="*/ 17 w 73"/>
                <a:gd name="T1" fmla="*/ 163 h 163"/>
                <a:gd name="T2" fmla="*/ 0 w 73"/>
                <a:gd name="T3" fmla="*/ 70 h 163"/>
                <a:gd name="T4" fmla="*/ 60 w 73"/>
                <a:gd name="T5" fmla="*/ 9 h 163"/>
                <a:gd name="T6" fmla="*/ 71 w 73"/>
                <a:gd name="T7" fmla="*/ 77 h 163"/>
                <a:gd name="T8" fmla="*/ 24 w 73"/>
                <a:gd name="T9" fmla="*/ 124 h 163"/>
                <a:gd name="T10" fmla="*/ 17 w 73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63">
                  <a:moveTo>
                    <a:pt x="17" y="163"/>
                  </a:moveTo>
                  <a:cubicBezTo>
                    <a:pt x="2" y="143"/>
                    <a:pt x="0" y="110"/>
                    <a:pt x="0" y="70"/>
                  </a:cubicBezTo>
                  <a:cubicBezTo>
                    <a:pt x="0" y="44"/>
                    <a:pt x="29" y="0"/>
                    <a:pt x="60" y="9"/>
                  </a:cubicBezTo>
                  <a:cubicBezTo>
                    <a:pt x="72" y="12"/>
                    <a:pt x="73" y="54"/>
                    <a:pt x="71" y="77"/>
                  </a:cubicBezTo>
                  <a:cubicBezTo>
                    <a:pt x="69" y="97"/>
                    <a:pt x="35" y="84"/>
                    <a:pt x="24" y="124"/>
                  </a:cubicBezTo>
                  <a:cubicBezTo>
                    <a:pt x="18" y="132"/>
                    <a:pt x="18" y="149"/>
                    <a:pt x="17" y="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reeform 147">
              <a:extLst>
                <a:ext uri="{FF2B5EF4-FFF2-40B4-BE49-F238E27FC236}">
                  <a16:creationId xmlns:a16="http://schemas.microsoft.com/office/drawing/2014/main" id="{4A4F887B-973B-75F5-E79C-68030FA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9" y="1997075"/>
              <a:ext cx="76200" cy="42863"/>
            </a:xfrm>
            <a:custGeom>
              <a:avLst/>
              <a:gdLst>
                <a:gd name="T0" fmla="*/ 29 w 58"/>
                <a:gd name="T1" fmla="*/ 32 h 32"/>
                <a:gd name="T2" fmla="*/ 58 w 58"/>
                <a:gd name="T3" fmla="*/ 0 h 32"/>
                <a:gd name="T4" fmla="*/ 0 w 58"/>
                <a:gd name="T5" fmla="*/ 0 h 32"/>
                <a:gd name="T6" fmla="*/ 29 w 5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32">
                  <a:moveTo>
                    <a:pt x="29" y="32"/>
                  </a:moveTo>
                  <a:cubicBezTo>
                    <a:pt x="41" y="32"/>
                    <a:pt x="58" y="18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17" y="32"/>
                    <a:pt x="29" y="3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148">
              <a:extLst>
                <a:ext uri="{FF2B5EF4-FFF2-40B4-BE49-F238E27FC236}">
                  <a16:creationId xmlns:a16="http://schemas.microsoft.com/office/drawing/2014/main" id="{1FA51A42-2370-0671-419B-E75745209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076" y="965200"/>
              <a:ext cx="1558925" cy="327025"/>
            </a:xfrm>
            <a:custGeom>
              <a:avLst/>
              <a:gdLst>
                <a:gd name="T0" fmla="*/ 487 w 982"/>
                <a:gd name="T1" fmla="*/ 0 h 206"/>
                <a:gd name="T2" fmla="*/ 0 w 982"/>
                <a:gd name="T3" fmla="*/ 206 h 206"/>
                <a:gd name="T4" fmla="*/ 982 w 982"/>
                <a:gd name="T5" fmla="*/ 206 h 206"/>
                <a:gd name="T6" fmla="*/ 567 w 982"/>
                <a:gd name="T7" fmla="*/ 5 h 206"/>
                <a:gd name="T8" fmla="*/ 487 w 982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206">
                  <a:moveTo>
                    <a:pt x="487" y="0"/>
                  </a:moveTo>
                  <a:lnTo>
                    <a:pt x="0" y="206"/>
                  </a:lnTo>
                  <a:lnTo>
                    <a:pt x="982" y="206"/>
                  </a:lnTo>
                  <a:lnTo>
                    <a:pt x="567" y="5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8F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 149">
              <a:extLst>
                <a:ext uri="{FF2B5EF4-FFF2-40B4-BE49-F238E27FC236}">
                  <a16:creationId xmlns:a16="http://schemas.microsoft.com/office/drawing/2014/main" id="{D49F7DE9-1954-A006-2971-3F036633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076" y="965200"/>
              <a:ext cx="1558925" cy="327025"/>
            </a:xfrm>
            <a:custGeom>
              <a:avLst/>
              <a:gdLst>
                <a:gd name="T0" fmla="*/ 487 w 982"/>
                <a:gd name="T1" fmla="*/ 0 h 206"/>
                <a:gd name="T2" fmla="*/ 0 w 982"/>
                <a:gd name="T3" fmla="*/ 206 h 206"/>
                <a:gd name="T4" fmla="*/ 982 w 982"/>
                <a:gd name="T5" fmla="*/ 206 h 206"/>
                <a:gd name="T6" fmla="*/ 567 w 982"/>
                <a:gd name="T7" fmla="*/ 5 h 206"/>
                <a:gd name="T8" fmla="*/ 487 w 982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206">
                  <a:moveTo>
                    <a:pt x="487" y="0"/>
                  </a:moveTo>
                  <a:lnTo>
                    <a:pt x="0" y="206"/>
                  </a:lnTo>
                  <a:lnTo>
                    <a:pt x="982" y="206"/>
                  </a:lnTo>
                  <a:lnTo>
                    <a:pt x="567" y="5"/>
                  </a:lnTo>
                  <a:lnTo>
                    <a:pt x="4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Freeform 150">
              <a:extLst>
                <a:ext uri="{FF2B5EF4-FFF2-40B4-BE49-F238E27FC236}">
                  <a16:creationId xmlns:a16="http://schemas.microsoft.com/office/drawing/2014/main" id="{BDA88A67-3133-53B1-B450-4A9C4BDA8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7514" y="1400175"/>
              <a:ext cx="2162175" cy="1306513"/>
            </a:xfrm>
            <a:custGeom>
              <a:avLst/>
              <a:gdLst>
                <a:gd name="T0" fmla="*/ 431 w 1635"/>
                <a:gd name="T1" fmla="*/ 761 h 988"/>
                <a:gd name="T2" fmla="*/ 351 w 1635"/>
                <a:gd name="T3" fmla="*/ 761 h 988"/>
                <a:gd name="T4" fmla="*/ 477 w 1635"/>
                <a:gd name="T5" fmla="*/ 824 h 988"/>
                <a:gd name="T6" fmla="*/ 746 w 1635"/>
                <a:gd name="T7" fmla="*/ 763 h 988"/>
                <a:gd name="T8" fmla="*/ 342 w 1635"/>
                <a:gd name="T9" fmla="*/ 792 h 988"/>
                <a:gd name="T10" fmla="*/ 293 w 1635"/>
                <a:gd name="T11" fmla="*/ 845 h 988"/>
                <a:gd name="T12" fmla="*/ 840 w 1635"/>
                <a:gd name="T13" fmla="*/ 686 h 988"/>
                <a:gd name="T14" fmla="*/ 673 w 1635"/>
                <a:gd name="T15" fmla="*/ 773 h 988"/>
                <a:gd name="T16" fmla="*/ 43 w 1635"/>
                <a:gd name="T17" fmla="*/ 665 h 988"/>
                <a:gd name="T18" fmla="*/ 1174 w 1635"/>
                <a:gd name="T19" fmla="*/ 907 h 988"/>
                <a:gd name="T20" fmla="*/ 185 w 1635"/>
                <a:gd name="T21" fmla="*/ 847 h 988"/>
                <a:gd name="T22" fmla="*/ 392 w 1635"/>
                <a:gd name="T23" fmla="*/ 845 h 988"/>
                <a:gd name="T24" fmla="*/ 569 w 1635"/>
                <a:gd name="T25" fmla="*/ 847 h 988"/>
                <a:gd name="T26" fmla="*/ 687 w 1635"/>
                <a:gd name="T27" fmla="*/ 845 h 988"/>
                <a:gd name="T28" fmla="*/ 785 w 1635"/>
                <a:gd name="T29" fmla="*/ 847 h 988"/>
                <a:gd name="T30" fmla="*/ 884 w 1635"/>
                <a:gd name="T31" fmla="*/ 847 h 988"/>
                <a:gd name="T32" fmla="*/ 1447 w 1635"/>
                <a:gd name="T33" fmla="*/ 811 h 988"/>
                <a:gd name="T34" fmla="*/ 1137 w 1635"/>
                <a:gd name="T35" fmla="*/ 819 h 988"/>
                <a:gd name="T36" fmla="*/ 215 w 1635"/>
                <a:gd name="T37" fmla="*/ 763 h 988"/>
                <a:gd name="T38" fmla="*/ 313 w 1635"/>
                <a:gd name="T39" fmla="*/ 761 h 988"/>
                <a:gd name="T40" fmla="*/ 529 w 1635"/>
                <a:gd name="T41" fmla="*/ 763 h 988"/>
                <a:gd name="T42" fmla="*/ 648 w 1635"/>
                <a:gd name="T43" fmla="*/ 761 h 988"/>
                <a:gd name="T44" fmla="*/ 825 w 1635"/>
                <a:gd name="T45" fmla="*/ 763 h 988"/>
                <a:gd name="T46" fmla="*/ 923 w 1635"/>
                <a:gd name="T47" fmla="*/ 763 h 988"/>
                <a:gd name="T48" fmla="*/ 1196 w 1635"/>
                <a:gd name="T49" fmla="*/ 718 h 988"/>
                <a:gd name="T50" fmla="*/ 1153 w 1635"/>
                <a:gd name="T51" fmla="*/ 737 h 988"/>
                <a:gd name="T52" fmla="*/ 254 w 1635"/>
                <a:gd name="T53" fmla="*/ 679 h 988"/>
                <a:gd name="T54" fmla="*/ 352 w 1635"/>
                <a:gd name="T55" fmla="*/ 677 h 988"/>
                <a:gd name="T56" fmla="*/ 411 w 1635"/>
                <a:gd name="T57" fmla="*/ 679 h 988"/>
                <a:gd name="T58" fmla="*/ 529 w 1635"/>
                <a:gd name="T59" fmla="*/ 677 h 988"/>
                <a:gd name="T60" fmla="*/ 628 w 1635"/>
                <a:gd name="T61" fmla="*/ 679 h 988"/>
                <a:gd name="T62" fmla="*/ 726 w 1635"/>
                <a:gd name="T63" fmla="*/ 679 h 988"/>
                <a:gd name="T64" fmla="*/ 825 w 1635"/>
                <a:gd name="T65" fmla="*/ 677 h 988"/>
                <a:gd name="T66" fmla="*/ 923 w 1635"/>
                <a:gd name="T67" fmla="*/ 679 h 988"/>
                <a:gd name="T68" fmla="*/ 1174 w 1635"/>
                <a:gd name="T69" fmla="*/ 680 h 988"/>
                <a:gd name="T70" fmla="*/ 1130 w 1635"/>
                <a:gd name="T71" fmla="*/ 650 h 988"/>
                <a:gd name="T72" fmla="*/ 275 w 1635"/>
                <a:gd name="T73" fmla="*/ 821 h 988"/>
                <a:gd name="T74" fmla="*/ 529 w 1635"/>
                <a:gd name="T75" fmla="*/ 804 h 988"/>
                <a:gd name="T76" fmla="*/ 849 w 1635"/>
                <a:gd name="T77" fmla="*/ 677 h 988"/>
                <a:gd name="T78" fmla="*/ 849 w 1635"/>
                <a:gd name="T79" fmla="*/ 682 h 988"/>
                <a:gd name="T80" fmla="*/ 915 w 1635"/>
                <a:gd name="T81" fmla="*/ 723 h 988"/>
                <a:gd name="T82" fmla="*/ 529 w 1635"/>
                <a:gd name="T83" fmla="*/ 847 h 988"/>
                <a:gd name="T84" fmla="*/ 349 w 1635"/>
                <a:gd name="T85" fmla="*/ 845 h 988"/>
                <a:gd name="T86" fmla="*/ 917 w 1635"/>
                <a:gd name="T87" fmla="*/ 906 h 988"/>
                <a:gd name="T88" fmla="*/ 1053 w 1635"/>
                <a:gd name="T89" fmla="*/ 497 h 988"/>
                <a:gd name="T90" fmla="*/ 1164 w 1635"/>
                <a:gd name="T91" fmla="*/ 573 h 988"/>
                <a:gd name="T92" fmla="*/ 1163 w 1635"/>
                <a:gd name="T93" fmla="*/ 505 h 988"/>
                <a:gd name="T94" fmla="*/ 1295 w 1635"/>
                <a:gd name="T95" fmla="*/ 345 h 988"/>
                <a:gd name="T96" fmla="*/ 297 w 1635"/>
                <a:gd name="T97" fmla="*/ 280 h 988"/>
                <a:gd name="T98" fmla="*/ 1310 w 1635"/>
                <a:gd name="T99" fmla="*/ 346 h 988"/>
                <a:gd name="T100" fmla="*/ 1300 w 1635"/>
                <a:gd name="T101" fmla="*/ 198 h 988"/>
                <a:gd name="T102" fmla="*/ 1150 w 1635"/>
                <a:gd name="T103" fmla="*/ 145 h 988"/>
                <a:gd name="T104" fmla="*/ 752 w 1635"/>
                <a:gd name="T105" fmla="*/ 264 h 988"/>
                <a:gd name="T106" fmla="*/ 427 w 1635"/>
                <a:gd name="T107" fmla="*/ 264 h 988"/>
                <a:gd name="T108" fmla="*/ 592 w 1635"/>
                <a:gd name="T109" fmla="*/ 218 h 988"/>
                <a:gd name="T110" fmla="*/ 40 w 1635"/>
                <a:gd name="T111" fmla="*/ 0 h 988"/>
                <a:gd name="T112" fmla="*/ 274 w 1635"/>
                <a:gd name="T113" fmla="*/ 77 h 988"/>
                <a:gd name="T114" fmla="*/ 870 w 1635"/>
                <a:gd name="T115" fmla="*/ 498 h 988"/>
                <a:gd name="T116" fmla="*/ 26 w 1635"/>
                <a:gd name="T117" fmla="*/ 744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35" h="988">
                  <a:moveTo>
                    <a:pt x="261" y="847"/>
                  </a:moveTo>
                  <a:cubicBezTo>
                    <a:pt x="257" y="847"/>
                    <a:pt x="257" y="847"/>
                    <a:pt x="257" y="847"/>
                  </a:cubicBezTo>
                  <a:cubicBezTo>
                    <a:pt x="250" y="854"/>
                    <a:pt x="243" y="862"/>
                    <a:pt x="236" y="869"/>
                  </a:cubicBezTo>
                  <a:cubicBezTo>
                    <a:pt x="244" y="862"/>
                    <a:pt x="252" y="854"/>
                    <a:pt x="261" y="847"/>
                  </a:cubicBezTo>
                  <a:moveTo>
                    <a:pt x="372" y="763"/>
                  </a:moveTo>
                  <a:cubicBezTo>
                    <a:pt x="372" y="761"/>
                    <a:pt x="372" y="761"/>
                    <a:pt x="372" y="761"/>
                  </a:cubicBezTo>
                  <a:cubicBezTo>
                    <a:pt x="392" y="761"/>
                    <a:pt x="392" y="761"/>
                    <a:pt x="392" y="761"/>
                  </a:cubicBezTo>
                  <a:cubicBezTo>
                    <a:pt x="392" y="763"/>
                    <a:pt x="392" y="763"/>
                    <a:pt x="392" y="763"/>
                  </a:cubicBezTo>
                  <a:cubicBezTo>
                    <a:pt x="372" y="763"/>
                    <a:pt x="372" y="763"/>
                    <a:pt x="372" y="763"/>
                  </a:cubicBezTo>
                  <a:moveTo>
                    <a:pt x="411" y="763"/>
                  </a:moveTo>
                  <a:cubicBezTo>
                    <a:pt x="411" y="761"/>
                    <a:pt x="411" y="761"/>
                    <a:pt x="411" y="761"/>
                  </a:cubicBezTo>
                  <a:cubicBezTo>
                    <a:pt x="431" y="761"/>
                    <a:pt x="431" y="761"/>
                    <a:pt x="431" y="761"/>
                  </a:cubicBezTo>
                  <a:cubicBezTo>
                    <a:pt x="431" y="763"/>
                    <a:pt x="431" y="763"/>
                    <a:pt x="431" y="763"/>
                  </a:cubicBezTo>
                  <a:cubicBezTo>
                    <a:pt x="411" y="763"/>
                    <a:pt x="411" y="763"/>
                    <a:pt x="411" y="763"/>
                  </a:cubicBezTo>
                  <a:moveTo>
                    <a:pt x="451" y="763"/>
                  </a:moveTo>
                  <a:cubicBezTo>
                    <a:pt x="451" y="761"/>
                    <a:pt x="451" y="761"/>
                    <a:pt x="451" y="761"/>
                  </a:cubicBezTo>
                  <a:cubicBezTo>
                    <a:pt x="470" y="761"/>
                    <a:pt x="470" y="761"/>
                    <a:pt x="470" y="761"/>
                  </a:cubicBezTo>
                  <a:cubicBezTo>
                    <a:pt x="470" y="763"/>
                    <a:pt x="470" y="763"/>
                    <a:pt x="470" y="763"/>
                  </a:cubicBezTo>
                  <a:cubicBezTo>
                    <a:pt x="451" y="763"/>
                    <a:pt x="451" y="763"/>
                    <a:pt x="451" y="763"/>
                  </a:cubicBezTo>
                  <a:moveTo>
                    <a:pt x="417" y="732"/>
                  </a:moveTo>
                  <a:cubicBezTo>
                    <a:pt x="417" y="732"/>
                    <a:pt x="417" y="732"/>
                    <a:pt x="417" y="732"/>
                  </a:cubicBezTo>
                  <a:cubicBezTo>
                    <a:pt x="415" y="732"/>
                    <a:pt x="414" y="732"/>
                    <a:pt x="413" y="732"/>
                  </a:cubicBezTo>
                  <a:cubicBezTo>
                    <a:pt x="404" y="733"/>
                    <a:pt x="392" y="737"/>
                    <a:pt x="379" y="744"/>
                  </a:cubicBezTo>
                  <a:cubicBezTo>
                    <a:pt x="370" y="749"/>
                    <a:pt x="360" y="755"/>
                    <a:pt x="351" y="761"/>
                  </a:cubicBezTo>
                  <a:cubicBezTo>
                    <a:pt x="352" y="761"/>
                    <a:pt x="352" y="761"/>
                    <a:pt x="352" y="761"/>
                  </a:cubicBezTo>
                  <a:cubicBezTo>
                    <a:pt x="352" y="763"/>
                    <a:pt x="352" y="763"/>
                    <a:pt x="352" y="763"/>
                  </a:cubicBezTo>
                  <a:cubicBezTo>
                    <a:pt x="348" y="763"/>
                    <a:pt x="348" y="763"/>
                    <a:pt x="348" y="763"/>
                  </a:cubicBezTo>
                  <a:cubicBezTo>
                    <a:pt x="345" y="765"/>
                    <a:pt x="343" y="767"/>
                    <a:pt x="340" y="769"/>
                  </a:cubicBezTo>
                  <a:cubicBezTo>
                    <a:pt x="314" y="788"/>
                    <a:pt x="290" y="809"/>
                    <a:pt x="279" y="823"/>
                  </a:cubicBezTo>
                  <a:cubicBezTo>
                    <a:pt x="274" y="829"/>
                    <a:pt x="267" y="837"/>
                    <a:pt x="259" y="845"/>
                  </a:cubicBezTo>
                  <a:cubicBezTo>
                    <a:pt x="263" y="845"/>
                    <a:pt x="263" y="845"/>
                    <a:pt x="263" y="845"/>
                  </a:cubicBezTo>
                  <a:cubicBezTo>
                    <a:pt x="275" y="834"/>
                    <a:pt x="288" y="824"/>
                    <a:pt x="299" y="815"/>
                  </a:cubicBezTo>
                  <a:cubicBezTo>
                    <a:pt x="316" y="802"/>
                    <a:pt x="330" y="792"/>
                    <a:pt x="340" y="788"/>
                  </a:cubicBezTo>
                  <a:cubicBezTo>
                    <a:pt x="351" y="784"/>
                    <a:pt x="361" y="782"/>
                    <a:pt x="370" y="782"/>
                  </a:cubicBezTo>
                  <a:cubicBezTo>
                    <a:pt x="392" y="782"/>
                    <a:pt x="410" y="792"/>
                    <a:pt x="427" y="802"/>
                  </a:cubicBezTo>
                  <a:cubicBezTo>
                    <a:pt x="444" y="812"/>
                    <a:pt x="460" y="822"/>
                    <a:pt x="477" y="824"/>
                  </a:cubicBezTo>
                  <a:cubicBezTo>
                    <a:pt x="487" y="825"/>
                    <a:pt x="496" y="825"/>
                    <a:pt x="505" y="825"/>
                  </a:cubicBezTo>
                  <a:cubicBezTo>
                    <a:pt x="532" y="825"/>
                    <a:pt x="558" y="821"/>
                    <a:pt x="580" y="814"/>
                  </a:cubicBezTo>
                  <a:cubicBezTo>
                    <a:pt x="560" y="814"/>
                    <a:pt x="541" y="812"/>
                    <a:pt x="528" y="808"/>
                  </a:cubicBezTo>
                  <a:cubicBezTo>
                    <a:pt x="523" y="807"/>
                    <a:pt x="519" y="805"/>
                    <a:pt x="516" y="804"/>
                  </a:cubicBezTo>
                  <a:cubicBezTo>
                    <a:pt x="512" y="801"/>
                    <a:pt x="508" y="797"/>
                    <a:pt x="502" y="792"/>
                  </a:cubicBezTo>
                  <a:cubicBezTo>
                    <a:pt x="497" y="788"/>
                    <a:pt x="492" y="782"/>
                    <a:pt x="486" y="775"/>
                  </a:cubicBezTo>
                  <a:cubicBezTo>
                    <a:pt x="473" y="763"/>
                    <a:pt x="459" y="750"/>
                    <a:pt x="445" y="741"/>
                  </a:cubicBezTo>
                  <a:cubicBezTo>
                    <a:pt x="435" y="735"/>
                    <a:pt x="426" y="732"/>
                    <a:pt x="417" y="732"/>
                  </a:cubicBezTo>
                  <a:moveTo>
                    <a:pt x="726" y="763"/>
                  </a:moveTo>
                  <a:cubicBezTo>
                    <a:pt x="726" y="761"/>
                    <a:pt x="726" y="761"/>
                    <a:pt x="726" y="761"/>
                  </a:cubicBezTo>
                  <a:cubicBezTo>
                    <a:pt x="746" y="761"/>
                    <a:pt x="746" y="761"/>
                    <a:pt x="746" y="761"/>
                  </a:cubicBezTo>
                  <a:cubicBezTo>
                    <a:pt x="746" y="763"/>
                    <a:pt x="746" y="763"/>
                    <a:pt x="746" y="763"/>
                  </a:cubicBezTo>
                  <a:cubicBezTo>
                    <a:pt x="726" y="763"/>
                    <a:pt x="726" y="763"/>
                    <a:pt x="726" y="763"/>
                  </a:cubicBezTo>
                  <a:moveTo>
                    <a:pt x="807" y="703"/>
                  </a:moveTo>
                  <a:cubicBezTo>
                    <a:pt x="800" y="706"/>
                    <a:pt x="793" y="711"/>
                    <a:pt x="786" y="716"/>
                  </a:cubicBezTo>
                  <a:cubicBezTo>
                    <a:pt x="738" y="752"/>
                    <a:pt x="690" y="788"/>
                    <a:pt x="662" y="804"/>
                  </a:cubicBezTo>
                  <a:cubicBezTo>
                    <a:pt x="655" y="808"/>
                    <a:pt x="645" y="810"/>
                    <a:pt x="633" y="812"/>
                  </a:cubicBezTo>
                  <a:cubicBezTo>
                    <a:pt x="621" y="814"/>
                    <a:pt x="607" y="815"/>
                    <a:pt x="593" y="815"/>
                  </a:cubicBezTo>
                  <a:cubicBezTo>
                    <a:pt x="567" y="823"/>
                    <a:pt x="538" y="829"/>
                    <a:pt x="505" y="829"/>
                  </a:cubicBezTo>
                  <a:cubicBezTo>
                    <a:pt x="496" y="829"/>
                    <a:pt x="486" y="829"/>
                    <a:pt x="477" y="828"/>
                  </a:cubicBezTo>
                  <a:cubicBezTo>
                    <a:pt x="458" y="826"/>
                    <a:pt x="442" y="815"/>
                    <a:pt x="425" y="805"/>
                  </a:cubicBezTo>
                  <a:cubicBezTo>
                    <a:pt x="408" y="795"/>
                    <a:pt x="391" y="786"/>
                    <a:pt x="370" y="786"/>
                  </a:cubicBezTo>
                  <a:cubicBezTo>
                    <a:pt x="370" y="786"/>
                    <a:pt x="370" y="786"/>
                    <a:pt x="370" y="786"/>
                  </a:cubicBezTo>
                  <a:cubicBezTo>
                    <a:pt x="362" y="786"/>
                    <a:pt x="352" y="788"/>
                    <a:pt x="342" y="792"/>
                  </a:cubicBezTo>
                  <a:cubicBezTo>
                    <a:pt x="334" y="795"/>
                    <a:pt x="322" y="803"/>
                    <a:pt x="308" y="814"/>
                  </a:cubicBezTo>
                  <a:cubicBezTo>
                    <a:pt x="296" y="823"/>
                    <a:pt x="283" y="834"/>
                    <a:pt x="269" y="845"/>
                  </a:cubicBezTo>
                  <a:cubicBezTo>
                    <a:pt x="274" y="845"/>
                    <a:pt x="274" y="845"/>
                    <a:pt x="274" y="845"/>
                  </a:cubicBezTo>
                  <a:cubicBezTo>
                    <a:pt x="274" y="847"/>
                    <a:pt x="274" y="847"/>
                    <a:pt x="274" y="847"/>
                  </a:cubicBezTo>
                  <a:cubicBezTo>
                    <a:pt x="267" y="847"/>
                    <a:pt x="267" y="847"/>
                    <a:pt x="267" y="847"/>
                  </a:cubicBezTo>
                  <a:cubicBezTo>
                    <a:pt x="265" y="848"/>
                    <a:pt x="264" y="850"/>
                    <a:pt x="262" y="851"/>
                  </a:cubicBezTo>
                  <a:cubicBezTo>
                    <a:pt x="241" y="870"/>
                    <a:pt x="220" y="889"/>
                    <a:pt x="205" y="903"/>
                  </a:cubicBezTo>
                  <a:cubicBezTo>
                    <a:pt x="220" y="893"/>
                    <a:pt x="239" y="880"/>
                    <a:pt x="252" y="871"/>
                  </a:cubicBezTo>
                  <a:cubicBezTo>
                    <a:pt x="264" y="864"/>
                    <a:pt x="280" y="857"/>
                    <a:pt x="294" y="853"/>
                  </a:cubicBezTo>
                  <a:cubicBezTo>
                    <a:pt x="301" y="850"/>
                    <a:pt x="307" y="849"/>
                    <a:pt x="312" y="847"/>
                  </a:cubicBezTo>
                  <a:cubicBezTo>
                    <a:pt x="293" y="847"/>
                    <a:pt x="293" y="847"/>
                    <a:pt x="293" y="847"/>
                  </a:cubicBezTo>
                  <a:cubicBezTo>
                    <a:pt x="293" y="845"/>
                    <a:pt x="293" y="845"/>
                    <a:pt x="293" y="845"/>
                  </a:cubicBezTo>
                  <a:cubicBezTo>
                    <a:pt x="313" y="845"/>
                    <a:pt x="313" y="845"/>
                    <a:pt x="313" y="845"/>
                  </a:cubicBezTo>
                  <a:cubicBezTo>
                    <a:pt x="313" y="847"/>
                    <a:pt x="313" y="847"/>
                    <a:pt x="313" y="847"/>
                  </a:cubicBezTo>
                  <a:cubicBezTo>
                    <a:pt x="319" y="845"/>
                    <a:pt x="324" y="844"/>
                    <a:pt x="327" y="843"/>
                  </a:cubicBezTo>
                  <a:cubicBezTo>
                    <a:pt x="331" y="842"/>
                    <a:pt x="339" y="841"/>
                    <a:pt x="349" y="841"/>
                  </a:cubicBezTo>
                  <a:cubicBezTo>
                    <a:pt x="359" y="841"/>
                    <a:pt x="372" y="840"/>
                    <a:pt x="387" y="840"/>
                  </a:cubicBezTo>
                  <a:cubicBezTo>
                    <a:pt x="423" y="840"/>
                    <a:pt x="469" y="841"/>
                    <a:pt x="508" y="841"/>
                  </a:cubicBezTo>
                  <a:cubicBezTo>
                    <a:pt x="531" y="841"/>
                    <a:pt x="551" y="841"/>
                    <a:pt x="566" y="840"/>
                  </a:cubicBezTo>
                  <a:cubicBezTo>
                    <a:pt x="594" y="838"/>
                    <a:pt x="633" y="830"/>
                    <a:pt x="671" y="815"/>
                  </a:cubicBezTo>
                  <a:cubicBezTo>
                    <a:pt x="708" y="799"/>
                    <a:pt x="743" y="776"/>
                    <a:pt x="765" y="745"/>
                  </a:cubicBezTo>
                  <a:cubicBezTo>
                    <a:pt x="776" y="729"/>
                    <a:pt x="791" y="715"/>
                    <a:pt x="807" y="703"/>
                  </a:cubicBezTo>
                  <a:moveTo>
                    <a:pt x="843" y="685"/>
                  </a:moveTo>
                  <a:cubicBezTo>
                    <a:pt x="842" y="685"/>
                    <a:pt x="841" y="686"/>
                    <a:pt x="840" y="686"/>
                  </a:cubicBezTo>
                  <a:cubicBezTo>
                    <a:pt x="842" y="686"/>
                    <a:pt x="844" y="685"/>
                    <a:pt x="845" y="685"/>
                  </a:cubicBezTo>
                  <a:cubicBezTo>
                    <a:pt x="845" y="685"/>
                    <a:pt x="844" y="685"/>
                    <a:pt x="843" y="685"/>
                  </a:cubicBezTo>
                  <a:moveTo>
                    <a:pt x="828" y="683"/>
                  </a:moveTo>
                  <a:cubicBezTo>
                    <a:pt x="828" y="683"/>
                    <a:pt x="828" y="683"/>
                    <a:pt x="828" y="683"/>
                  </a:cubicBezTo>
                  <a:cubicBezTo>
                    <a:pt x="825" y="683"/>
                    <a:pt x="821" y="683"/>
                    <a:pt x="817" y="684"/>
                  </a:cubicBezTo>
                  <a:cubicBezTo>
                    <a:pt x="794" y="688"/>
                    <a:pt x="770" y="702"/>
                    <a:pt x="749" y="717"/>
                  </a:cubicBezTo>
                  <a:cubicBezTo>
                    <a:pt x="728" y="732"/>
                    <a:pt x="710" y="748"/>
                    <a:pt x="698" y="756"/>
                  </a:cubicBezTo>
                  <a:cubicBezTo>
                    <a:pt x="696" y="757"/>
                    <a:pt x="693" y="759"/>
                    <a:pt x="691" y="761"/>
                  </a:cubicBezTo>
                  <a:cubicBezTo>
                    <a:pt x="707" y="761"/>
                    <a:pt x="707" y="761"/>
                    <a:pt x="707" y="761"/>
                  </a:cubicBezTo>
                  <a:cubicBezTo>
                    <a:pt x="707" y="763"/>
                    <a:pt x="707" y="763"/>
                    <a:pt x="707" y="763"/>
                  </a:cubicBezTo>
                  <a:cubicBezTo>
                    <a:pt x="688" y="763"/>
                    <a:pt x="688" y="763"/>
                    <a:pt x="688" y="763"/>
                  </a:cubicBezTo>
                  <a:cubicBezTo>
                    <a:pt x="684" y="766"/>
                    <a:pt x="679" y="770"/>
                    <a:pt x="673" y="773"/>
                  </a:cubicBezTo>
                  <a:cubicBezTo>
                    <a:pt x="662" y="781"/>
                    <a:pt x="648" y="790"/>
                    <a:pt x="632" y="798"/>
                  </a:cubicBezTo>
                  <a:cubicBezTo>
                    <a:pt x="623" y="802"/>
                    <a:pt x="614" y="807"/>
                    <a:pt x="604" y="810"/>
                  </a:cubicBezTo>
                  <a:cubicBezTo>
                    <a:pt x="614" y="810"/>
                    <a:pt x="624" y="809"/>
                    <a:pt x="632" y="808"/>
                  </a:cubicBezTo>
                  <a:cubicBezTo>
                    <a:pt x="644" y="806"/>
                    <a:pt x="654" y="804"/>
                    <a:pt x="660" y="800"/>
                  </a:cubicBezTo>
                  <a:cubicBezTo>
                    <a:pt x="688" y="784"/>
                    <a:pt x="736" y="748"/>
                    <a:pt x="784" y="712"/>
                  </a:cubicBezTo>
                  <a:cubicBezTo>
                    <a:pt x="797" y="703"/>
                    <a:pt x="811" y="696"/>
                    <a:pt x="824" y="691"/>
                  </a:cubicBezTo>
                  <a:cubicBezTo>
                    <a:pt x="828" y="688"/>
                    <a:pt x="833" y="686"/>
                    <a:pt x="837" y="684"/>
                  </a:cubicBezTo>
                  <a:cubicBezTo>
                    <a:pt x="834" y="683"/>
                    <a:pt x="831" y="683"/>
                    <a:pt x="828" y="683"/>
                  </a:cubicBezTo>
                  <a:moveTo>
                    <a:pt x="270" y="427"/>
                  </a:moveTo>
                  <a:cubicBezTo>
                    <a:pt x="35" y="621"/>
                    <a:pt x="35" y="621"/>
                    <a:pt x="35" y="621"/>
                  </a:cubicBezTo>
                  <a:cubicBezTo>
                    <a:pt x="39" y="629"/>
                    <a:pt x="43" y="645"/>
                    <a:pt x="43" y="658"/>
                  </a:cubicBezTo>
                  <a:cubicBezTo>
                    <a:pt x="43" y="661"/>
                    <a:pt x="43" y="663"/>
                    <a:pt x="43" y="665"/>
                  </a:cubicBezTo>
                  <a:cubicBezTo>
                    <a:pt x="270" y="484"/>
                    <a:pt x="270" y="484"/>
                    <a:pt x="270" y="484"/>
                  </a:cubicBezTo>
                  <a:cubicBezTo>
                    <a:pt x="270" y="427"/>
                    <a:pt x="270" y="427"/>
                    <a:pt x="270" y="427"/>
                  </a:cubicBezTo>
                  <a:moveTo>
                    <a:pt x="1207" y="925"/>
                  </a:moveTo>
                  <a:cubicBezTo>
                    <a:pt x="1207" y="886"/>
                    <a:pt x="1207" y="886"/>
                    <a:pt x="1207" y="886"/>
                  </a:cubicBezTo>
                  <a:cubicBezTo>
                    <a:pt x="1447" y="886"/>
                    <a:pt x="1447" y="886"/>
                    <a:pt x="1447" y="886"/>
                  </a:cubicBezTo>
                  <a:cubicBezTo>
                    <a:pt x="1447" y="925"/>
                    <a:pt x="1447" y="925"/>
                    <a:pt x="1447" y="925"/>
                  </a:cubicBezTo>
                  <a:cubicBezTo>
                    <a:pt x="1207" y="925"/>
                    <a:pt x="1207" y="925"/>
                    <a:pt x="1207" y="925"/>
                  </a:cubicBezTo>
                  <a:moveTo>
                    <a:pt x="1166" y="891"/>
                  </a:moveTo>
                  <a:cubicBezTo>
                    <a:pt x="1193" y="864"/>
                    <a:pt x="1193" y="864"/>
                    <a:pt x="1193" y="864"/>
                  </a:cubicBezTo>
                  <a:cubicBezTo>
                    <a:pt x="1196" y="867"/>
                    <a:pt x="1196" y="867"/>
                    <a:pt x="1196" y="867"/>
                  </a:cubicBezTo>
                  <a:cubicBezTo>
                    <a:pt x="1169" y="894"/>
                    <a:pt x="1169" y="894"/>
                    <a:pt x="1169" y="894"/>
                  </a:cubicBezTo>
                  <a:cubicBezTo>
                    <a:pt x="1172" y="897"/>
                    <a:pt x="1174" y="902"/>
                    <a:pt x="1174" y="907"/>
                  </a:cubicBezTo>
                  <a:cubicBezTo>
                    <a:pt x="1174" y="907"/>
                    <a:pt x="1174" y="907"/>
                    <a:pt x="1174" y="907"/>
                  </a:cubicBezTo>
                  <a:cubicBezTo>
                    <a:pt x="1174" y="907"/>
                    <a:pt x="1174" y="907"/>
                    <a:pt x="1174" y="907"/>
                  </a:cubicBezTo>
                  <a:cubicBezTo>
                    <a:pt x="1174" y="918"/>
                    <a:pt x="1164" y="928"/>
                    <a:pt x="1153" y="928"/>
                  </a:cubicBezTo>
                  <a:cubicBezTo>
                    <a:pt x="1142" y="928"/>
                    <a:pt x="1132" y="918"/>
                    <a:pt x="1132" y="907"/>
                  </a:cubicBezTo>
                  <a:cubicBezTo>
                    <a:pt x="1132" y="902"/>
                    <a:pt x="1134" y="898"/>
                    <a:pt x="1137" y="894"/>
                  </a:cubicBezTo>
                  <a:cubicBezTo>
                    <a:pt x="1129" y="887"/>
                    <a:pt x="1129" y="887"/>
                    <a:pt x="1129" y="887"/>
                  </a:cubicBezTo>
                  <a:cubicBezTo>
                    <a:pt x="1129" y="887"/>
                    <a:pt x="1129" y="887"/>
                    <a:pt x="1129" y="887"/>
                  </a:cubicBezTo>
                  <a:cubicBezTo>
                    <a:pt x="1131" y="884"/>
                    <a:pt x="1131" y="884"/>
                    <a:pt x="1131" y="884"/>
                  </a:cubicBezTo>
                  <a:cubicBezTo>
                    <a:pt x="1139" y="892"/>
                    <a:pt x="1139" y="892"/>
                    <a:pt x="1139" y="892"/>
                  </a:cubicBezTo>
                  <a:cubicBezTo>
                    <a:pt x="1143" y="888"/>
                    <a:pt x="1148" y="886"/>
                    <a:pt x="1153" y="886"/>
                  </a:cubicBezTo>
                  <a:cubicBezTo>
                    <a:pt x="1158" y="886"/>
                    <a:pt x="1163" y="888"/>
                    <a:pt x="1166" y="891"/>
                  </a:cubicBezTo>
                  <a:moveTo>
                    <a:pt x="185" y="847"/>
                  </a:moveTo>
                  <a:cubicBezTo>
                    <a:pt x="185" y="845"/>
                    <a:pt x="185" y="845"/>
                    <a:pt x="185" y="845"/>
                  </a:cubicBezTo>
                  <a:cubicBezTo>
                    <a:pt x="195" y="845"/>
                    <a:pt x="195" y="845"/>
                    <a:pt x="195" y="845"/>
                  </a:cubicBezTo>
                  <a:cubicBezTo>
                    <a:pt x="195" y="847"/>
                    <a:pt x="195" y="847"/>
                    <a:pt x="195" y="847"/>
                  </a:cubicBezTo>
                  <a:cubicBezTo>
                    <a:pt x="185" y="847"/>
                    <a:pt x="185" y="847"/>
                    <a:pt x="185" y="847"/>
                  </a:cubicBezTo>
                  <a:moveTo>
                    <a:pt x="215" y="847"/>
                  </a:moveTo>
                  <a:cubicBezTo>
                    <a:pt x="215" y="845"/>
                    <a:pt x="215" y="845"/>
                    <a:pt x="215" y="845"/>
                  </a:cubicBezTo>
                  <a:cubicBezTo>
                    <a:pt x="234" y="845"/>
                    <a:pt x="234" y="845"/>
                    <a:pt x="234" y="845"/>
                  </a:cubicBezTo>
                  <a:cubicBezTo>
                    <a:pt x="234" y="847"/>
                    <a:pt x="234" y="847"/>
                    <a:pt x="234" y="847"/>
                  </a:cubicBezTo>
                  <a:cubicBezTo>
                    <a:pt x="215" y="847"/>
                    <a:pt x="215" y="847"/>
                    <a:pt x="215" y="847"/>
                  </a:cubicBezTo>
                  <a:moveTo>
                    <a:pt x="372" y="847"/>
                  </a:moveTo>
                  <a:cubicBezTo>
                    <a:pt x="372" y="845"/>
                    <a:pt x="372" y="845"/>
                    <a:pt x="372" y="845"/>
                  </a:cubicBezTo>
                  <a:cubicBezTo>
                    <a:pt x="392" y="845"/>
                    <a:pt x="392" y="845"/>
                    <a:pt x="392" y="845"/>
                  </a:cubicBezTo>
                  <a:cubicBezTo>
                    <a:pt x="392" y="847"/>
                    <a:pt x="392" y="847"/>
                    <a:pt x="392" y="847"/>
                  </a:cubicBezTo>
                  <a:cubicBezTo>
                    <a:pt x="372" y="847"/>
                    <a:pt x="372" y="847"/>
                    <a:pt x="372" y="847"/>
                  </a:cubicBezTo>
                  <a:moveTo>
                    <a:pt x="411" y="847"/>
                  </a:moveTo>
                  <a:cubicBezTo>
                    <a:pt x="411" y="845"/>
                    <a:pt x="411" y="845"/>
                    <a:pt x="411" y="845"/>
                  </a:cubicBezTo>
                  <a:cubicBezTo>
                    <a:pt x="431" y="845"/>
                    <a:pt x="431" y="845"/>
                    <a:pt x="431" y="845"/>
                  </a:cubicBezTo>
                  <a:cubicBezTo>
                    <a:pt x="431" y="847"/>
                    <a:pt x="431" y="847"/>
                    <a:pt x="431" y="847"/>
                  </a:cubicBezTo>
                  <a:cubicBezTo>
                    <a:pt x="411" y="847"/>
                    <a:pt x="411" y="847"/>
                    <a:pt x="411" y="847"/>
                  </a:cubicBezTo>
                  <a:moveTo>
                    <a:pt x="569" y="847"/>
                  </a:moveTo>
                  <a:cubicBezTo>
                    <a:pt x="569" y="845"/>
                    <a:pt x="569" y="845"/>
                    <a:pt x="569" y="845"/>
                  </a:cubicBezTo>
                  <a:cubicBezTo>
                    <a:pt x="589" y="845"/>
                    <a:pt x="589" y="845"/>
                    <a:pt x="589" y="845"/>
                  </a:cubicBezTo>
                  <a:cubicBezTo>
                    <a:pt x="589" y="847"/>
                    <a:pt x="589" y="847"/>
                    <a:pt x="589" y="847"/>
                  </a:cubicBezTo>
                  <a:cubicBezTo>
                    <a:pt x="569" y="847"/>
                    <a:pt x="569" y="847"/>
                    <a:pt x="569" y="847"/>
                  </a:cubicBezTo>
                  <a:moveTo>
                    <a:pt x="608" y="847"/>
                  </a:moveTo>
                  <a:cubicBezTo>
                    <a:pt x="608" y="845"/>
                    <a:pt x="608" y="845"/>
                    <a:pt x="608" y="845"/>
                  </a:cubicBezTo>
                  <a:cubicBezTo>
                    <a:pt x="628" y="845"/>
                    <a:pt x="628" y="845"/>
                    <a:pt x="628" y="845"/>
                  </a:cubicBezTo>
                  <a:cubicBezTo>
                    <a:pt x="628" y="847"/>
                    <a:pt x="628" y="847"/>
                    <a:pt x="628" y="847"/>
                  </a:cubicBezTo>
                  <a:cubicBezTo>
                    <a:pt x="608" y="847"/>
                    <a:pt x="608" y="847"/>
                    <a:pt x="608" y="847"/>
                  </a:cubicBezTo>
                  <a:moveTo>
                    <a:pt x="648" y="847"/>
                  </a:moveTo>
                  <a:cubicBezTo>
                    <a:pt x="648" y="845"/>
                    <a:pt x="648" y="845"/>
                    <a:pt x="648" y="845"/>
                  </a:cubicBezTo>
                  <a:cubicBezTo>
                    <a:pt x="667" y="845"/>
                    <a:pt x="667" y="845"/>
                    <a:pt x="667" y="845"/>
                  </a:cubicBezTo>
                  <a:cubicBezTo>
                    <a:pt x="667" y="847"/>
                    <a:pt x="667" y="847"/>
                    <a:pt x="667" y="847"/>
                  </a:cubicBezTo>
                  <a:cubicBezTo>
                    <a:pt x="648" y="847"/>
                    <a:pt x="648" y="847"/>
                    <a:pt x="648" y="847"/>
                  </a:cubicBezTo>
                  <a:moveTo>
                    <a:pt x="687" y="847"/>
                  </a:moveTo>
                  <a:cubicBezTo>
                    <a:pt x="687" y="845"/>
                    <a:pt x="687" y="845"/>
                    <a:pt x="687" y="845"/>
                  </a:cubicBezTo>
                  <a:cubicBezTo>
                    <a:pt x="707" y="845"/>
                    <a:pt x="707" y="845"/>
                    <a:pt x="707" y="845"/>
                  </a:cubicBezTo>
                  <a:cubicBezTo>
                    <a:pt x="707" y="847"/>
                    <a:pt x="707" y="847"/>
                    <a:pt x="707" y="847"/>
                  </a:cubicBezTo>
                  <a:cubicBezTo>
                    <a:pt x="687" y="847"/>
                    <a:pt x="687" y="847"/>
                    <a:pt x="687" y="847"/>
                  </a:cubicBezTo>
                  <a:moveTo>
                    <a:pt x="726" y="847"/>
                  </a:moveTo>
                  <a:cubicBezTo>
                    <a:pt x="726" y="845"/>
                    <a:pt x="726" y="845"/>
                    <a:pt x="726" y="845"/>
                  </a:cubicBezTo>
                  <a:cubicBezTo>
                    <a:pt x="746" y="845"/>
                    <a:pt x="746" y="845"/>
                    <a:pt x="746" y="845"/>
                  </a:cubicBezTo>
                  <a:cubicBezTo>
                    <a:pt x="746" y="847"/>
                    <a:pt x="746" y="847"/>
                    <a:pt x="746" y="847"/>
                  </a:cubicBezTo>
                  <a:cubicBezTo>
                    <a:pt x="726" y="847"/>
                    <a:pt x="726" y="847"/>
                    <a:pt x="726" y="847"/>
                  </a:cubicBezTo>
                  <a:moveTo>
                    <a:pt x="766" y="847"/>
                  </a:moveTo>
                  <a:cubicBezTo>
                    <a:pt x="766" y="845"/>
                    <a:pt x="766" y="845"/>
                    <a:pt x="766" y="845"/>
                  </a:cubicBezTo>
                  <a:cubicBezTo>
                    <a:pt x="785" y="845"/>
                    <a:pt x="785" y="845"/>
                    <a:pt x="785" y="845"/>
                  </a:cubicBezTo>
                  <a:cubicBezTo>
                    <a:pt x="785" y="847"/>
                    <a:pt x="785" y="847"/>
                    <a:pt x="785" y="847"/>
                  </a:cubicBezTo>
                  <a:cubicBezTo>
                    <a:pt x="766" y="847"/>
                    <a:pt x="766" y="847"/>
                    <a:pt x="766" y="847"/>
                  </a:cubicBezTo>
                  <a:moveTo>
                    <a:pt x="805" y="847"/>
                  </a:moveTo>
                  <a:cubicBezTo>
                    <a:pt x="805" y="845"/>
                    <a:pt x="805" y="845"/>
                    <a:pt x="805" y="845"/>
                  </a:cubicBezTo>
                  <a:cubicBezTo>
                    <a:pt x="825" y="845"/>
                    <a:pt x="825" y="845"/>
                    <a:pt x="825" y="845"/>
                  </a:cubicBezTo>
                  <a:cubicBezTo>
                    <a:pt x="825" y="847"/>
                    <a:pt x="825" y="847"/>
                    <a:pt x="825" y="847"/>
                  </a:cubicBezTo>
                  <a:cubicBezTo>
                    <a:pt x="805" y="847"/>
                    <a:pt x="805" y="847"/>
                    <a:pt x="805" y="847"/>
                  </a:cubicBezTo>
                  <a:moveTo>
                    <a:pt x="844" y="847"/>
                  </a:moveTo>
                  <a:cubicBezTo>
                    <a:pt x="844" y="845"/>
                    <a:pt x="844" y="845"/>
                    <a:pt x="844" y="845"/>
                  </a:cubicBezTo>
                  <a:cubicBezTo>
                    <a:pt x="864" y="845"/>
                    <a:pt x="864" y="845"/>
                    <a:pt x="864" y="845"/>
                  </a:cubicBezTo>
                  <a:cubicBezTo>
                    <a:pt x="864" y="847"/>
                    <a:pt x="864" y="847"/>
                    <a:pt x="864" y="847"/>
                  </a:cubicBezTo>
                  <a:cubicBezTo>
                    <a:pt x="844" y="847"/>
                    <a:pt x="844" y="847"/>
                    <a:pt x="844" y="847"/>
                  </a:cubicBezTo>
                  <a:moveTo>
                    <a:pt x="884" y="847"/>
                  </a:moveTo>
                  <a:cubicBezTo>
                    <a:pt x="884" y="845"/>
                    <a:pt x="884" y="845"/>
                    <a:pt x="884" y="845"/>
                  </a:cubicBezTo>
                  <a:cubicBezTo>
                    <a:pt x="903" y="845"/>
                    <a:pt x="903" y="845"/>
                    <a:pt x="903" y="845"/>
                  </a:cubicBezTo>
                  <a:cubicBezTo>
                    <a:pt x="903" y="847"/>
                    <a:pt x="903" y="847"/>
                    <a:pt x="903" y="847"/>
                  </a:cubicBezTo>
                  <a:cubicBezTo>
                    <a:pt x="884" y="847"/>
                    <a:pt x="884" y="847"/>
                    <a:pt x="884" y="847"/>
                  </a:cubicBezTo>
                  <a:moveTo>
                    <a:pt x="923" y="847"/>
                  </a:moveTo>
                  <a:cubicBezTo>
                    <a:pt x="923" y="845"/>
                    <a:pt x="923" y="845"/>
                    <a:pt x="923" y="845"/>
                  </a:cubicBezTo>
                  <a:cubicBezTo>
                    <a:pt x="933" y="845"/>
                    <a:pt x="933" y="845"/>
                    <a:pt x="933" y="845"/>
                  </a:cubicBezTo>
                  <a:cubicBezTo>
                    <a:pt x="933" y="847"/>
                    <a:pt x="933" y="847"/>
                    <a:pt x="933" y="847"/>
                  </a:cubicBezTo>
                  <a:cubicBezTo>
                    <a:pt x="923" y="847"/>
                    <a:pt x="923" y="847"/>
                    <a:pt x="923" y="847"/>
                  </a:cubicBezTo>
                  <a:moveTo>
                    <a:pt x="1207" y="849"/>
                  </a:moveTo>
                  <a:cubicBezTo>
                    <a:pt x="1207" y="811"/>
                    <a:pt x="1207" y="811"/>
                    <a:pt x="1207" y="811"/>
                  </a:cubicBezTo>
                  <a:cubicBezTo>
                    <a:pt x="1447" y="811"/>
                    <a:pt x="1447" y="811"/>
                    <a:pt x="1447" y="811"/>
                  </a:cubicBezTo>
                  <a:cubicBezTo>
                    <a:pt x="1447" y="849"/>
                    <a:pt x="1447" y="849"/>
                    <a:pt x="1447" y="849"/>
                  </a:cubicBezTo>
                  <a:cubicBezTo>
                    <a:pt x="1207" y="849"/>
                    <a:pt x="1207" y="849"/>
                    <a:pt x="1207" y="849"/>
                  </a:cubicBezTo>
                  <a:moveTo>
                    <a:pt x="1166" y="816"/>
                  </a:moveTo>
                  <a:cubicBezTo>
                    <a:pt x="1193" y="788"/>
                    <a:pt x="1193" y="788"/>
                    <a:pt x="1193" y="788"/>
                  </a:cubicBezTo>
                  <a:cubicBezTo>
                    <a:pt x="1196" y="791"/>
                    <a:pt x="1196" y="791"/>
                    <a:pt x="1196" y="791"/>
                  </a:cubicBezTo>
                  <a:cubicBezTo>
                    <a:pt x="1169" y="818"/>
                    <a:pt x="1169" y="818"/>
                    <a:pt x="1169" y="818"/>
                  </a:cubicBezTo>
                  <a:cubicBezTo>
                    <a:pt x="1172" y="822"/>
                    <a:pt x="1174" y="827"/>
                    <a:pt x="1174" y="832"/>
                  </a:cubicBezTo>
                  <a:cubicBezTo>
                    <a:pt x="1174" y="832"/>
                    <a:pt x="1174" y="832"/>
                    <a:pt x="1174" y="832"/>
                  </a:cubicBezTo>
                  <a:cubicBezTo>
                    <a:pt x="1174" y="832"/>
                    <a:pt x="1174" y="832"/>
                    <a:pt x="1174" y="832"/>
                  </a:cubicBezTo>
                  <a:cubicBezTo>
                    <a:pt x="1174" y="843"/>
                    <a:pt x="1164" y="852"/>
                    <a:pt x="1153" y="852"/>
                  </a:cubicBezTo>
                  <a:cubicBezTo>
                    <a:pt x="1142" y="852"/>
                    <a:pt x="1132" y="843"/>
                    <a:pt x="1132" y="832"/>
                  </a:cubicBezTo>
                  <a:cubicBezTo>
                    <a:pt x="1132" y="827"/>
                    <a:pt x="1134" y="822"/>
                    <a:pt x="1137" y="819"/>
                  </a:cubicBezTo>
                  <a:cubicBezTo>
                    <a:pt x="1129" y="812"/>
                    <a:pt x="1129" y="812"/>
                    <a:pt x="1129" y="812"/>
                  </a:cubicBezTo>
                  <a:cubicBezTo>
                    <a:pt x="1129" y="812"/>
                    <a:pt x="1129" y="812"/>
                    <a:pt x="1129" y="812"/>
                  </a:cubicBezTo>
                  <a:cubicBezTo>
                    <a:pt x="1131" y="809"/>
                    <a:pt x="1131" y="809"/>
                    <a:pt x="1131" y="809"/>
                  </a:cubicBezTo>
                  <a:cubicBezTo>
                    <a:pt x="1139" y="816"/>
                    <a:pt x="1139" y="816"/>
                    <a:pt x="1139" y="816"/>
                  </a:cubicBezTo>
                  <a:cubicBezTo>
                    <a:pt x="1143" y="813"/>
                    <a:pt x="1148" y="811"/>
                    <a:pt x="1153" y="811"/>
                  </a:cubicBezTo>
                  <a:cubicBezTo>
                    <a:pt x="1158" y="811"/>
                    <a:pt x="1163" y="813"/>
                    <a:pt x="1166" y="816"/>
                  </a:cubicBezTo>
                  <a:moveTo>
                    <a:pt x="185" y="763"/>
                  </a:moveTo>
                  <a:cubicBezTo>
                    <a:pt x="185" y="761"/>
                    <a:pt x="185" y="761"/>
                    <a:pt x="185" y="761"/>
                  </a:cubicBezTo>
                  <a:cubicBezTo>
                    <a:pt x="195" y="761"/>
                    <a:pt x="195" y="761"/>
                    <a:pt x="195" y="761"/>
                  </a:cubicBezTo>
                  <a:cubicBezTo>
                    <a:pt x="195" y="763"/>
                    <a:pt x="195" y="763"/>
                    <a:pt x="195" y="763"/>
                  </a:cubicBezTo>
                  <a:cubicBezTo>
                    <a:pt x="185" y="763"/>
                    <a:pt x="185" y="763"/>
                    <a:pt x="185" y="763"/>
                  </a:cubicBezTo>
                  <a:moveTo>
                    <a:pt x="215" y="763"/>
                  </a:moveTo>
                  <a:cubicBezTo>
                    <a:pt x="215" y="761"/>
                    <a:pt x="215" y="761"/>
                    <a:pt x="215" y="761"/>
                  </a:cubicBezTo>
                  <a:cubicBezTo>
                    <a:pt x="234" y="761"/>
                    <a:pt x="234" y="761"/>
                    <a:pt x="234" y="761"/>
                  </a:cubicBezTo>
                  <a:cubicBezTo>
                    <a:pt x="234" y="763"/>
                    <a:pt x="234" y="763"/>
                    <a:pt x="234" y="763"/>
                  </a:cubicBezTo>
                  <a:cubicBezTo>
                    <a:pt x="215" y="763"/>
                    <a:pt x="215" y="763"/>
                    <a:pt x="215" y="763"/>
                  </a:cubicBezTo>
                  <a:moveTo>
                    <a:pt x="254" y="763"/>
                  </a:moveTo>
                  <a:cubicBezTo>
                    <a:pt x="254" y="761"/>
                    <a:pt x="254" y="761"/>
                    <a:pt x="254" y="761"/>
                  </a:cubicBezTo>
                  <a:cubicBezTo>
                    <a:pt x="274" y="761"/>
                    <a:pt x="274" y="761"/>
                    <a:pt x="274" y="761"/>
                  </a:cubicBezTo>
                  <a:cubicBezTo>
                    <a:pt x="274" y="763"/>
                    <a:pt x="274" y="763"/>
                    <a:pt x="274" y="763"/>
                  </a:cubicBezTo>
                  <a:cubicBezTo>
                    <a:pt x="254" y="763"/>
                    <a:pt x="254" y="763"/>
                    <a:pt x="254" y="763"/>
                  </a:cubicBezTo>
                  <a:moveTo>
                    <a:pt x="293" y="763"/>
                  </a:moveTo>
                  <a:cubicBezTo>
                    <a:pt x="293" y="761"/>
                    <a:pt x="293" y="761"/>
                    <a:pt x="293" y="761"/>
                  </a:cubicBezTo>
                  <a:cubicBezTo>
                    <a:pt x="313" y="761"/>
                    <a:pt x="313" y="761"/>
                    <a:pt x="313" y="761"/>
                  </a:cubicBezTo>
                  <a:cubicBezTo>
                    <a:pt x="313" y="763"/>
                    <a:pt x="313" y="763"/>
                    <a:pt x="313" y="763"/>
                  </a:cubicBezTo>
                  <a:cubicBezTo>
                    <a:pt x="293" y="763"/>
                    <a:pt x="293" y="763"/>
                    <a:pt x="293" y="763"/>
                  </a:cubicBezTo>
                  <a:moveTo>
                    <a:pt x="490" y="763"/>
                  </a:moveTo>
                  <a:cubicBezTo>
                    <a:pt x="490" y="761"/>
                    <a:pt x="490" y="761"/>
                    <a:pt x="490" y="761"/>
                  </a:cubicBezTo>
                  <a:cubicBezTo>
                    <a:pt x="510" y="761"/>
                    <a:pt x="510" y="761"/>
                    <a:pt x="510" y="761"/>
                  </a:cubicBezTo>
                  <a:cubicBezTo>
                    <a:pt x="510" y="763"/>
                    <a:pt x="510" y="763"/>
                    <a:pt x="510" y="763"/>
                  </a:cubicBezTo>
                  <a:cubicBezTo>
                    <a:pt x="490" y="763"/>
                    <a:pt x="490" y="763"/>
                    <a:pt x="490" y="763"/>
                  </a:cubicBezTo>
                  <a:moveTo>
                    <a:pt x="529" y="763"/>
                  </a:moveTo>
                  <a:cubicBezTo>
                    <a:pt x="529" y="761"/>
                    <a:pt x="529" y="761"/>
                    <a:pt x="529" y="761"/>
                  </a:cubicBezTo>
                  <a:cubicBezTo>
                    <a:pt x="549" y="761"/>
                    <a:pt x="549" y="761"/>
                    <a:pt x="549" y="761"/>
                  </a:cubicBezTo>
                  <a:cubicBezTo>
                    <a:pt x="549" y="763"/>
                    <a:pt x="549" y="763"/>
                    <a:pt x="549" y="763"/>
                  </a:cubicBezTo>
                  <a:cubicBezTo>
                    <a:pt x="529" y="763"/>
                    <a:pt x="529" y="763"/>
                    <a:pt x="529" y="763"/>
                  </a:cubicBezTo>
                  <a:moveTo>
                    <a:pt x="569" y="763"/>
                  </a:moveTo>
                  <a:cubicBezTo>
                    <a:pt x="569" y="761"/>
                    <a:pt x="569" y="761"/>
                    <a:pt x="569" y="761"/>
                  </a:cubicBezTo>
                  <a:cubicBezTo>
                    <a:pt x="589" y="761"/>
                    <a:pt x="589" y="761"/>
                    <a:pt x="589" y="761"/>
                  </a:cubicBezTo>
                  <a:cubicBezTo>
                    <a:pt x="589" y="763"/>
                    <a:pt x="589" y="763"/>
                    <a:pt x="589" y="763"/>
                  </a:cubicBezTo>
                  <a:cubicBezTo>
                    <a:pt x="569" y="763"/>
                    <a:pt x="569" y="763"/>
                    <a:pt x="569" y="763"/>
                  </a:cubicBezTo>
                  <a:moveTo>
                    <a:pt x="608" y="763"/>
                  </a:moveTo>
                  <a:cubicBezTo>
                    <a:pt x="608" y="761"/>
                    <a:pt x="608" y="761"/>
                    <a:pt x="608" y="761"/>
                  </a:cubicBezTo>
                  <a:cubicBezTo>
                    <a:pt x="628" y="761"/>
                    <a:pt x="628" y="761"/>
                    <a:pt x="628" y="761"/>
                  </a:cubicBezTo>
                  <a:cubicBezTo>
                    <a:pt x="628" y="763"/>
                    <a:pt x="628" y="763"/>
                    <a:pt x="628" y="763"/>
                  </a:cubicBezTo>
                  <a:cubicBezTo>
                    <a:pt x="608" y="763"/>
                    <a:pt x="608" y="763"/>
                    <a:pt x="608" y="763"/>
                  </a:cubicBezTo>
                  <a:moveTo>
                    <a:pt x="648" y="763"/>
                  </a:moveTo>
                  <a:cubicBezTo>
                    <a:pt x="648" y="761"/>
                    <a:pt x="648" y="761"/>
                    <a:pt x="648" y="761"/>
                  </a:cubicBezTo>
                  <a:cubicBezTo>
                    <a:pt x="667" y="761"/>
                    <a:pt x="667" y="761"/>
                    <a:pt x="667" y="761"/>
                  </a:cubicBezTo>
                  <a:cubicBezTo>
                    <a:pt x="667" y="763"/>
                    <a:pt x="667" y="763"/>
                    <a:pt x="667" y="763"/>
                  </a:cubicBezTo>
                  <a:cubicBezTo>
                    <a:pt x="648" y="763"/>
                    <a:pt x="648" y="763"/>
                    <a:pt x="648" y="763"/>
                  </a:cubicBezTo>
                  <a:moveTo>
                    <a:pt x="766" y="763"/>
                  </a:moveTo>
                  <a:cubicBezTo>
                    <a:pt x="766" y="761"/>
                    <a:pt x="766" y="761"/>
                    <a:pt x="766" y="761"/>
                  </a:cubicBezTo>
                  <a:cubicBezTo>
                    <a:pt x="785" y="761"/>
                    <a:pt x="785" y="761"/>
                    <a:pt x="785" y="761"/>
                  </a:cubicBezTo>
                  <a:cubicBezTo>
                    <a:pt x="785" y="763"/>
                    <a:pt x="785" y="763"/>
                    <a:pt x="785" y="763"/>
                  </a:cubicBezTo>
                  <a:cubicBezTo>
                    <a:pt x="766" y="763"/>
                    <a:pt x="766" y="763"/>
                    <a:pt x="766" y="763"/>
                  </a:cubicBezTo>
                  <a:moveTo>
                    <a:pt x="805" y="763"/>
                  </a:moveTo>
                  <a:cubicBezTo>
                    <a:pt x="805" y="761"/>
                    <a:pt x="805" y="761"/>
                    <a:pt x="805" y="761"/>
                  </a:cubicBezTo>
                  <a:cubicBezTo>
                    <a:pt x="825" y="761"/>
                    <a:pt x="825" y="761"/>
                    <a:pt x="825" y="761"/>
                  </a:cubicBezTo>
                  <a:cubicBezTo>
                    <a:pt x="825" y="763"/>
                    <a:pt x="825" y="763"/>
                    <a:pt x="825" y="763"/>
                  </a:cubicBezTo>
                  <a:cubicBezTo>
                    <a:pt x="805" y="763"/>
                    <a:pt x="805" y="763"/>
                    <a:pt x="805" y="763"/>
                  </a:cubicBezTo>
                  <a:moveTo>
                    <a:pt x="844" y="763"/>
                  </a:moveTo>
                  <a:cubicBezTo>
                    <a:pt x="844" y="761"/>
                    <a:pt x="844" y="761"/>
                    <a:pt x="844" y="761"/>
                  </a:cubicBezTo>
                  <a:cubicBezTo>
                    <a:pt x="864" y="761"/>
                    <a:pt x="864" y="761"/>
                    <a:pt x="864" y="761"/>
                  </a:cubicBezTo>
                  <a:cubicBezTo>
                    <a:pt x="864" y="763"/>
                    <a:pt x="864" y="763"/>
                    <a:pt x="864" y="763"/>
                  </a:cubicBezTo>
                  <a:cubicBezTo>
                    <a:pt x="844" y="763"/>
                    <a:pt x="844" y="763"/>
                    <a:pt x="844" y="763"/>
                  </a:cubicBezTo>
                  <a:moveTo>
                    <a:pt x="884" y="763"/>
                  </a:moveTo>
                  <a:cubicBezTo>
                    <a:pt x="884" y="761"/>
                    <a:pt x="884" y="761"/>
                    <a:pt x="884" y="761"/>
                  </a:cubicBezTo>
                  <a:cubicBezTo>
                    <a:pt x="903" y="761"/>
                    <a:pt x="903" y="761"/>
                    <a:pt x="903" y="761"/>
                  </a:cubicBezTo>
                  <a:cubicBezTo>
                    <a:pt x="903" y="763"/>
                    <a:pt x="903" y="763"/>
                    <a:pt x="903" y="763"/>
                  </a:cubicBezTo>
                  <a:cubicBezTo>
                    <a:pt x="884" y="763"/>
                    <a:pt x="884" y="763"/>
                    <a:pt x="884" y="763"/>
                  </a:cubicBezTo>
                  <a:moveTo>
                    <a:pt x="923" y="763"/>
                  </a:moveTo>
                  <a:cubicBezTo>
                    <a:pt x="923" y="761"/>
                    <a:pt x="923" y="761"/>
                    <a:pt x="923" y="761"/>
                  </a:cubicBezTo>
                  <a:cubicBezTo>
                    <a:pt x="933" y="761"/>
                    <a:pt x="933" y="761"/>
                    <a:pt x="933" y="761"/>
                  </a:cubicBezTo>
                  <a:cubicBezTo>
                    <a:pt x="933" y="763"/>
                    <a:pt x="933" y="763"/>
                    <a:pt x="933" y="763"/>
                  </a:cubicBezTo>
                  <a:cubicBezTo>
                    <a:pt x="923" y="763"/>
                    <a:pt x="923" y="763"/>
                    <a:pt x="923" y="763"/>
                  </a:cubicBezTo>
                  <a:moveTo>
                    <a:pt x="1207" y="776"/>
                  </a:moveTo>
                  <a:cubicBezTo>
                    <a:pt x="1207" y="737"/>
                    <a:pt x="1207" y="737"/>
                    <a:pt x="1207" y="737"/>
                  </a:cubicBezTo>
                  <a:cubicBezTo>
                    <a:pt x="1447" y="737"/>
                    <a:pt x="1447" y="737"/>
                    <a:pt x="1447" y="737"/>
                  </a:cubicBezTo>
                  <a:cubicBezTo>
                    <a:pt x="1447" y="776"/>
                    <a:pt x="1447" y="776"/>
                    <a:pt x="1447" y="776"/>
                  </a:cubicBezTo>
                  <a:cubicBezTo>
                    <a:pt x="1207" y="776"/>
                    <a:pt x="1207" y="776"/>
                    <a:pt x="1207" y="776"/>
                  </a:cubicBezTo>
                  <a:moveTo>
                    <a:pt x="1166" y="742"/>
                  </a:moveTo>
                  <a:cubicBezTo>
                    <a:pt x="1193" y="715"/>
                    <a:pt x="1193" y="715"/>
                    <a:pt x="1193" y="715"/>
                  </a:cubicBezTo>
                  <a:cubicBezTo>
                    <a:pt x="1196" y="718"/>
                    <a:pt x="1196" y="718"/>
                    <a:pt x="1196" y="718"/>
                  </a:cubicBezTo>
                  <a:cubicBezTo>
                    <a:pt x="1169" y="745"/>
                    <a:pt x="1169" y="745"/>
                    <a:pt x="1169" y="745"/>
                  </a:cubicBezTo>
                  <a:cubicBezTo>
                    <a:pt x="1172" y="748"/>
                    <a:pt x="1174" y="753"/>
                    <a:pt x="1174" y="758"/>
                  </a:cubicBezTo>
                  <a:cubicBezTo>
                    <a:pt x="1174" y="758"/>
                    <a:pt x="1174" y="758"/>
                    <a:pt x="1174" y="758"/>
                  </a:cubicBezTo>
                  <a:cubicBezTo>
                    <a:pt x="1174" y="758"/>
                    <a:pt x="1174" y="758"/>
                    <a:pt x="1174" y="758"/>
                  </a:cubicBezTo>
                  <a:cubicBezTo>
                    <a:pt x="1174" y="769"/>
                    <a:pt x="1164" y="779"/>
                    <a:pt x="1153" y="779"/>
                  </a:cubicBezTo>
                  <a:cubicBezTo>
                    <a:pt x="1142" y="779"/>
                    <a:pt x="1132" y="769"/>
                    <a:pt x="1132" y="758"/>
                  </a:cubicBezTo>
                  <a:cubicBezTo>
                    <a:pt x="1132" y="753"/>
                    <a:pt x="1134" y="749"/>
                    <a:pt x="1137" y="745"/>
                  </a:cubicBezTo>
                  <a:cubicBezTo>
                    <a:pt x="1129" y="738"/>
                    <a:pt x="1129" y="738"/>
                    <a:pt x="1129" y="738"/>
                  </a:cubicBezTo>
                  <a:cubicBezTo>
                    <a:pt x="1129" y="738"/>
                    <a:pt x="1129" y="738"/>
                    <a:pt x="1129" y="738"/>
                  </a:cubicBezTo>
                  <a:cubicBezTo>
                    <a:pt x="1131" y="735"/>
                    <a:pt x="1131" y="735"/>
                    <a:pt x="1131" y="735"/>
                  </a:cubicBezTo>
                  <a:cubicBezTo>
                    <a:pt x="1139" y="743"/>
                    <a:pt x="1139" y="743"/>
                    <a:pt x="1139" y="743"/>
                  </a:cubicBezTo>
                  <a:cubicBezTo>
                    <a:pt x="1143" y="739"/>
                    <a:pt x="1148" y="737"/>
                    <a:pt x="1153" y="737"/>
                  </a:cubicBezTo>
                  <a:cubicBezTo>
                    <a:pt x="1158" y="737"/>
                    <a:pt x="1163" y="739"/>
                    <a:pt x="1166" y="742"/>
                  </a:cubicBezTo>
                  <a:moveTo>
                    <a:pt x="185" y="679"/>
                  </a:moveTo>
                  <a:cubicBezTo>
                    <a:pt x="185" y="677"/>
                    <a:pt x="185" y="677"/>
                    <a:pt x="185" y="677"/>
                  </a:cubicBezTo>
                  <a:cubicBezTo>
                    <a:pt x="195" y="677"/>
                    <a:pt x="195" y="677"/>
                    <a:pt x="195" y="677"/>
                  </a:cubicBezTo>
                  <a:cubicBezTo>
                    <a:pt x="195" y="679"/>
                    <a:pt x="195" y="679"/>
                    <a:pt x="195" y="679"/>
                  </a:cubicBezTo>
                  <a:cubicBezTo>
                    <a:pt x="185" y="679"/>
                    <a:pt x="185" y="679"/>
                    <a:pt x="185" y="679"/>
                  </a:cubicBezTo>
                  <a:moveTo>
                    <a:pt x="215" y="679"/>
                  </a:moveTo>
                  <a:cubicBezTo>
                    <a:pt x="215" y="677"/>
                    <a:pt x="215" y="677"/>
                    <a:pt x="215" y="677"/>
                  </a:cubicBezTo>
                  <a:cubicBezTo>
                    <a:pt x="234" y="677"/>
                    <a:pt x="234" y="677"/>
                    <a:pt x="234" y="677"/>
                  </a:cubicBezTo>
                  <a:cubicBezTo>
                    <a:pt x="234" y="679"/>
                    <a:pt x="234" y="679"/>
                    <a:pt x="234" y="679"/>
                  </a:cubicBezTo>
                  <a:cubicBezTo>
                    <a:pt x="215" y="679"/>
                    <a:pt x="215" y="679"/>
                    <a:pt x="215" y="679"/>
                  </a:cubicBezTo>
                  <a:moveTo>
                    <a:pt x="254" y="679"/>
                  </a:moveTo>
                  <a:cubicBezTo>
                    <a:pt x="254" y="677"/>
                    <a:pt x="254" y="677"/>
                    <a:pt x="254" y="677"/>
                  </a:cubicBezTo>
                  <a:cubicBezTo>
                    <a:pt x="274" y="677"/>
                    <a:pt x="274" y="677"/>
                    <a:pt x="274" y="677"/>
                  </a:cubicBezTo>
                  <a:cubicBezTo>
                    <a:pt x="274" y="679"/>
                    <a:pt x="274" y="679"/>
                    <a:pt x="274" y="679"/>
                  </a:cubicBezTo>
                  <a:cubicBezTo>
                    <a:pt x="254" y="679"/>
                    <a:pt x="254" y="679"/>
                    <a:pt x="254" y="679"/>
                  </a:cubicBezTo>
                  <a:moveTo>
                    <a:pt x="293" y="679"/>
                  </a:moveTo>
                  <a:cubicBezTo>
                    <a:pt x="293" y="677"/>
                    <a:pt x="293" y="677"/>
                    <a:pt x="293" y="677"/>
                  </a:cubicBezTo>
                  <a:cubicBezTo>
                    <a:pt x="313" y="677"/>
                    <a:pt x="313" y="677"/>
                    <a:pt x="313" y="677"/>
                  </a:cubicBezTo>
                  <a:cubicBezTo>
                    <a:pt x="313" y="679"/>
                    <a:pt x="313" y="679"/>
                    <a:pt x="313" y="679"/>
                  </a:cubicBezTo>
                  <a:cubicBezTo>
                    <a:pt x="293" y="679"/>
                    <a:pt x="293" y="679"/>
                    <a:pt x="293" y="679"/>
                  </a:cubicBezTo>
                  <a:moveTo>
                    <a:pt x="333" y="679"/>
                  </a:moveTo>
                  <a:cubicBezTo>
                    <a:pt x="333" y="677"/>
                    <a:pt x="333" y="677"/>
                    <a:pt x="333" y="677"/>
                  </a:cubicBezTo>
                  <a:cubicBezTo>
                    <a:pt x="352" y="677"/>
                    <a:pt x="352" y="677"/>
                    <a:pt x="352" y="677"/>
                  </a:cubicBezTo>
                  <a:cubicBezTo>
                    <a:pt x="352" y="679"/>
                    <a:pt x="352" y="679"/>
                    <a:pt x="352" y="679"/>
                  </a:cubicBezTo>
                  <a:cubicBezTo>
                    <a:pt x="333" y="679"/>
                    <a:pt x="333" y="679"/>
                    <a:pt x="333" y="679"/>
                  </a:cubicBezTo>
                  <a:moveTo>
                    <a:pt x="372" y="679"/>
                  </a:moveTo>
                  <a:cubicBezTo>
                    <a:pt x="372" y="677"/>
                    <a:pt x="372" y="677"/>
                    <a:pt x="372" y="677"/>
                  </a:cubicBezTo>
                  <a:cubicBezTo>
                    <a:pt x="392" y="677"/>
                    <a:pt x="392" y="677"/>
                    <a:pt x="392" y="677"/>
                  </a:cubicBezTo>
                  <a:cubicBezTo>
                    <a:pt x="392" y="679"/>
                    <a:pt x="392" y="679"/>
                    <a:pt x="392" y="679"/>
                  </a:cubicBezTo>
                  <a:cubicBezTo>
                    <a:pt x="372" y="679"/>
                    <a:pt x="372" y="679"/>
                    <a:pt x="372" y="679"/>
                  </a:cubicBezTo>
                  <a:moveTo>
                    <a:pt x="411" y="679"/>
                  </a:moveTo>
                  <a:cubicBezTo>
                    <a:pt x="411" y="677"/>
                    <a:pt x="411" y="677"/>
                    <a:pt x="411" y="677"/>
                  </a:cubicBezTo>
                  <a:cubicBezTo>
                    <a:pt x="431" y="677"/>
                    <a:pt x="431" y="677"/>
                    <a:pt x="431" y="677"/>
                  </a:cubicBezTo>
                  <a:cubicBezTo>
                    <a:pt x="431" y="679"/>
                    <a:pt x="431" y="679"/>
                    <a:pt x="431" y="679"/>
                  </a:cubicBezTo>
                  <a:cubicBezTo>
                    <a:pt x="411" y="679"/>
                    <a:pt x="411" y="679"/>
                    <a:pt x="411" y="679"/>
                  </a:cubicBezTo>
                  <a:moveTo>
                    <a:pt x="451" y="679"/>
                  </a:moveTo>
                  <a:cubicBezTo>
                    <a:pt x="451" y="677"/>
                    <a:pt x="451" y="677"/>
                    <a:pt x="451" y="677"/>
                  </a:cubicBezTo>
                  <a:cubicBezTo>
                    <a:pt x="470" y="677"/>
                    <a:pt x="470" y="677"/>
                    <a:pt x="470" y="677"/>
                  </a:cubicBezTo>
                  <a:cubicBezTo>
                    <a:pt x="470" y="679"/>
                    <a:pt x="470" y="679"/>
                    <a:pt x="470" y="679"/>
                  </a:cubicBezTo>
                  <a:cubicBezTo>
                    <a:pt x="451" y="679"/>
                    <a:pt x="451" y="679"/>
                    <a:pt x="451" y="679"/>
                  </a:cubicBezTo>
                  <a:moveTo>
                    <a:pt x="490" y="679"/>
                  </a:moveTo>
                  <a:cubicBezTo>
                    <a:pt x="490" y="677"/>
                    <a:pt x="490" y="677"/>
                    <a:pt x="490" y="677"/>
                  </a:cubicBezTo>
                  <a:cubicBezTo>
                    <a:pt x="510" y="677"/>
                    <a:pt x="510" y="677"/>
                    <a:pt x="510" y="677"/>
                  </a:cubicBezTo>
                  <a:cubicBezTo>
                    <a:pt x="510" y="679"/>
                    <a:pt x="510" y="679"/>
                    <a:pt x="510" y="679"/>
                  </a:cubicBezTo>
                  <a:cubicBezTo>
                    <a:pt x="490" y="679"/>
                    <a:pt x="490" y="679"/>
                    <a:pt x="490" y="679"/>
                  </a:cubicBezTo>
                  <a:moveTo>
                    <a:pt x="529" y="679"/>
                  </a:moveTo>
                  <a:cubicBezTo>
                    <a:pt x="529" y="677"/>
                    <a:pt x="529" y="677"/>
                    <a:pt x="529" y="677"/>
                  </a:cubicBezTo>
                  <a:cubicBezTo>
                    <a:pt x="549" y="677"/>
                    <a:pt x="549" y="677"/>
                    <a:pt x="549" y="677"/>
                  </a:cubicBezTo>
                  <a:cubicBezTo>
                    <a:pt x="549" y="679"/>
                    <a:pt x="549" y="679"/>
                    <a:pt x="549" y="679"/>
                  </a:cubicBezTo>
                  <a:cubicBezTo>
                    <a:pt x="529" y="679"/>
                    <a:pt x="529" y="679"/>
                    <a:pt x="529" y="679"/>
                  </a:cubicBezTo>
                  <a:moveTo>
                    <a:pt x="569" y="679"/>
                  </a:moveTo>
                  <a:cubicBezTo>
                    <a:pt x="569" y="677"/>
                    <a:pt x="569" y="677"/>
                    <a:pt x="569" y="677"/>
                  </a:cubicBezTo>
                  <a:cubicBezTo>
                    <a:pt x="589" y="677"/>
                    <a:pt x="589" y="677"/>
                    <a:pt x="589" y="677"/>
                  </a:cubicBezTo>
                  <a:cubicBezTo>
                    <a:pt x="589" y="679"/>
                    <a:pt x="589" y="679"/>
                    <a:pt x="589" y="679"/>
                  </a:cubicBezTo>
                  <a:cubicBezTo>
                    <a:pt x="569" y="679"/>
                    <a:pt x="569" y="679"/>
                    <a:pt x="569" y="679"/>
                  </a:cubicBezTo>
                  <a:moveTo>
                    <a:pt x="608" y="679"/>
                  </a:moveTo>
                  <a:cubicBezTo>
                    <a:pt x="608" y="677"/>
                    <a:pt x="608" y="677"/>
                    <a:pt x="608" y="677"/>
                  </a:cubicBezTo>
                  <a:cubicBezTo>
                    <a:pt x="628" y="677"/>
                    <a:pt x="628" y="677"/>
                    <a:pt x="628" y="677"/>
                  </a:cubicBezTo>
                  <a:cubicBezTo>
                    <a:pt x="628" y="679"/>
                    <a:pt x="628" y="679"/>
                    <a:pt x="628" y="679"/>
                  </a:cubicBezTo>
                  <a:cubicBezTo>
                    <a:pt x="608" y="679"/>
                    <a:pt x="608" y="679"/>
                    <a:pt x="608" y="679"/>
                  </a:cubicBezTo>
                  <a:moveTo>
                    <a:pt x="648" y="679"/>
                  </a:moveTo>
                  <a:cubicBezTo>
                    <a:pt x="648" y="677"/>
                    <a:pt x="648" y="677"/>
                    <a:pt x="648" y="677"/>
                  </a:cubicBezTo>
                  <a:cubicBezTo>
                    <a:pt x="667" y="677"/>
                    <a:pt x="667" y="677"/>
                    <a:pt x="667" y="677"/>
                  </a:cubicBezTo>
                  <a:cubicBezTo>
                    <a:pt x="667" y="679"/>
                    <a:pt x="667" y="679"/>
                    <a:pt x="667" y="679"/>
                  </a:cubicBezTo>
                  <a:cubicBezTo>
                    <a:pt x="648" y="679"/>
                    <a:pt x="648" y="679"/>
                    <a:pt x="648" y="679"/>
                  </a:cubicBezTo>
                  <a:moveTo>
                    <a:pt x="687" y="679"/>
                  </a:moveTo>
                  <a:cubicBezTo>
                    <a:pt x="687" y="677"/>
                    <a:pt x="687" y="677"/>
                    <a:pt x="687" y="677"/>
                  </a:cubicBezTo>
                  <a:cubicBezTo>
                    <a:pt x="707" y="677"/>
                    <a:pt x="707" y="677"/>
                    <a:pt x="707" y="677"/>
                  </a:cubicBezTo>
                  <a:cubicBezTo>
                    <a:pt x="707" y="679"/>
                    <a:pt x="707" y="679"/>
                    <a:pt x="707" y="679"/>
                  </a:cubicBezTo>
                  <a:cubicBezTo>
                    <a:pt x="687" y="679"/>
                    <a:pt x="687" y="679"/>
                    <a:pt x="687" y="679"/>
                  </a:cubicBezTo>
                  <a:moveTo>
                    <a:pt x="726" y="679"/>
                  </a:moveTo>
                  <a:cubicBezTo>
                    <a:pt x="726" y="677"/>
                    <a:pt x="726" y="677"/>
                    <a:pt x="726" y="677"/>
                  </a:cubicBezTo>
                  <a:cubicBezTo>
                    <a:pt x="746" y="677"/>
                    <a:pt x="746" y="677"/>
                    <a:pt x="746" y="677"/>
                  </a:cubicBezTo>
                  <a:cubicBezTo>
                    <a:pt x="746" y="679"/>
                    <a:pt x="746" y="679"/>
                    <a:pt x="746" y="679"/>
                  </a:cubicBezTo>
                  <a:cubicBezTo>
                    <a:pt x="726" y="679"/>
                    <a:pt x="726" y="679"/>
                    <a:pt x="726" y="679"/>
                  </a:cubicBezTo>
                  <a:moveTo>
                    <a:pt x="766" y="679"/>
                  </a:moveTo>
                  <a:cubicBezTo>
                    <a:pt x="766" y="677"/>
                    <a:pt x="766" y="677"/>
                    <a:pt x="766" y="677"/>
                  </a:cubicBezTo>
                  <a:cubicBezTo>
                    <a:pt x="785" y="677"/>
                    <a:pt x="785" y="677"/>
                    <a:pt x="785" y="677"/>
                  </a:cubicBezTo>
                  <a:cubicBezTo>
                    <a:pt x="785" y="679"/>
                    <a:pt x="785" y="679"/>
                    <a:pt x="785" y="679"/>
                  </a:cubicBezTo>
                  <a:cubicBezTo>
                    <a:pt x="766" y="679"/>
                    <a:pt x="766" y="679"/>
                    <a:pt x="766" y="679"/>
                  </a:cubicBezTo>
                  <a:moveTo>
                    <a:pt x="805" y="679"/>
                  </a:moveTo>
                  <a:cubicBezTo>
                    <a:pt x="805" y="677"/>
                    <a:pt x="805" y="677"/>
                    <a:pt x="805" y="677"/>
                  </a:cubicBezTo>
                  <a:cubicBezTo>
                    <a:pt x="825" y="677"/>
                    <a:pt x="825" y="677"/>
                    <a:pt x="825" y="677"/>
                  </a:cubicBezTo>
                  <a:cubicBezTo>
                    <a:pt x="825" y="679"/>
                    <a:pt x="825" y="679"/>
                    <a:pt x="825" y="679"/>
                  </a:cubicBezTo>
                  <a:cubicBezTo>
                    <a:pt x="805" y="679"/>
                    <a:pt x="805" y="679"/>
                    <a:pt x="805" y="679"/>
                  </a:cubicBezTo>
                  <a:moveTo>
                    <a:pt x="884" y="679"/>
                  </a:moveTo>
                  <a:cubicBezTo>
                    <a:pt x="884" y="677"/>
                    <a:pt x="884" y="677"/>
                    <a:pt x="884" y="677"/>
                  </a:cubicBezTo>
                  <a:cubicBezTo>
                    <a:pt x="903" y="677"/>
                    <a:pt x="903" y="677"/>
                    <a:pt x="903" y="677"/>
                  </a:cubicBezTo>
                  <a:cubicBezTo>
                    <a:pt x="903" y="679"/>
                    <a:pt x="903" y="679"/>
                    <a:pt x="903" y="679"/>
                  </a:cubicBezTo>
                  <a:cubicBezTo>
                    <a:pt x="884" y="679"/>
                    <a:pt x="884" y="679"/>
                    <a:pt x="884" y="679"/>
                  </a:cubicBezTo>
                  <a:moveTo>
                    <a:pt x="923" y="679"/>
                  </a:moveTo>
                  <a:cubicBezTo>
                    <a:pt x="923" y="677"/>
                    <a:pt x="923" y="677"/>
                    <a:pt x="923" y="677"/>
                  </a:cubicBezTo>
                  <a:cubicBezTo>
                    <a:pt x="933" y="677"/>
                    <a:pt x="933" y="677"/>
                    <a:pt x="933" y="677"/>
                  </a:cubicBezTo>
                  <a:cubicBezTo>
                    <a:pt x="933" y="679"/>
                    <a:pt x="933" y="679"/>
                    <a:pt x="933" y="679"/>
                  </a:cubicBezTo>
                  <a:cubicBezTo>
                    <a:pt x="923" y="679"/>
                    <a:pt x="923" y="679"/>
                    <a:pt x="923" y="679"/>
                  </a:cubicBezTo>
                  <a:moveTo>
                    <a:pt x="1207" y="699"/>
                  </a:moveTo>
                  <a:cubicBezTo>
                    <a:pt x="1207" y="660"/>
                    <a:pt x="1207" y="660"/>
                    <a:pt x="1207" y="660"/>
                  </a:cubicBezTo>
                  <a:cubicBezTo>
                    <a:pt x="1447" y="660"/>
                    <a:pt x="1447" y="660"/>
                    <a:pt x="1447" y="660"/>
                  </a:cubicBezTo>
                  <a:cubicBezTo>
                    <a:pt x="1447" y="699"/>
                    <a:pt x="1447" y="699"/>
                    <a:pt x="1447" y="699"/>
                  </a:cubicBezTo>
                  <a:cubicBezTo>
                    <a:pt x="1207" y="699"/>
                    <a:pt x="1207" y="699"/>
                    <a:pt x="1207" y="699"/>
                  </a:cubicBezTo>
                  <a:moveTo>
                    <a:pt x="1164" y="662"/>
                  </a:moveTo>
                  <a:cubicBezTo>
                    <a:pt x="1179" y="648"/>
                    <a:pt x="1179" y="648"/>
                    <a:pt x="1179" y="648"/>
                  </a:cubicBezTo>
                  <a:cubicBezTo>
                    <a:pt x="1181" y="650"/>
                    <a:pt x="1181" y="650"/>
                    <a:pt x="1181" y="650"/>
                  </a:cubicBezTo>
                  <a:cubicBezTo>
                    <a:pt x="1167" y="665"/>
                    <a:pt x="1167" y="665"/>
                    <a:pt x="1167" y="665"/>
                  </a:cubicBezTo>
                  <a:cubicBezTo>
                    <a:pt x="1171" y="669"/>
                    <a:pt x="1174" y="674"/>
                    <a:pt x="1174" y="680"/>
                  </a:cubicBezTo>
                  <a:cubicBezTo>
                    <a:pt x="1174" y="680"/>
                    <a:pt x="1174" y="680"/>
                    <a:pt x="1174" y="680"/>
                  </a:cubicBezTo>
                  <a:cubicBezTo>
                    <a:pt x="1174" y="680"/>
                    <a:pt x="1174" y="680"/>
                    <a:pt x="1174" y="680"/>
                  </a:cubicBezTo>
                  <a:cubicBezTo>
                    <a:pt x="1174" y="685"/>
                    <a:pt x="1172" y="689"/>
                    <a:pt x="1169" y="693"/>
                  </a:cubicBezTo>
                  <a:cubicBezTo>
                    <a:pt x="1178" y="703"/>
                    <a:pt x="1178" y="703"/>
                    <a:pt x="1178" y="703"/>
                  </a:cubicBezTo>
                  <a:cubicBezTo>
                    <a:pt x="1174" y="705"/>
                    <a:pt x="1174" y="705"/>
                    <a:pt x="1174" y="705"/>
                  </a:cubicBezTo>
                  <a:cubicBezTo>
                    <a:pt x="1167" y="696"/>
                    <a:pt x="1167" y="696"/>
                    <a:pt x="1167" y="696"/>
                  </a:cubicBezTo>
                  <a:cubicBezTo>
                    <a:pt x="1163" y="699"/>
                    <a:pt x="1158" y="701"/>
                    <a:pt x="1153" y="701"/>
                  </a:cubicBezTo>
                  <a:cubicBezTo>
                    <a:pt x="1147" y="701"/>
                    <a:pt x="1142" y="698"/>
                    <a:pt x="1138" y="694"/>
                  </a:cubicBezTo>
                  <a:cubicBezTo>
                    <a:pt x="1128" y="703"/>
                    <a:pt x="1128" y="703"/>
                    <a:pt x="1128" y="703"/>
                  </a:cubicBezTo>
                  <a:cubicBezTo>
                    <a:pt x="1126" y="701"/>
                    <a:pt x="1126" y="701"/>
                    <a:pt x="1126" y="701"/>
                  </a:cubicBezTo>
                  <a:cubicBezTo>
                    <a:pt x="1135" y="691"/>
                    <a:pt x="1135" y="691"/>
                    <a:pt x="1135" y="691"/>
                  </a:cubicBezTo>
                  <a:cubicBezTo>
                    <a:pt x="1133" y="688"/>
                    <a:pt x="1132" y="684"/>
                    <a:pt x="1132" y="680"/>
                  </a:cubicBezTo>
                  <a:cubicBezTo>
                    <a:pt x="1132" y="673"/>
                    <a:pt x="1136" y="667"/>
                    <a:pt x="1141" y="663"/>
                  </a:cubicBezTo>
                  <a:cubicBezTo>
                    <a:pt x="1130" y="650"/>
                    <a:pt x="1130" y="650"/>
                    <a:pt x="1130" y="650"/>
                  </a:cubicBezTo>
                  <a:cubicBezTo>
                    <a:pt x="1134" y="648"/>
                    <a:pt x="1134" y="648"/>
                    <a:pt x="1134" y="648"/>
                  </a:cubicBezTo>
                  <a:cubicBezTo>
                    <a:pt x="1144" y="661"/>
                    <a:pt x="1144" y="661"/>
                    <a:pt x="1144" y="661"/>
                  </a:cubicBezTo>
                  <a:cubicBezTo>
                    <a:pt x="1147" y="660"/>
                    <a:pt x="1150" y="659"/>
                    <a:pt x="1153" y="659"/>
                  </a:cubicBezTo>
                  <a:cubicBezTo>
                    <a:pt x="1157" y="659"/>
                    <a:pt x="1161" y="660"/>
                    <a:pt x="1164" y="662"/>
                  </a:cubicBezTo>
                  <a:moveTo>
                    <a:pt x="165" y="662"/>
                  </a:moveTo>
                  <a:cubicBezTo>
                    <a:pt x="181" y="634"/>
                    <a:pt x="181" y="634"/>
                    <a:pt x="181" y="634"/>
                  </a:cubicBezTo>
                  <a:cubicBezTo>
                    <a:pt x="197" y="662"/>
                    <a:pt x="197" y="662"/>
                    <a:pt x="197" y="662"/>
                  </a:cubicBezTo>
                  <a:cubicBezTo>
                    <a:pt x="183" y="662"/>
                    <a:pt x="183" y="662"/>
                    <a:pt x="183" y="662"/>
                  </a:cubicBezTo>
                  <a:cubicBezTo>
                    <a:pt x="183" y="917"/>
                    <a:pt x="183" y="917"/>
                    <a:pt x="183" y="917"/>
                  </a:cubicBezTo>
                  <a:cubicBezTo>
                    <a:pt x="185" y="915"/>
                    <a:pt x="188" y="912"/>
                    <a:pt x="191" y="909"/>
                  </a:cubicBezTo>
                  <a:cubicBezTo>
                    <a:pt x="198" y="902"/>
                    <a:pt x="208" y="892"/>
                    <a:pt x="219" y="881"/>
                  </a:cubicBezTo>
                  <a:cubicBezTo>
                    <a:pt x="240" y="860"/>
                    <a:pt x="264" y="835"/>
                    <a:pt x="275" y="821"/>
                  </a:cubicBezTo>
                  <a:cubicBezTo>
                    <a:pt x="288" y="806"/>
                    <a:pt x="314" y="783"/>
                    <a:pt x="341" y="763"/>
                  </a:cubicBezTo>
                  <a:cubicBezTo>
                    <a:pt x="333" y="763"/>
                    <a:pt x="333" y="763"/>
                    <a:pt x="333" y="763"/>
                  </a:cubicBezTo>
                  <a:cubicBezTo>
                    <a:pt x="333" y="761"/>
                    <a:pt x="333" y="761"/>
                    <a:pt x="333" y="761"/>
                  </a:cubicBezTo>
                  <a:cubicBezTo>
                    <a:pt x="344" y="761"/>
                    <a:pt x="344" y="761"/>
                    <a:pt x="344" y="761"/>
                  </a:cubicBezTo>
                  <a:cubicBezTo>
                    <a:pt x="355" y="753"/>
                    <a:pt x="366" y="746"/>
                    <a:pt x="377" y="740"/>
                  </a:cubicBezTo>
                  <a:cubicBezTo>
                    <a:pt x="390" y="734"/>
                    <a:pt x="402" y="729"/>
                    <a:pt x="413" y="728"/>
                  </a:cubicBezTo>
                  <a:cubicBezTo>
                    <a:pt x="414" y="728"/>
                    <a:pt x="415" y="728"/>
                    <a:pt x="417" y="728"/>
                  </a:cubicBezTo>
                  <a:cubicBezTo>
                    <a:pt x="417" y="728"/>
                    <a:pt x="417" y="728"/>
                    <a:pt x="417" y="728"/>
                  </a:cubicBezTo>
                  <a:cubicBezTo>
                    <a:pt x="432" y="728"/>
                    <a:pt x="447" y="737"/>
                    <a:pt x="462" y="748"/>
                  </a:cubicBezTo>
                  <a:cubicBezTo>
                    <a:pt x="476" y="759"/>
                    <a:pt x="489" y="773"/>
                    <a:pt x="500" y="784"/>
                  </a:cubicBezTo>
                  <a:cubicBezTo>
                    <a:pt x="507" y="792"/>
                    <a:pt x="514" y="798"/>
                    <a:pt x="518" y="800"/>
                  </a:cubicBezTo>
                  <a:cubicBezTo>
                    <a:pt x="520" y="802"/>
                    <a:pt x="524" y="803"/>
                    <a:pt x="529" y="804"/>
                  </a:cubicBezTo>
                  <a:cubicBezTo>
                    <a:pt x="534" y="806"/>
                    <a:pt x="540" y="807"/>
                    <a:pt x="547" y="808"/>
                  </a:cubicBezTo>
                  <a:cubicBezTo>
                    <a:pt x="560" y="810"/>
                    <a:pt x="576" y="811"/>
                    <a:pt x="592" y="811"/>
                  </a:cubicBezTo>
                  <a:cubicBezTo>
                    <a:pt x="626" y="799"/>
                    <a:pt x="652" y="783"/>
                    <a:pt x="671" y="770"/>
                  </a:cubicBezTo>
                  <a:cubicBezTo>
                    <a:pt x="682" y="762"/>
                    <a:pt x="690" y="756"/>
                    <a:pt x="696" y="752"/>
                  </a:cubicBezTo>
                  <a:cubicBezTo>
                    <a:pt x="708" y="744"/>
                    <a:pt x="726" y="728"/>
                    <a:pt x="747" y="713"/>
                  </a:cubicBezTo>
                  <a:cubicBezTo>
                    <a:pt x="768" y="698"/>
                    <a:pt x="792" y="684"/>
                    <a:pt x="817" y="680"/>
                  </a:cubicBezTo>
                  <a:cubicBezTo>
                    <a:pt x="820" y="679"/>
                    <a:pt x="824" y="679"/>
                    <a:pt x="828" y="679"/>
                  </a:cubicBezTo>
                  <a:cubicBezTo>
                    <a:pt x="833" y="679"/>
                    <a:pt x="838" y="680"/>
                    <a:pt x="842" y="680"/>
                  </a:cubicBezTo>
                  <a:cubicBezTo>
                    <a:pt x="843" y="680"/>
                    <a:pt x="844" y="679"/>
                    <a:pt x="845" y="679"/>
                  </a:cubicBezTo>
                  <a:cubicBezTo>
                    <a:pt x="844" y="679"/>
                    <a:pt x="844" y="679"/>
                    <a:pt x="844" y="679"/>
                  </a:cubicBezTo>
                  <a:cubicBezTo>
                    <a:pt x="844" y="677"/>
                    <a:pt x="844" y="677"/>
                    <a:pt x="844" y="677"/>
                  </a:cubicBezTo>
                  <a:cubicBezTo>
                    <a:pt x="849" y="677"/>
                    <a:pt x="849" y="677"/>
                    <a:pt x="849" y="677"/>
                  </a:cubicBezTo>
                  <a:cubicBezTo>
                    <a:pt x="851" y="676"/>
                    <a:pt x="852" y="675"/>
                    <a:pt x="854" y="674"/>
                  </a:cubicBezTo>
                  <a:cubicBezTo>
                    <a:pt x="885" y="659"/>
                    <a:pt x="911" y="652"/>
                    <a:pt x="911" y="652"/>
                  </a:cubicBezTo>
                  <a:cubicBezTo>
                    <a:pt x="911" y="652"/>
                    <a:pt x="911" y="652"/>
                    <a:pt x="911" y="652"/>
                  </a:cubicBezTo>
                  <a:cubicBezTo>
                    <a:pt x="912" y="656"/>
                    <a:pt x="912" y="656"/>
                    <a:pt x="912" y="656"/>
                  </a:cubicBezTo>
                  <a:cubicBezTo>
                    <a:pt x="912" y="656"/>
                    <a:pt x="911" y="656"/>
                    <a:pt x="911" y="656"/>
                  </a:cubicBezTo>
                  <a:cubicBezTo>
                    <a:pt x="910" y="656"/>
                    <a:pt x="909" y="656"/>
                    <a:pt x="907" y="657"/>
                  </a:cubicBezTo>
                  <a:cubicBezTo>
                    <a:pt x="905" y="658"/>
                    <a:pt x="900" y="659"/>
                    <a:pt x="895" y="661"/>
                  </a:cubicBezTo>
                  <a:cubicBezTo>
                    <a:pt x="886" y="665"/>
                    <a:pt x="872" y="670"/>
                    <a:pt x="858" y="677"/>
                  </a:cubicBezTo>
                  <a:cubicBezTo>
                    <a:pt x="864" y="677"/>
                    <a:pt x="864" y="677"/>
                    <a:pt x="864" y="677"/>
                  </a:cubicBezTo>
                  <a:cubicBezTo>
                    <a:pt x="864" y="679"/>
                    <a:pt x="864" y="679"/>
                    <a:pt x="864" y="679"/>
                  </a:cubicBezTo>
                  <a:cubicBezTo>
                    <a:pt x="854" y="679"/>
                    <a:pt x="854" y="679"/>
                    <a:pt x="854" y="679"/>
                  </a:cubicBezTo>
                  <a:cubicBezTo>
                    <a:pt x="852" y="680"/>
                    <a:pt x="850" y="681"/>
                    <a:pt x="849" y="682"/>
                  </a:cubicBezTo>
                  <a:cubicBezTo>
                    <a:pt x="851" y="682"/>
                    <a:pt x="852" y="683"/>
                    <a:pt x="854" y="683"/>
                  </a:cubicBezTo>
                  <a:cubicBezTo>
                    <a:pt x="871" y="680"/>
                    <a:pt x="886" y="680"/>
                    <a:pt x="896" y="680"/>
                  </a:cubicBezTo>
                  <a:cubicBezTo>
                    <a:pt x="902" y="680"/>
                    <a:pt x="906" y="680"/>
                    <a:pt x="909" y="680"/>
                  </a:cubicBezTo>
                  <a:cubicBezTo>
                    <a:pt x="909" y="680"/>
                    <a:pt x="909" y="680"/>
                    <a:pt x="909" y="680"/>
                  </a:cubicBezTo>
                  <a:cubicBezTo>
                    <a:pt x="909" y="684"/>
                    <a:pt x="909" y="684"/>
                    <a:pt x="909" y="684"/>
                  </a:cubicBezTo>
                  <a:cubicBezTo>
                    <a:pt x="906" y="684"/>
                    <a:pt x="902" y="684"/>
                    <a:pt x="896" y="684"/>
                  </a:cubicBezTo>
                  <a:cubicBezTo>
                    <a:pt x="896" y="684"/>
                    <a:pt x="896" y="684"/>
                    <a:pt x="896" y="684"/>
                  </a:cubicBezTo>
                  <a:cubicBezTo>
                    <a:pt x="887" y="684"/>
                    <a:pt x="876" y="684"/>
                    <a:pt x="863" y="686"/>
                  </a:cubicBezTo>
                  <a:cubicBezTo>
                    <a:pt x="873" y="690"/>
                    <a:pt x="882" y="695"/>
                    <a:pt x="890" y="700"/>
                  </a:cubicBezTo>
                  <a:cubicBezTo>
                    <a:pt x="907" y="710"/>
                    <a:pt x="918" y="720"/>
                    <a:pt x="918" y="721"/>
                  </a:cubicBezTo>
                  <a:cubicBezTo>
                    <a:pt x="916" y="723"/>
                    <a:pt x="916" y="723"/>
                    <a:pt x="916" y="723"/>
                  </a:cubicBezTo>
                  <a:cubicBezTo>
                    <a:pt x="915" y="723"/>
                    <a:pt x="915" y="723"/>
                    <a:pt x="915" y="723"/>
                  </a:cubicBezTo>
                  <a:cubicBezTo>
                    <a:pt x="915" y="723"/>
                    <a:pt x="914" y="722"/>
                    <a:pt x="914" y="722"/>
                  </a:cubicBezTo>
                  <a:cubicBezTo>
                    <a:pt x="912" y="721"/>
                    <a:pt x="911" y="719"/>
                    <a:pt x="908" y="717"/>
                  </a:cubicBezTo>
                  <a:cubicBezTo>
                    <a:pt x="903" y="713"/>
                    <a:pt x="896" y="708"/>
                    <a:pt x="888" y="703"/>
                  </a:cubicBezTo>
                  <a:cubicBezTo>
                    <a:pt x="878" y="697"/>
                    <a:pt x="867" y="691"/>
                    <a:pt x="854" y="687"/>
                  </a:cubicBezTo>
                  <a:cubicBezTo>
                    <a:pt x="845" y="689"/>
                    <a:pt x="836" y="691"/>
                    <a:pt x="826" y="695"/>
                  </a:cubicBezTo>
                  <a:cubicBezTo>
                    <a:pt x="804" y="708"/>
                    <a:pt x="782" y="726"/>
                    <a:pt x="768" y="747"/>
                  </a:cubicBezTo>
                  <a:cubicBezTo>
                    <a:pt x="746" y="780"/>
                    <a:pt x="710" y="803"/>
                    <a:pt x="672" y="818"/>
                  </a:cubicBezTo>
                  <a:cubicBezTo>
                    <a:pt x="634" y="834"/>
                    <a:pt x="595" y="842"/>
                    <a:pt x="566" y="844"/>
                  </a:cubicBezTo>
                  <a:cubicBezTo>
                    <a:pt x="559" y="844"/>
                    <a:pt x="550" y="845"/>
                    <a:pt x="540" y="845"/>
                  </a:cubicBezTo>
                  <a:cubicBezTo>
                    <a:pt x="549" y="845"/>
                    <a:pt x="549" y="845"/>
                    <a:pt x="549" y="845"/>
                  </a:cubicBezTo>
                  <a:cubicBezTo>
                    <a:pt x="549" y="847"/>
                    <a:pt x="549" y="847"/>
                    <a:pt x="549" y="847"/>
                  </a:cubicBezTo>
                  <a:cubicBezTo>
                    <a:pt x="529" y="847"/>
                    <a:pt x="529" y="847"/>
                    <a:pt x="529" y="847"/>
                  </a:cubicBezTo>
                  <a:cubicBezTo>
                    <a:pt x="529" y="845"/>
                    <a:pt x="529" y="845"/>
                    <a:pt x="529" y="845"/>
                  </a:cubicBezTo>
                  <a:cubicBezTo>
                    <a:pt x="523" y="845"/>
                    <a:pt x="517" y="845"/>
                    <a:pt x="510" y="845"/>
                  </a:cubicBezTo>
                  <a:cubicBezTo>
                    <a:pt x="510" y="847"/>
                    <a:pt x="510" y="847"/>
                    <a:pt x="510" y="847"/>
                  </a:cubicBezTo>
                  <a:cubicBezTo>
                    <a:pt x="490" y="847"/>
                    <a:pt x="490" y="847"/>
                    <a:pt x="490" y="847"/>
                  </a:cubicBezTo>
                  <a:cubicBezTo>
                    <a:pt x="490" y="845"/>
                    <a:pt x="490" y="845"/>
                    <a:pt x="490" y="845"/>
                  </a:cubicBezTo>
                  <a:cubicBezTo>
                    <a:pt x="484" y="845"/>
                    <a:pt x="477" y="845"/>
                    <a:pt x="470" y="845"/>
                  </a:cubicBezTo>
                  <a:cubicBezTo>
                    <a:pt x="470" y="847"/>
                    <a:pt x="470" y="847"/>
                    <a:pt x="470" y="847"/>
                  </a:cubicBezTo>
                  <a:cubicBezTo>
                    <a:pt x="451" y="847"/>
                    <a:pt x="451" y="847"/>
                    <a:pt x="451" y="847"/>
                  </a:cubicBezTo>
                  <a:cubicBezTo>
                    <a:pt x="451" y="845"/>
                    <a:pt x="451" y="845"/>
                    <a:pt x="451" y="845"/>
                  </a:cubicBezTo>
                  <a:cubicBezTo>
                    <a:pt x="461" y="845"/>
                    <a:pt x="461" y="845"/>
                    <a:pt x="461" y="845"/>
                  </a:cubicBezTo>
                  <a:cubicBezTo>
                    <a:pt x="435" y="845"/>
                    <a:pt x="409" y="844"/>
                    <a:pt x="387" y="844"/>
                  </a:cubicBezTo>
                  <a:cubicBezTo>
                    <a:pt x="372" y="844"/>
                    <a:pt x="359" y="845"/>
                    <a:pt x="349" y="845"/>
                  </a:cubicBezTo>
                  <a:cubicBezTo>
                    <a:pt x="349" y="845"/>
                    <a:pt x="348" y="845"/>
                    <a:pt x="348" y="845"/>
                  </a:cubicBezTo>
                  <a:cubicBezTo>
                    <a:pt x="352" y="845"/>
                    <a:pt x="352" y="845"/>
                    <a:pt x="352" y="845"/>
                  </a:cubicBezTo>
                  <a:cubicBezTo>
                    <a:pt x="352" y="847"/>
                    <a:pt x="352" y="847"/>
                    <a:pt x="352" y="847"/>
                  </a:cubicBezTo>
                  <a:cubicBezTo>
                    <a:pt x="333" y="847"/>
                    <a:pt x="333" y="847"/>
                    <a:pt x="333" y="847"/>
                  </a:cubicBezTo>
                  <a:cubicBezTo>
                    <a:pt x="333" y="846"/>
                    <a:pt x="333" y="846"/>
                    <a:pt x="333" y="846"/>
                  </a:cubicBezTo>
                  <a:cubicBezTo>
                    <a:pt x="331" y="846"/>
                    <a:pt x="329" y="847"/>
                    <a:pt x="328" y="847"/>
                  </a:cubicBezTo>
                  <a:cubicBezTo>
                    <a:pt x="322" y="848"/>
                    <a:pt x="310" y="852"/>
                    <a:pt x="296" y="856"/>
                  </a:cubicBezTo>
                  <a:cubicBezTo>
                    <a:pt x="281" y="861"/>
                    <a:pt x="266" y="867"/>
                    <a:pt x="254" y="875"/>
                  </a:cubicBezTo>
                  <a:cubicBezTo>
                    <a:pt x="236" y="886"/>
                    <a:pt x="206" y="907"/>
                    <a:pt x="192" y="917"/>
                  </a:cubicBezTo>
                  <a:cubicBezTo>
                    <a:pt x="190" y="918"/>
                    <a:pt x="189" y="919"/>
                    <a:pt x="187" y="920"/>
                  </a:cubicBezTo>
                  <a:cubicBezTo>
                    <a:pt x="917" y="920"/>
                    <a:pt x="917" y="920"/>
                    <a:pt x="917" y="920"/>
                  </a:cubicBezTo>
                  <a:cubicBezTo>
                    <a:pt x="917" y="906"/>
                    <a:pt x="917" y="906"/>
                    <a:pt x="917" y="906"/>
                  </a:cubicBezTo>
                  <a:cubicBezTo>
                    <a:pt x="945" y="922"/>
                    <a:pt x="945" y="922"/>
                    <a:pt x="945" y="922"/>
                  </a:cubicBezTo>
                  <a:cubicBezTo>
                    <a:pt x="917" y="938"/>
                    <a:pt x="917" y="938"/>
                    <a:pt x="917" y="938"/>
                  </a:cubicBezTo>
                  <a:cubicBezTo>
                    <a:pt x="917" y="924"/>
                    <a:pt x="917" y="924"/>
                    <a:pt x="917" y="924"/>
                  </a:cubicBezTo>
                  <a:cubicBezTo>
                    <a:pt x="179" y="924"/>
                    <a:pt x="179" y="924"/>
                    <a:pt x="179" y="924"/>
                  </a:cubicBezTo>
                  <a:cubicBezTo>
                    <a:pt x="179" y="662"/>
                    <a:pt x="179" y="662"/>
                    <a:pt x="179" y="662"/>
                  </a:cubicBezTo>
                  <a:cubicBezTo>
                    <a:pt x="165" y="662"/>
                    <a:pt x="165" y="662"/>
                    <a:pt x="165" y="662"/>
                  </a:cubicBezTo>
                  <a:moveTo>
                    <a:pt x="1162" y="561"/>
                  </a:moveTo>
                  <a:cubicBezTo>
                    <a:pt x="1162" y="550"/>
                    <a:pt x="1162" y="550"/>
                    <a:pt x="1162" y="550"/>
                  </a:cubicBezTo>
                  <a:cubicBezTo>
                    <a:pt x="1262" y="550"/>
                    <a:pt x="1262" y="550"/>
                    <a:pt x="1262" y="550"/>
                  </a:cubicBezTo>
                  <a:cubicBezTo>
                    <a:pt x="1262" y="561"/>
                    <a:pt x="1262" y="561"/>
                    <a:pt x="1262" y="561"/>
                  </a:cubicBezTo>
                  <a:cubicBezTo>
                    <a:pt x="1162" y="561"/>
                    <a:pt x="1162" y="561"/>
                    <a:pt x="1162" y="561"/>
                  </a:cubicBezTo>
                  <a:moveTo>
                    <a:pt x="1053" y="497"/>
                  </a:moveTo>
                  <a:cubicBezTo>
                    <a:pt x="1053" y="486"/>
                    <a:pt x="1053" y="486"/>
                    <a:pt x="1053" y="486"/>
                  </a:cubicBezTo>
                  <a:cubicBezTo>
                    <a:pt x="1126" y="486"/>
                    <a:pt x="1126" y="486"/>
                    <a:pt x="1126" y="486"/>
                  </a:cubicBezTo>
                  <a:cubicBezTo>
                    <a:pt x="1126" y="497"/>
                    <a:pt x="1126" y="497"/>
                    <a:pt x="1126" y="497"/>
                  </a:cubicBezTo>
                  <a:cubicBezTo>
                    <a:pt x="1053" y="497"/>
                    <a:pt x="1053" y="497"/>
                    <a:pt x="1053" y="497"/>
                  </a:cubicBezTo>
                  <a:moveTo>
                    <a:pt x="1289" y="472"/>
                  </a:moveTo>
                  <a:cubicBezTo>
                    <a:pt x="1282" y="471"/>
                    <a:pt x="1276" y="470"/>
                    <a:pt x="1269" y="468"/>
                  </a:cubicBezTo>
                  <a:cubicBezTo>
                    <a:pt x="1305" y="355"/>
                    <a:pt x="1305" y="355"/>
                    <a:pt x="1305" y="355"/>
                  </a:cubicBezTo>
                  <a:cubicBezTo>
                    <a:pt x="1315" y="474"/>
                    <a:pt x="1315" y="474"/>
                    <a:pt x="1315" y="474"/>
                  </a:cubicBezTo>
                  <a:cubicBezTo>
                    <a:pt x="1313" y="474"/>
                    <a:pt x="1311" y="474"/>
                    <a:pt x="1309" y="474"/>
                  </a:cubicBezTo>
                  <a:cubicBezTo>
                    <a:pt x="1304" y="474"/>
                    <a:pt x="1298" y="473"/>
                    <a:pt x="1293" y="473"/>
                  </a:cubicBezTo>
                  <a:cubicBezTo>
                    <a:pt x="1277" y="573"/>
                    <a:pt x="1277" y="573"/>
                    <a:pt x="1277" y="573"/>
                  </a:cubicBezTo>
                  <a:cubicBezTo>
                    <a:pt x="1164" y="573"/>
                    <a:pt x="1164" y="573"/>
                    <a:pt x="1164" y="573"/>
                  </a:cubicBezTo>
                  <a:cubicBezTo>
                    <a:pt x="1164" y="569"/>
                    <a:pt x="1164" y="569"/>
                    <a:pt x="1164" y="569"/>
                  </a:cubicBezTo>
                  <a:cubicBezTo>
                    <a:pt x="1274" y="569"/>
                    <a:pt x="1274" y="569"/>
                    <a:pt x="1274" y="569"/>
                  </a:cubicBezTo>
                  <a:cubicBezTo>
                    <a:pt x="1289" y="472"/>
                    <a:pt x="1289" y="472"/>
                    <a:pt x="1289" y="472"/>
                  </a:cubicBezTo>
                  <a:moveTo>
                    <a:pt x="1299" y="349"/>
                  </a:moveTo>
                  <a:cubicBezTo>
                    <a:pt x="1299" y="349"/>
                    <a:pt x="1299" y="349"/>
                    <a:pt x="1299" y="349"/>
                  </a:cubicBezTo>
                  <a:cubicBezTo>
                    <a:pt x="1257" y="467"/>
                    <a:pt x="1257" y="467"/>
                    <a:pt x="1257" y="467"/>
                  </a:cubicBezTo>
                  <a:cubicBezTo>
                    <a:pt x="1256" y="466"/>
                    <a:pt x="1255" y="466"/>
                    <a:pt x="1254" y="466"/>
                  </a:cubicBezTo>
                  <a:cubicBezTo>
                    <a:pt x="1243" y="462"/>
                    <a:pt x="1233" y="456"/>
                    <a:pt x="1224" y="450"/>
                  </a:cubicBezTo>
                  <a:cubicBezTo>
                    <a:pt x="1164" y="509"/>
                    <a:pt x="1164" y="509"/>
                    <a:pt x="1164" y="509"/>
                  </a:cubicBezTo>
                  <a:cubicBezTo>
                    <a:pt x="1052" y="509"/>
                    <a:pt x="1052" y="509"/>
                    <a:pt x="1052" y="509"/>
                  </a:cubicBezTo>
                  <a:cubicBezTo>
                    <a:pt x="1052" y="505"/>
                    <a:pt x="1052" y="505"/>
                    <a:pt x="1052" y="505"/>
                  </a:cubicBezTo>
                  <a:cubicBezTo>
                    <a:pt x="1163" y="505"/>
                    <a:pt x="1163" y="505"/>
                    <a:pt x="1163" y="505"/>
                  </a:cubicBezTo>
                  <a:cubicBezTo>
                    <a:pt x="1221" y="448"/>
                    <a:pt x="1221" y="448"/>
                    <a:pt x="1221" y="448"/>
                  </a:cubicBezTo>
                  <a:cubicBezTo>
                    <a:pt x="1215" y="444"/>
                    <a:pt x="1210" y="439"/>
                    <a:pt x="1205" y="434"/>
                  </a:cubicBezTo>
                  <a:cubicBezTo>
                    <a:pt x="1299" y="349"/>
                    <a:pt x="1299" y="349"/>
                    <a:pt x="1299" y="349"/>
                  </a:cubicBezTo>
                  <a:moveTo>
                    <a:pt x="1038" y="342"/>
                  </a:moveTo>
                  <a:cubicBezTo>
                    <a:pt x="1038" y="331"/>
                    <a:pt x="1038" y="331"/>
                    <a:pt x="1038" y="331"/>
                  </a:cubicBezTo>
                  <a:cubicBezTo>
                    <a:pt x="1092" y="331"/>
                    <a:pt x="1092" y="331"/>
                    <a:pt x="1092" y="331"/>
                  </a:cubicBezTo>
                  <a:cubicBezTo>
                    <a:pt x="1092" y="342"/>
                    <a:pt x="1092" y="342"/>
                    <a:pt x="1092" y="342"/>
                  </a:cubicBezTo>
                  <a:cubicBezTo>
                    <a:pt x="1038" y="342"/>
                    <a:pt x="1038" y="342"/>
                    <a:pt x="1038" y="342"/>
                  </a:cubicBezTo>
                  <a:moveTo>
                    <a:pt x="1164" y="353"/>
                  </a:moveTo>
                  <a:cubicBezTo>
                    <a:pt x="1162" y="335"/>
                    <a:pt x="1164" y="316"/>
                    <a:pt x="1170" y="297"/>
                  </a:cubicBezTo>
                  <a:cubicBezTo>
                    <a:pt x="1295" y="344"/>
                    <a:pt x="1295" y="344"/>
                    <a:pt x="1295" y="344"/>
                  </a:cubicBezTo>
                  <a:cubicBezTo>
                    <a:pt x="1295" y="345"/>
                    <a:pt x="1295" y="345"/>
                    <a:pt x="1295" y="345"/>
                  </a:cubicBezTo>
                  <a:cubicBezTo>
                    <a:pt x="1195" y="423"/>
                    <a:pt x="1195" y="423"/>
                    <a:pt x="1195" y="423"/>
                  </a:cubicBezTo>
                  <a:cubicBezTo>
                    <a:pt x="1179" y="405"/>
                    <a:pt x="1169" y="382"/>
                    <a:pt x="1165" y="357"/>
                  </a:cubicBezTo>
                  <a:cubicBezTo>
                    <a:pt x="1038" y="357"/>
                    <a:pt x="1038" y="357"/>
                    <a:pt x="1038" y="357"/>
                  </a:cubicBezTo>
                  <a:cubicBezTo>
                    <a:pt x="1038" y="353"/>
                    <a:pt x="1038" y="353"/>
                    <a:pt x="1038" y="353"/>
                  </a:cubicBezTo>
                  <a:cubicBezTo>
                    <a:pt x="1164" y="353"/>
                    <a:pt x="1164" y="353"/>
                    <a:pt x="1164" y="353"/>
                  </a:cubicBezTo>
                  <a:moveTo>
                    <a:pt x="457" y="473"/>
                  </a:moveTo>
                  <a:cubicBezTo>
                    <a:pt x="457" y="296"/>
                    <a:pt x="457" y="296"/>
                    <a:pt x="457" y="296"/>
                  </a:cubicBezTo>
                  <a:cubicBezTo>
                    <a:pt x="512" y="296"/>
                    <a:pt x="512" y="296"/>
                    <a:pt x="512" y="296"/>
                  </a:cubicBezTo>
                  <a:cubicBezTo>
                    <a:pt x="512" y="473"/>
                    <a:pt x="512" y="473"/>
                    <a:pt x="512" y="473"/>
                  </a:cubicBezTo>
                  <a:cubicBezTo>
                    <a:pt x="457" y="473"/>
                    <a:pt x="457" y="473"/>
                    <a:pt x="457" y="473"/>
                  </a:cubicBezTo>
                  <a:moveTo>
                    <a:pt x="297" y="473"/>
                  </a:moveTo>
                  <a:cubicBezTo>
                    <a:pt x="297" y="280"/>
                    <a:pt x="297" y="280"/>
                    <a:pt x="297" y="280"/>
                  </a:cubicBezTo>
                  <a:cubicBezTo>
                    <a:pt x="352" y="280"/>
                    <a:pt x="352" y="280"/>
                    <a:pt x="352" y="280"/>
                  </a:cubicBezTo>
                  <a:cubicBezTo>
                    <a:pt x="352" y="473"/>
                    <a:pt x="352" y="473"/>
                    <a:pt x="352" y="473"/>
                  </a:cubicBezTo>
                  <a:cubicBezTo>
                    <a:pt x="297" y="473"/>
                    <a:pt x="297" y="473"/>
                    <a:pt x="297" y="473"/>
                  </a:cubicBezTo>
                  <a:moveTo>
                    <a:pt x="1419" y="253"/>
                  </a:moveTo>
                  <a:cubicBezTo>
                    <a:pt x="1466" y="178"/>
                    <a:pt x="1466" y="178"/>
                    <a:pt x="1466" y="178"/>
                  </a:cubicBezTo>
                  <a:cubicBezTo>
                    <a:pt x="1559" y="178"/>
                    <a:pt x="1559" y="178"/>
                    <a:pt x="1559" y="178"/>
                  </a:cubicBezTo>
                  <a:cubicBezTo>
                    <a:pt x="1559" y="182"/>
                    <a:pt x="1559" y="182"/>
                    <a:pt x="1559" y="182"/>
                  </a:cubicBezTo>
                  <a:cubicBezTo>
                    <a:pt x="1468" y="182"/>
                    <a:pt x="1468" y="182"/>
                    <a:pt x="1468" y="182"/>
                  </a:cubicBezTo>
                  <a:cubicBezTo>
                    <a:pt x="1422" y="256"/>
                    <a:pt x="1422" y="256"/>
                    <a:pt x="1422" y="256"/>
                  </a:cubicBezTo>
                  <a:cubicBezTo>
                    <a:pt x="1450" y="293"/>
                    <a:pt x="1458" y="343"/>
                    <a:pt x="1439" y="389"/>
                  </a:cubicBezTo>
                  <a:cubicBezTo>
                    <a:pt x="1417" y="440"/>
                    <a:pt x="1377" y="466"/>
                    <a:pt x="1327" y="472"/>
                  </a:cubicBezTo>
                  <a:cubicBezTo>
                    <a:pt x="1310" y="346"/>
                    <a:pt x="1310" y="346"/>
                    <a:pt x="1310" y="346"/>
                  </a:cubicBezTo>
                  <a:cubicBezTo>
                    <a:pt x="1373" y="218"/>
                    <a:pt x="1373" y="218"/>
                    <a:pt x="1373" y="218"/>
                  </a:cubicBezTo>
                  <a:cubicBezTo>
                    <a:pt x="1391" y="226"/>
                    <a:pt x="1407" y="238"/>
                    <a:pt x="1419" y="253"/>
                  </a:cubicBezTo>
                  <a:moveTo>
                    <a:pt x="1476" y="171"/>
                  </a:moveTo>
                  <a:cubicBezTo>
                    <a:pt x="1476" y="161"/>
                    <a:pt x="1476" y="161"/>
                    <a:pt x="1476" y="161"/>
                  </a:cubicBezTo>
                  <a:cubicBezTo>
                    <a:pt x="1553" y="161"/>
                    <a:pt x="1553" y="161"/>
                    <a:pt x="1553" y="161"/>
                  </a:cubicBezTo>
                  <a:cubicBezTo>
                    <a:pt x="1553" y="171"/>
                    <a:pt x="1553" y="171"/>
                    <a:pt x="1553" y="171"/>
                  </a:cubicBezTo>
                  <a:cubicBezTo>
                    <a:pt x="1476" y="171"/>
                    <a:pt x="1476" y="171"/>
                    <a:pt x="1476" y="171"/>
                  </a:cubicBezTo>
                  <a:moveTo>
                    <a:pt x="1068" y="160"/>
                  </a:moveTo>
                  <a:cubicBezTo>
                    <a:pt x="1068" y="156"/>
                    <a:pt x="1068" y="156"/>
                    <a:pt x="1068" y="156"/>
                  </a:cubicBezTo>
                  <a:cubicBezTo>
                    <a:pt x="1178" y="156"/>
                    <a:pt x="1178" y="156"/>
                    <a:pt x="1178" y="156"/>
                  </a:cubicBezTo>
                  <a:cubicBezTo>
                    <a:pt x="1236" y="214"/>
                    <a:pt x="1236" y="214"/>
                    <a:pt x="1236" y="214"/>
                  </a:cubicBezTo>
                  <a:cubicBezTo>
                    <a:pt x="1256" y="203"/>
                    <a:pt x="1278" y="198"/>
                    <a:pt x="1300" y="198"/>
                  </a:cubicBezTo>
                  <a:cubicBezTo>
                    <a:pt x="1319" y="198"/>
                    <a:pt x="1339" y="202"/>
                    <a:pt x="1357" y="211"/>
                  </a:cubicBezTo>
                  <a:cubicBezTo>
                    <a:pt x="1358" y="211"/>
                    <a:pt x="1359" y="211"/>
                    <a:pt x="1360" y="212"/>
                  </a:cubicBezTo>
                  <a:cubicBezTo>
                    <a:pt x="1300" y="335"/>
                    <a:pt x="1300" y="335"/>
                    <a:pt x="1300" y="335"/>
                  </a:cubicBezTo>
                  <a:cubicBezTo>
                    <a:pt x="1177" y="284"/>
                    <a:pt x="1177" y="284"/>
                    <a:pt x="1177" y="284"/>
                  </a:cubicBezTo>
                  <a:cubicBezTo>
                    <a:pt x="1178" y="280"/>
                    <a:pt x="1180" y="276"/>
                    <a:pt x="1182" y="272"/>
                  </a:cubicBezTo>
                  <a:cubicBezTo>
                    <a:pt x="1193" y="248"/>
                    <a:pt x="1211" y="229"/>
                    <a:pt x="1233" y="216"/>
                  </a:cubicBezTo>
                  <a:cubicBezTo>
                    <a:pt x="1176" y="160"/>
                    <a:pt x="1176" y="160"/>
                    <a:pt x="1176" y="160"/>
                  </a:cubicBezTo>
                  <a:cubicBezTo>
                    <a:pt x="1068" y="160"/>
                    <a:pt x="1068" y="160"/>
                    <a:pt x="1068" y="160"/>
                  </a:cubicBezTo>
                  <a:moveTo>
                    <a:pt x="1073" y="145"/>
                  </a:moveTo>
                  <a:cubicBezTo>
                    <a:pt x="1073" y="134"/>
                    <a:pt x="1073" y="134"/>
                    <a:pt x="1073" y="134"/>
                  </a:cubicBezTo>
                  <a:cubicBezTo>
                    <a:pt x="1150" y="134"/>
                    <a:pt x="1150" y="134"/>
                    <a:pt x="1150" y="134"/>
                  </a:cubicBezTo>
                  <a:cubicBezTo>
                    <a:pt x="1150" y="145"/>
                    <a:pt x="1150" y="145"/>
                    <a:pt x="1150" y="145"/>
                  </a:cubicBezTo>
                  <a:cubicBezTo>
                    <a:pt x="1073" y="145"/>
                    <a:pt x="1073" y="145"/>
                    <a:pt x="1073" y="145"/>
                  </a:cubicBezTo>
                  <a:moveTo>
                    <a:pt x="777" y="256"/>
                  </a:moveTo>
                  <a:cubicBezTo>
                    <a:pt x="777" y="119"/>
                    <a:pt x="777" y="119"/>
                    <a:pt x="777" y="119"/>
                  </a:cubicBezTo>
                  <a:cubicBezTo>
                    <a:pt x="832" y="119"/>
                    <a:pt x="832" y="119"/>
                    <a:pt x="832" y="119"/>
                  </a:cubicBezTo>
                  <a:cubicBezTo>
                    <a:pt x="832" y="256"/>
                    <a:pt x="832" y="256"/>
                    <a:pt x="832" y="256"/>
                  </a:cubicBezTo>
                  <a:cubicBezTo>
                    <a:pt x="870" y="256"/>
                    <a:pt x="870" y="256"/>
                    <a:pt x="870" y="256"/>
                  </a:cubicBezTo>
                  <a:cubicBezTo>
                    <a:pt x="870" y="264"/>
                    <a:pt x="870" y="264"/>
                    <a:pt x="870" y="264"/>
                  </a:cubicBezTo>
                  <a:cubicBezTo>
                    <a:pt x="832" y="264"/>
                    <a:pt x="832" y="264"/>
                    <a:pt x="832" y="264"/>
                  </a:cubicBezTo>
                  <a:cubicBezTo>
                    <a:pt x="832" y="473"/>
                    <a:pt x="832" y="473"/>
                    <a:pt x="832" y="473"/>
                  </a:cubicBezTo>
                  <a:cubicBezTo>
                    <a:pt x="777" y="473"/>
                    <a:pt x="777" y="473"/>
                    <a:pt x="777" y="473"/>
                  </a:cubicBezTo>
                  <a:cubicBezTo>
                    <a:pt x="777" y="264"/>
                    <a:pt x="777" y="264"/>
                    <a:pt x="777" y="264"/>
                  </a:cubicBezTo>
                  <a:cubicBezTo>
                    <a:pt x="752" y="264"/>
                    <a:pt x="752" y="264"/>
                    <a:pt x="752" y="264"/>
                  </a:cubicBezTo>
                  <a:cubicBezTo>
                    <a:pt x="752" y="473"/>
                    <a:pt x="752" y="473"/>
                    <a:pt x="752" y="473"/>
                  </a:cubicBezTo>
                  <a:cubicBezTo>
                    <a:pt x="697" y="473"/>
                    <a:pt x="697" y="473"/>
                    <a:pt x="697" y="473"/>
                  </a:cubicBezTo>
                  <a:cubicBezTo>
                    <a:pt x="697" y="264"/>
                    <a:pt x="697" y="264"/>
                    <a:pt x="697" y="264"/>
                  </a:cubicBezTo>
                  <a:cubicBezTo>
                    <a:pt x="672" y="264"/>
                    <a:pt x="672" y="264"/>
                    <a:pt x="672" y="264"/>
                  </a:cubicBezTo>
                  <a:cubicBezTo>
                    <a:pt x="672" y="473"/>
                    <a:pt x="672" y="473"/>
                    <a:pt x="672" y="473"/>
                  </a:cubicBezTo>
                  <a:cubicBezTo>
                    <a:pt x="617" y="473"/>
                    <a:pt x="617" y="473"/>
                    <a:pt x="617" y="473"/>
                  </a:cubicBezTo>
                  <a:cubicBezTo>
                    <a:pt x="617" y="264"/>
                    <a:pt x="617" y="264"/>
                    <a:pt x="617" y="264"/>
                  </a:cubicBezTo>
                  <a:cubicBezTo>
                    <a:pt x="592" y="264"/>
                    <a:pt x="592" y="264"/>
                    <a:pt x="592" y="264"/>
                  </a:cubicBezTo>
                  <a:cubicBezTo>
                    <a:pt x="592" y="473"/>
                    <a:pt x="592" y="473"/>
                    <a:pt x="592" y="473"/>
                  </a:cubicBezTo>
                  <a:cubicBezTo>
                    <a:pt x="537" y="473"/>
                    <a:pt x="537" y="473"/>
                    <a:pt x="537" y="473"/>
                  </a:cubicBezTo>
                  <a:cubicBezTo>
                    <a:pt x="537" y="264"/>
                    <a:pt x="537" y="264"/>
                    <a:pt x="537" y="264"/>
                  </a:cubicBezTo>
                  <a:cubicBezTo>
                    <a:pt x="427" y="264"/>
                    <a:pt x="427" y="264"/>
                    <a:pt x="427" y="264"/>
                  </a:cubicBezTo>
                  <a:cubicBezTo>
                    <a:pt x="427" y="473"/>
                    <a:pt x="427" y="473"/>
                    <a:pt x="427" y="473"/>
                  </a:cubicBezTo>
                  <a:cubicBezTo>
                    <a:pt x="377" y="473"/>
                    <a:pt x="377" y="473"/>
                    <a:pt x="377" y="473"/>
                  </a:cubicBezTo>
                  <a:cubicBezTo>
                    <a:pt x="377" y="264"/>
                    <a:pt x="377" y="264"/>
                    <a:pt x="377" y="264"/>
                  </a:cubicBezTo>
                  <a:cubicBezTo>
                    <a:pt x="278" y="264"/>
                    <a:pt x="278" y="264"/>
                    <a:pt x="278" y="264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377" y="256"/>
                    <a:pt x="377" y="256"/>
                    <a:pt x="377" y="256"/>
                  </a:cubicBezTo>
                  <a:cubicBezTo>
                    <a:pt x="377" y="250"/>
                    <a:pt x="377" y="250"/>
                    <a:pt x="377" y="250"/>
                  </a:cubicBezTo>
                  <a:cubicBezTo>
                    <a:pt x="427" y="250"/>
                    <a:pt x="427" y="250"/>
                    <a:pt x="427" y="250"/>
                  </a:cubicBezTo>
                  <a:cubicBezTo>
                    <a:pt x="427" y="256"/>
                    <a:pt x="427" y="256"/>
                    <a:pt x="427" y="256"/>
                  </a:cubicBezTo>
                  <a:cubicBezTo>
                    <a:pt x="537" y="256"/>
                    <a:pt x="537" y="256"/>
                    <a:pt x="537" y="256"/>
                  </a:cubicBezTo>
                  <a:cubicBezTo>
                    <a:pt x="537" y="218"/>
                    <a:pt x="537" y="218"/>
                    <a:pt x="537" y="218"/>
                  </a:cubicBezTo>
                  <a:cubicBezTo>
                    <a:pt x="592" y="218"/>
                    <a:pt x="592" y="218"/>
                    <a:pt x="592" y="218"/>
                  </a:cubicBezTo>
                  <a:cubicBezTo>
                    <a:pt x="592" y="256"/>
                    <a:pt x="592" y="256"/>
                    <a:pt x="592" y="256"/>
                  </a:cubicBezTo>
                  <a:cubicBezTo>
                    <a:pt x="617" y="256"/>
                    <a:pt x="617" y="256"/>
                    <a:pt x="617" y="256"/>
                  </a:cubicBezTo>
                  <a:cubicBezTo>
                    <a:pt x="617" y="202"/>
                    <a:pt x="617" y="202"/>
                    <a:pt x="617" y="202"/>
                  </a:cubicBezTo>
                  <a:cubicBezTo>
                    <a:pt x="672" y="202"/>
                    <a:pt x="672" y="202"/>
                    <a:pt x="672" y="202"/>
                  </a:cubicBezTo>
                  <a:cubicBezTo>
                    <a:pt x="672" y="256"/>
                    <a:pt x="672" y="256"/>
                    <a:pt x="672" y="256"/>
                  </a:cubicBezTo>
                  <a:cubicBezTo>
                    <a:pt x="697" y="256"/>
                    <a:pt x="697" y="256"/>
                    <a:pt x="697" y="256"/>
                  </a:cubicBezTo>
                  <a:cubicBezTo>
                    <a:pt x="697" y="159"/>
                    <a:pt x="697" y="159"/>
                    <a:pt x="697" y="159"/>
                  </a:cubicBezTo>
                  <a:cubicBezTo>
                    <a:pt x="752" y="159"/>
                    <a:pt x="752" y="159"/>
                    <a:pt x="752" y="159"/>
                  </a:cubicBezTo>
                  <a:cubicBezTo>
                    <a:pt x="752" y="256"/>
                    <a:pt x="752" y="256"/>
                    <a:pt x="752" y="256"/>
                  </a:cubicBezTo>
                  <a:cubicBezTo>
                    <a:pt x="777" y="256"/>
                    <a:pt x="777" y="256"/>
                    <a:pt x="777" y="256"/>
                  </a:cubicBezTo>
                  <a:moveTo>
                    <a:pt x="158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2" y="621"/>
                    <a:pt x="4" y="620"/>
                    <a:pt x="5" y="620"/>
                  </a:cubicBezTo>
                  <a:cubicBezTo>
                    <a:pt x="16" y="615"/>
                    <a:pt x="20" y="613"/>
                    <a:pt x="22" y="613"/>
                  </a:cubicBezTo>
                  <a:cubicBezTo>
                    <a:pt x="22" y="613"/>
                    <a:pt x="22" y="613"/>
                    <a:pt x="22" y="613"/>
                  </a:cubicBezTo>
                  <a:cubicBezTo>
                    <a:pt x="22" y="614"/>
                    <a:pt x="22" y="616"/>
                    <a:pt x="22" y="617"/>
                  </a:cubicBezTo>
                  <a:cubicBezTo>
                    <a:pt x="270" y="419"/>
                    <a:pt x="270" y="419"/>
                    <a:pt x="270" y="419"/>
                  </a:cubicBezTo>
                  <a:cubicBezTo>
                    <a:pt x="270" y="77"/>
                    <a:pt x="270" y="77"/>
                    <a:pt x="270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72" y="63"/>
                    <a:pt x="272" y="63"/>
                    <a:pt x="272" y="63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4" y="416"/>
                    <a:pt x="274" y="416"/>
                    <a:pt x="274" y="416"/>
                  </a:cubicBezTo>
                  <a:cubicBezTo>
                    <a:pt x="283" y="409"/>
                    <a:pt x="283" y="409"/>
                    <a:pt x="283" y="409"/>
                  </a:cubicBezTo>
                  <a:cubicBezTo>
                    <a:pt x="286" y="414"/>
                    <a:pt x="286" y="414"/>
                    <a:pt x="286" y="414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4" y="481"/>
                    <a:pt x="274" y="481"/>
                    <a:pt x="274" y="481"/>
                  </a:cubicBezTo>
                  <a:cubicBezTo>
                    <a:pt x="283" y="474"/>
                    <a:pt x="283" y="474"/>
                    <a:pt x="283" y="474"/>
                  </a:cubicBezTo>
                  <a:cubicBezTo>
                    <a:pt x="286" y="478"/>
                    <a:pt x="286" y="478"/>
                    <a:pt x="286" y="478"/>
                  </a:cubicBezTo>
                  <a:cubicBezTo>
                    <a:pt x="274" y="489"/>
                    <a:pt x="274" y="489"/>
                    <a:pt x="274" y="489"/>
                  </a:cubicBezTo>
                  <a:cubicBezTo>
                    <a:pt x="274" y="496"/>
                    <a:pt x="274" y="496"/>
                    <a:pt x="274" y="496"/>
                  </a:cubicBezTo>
                  <a:cubicBezTo>
                    <a:pt x="856" y="496"/>
                    <a:pt x="856" y="496"/>
                    <a:pt x="856" y="496"/>
                  </a:cubicBezTo>
                  <a:cubicBezTo>
                    <a:pt x="856" y="490"/>
                    <a:pt x="856" y="490"/>
                    <a:pt x="856" y="490"/>
                  </a:cubicBezTo>
                  <a:cubicBezTo>
                    <a:pt x="870" y="498"/>
                    <a:pt x="870" y="498"/>
                    <a:pt x="870" y="498"/>
                  </a:cubicBezTo>
                  <a:cubicBezTo>
                    <a:pt x="856" y="506"/>
                    <a:pt x="856" y="506"/>
                    <a:pt x="856" y="506"/>
                  </a:cubicBezTo>
                  <a:cubicBezTo>
                    <a:pt x="856" y="500"/>
                    <a:pt x="856" y="500"/>
                    <a:pt x="856" y="500"/>
                  </a:cubicBezTo>
                  <a:cubicBezTo>
                    <a:pt x="270" y="500"/>
                    <a:pt x="270" y="500"/>
                    <a:pt x="270" y="500"/>
                  </a:cubicBezTo>
                  <a:cubicBezTo>
                    <a:pt x="270" y="492"/>
                    <a:pt x="270" y="492"/>
                    <a:pt x="270" y="492"/>
                  </a:cubicBezTo>
                  <a:cubicBezTo>
                    <a:pt x="35" y="686"/>
                    <a:pt x="35" y="686"/>
                    <a:pt x="35" y="686"/>
                  </a:cubicBezTo>
                  <a:cubicBezTo>
                    <a:pt x="40" y="696"/>
                    <a:pt x="46" y="720"/>
                    <a:pt x="42" y="733"/>
                  </a:cubicBezTo>
                  <a:cubicBezTo>
                    <a:pt x="41" y="734"/>
                    <a:pt x="39" y="735"/>
                    <a:pt x="38" y="736"/>
                  </a:cubicBezTo>
                  <a:cubicBezTo>
                    <a:pt x="37" y="737"/>
                    <a:pt x="37" y="737"/>
                    <a:pt x="37" y="737"/>
                  </a:cubicBezTo>
                  <a:cubicBezTo>
                    <a:pt x="36" y="738"/>
                    <a:pt x="35" y="738"/>
                    <a:pt x="34" y="739"/>
                  </a:cubicBezTo>
                  <a:cubicBezTo>
                    <a:pt x="33" y="740"/>
                    <a:pt x="33" y="740"/>
                    <a:pt x="33" y="740"/>
                  </a:cubicBezTo>
                  <a:cubicBezTo>
                    <a:pt x="30" y="741"/>
                    <a:pt x="28" y="743"/>
                    <a:pt x="26" y="744"/>
                  </a:cubicBezTo>
                  <a:cubicBezTo>
                    <a:pt x="26" y="744"/>
                    <a:pt x="26" y="744"/>
                    <a:pt x="26" y="744"/>
                  </a:cubicBezTo>
                  <a:cubicBezTo>
                    <a:pt x="19" y="747"/>
                    <a:pt x="15" y="748"/>
                    <a:pt x="12" y="748"/>
                  </a:cubicBezTo>
                  <a:cubicBezTo>
                    <a:pt x="12" y="748"/>
                    <a:pt x="11" y="748"/>
                    <a:pt x="10" y="748"/>
                  </a:cubicBezTo>
                  <a:cubicBezTo>
                    <a:pt x="10" y="748"/>
                    <a:pt x="9" y="748"/>
                    <a:pt x="8" y="748"/>
                  </a:cubicBezTo>
                  <a:cubicBezTo>
                    <a:pt x="5" y="748"/>
                    <a:pt x="3" y="749"/>
                    <a:pt x="0" y="750"/>
                  </a:cubicBezTo>
                  <a:cubicBezTo>
                    <a:pt x="0" y="988"/>
                    <a:pt x="0" y="988"/>
                    <a:pt x="0" y="988"/>
                  </a:cubicBezTo>
                  <a:cubicBezTo>
                    <a:pt x="1635" y="979"/>
                    <a:pt x="1635" y="979"/>
                    <a:pt x="1635" y="979"/>
                  </a:cubicBezTo>
                  <a:cubicBezTo>
                    <a:pt x="1635" y="25"/>
                    <a:pt x="1635" y="25"/>
                    <a:pt x="1635" y="25"/>
                  </a:cubicBezTo>
                  <a:cubicBezTo>
                    <a:pt x="1582" y="0"/>
                    <a:pt x="1582" y="0"/>
                    <a:pt x="1582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 151">
              <a:extLst>
                <a:ext uri="{FF2B5EF4-FFF2-40B4-BE49-F238E27FC236}">
                  <a16:creationId xmlns:a16="http://schemas.microsoft.com/office/drawing/2014/main" id="{98DBD97B-5F14-2907-7532-05AA91A8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1" y="1292225"/>
              <a:ext cx="2039938" cy="107950"/>
            </a:xfrm>
            <a:custGeom>
              <a:avLst/>
              <a:gdLst>
                <a:gd name="T0" fmla="*/ 1144 w 1285"/>
                <a:gd name="T1" fmla="*/ 0 h 68"/>
                <a:gd name="T2" fmla="*/ 162 w 1285"/>
                <a:gd name="T3" fmla="*/ 0 h 68"/>
                <a:gd name="T4" fmla="*/ 0 w 1285"/>
                <a:gd name="T5" fmla="*/ 68 h 68"/>
                <a:gd name="T6" fmla="*/ 1285 w 1285"/>
                <a:gd name="T7" fmla="*/ 68 h 68"/>
                <a:gd name="T8" fmla="*/ 1144 w 128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5" h="68">
                  <a:moveTo>
                    <a:pt x="1144" y="0"/>
                  </a:moveTo>
                  <a:lnTo>
                    <a:pt x="162" y="0"/>
                  </a:lnTo>
                  <a:lnTo>
                    <a:pt x="0" y="68"/>
                  </a:lnTo>
                  <a:lnTo>
                    <a:pt x="1285" y="68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 152">
              <a:extLst>
                <a:ext uri="{FF2B5EF4-FFF2-40B4-BE49-F238E27FC236}">
                  <a16:creationId xmlns:a16="http://schemas.microsoft.com/office/drawing/2014/main" id="{2F45E672-29D9-6BBF-FDEE-85F64DE6E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1" y="1292225"/>
              <a:ext cx="2039938" cy="107950"/>
            </a:xfrm>
            <a:custGeom>
              <a:avLst/>
              <a:gdLst>
                <a:gd name="T0" fmla="*/ 1144 w 1285"/>
                <a:gd name="T1" fmla="*/ 0 h 68"/>
                <a:gd name="T2" fmla="*/ 162 w 1285"/>
                <a:gd name="T3" fmla="*/ 0 h 68"/>
                <a:gd name="T4" fmla="*/ 0 w 1285"/>
                <a:gd name="T5" fmla="*/ 68 h 68"/>
                <a:gd name="T6" fmla="*/ 1285 w 1285"/>
                <a:gd name="T7" fmla="*/ 68 h 68"/>
                <a:gd name="T8" fmla="*/ 1144 w 128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5" h="68">
                  <a:moveTo>
                    <a:pt x="1144" y="0"/>
                  </a:moveTo>
                  <a:lnTo>
                    <a:pt x="162" y="0"/>
                  </a:lnTo>
                  <a:lnTo>
                    <a:pt x="0" y="68"/>
                  </a:lnTo>
                  <a:lnTo>
                    <a:pt x="1285" y="68"/>
                  </a:lnTo>
                  <a:lnTo>
                    <a:pt x="1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Rectangle 153">
              <a:extLst>
                <a:ext uri="{FF2B5EF4-FFF2-40B4-BE49-F238E27FC236}">
                  <a16:creationId xmlns:a16="http://schemas.microsoft.com/office/drawing/2014/main" id="{D669DFAF-FC18-525A-47AC-D93D19C0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6" y="1771650"/>
              <a:ext cx="73025" cy="254000"/>
            </a:xfrm>
            <a:prstGeom prst="rect">
              <a:avLst/>
            </a:prstGeom>
            <a:solidFill>
              <a:srgbClr val="FFC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ectangle 154">
              <a:extLst>
                <a:ext uri="{FF2B5EF4-FFF2-40B4-BE49-F238E27FC236}">
                  <a16:creationId xmlns:a16="http://schemas.microsoft.com/office/drawing/2014/main" id="{7EB1E4CB-3732-223F-6858-70F974AD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6" y="1771650"/>
              <a:ext cx="73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 155">
              <a:extLst>
                <a:ext uri="{FF2B5EF4-FFF2-40B4-BE49-F238E27FC236}">
                  <a16:creationId xmlns:a16="http://schemas.microsoft.com/office/drawing/2014/main" id="{9C9A1E4B-571C-7497-F18B-64B87B88A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1731963"/>
              <a:ext cx="65088" cy="293688"/>
            </a:xfrm>
            <a:custGeom>
              <a:avLst/>
              <a:gdLst>
                <a:gd name="T0" fmla="*/ 41 w 41"/>
                <a:gd name="T1" fmla="*/ 11 h 185"/>
                <a:gd name="T2" fmla="*/ 0 w 41"/>
                <a:gd name="T3" fmla="*/ 11 h 185"/>
                <a:gd name="T4" fmla="*/ 0 w 41"/>
                <a:gd name="T5" fmla="*/ 185 h 185"/>
                <a:gd name="T6" fmla="*/ 41 w 41"/>
                <a:gd name="T7" fmla="*/ 185 h 185"/>
                <a:gd name="T8" fmla="*/ 41 w 41"/>
                <a:gd name="T9" fmla="*/ 11 h 185"/>
                <a:gd name="T10" fmla="*/ 41 w 41"/>
                <a:gd name="T11" fmla="*/ 0 h 185"/>
                <a:gd name="T12" fmla="*/ 0 w 41"/>
                <a:gd name="T13" fmla="*/ 0 h 185"/>
                <a:gd name="T14" fmla="*/ 0 w 41"/>
                <a:gd name="T15" fmla="*/ 5 h 185"/>
                <a:gd name="T16" fmla="*/ 41 w 41"/>
                <a:gd name="T17" fmla="*/ 5 h 185"/>
                <a:gd name="T18" fmla="*/ 41 w 41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85">
                  <a:moveTo>
                    <a:pt x="41" y="11"/>
                  </a:moveTo>
                  <a:lnTo>
                    <a:pt x="0" y="11"/>
                  </a:lnTo>
                  <a:lnTo>
                    <a:pt x="0" y="185"/>
                  </a:lnTo>
                  <a:lnTo>
                    <a:pt x="41" y="185"/>
                  </a:lnTo>
                  <a:lnTo>
                    <a:pt x="41" y="11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B7D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Freeform 156">
              <a:extLst>
                <a:ext uri="{FF2B5EF4-FFF2-40B4-BE49-F238E27FC236}">
                  <a16:creationId xmlns:a16="http://schemas.microsoft.com/office/drawing/2014/main" id="{B0127510-6BEE-37FF-429D-DA54303771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1731963"/>
              <a:ext cx="65088" cy="293688"/>
            </a:xfrm>
            <a:custGeom>
              <a:avLst/>
              <a:gdLst>
                <a:gd name="T0" fmla="*/ 41 w 41"/>
                <a:gd name="T1" fmla="*/ 11 h 185"/>
                <a:gd name="T2" fmla="*/ 0 w 41"/>
                <a:gd name="T3" fmla="*/ 11 h 185"/>
                <a:gd name="T4" fmla="*/ 0 w 41"/>
                <a:gd name="T5" fmla="*/ 185 h 185"/>
                <a:gd name="T6" fmla="*/ 41 w 41"/>
                <a:gd name="T7" fmla="*/ 185 h 185"/>
                <a:gd name="T8" fmla="*/ 41 w 41"/>
                <a:gd name="T9" fmla="*/ 11 h 185"/>
                <a:gd name="T10" fmla="*/ 41 w 41"/>
                <a:gd name="T11" fmla="*/ 0 h 185"/>
                <a:gd name="T12" fmla="*/ 0 w 41"/>
                <a:gd name="T13" fmla="*/ 0 h 185"/>
                <a:gd name="T14" fmla="*/ 0 w 41"/>
                <a:gd name="T15" fmla="*/ 5 h 185"/>
                <a:gd name="T16" fmla="*/ 41 w 41"/>
                <a:gd name="T17" fmla="*/ 5 h 185"/>
                <a:gd name="T18" fmla="*/ 41 w 41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85">
                  <a:moveTo>
                    <a:pt x="41" y="11"/>
                  </a:moveTo>
                  <a:lnTo>
                    <a:pt x="0" y="11"/>
                  </a:lnTo>
                  <a:lnTo>
                    <a:pt x="0" y="185"/>
                  </a:lnTo>
                  <a:lnTo>
                    <a:pt x="41" y="185"/>
                  </a:lnTo>
                  <a:lnTo>
                    <a:pt x="41" y="11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1" y="5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Freeform 157">
              <a:extLst>
                <a:ext uri="{FF2B5EF4-FFF2-40B4-BE49-F238E27FC236}">
                  <a16:creationId xmlns:a16="http://schemas.microsoft.com/office/drawing/2014/main" id="{3497E848-CFAC-E854-DEAD-8A2FA47DB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7126" y="1689100"/>
              <a:ext cx="73025" cy="336550"/>
            </a:xfrm>
            <a:custGeom>
              <a:avLst/>
              <a:gdLst>
                <a:gd name="T0" fmla="*/ 46 w 46"/>
                <a:gd name="T1" fmla="*/ 38 h 212"/>
                <a:gd name="T2" fmla="*/ 0 w 46"/>
                <a:gd name="T3" fmla="*/ 38 h 212"/>
                <a:gd name="T4" fmla="*/ 0 w 46"/>
                <a:gd name="T5" fmla="*/ 212 h 212"/>
                <a:gd name="T6" fmla="*/ 46 w 46"/>
                <a:gd name="T7" fmla="*/ 212 h 212"/>
                <a:gd name="T8" fmla="*/ 46 w 46"/>
                <a:gd name="T9" fmla="*/ 38 h 212"/>
                <a:gd name="T10" fmla="*/ 46 w 46"/>
                <a:gd name="T11" fmla="*/ 0 h 212"/>
                <a:gd name="T12" fmla="*/ 0 w 46"/>
                <a:gd name="T13" fmla="*/ 0 h 212"/>
                <a:gd name="T14" fmla="*/ 0 w 46"/>
                <a:gd name="T15" fmla="*/ 32 h 212"/>
                <a:gd name="T16" fmla="*/ 46 w 46"/>
                <a:gd name="T17" fmla="*/ 32 h 212"/>
                <a:gd name="T18" fmla="*/ 46 w 46"/>
                <a:gd name="T1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12">
                  <a:moveTo>
                    <a:pt x="46" y="38"/>
                  </a:moveTo>
                  <a:lnTo>
                    <a:pt x="0" y="38"/>
                  </a:lnTo>
                  <a:lnTo>
                    <a:pt x="0" y="212"/>
                  </a:lnTo>
                  <a:lnTo>
                    <a:pt x="46" y="212"/>
                  </a:lnTo>
                  <a:lnTo>
                    <a:pt x="46" y="38"/>
                  </a:lnTo>
                  <a:close/>
                  <a:moveTo>
                    <a:pt x="4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46" y="3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7D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 158">
              <a:extLst>
                <a:ext uri="{FF2B5EF4-FFF2-40B4-BE49-F238E27FC236}">
                  <a16:creationId xmlns:a16="http://schemas.microsoft.com/office/drawing/2014/main" id="{539DAC11-C3E3-6F24-88F8-FB502F0071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7126" y="1689100"/>
              <a:ext cx="73025" cy="336550"/>
            </a:xfrm>
            <a:custGeom>
              <a:avLst/>
              <a:gdLst>
                <a:gd name="T0" fmla="*/ 46 w 46"/>
                <a:gd name="T1" fmla="*/ 38 h 212"/>
                <a:gd name="T2" fmla="*/ 0 w 46"/>
                <a:gd name="T3" fmla="*/ 38 h 212"/>
                <a:gd name="T4" fmla="*/ 0 w 46"/>
                <a:gd name="T5" fmla="*/ 212 h 212"/>
                <a:gd name="T6" fmla="*/ 46 w 46"/>
                <a:gd name="T7" fmla="*/ 212 h 212"/>
                <a:gd name="T8" fmla="*/ 46 w 46"/>
                <a:gd name="T9" fmla="*/ 38 h 212"/>
                <a:gd name="T10" fmla="*/ 46 w 46"/>
                <a:gd name="T11" fmla="*/ 0 h 212"/>
                <a:gd name="T12" fmla="*/ 0 w 46"/>
                <a:gd name="T13" fmla="*/ 0 h 212"/>
                <a:gd name="T14" fmla="*/ 0 w 46"/>
                <a:gd name="T15" fmla="*/ 32 h 212"/>
                <a:gd name="T16" fmla="*/ 46 w 46"/>
                <a:gd name="T17" fmla="*/ 32 h 212"/>
                <a:gd name="T18" fmla="*/ 46 w 46"/>
                <a:gd name="T1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12">
                  <a:moveTo>
                    <a:pt x="46" y="38"/>
                  </a:moveTo>
                  <a:lnTo>
                    <a:pt x="0" y="38"/>
                  </a:lnTo>
                  <a:lnTo>
                    <a:pt x="0" y="212"/>
                  </a:lnTo>
                  <a:lnTo>
                    <a:pt x="46" y="212"/>
                  </a:lnTo>
                  <a:lnTo>
                    <a:pt x="46" y="38"/>
                  </a:lnTo>
                  <a:moveTo>
                    <a:pt x="4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46" y="3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Freeform 159">
              <a:extLst>
                <a:ext uri="{FF2B5EF4-FFF2-40B4-BE49-F238E27FC236}">
                  <a16:creationId xmlns:a16="http://schemas.microsoft.com/office/drawing/2014/main" id="{2D8FC553-D12B-9401-36EA-A95D981796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3489" y="1668463"/>
              <a:ext cx="73025" cy="357188"/>
            </a:xfrm>
            <a:custGeom>
              <a:avLst/>
              <a:gdLst>
                <a:gd name="T0" fmla="*/ 46 w 46"/>
                <a:gd name="T1" fmla="*/ 51 h 225"/>
                <a:gd name="T2" fmla="*/ 0 w 46"/>
                <a:gd name="T3" fmla="*/ 51 h 225"/>
                <a:gd name="T4" fmla="*/ 0 w 46"/>
                <a:gd name="T5" fmla="*/ 225 h 225"/>
                <a:gd name="T6" fmla="*/ 46 w 46"/>
                <a:gd name="T7" fmla="*/ 225 h 225"/>
                <a:gd name="T8" fmla="*/ 46 w 46"/>
                <a:gd name="T9" fmla="*/ 51 h 225"/>
                <a:gd name="T10" fmla="*/ 46 w 46"/>
                <a:gd name="T11" fmla="*/ 0 h 225"/>
                <a:gd name="T12" fmla="*/ 0 w 46"/>
                <a:gd name="T13" fmla="*/ 0 h 225"/>
                <a:gd name="T14" fmla="*/ 0 w 46"/>
                <a:gd name="T15" fmla="*/ 45 h 225"/>
                <a:gd name="T16" fmla="*/ 46 w 46"/>
                <a:gd name="T17" fmla="*/ 45 h 225"/>
                <a:gd name="T18" fmla="*/ 46 w 46"/>
                <a:gd name="T1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25">
                  <a:moveTo>
                    <a:pt x="46" y="51"/>
                  </a:moveTo>
                  <a:lnTo>
                    <a:pt x="0" y="51"/>
                  </a:lnTo>
                  <a:lnTo>
                    <a:pt x="0" y="225"/>
                  </a:lnTo>
                  <a:lnTo>
                    <a:pt x="46" y="225"/>
                  </a:lnTo>
                  <a:lnTo>
                    <a:pt x="46" y="51"/>
                  </a:lnTo>
                  <a:close/>
                  <a:moveTo>
                    <a:pt x="4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6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7D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Freeform 160">
              <a:extLst>
                <a:ext uri="{FF2B5EF4-FFF2-40B4-BE49-F238E27FC236}">
                  <a16:creationId xmlns:a16="http://schemas.microsoft.com/office/drawing/2014/main" id="{4E8D230E-53B0-A0CB-71E7-9EA626C74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3489" y="1668463"/>
              <a:ext cx="73025" cy="357188"/>
            </a:xfrm>
            <a:custGeom>
              <a:avLst/>
              <a:gdLst>
                <a:gd name="T0" fmla="*/ 46 w 46"/>
                <a:gd name="T1" fmla="*/ 51 h 225"/>
                <a:gd name="T2" fmla="*/ 0 w 46"/>
                <a:gd name="T3" fmla="*/ 51 h 225"/>
                <a:gd name="T4" fmla="*/ 0 w 46"/>
                <a:gd name="T5" fmla="*/ 225 h 225"/>
                <a:gd name="T6" fmla="*/ 46 w 46"/>
                <a:gd name="T7" fmla="*/ 225 h 225"/>
                <a:gd name="T8" fmla="*/ 46 w 46"/>
                <a:gd name="T9" fmla="*/ 51 h 225"/>
                <a:gd name="T10" fmla="*/ 46 w 46"/>
                <a:gd name="T11" fmla="*/ 0 h 225"/>
                <a:gd name="T12" fmla="*/ 0 w 46"/>
                <a:gd name="T13" fmla="*/ 0 h 225"/>
                <a:gd name="T14" fmla="*/ 0 w 46"/>
                <a:gd name="T15" fmla="*/ 45 h 225"/>
                <a:gd name="T16" fmla="*/ 46 w 46"/>
                <a:gd name="T17" fmla="*/ 45 h 225"/>
                <a:gd name="T18" fmla="*/ 46 w 46"/>
                <a:gd name="T1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25">
                  <a:moveTo>
                    <a:pt x="46" y="51"/>
                  </a:moveTo>
                  <a:lnTo>
                    <a:pt x="0" y="51"/>
                  </a:lnTo>
                  <a:lnTo>
                    <a:pt x="0" y="225"/>
                  </a:lnTo>
                  <a:lnTo>
                    <a:pt x="46" y="225"/>
                  </a:lnTo>
                  <a:lnTo>
                    <a:pt x="46" y="51"/>
                  </a:lnTo>
                  <a:moveTo>
                    <a:pt x="4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6" y="45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Freeform 161">
              <a:extLst>
                <a:ext uri="{FF2B5EF4-FFF2-40B4-BE49-F238E27FC236}">
                  <a16:creationId xmlns:a16="http://schemas.microsoft.com/office/drawing/2014/main" id="{1E1FCC7B-7E98-BCC8-2AB2-C9ED33801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8264" y="1611313"/>
              <a:ext cx="73025" cy="414338"/>
            </a:xfrm>
            <a:custGeom>
              <a:avLst/>
              <a:gdLst>
                <a:gd name="T0" fmla="*/ 46 w 46"/>
                <a:gd name="T1" fmla="*/ 87 h 261"/>
                <a:gd name="T2" fmla="*/ 0 w 46"/>
                <a:gd name="T3" fmla="*/ 87 h 261"/>
                <a:gd name="T4" fmla="*/ 0 w 46"/>
                <a:gd name="T5" fmla="*/ 261 h 261"/>
                <a:gd name="T6" fmla="*/ 46 w 46"/>
                <a:gd name="T7" fmla="*/ 261 h 261"/>
                <a:gd name="T8" fmla="*/ 46 w 46"/>
                <a:gd name="T9" fmla="*/ 87 h 261"/>
                <a:gd name="T10" fmla="*/ 46 w 46"/>
                <a:gd name="T11" fmla="*/ 0 h 261"/>
                <a:gd name="T12" fmla="*/ 0 w 46"/>
                <a:gd name="T13" fmla="*/ 0 h 261"/>
                <a:gd name="T14" fmla="*/ 0 w 46"/>
                <a:gd name="T15" fmla="*/ 81 h 261"/>
                <a:gd name="T16" fmla="*/ 46 w 46"/>
                <a:gd name="T17" fmla="*/ 81 h 261"/>
                <a:gd name="T18" fmla="*/ 46 w 46"/>
                <a:gd name="T1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1">
                  <a:moveTo>
                    <a:pt x="46" y="87"/>
                  </a:moveTo>
                  <a:lnTo>
                    <a:pt x="0" y="87"/>
                  </a:lnTo>
                  <a:lnTo>
                    <a:pt x="0" y="261"/>
                  </a:lnTo>
                  <a:lnTo>
                    <a:pt x="46" y="261"/>
                  </a:lnTo>
                  <a:lnTo>
                    <a:pt x="46" y="87"/>
                  </a:lnTo>
                  <a:close/>
                  <a:moveTo>
                    <a:pt x="46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46" y="8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7D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Freeform 162">
              <a:extLst>
                <a:ext uri="{FF2B5EF4-FFF2-40B4-BE49-F238E27FC236}">
                  <a16:creationId xmlns:a16="http://schemas.microsoft.com/office/drawing/2014/main" id="{0C401537-92FE-6C36-CCEA-31B73B074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8264" y="1611313"/>
              <a:ext cx="73025" cy="414338"/>
            </a:xfrm>
            <a:custGeom>
              <a:avLst/>
              <a:gdLst>
                <a:gd name="T0" fmla="*/ 46 w 46"/>
                <a:gd name="T1" fmla="*/ 87 h 261"/>
                <a:gd name="T2" fmla="*/ 0 w 46"/>
                <a:gd name="T3" fmla="*/ 87 h 261"/>
                <a:gd name="T4" fmla="*/ 0 w 46"/>
                <a:gd name="T5" fmla="*/ 261 h 261"/>
                <a:gd name="T6" fmla="*/ 46 w 46"/>
                <a:gd name="T7" fmla="*/ 261 h 261"/>
                <a:gd name="T8" fmla="*/ 46 w 46"/>
                <a:gd name="T9" fmla="*/ 87 h 261"/>
                <a:gd name="T10" fmla="*/ 46 w 46"/>
                <a:gd name="T11" fmla="*/ 0 h 261"/>
                <a:gd name="T12" fmla="*/ 0 w 46"/>
                <a:gd name="T13" fmla="*/ 0 h 261"/>
                <a:gd name="T14" fmla="*/ 0 w 46"/>
                <a:gd name="T15" fmla="*/ 81 h 261"/>
                <a:gd name="T16" fmla="*/ 46 w 46"/>
                <a:gd name="T17" fmla="*/ 81 h 261"/>
                <a:gd name="T18" fmla="*/ 46 w 46"/>
                <a:gd name="T1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1">
                  <a:moveTo>
                    <a:pt x="46" y="87"/>
                  </a:moveTo>
                  <a:lnTo>
                    <a:pt x="0" y="87"/>
                  </a:lnTo>
                  <a:lnTo>
                    <a:pt x="0" y="261"/>
                  </a:lnTo>
                  <a:lnTo>
                    <a:pt x="46" y="261"/>
                  </a:lnTo>
                  <a:lnTo>
                    <a:pt x="46" y="87"/>
                  </a:lnTo>
                  <a:moveTo>
                    <a:pt x="46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46" y="81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Freeform 163">
              <a:extLst>
                <a:ext uri="{FF2B5EF4-FFF2-40B4-BE49-F238E27FC236}">
                  <a16:creationId xmlns:a16="http://schemas.microsoft.com/office/drawing/2014/main" id="{89EEA15C-CEB0-4087-32B9-931F6AF6A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4626" y="1557338"/>
              <a:ext cx="73025" cy="468313"/>
            </a:xfrm>
            <a:custGeom>
              <a:avLst/>
              <a:gdLst>
                <a:gd name="T0" fmla="*/ 46 w 46"/>
                <a:gd name="T1" fmla="*/ 121 h 295"/>
                <a:gd name="T2" fmla="*/ 0 w 46"/>
                <a:gd name="T3" fmla="*/ 121 h 295"/>
                <a:gd name="T4" fmla="*/ 0 w 46"/>
                <a:gd name="T5" fmla="*/ 295 h 295"/>
                <a:gd name="T6" fmla="*/ 46 w 46"/>
                <a:gd name="T7" fmla="*/ 295 h 295"/>
                <a:gd name="T8" fmla="*/ 46 w 46"/>
                <a:gd name="T9" fmla="*/ 121 h 295"/>
                <a:gd name="T10" fmla="*/ 46 w 46"/>
                <a:gd name="T11" fmla="*/ 0 h 295"/>
                <a:gd name="T12" fmla="*/ 0 w 46"/>
                <a:gd name="T13" fmla="*/ 0 h 295"/>
                <a:gd name="T14" fmla="*/ 0 w 46"/>
                <a:gd name="T15" fmla="*/ 115 h 295"/>
                <a:gd name="T16" fmla="*/ 46 w 46"/>
                <a:gd name="T17" fmla="*/ 115 h 295"/>
                <a:gd name="T18" fmla="*/ 46 w 46"/>
                <a:gd name="T1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5">
                  <a:moveTo>
                    <a:pt x="46" y="121"/>
                  </a:moveTo>
                  <a:lnTo>
                    <a:pt x="0" y="121"/>
                  </a:lnTo>
                  <a:lnTo>
                    <a:pt x="0" y="295"/>
                  </a:lnTo>
                  <a:lnTo>
                    <a:pt x="46" y="295"/>
                  </a:lnTo>
                  <a:lnTo>
                    <a:pt x="46" y="121"/>
                  </a:lnTo>
                  <a:close/>
                  <a:moveTo>
                    <a:pt x="46" y="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46" y="11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7D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Freeform 164">
              <a:extLst>
                <a:ext uri="{FF2B5EF4-FFF2-40B4-BE49-F238E27FC236}">
                  <a16:creationId xmlns:a16="http://schemas.microsoft.com/office/drawing/2014/main" id="{6758D02F-8B37-17D7-B386-66A5D00C9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4626" y="1557338"/>
              <a:ext cx="73025" cy="468313"/>
            </a:xfrm>
            <a:custGeom>
              <a:avLst/>
              <a:gdLst>
                <a:gd name="T0" fmla="*/ 46 w 46"/>
                <a:gd name="T1" fmla="*/ 121 h 295"/>
                <a:gd name="T2" fmla="*/ 0 w 46"/>
                <a:gd name="T3" fmla="*/ 121 h 295"/>
                <a:gd name="T4" fmla="*/ 0 w 46"/>
                <a:gd name="T5" fmla="*/ 295 h 295"/>
                <a:gd name="T6" fmla="*/ 46 w 46"/>
                <a:gd name="T7" fmla="*/ 295 h 295"/>
                <a:gd name="T8" fmla="*/ 46 w 46"/>
                <a:gd name="T9" fmla="*/ 121 h 295"/>
                <a:gd name="T10" fmla="*/ 46 w 46"/>
                <a:gd name="T11" fmla="*/ 0 h 295"/>
                <a:gd name="T12" fmla="*/ 0 w 46"/>
                <a:gd name="T13" fmla="*/ 0 h 295"/>
                <a:gd name="T14" fmla="*/ 0 w 46"/>
                <a:gd name="T15" fmla="*/ 115 h 295"/>
                <a:gd name="T16" fmla="*/ 46 w 46"/>
                <a:gd name="T17" fmla="*/ 115 h 295"/>
                <a:gd name="T18" fmla="*/ 46 w 46"/>
                <a:gd name="T1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5">
                  <a:moveTo>
                    <a:pt x="46" y="121"/>
                  </a:moveTo>
                  <a:lnTo>
                    <a:pt x="0" y="121"/>
                  </a:lnTo>
                  <a:lnTo>
                    <a:pt x="0" y="295"/>
                  </a:lnTo>
                  <a:lnTo>
                    <a:pt x="46" y="295"/>
                  </a:lnTo>
                  <a:lnTo>
                    <a:pt x="46" y="121"/>
                  </a:lnTo>
                  <a:moveTo>
                    <a:pt x="46" y="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46" y="115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Freeform 165">
              <a:extLst>
                <a:ext uri="{FF2B5EF4-FFF2-40B4-BE49-F238E27FC236}">
                  <a16:creationId xmlns:a16="http://schemas.microsoft.com/office/drawing/2014/main" id="{AE546686-B582-321C-F256-FD2C4147E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4701" y="1501775"/>
              <a:ext cx="774700" cy="560388"/>
            </a:xfrm>
            <a:custGeom>
              <a:avLst/>
              <a:gdLst>
                <a:gd name="T0" fmla="*/ 3 w 488"/>
                <a:gd name="T1" fmla="*/ 344 h 353"/>
                <a:gd name="T2" fmla="*/ 0 w 488"/>
                <a:gd name="T3" fmla="*/ 346 h 353"/>
                <a:gd name="T4" fmla="*/ 0 w 488"/>
                <a:gd name="T5" fmla="*/ 353 h 353"/>
                <a:gd name="T6" fmla="*/ 488 w 488"/>
                <a:gd name="T7" fmla="*/ 353 h 353"/>
                <a:gd name="T8" fmla="*/ 488 w 488"/>
                <a:gd name="T9" fmla="*/ 349 h 353"/>
                <a:gd name="T10" fmla="*/ 3 w 488"/>
                <a:gd name="T11" fmla="*/ 349 h 353"/>
                <a:gd name="T12" fmla="*/ 3 w 488"/>
                <a:gd name="T13" fmla="*/ 344 h 353"/>
                <a:gd name="T14" fmla="*/ 3 w 488"/>
                <a:gd name="T15" fmla="*/ 289 h 353"/>
                <a:gd name="T16" fmla="*/ 0 w 488"/>
                <a:gd name="T17" fmla="*/ 292 h 353"/>
                <a:gd name="T18" fmla="*/ 0 w 488"/>
                <a:gd name="T19" fmla="*/ 339 h 353"/>
                <a:gd name="T20" fmla="*/ 3 w 488"/>
                <a:gd name="T21" fmla="*/ 337 h 353"/>
                <a:gd name="T22" fmla="*/ 3 w 488"/>
                <a:gd name="T23" fmla="*/ 289 h 353"/>
                <a:gd name="T24" fmla="*/ 3 w 488"/>
                <a:gd name="T25" fmla="*/ 0 h 353"/>
                <a:gd name="T26" fmla="*/ 0 w 488"/>
                <a:gd name="T27" fmla="*/ 0 h 353"/>
                <a:gd name="T28" fmla="*/ 0 w 488"/>
                <a:gd name="T29" fmla="*/ 285 h 353"/>
                <a:gd name="T30" fmla="*/ 3 w 488"/>
                <a:gd name="T31" fmla="*/ 283 h 353"/>
                <a:gd name="T32" fmla="*/ 3 w 488"/>
                <a:gd name="T3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8" h="353">
                  <a:moveTo>
                    <a:pt x="3" y="344"/>
                  </a:moveTo>
                  <a:lnTo>
                    <a:pt x="0" y="346"/>
                  </a:lnTo>
                  <a:lnTo>
                    <a:pt x="0" y="353"/>
                  </a:lnTo>
                  <a:lnTo>
                    <a:pt x="488" y="353"/>
                  </a:lnTo>
                  <a:lnTo>
                    <a:pt x="488" y="349"/>
                  </a:lnTo>
                  <a:lnTo>
                    <a:pt x="3" y="349"/>
                  </a:lnTo>
                  <a:lnTo>
                    <a:pt x="3" y="344"/>
                  </a:lnTo>
                  <a:close/>
                  <a:moveTo>
                    <a:pt x="3" y="289"/>
                  </a:moveTo>
                  <a:lnTo>
                    <a:pt x="0" y="292"/>
                  </a:lnTo>
                  <a:lnTo>
                    <a:pt x="0" y="339"/>
                  </a:lnTo>
                  <a:lnTo>
                    <a:pt x="3" y="337"/>
                  </a:lnTo>
                  <a:lnTo>
                    <a:pt x="3" y="289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3" y="2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Freeform 166">
              <a:extLst>
                <a:ext uri="{FF2B5EF4-FFF2-40B4-BE49-F238E27FC236}">
                  <a16:creationId xmlns:a16="http://schemas.microsoft.com/office/drawing/2014/main" id="{53BEFBD8-D69A-2139-FD2A-C419C9BDEB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4701" y="1501775"/>
              <a:ext cx="774700" cy="560388"/>
            </a:xfrm>
            <a:custGeom>
              <a:avLst/>
              <a:gdLst>
                <a:gd name="T0" fmla="*/ 3 w 488"/>
                <a:gd name="T1" fmla="*/ 344 h 353"/>
                <a:gd name="T2" fmla="*/ 0 w 488"/>
                <a:gd name="T3" fmla="*/ 346 h 353"/>
                <a:gd name="T4" fmla="*/ 0 w 488"/>
                <a:gd name="T5" fmla="*/ 353 h 353"/>
                <a:gd name="T6" fmla="*/ 488 w 488"/>
                <a:gd name="T7" fmla="*/ 353 h 353"/>
                <a:gd name="T8" fmla="*/ 488 w 488"/>
                <a:gd name="T9" fmla="*/ 349 h 353"/>
                <a:gd name="T10" fmla="*/ 3 w 488"/>
                <a:gd name="T11" fmla="*/ 349 h 353"/>
                <a:gd name="T12" fmla="*/ 3 w 488"/>
                <a:gd name="T13" fmla="*/ 344 h 353"/>
                <a:gd name="T14" fmla="*/ 3 w 488"/>
                <a:gd name="T15" fmla="*/ 289 h 353"/>
                <a:gd name="T16" fmla="*/ 0 w 488"/>
                <a:gd name="T17" fmla="*/ 292 h 353"/>
                <a:gd name="T18" fmla="*/ 0 w 488"/>
                <a:gd name="T19" fmla="*/ 339 h 353"/>
                <a:gd name="T20" fmla="*/ 3 w 488"/>
                <a:gd name="T21" fmla="*/ 337 h 353"/>
                <a:gd name="T22" fmla="*/ 3 w 488"/>
                <a:gd name="T23" fmla="*/ 289 h 353"/>
                <a:gd name="T24" fmla="*/ 3 w 488"/>
                <a:gd name="T25" fmla="*/ 0 h 353"/>
                <a:gd name="T26" fmla="*/ 0 w 488"/>
                <a:gd name="T27" fmla="*/ 0 h 353"/>
                <a:gd name="T28" fmla="*/ 0 w 488"/>
                <a:gd name="T29" fmla="*/ 285 h 353"/>
                <a:gd name="T30" fmla="*/ 3 w 488"/>
                <a:gd name="T31" fmla="*/ 283 h 353"/>
                <a:gd name="T32" fmla="*/ 3 w 488"/>
                <a:gd name="T3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8" h="353">
                  <a:moveTo>
                    <a:pt x="3" y="344"/>
                  </a:moveTo>
                  <a:lnTo>
                    <a:pt x="0" y="346"/>
                  </a:lnTo>
                  <a:lnTo>
                    <a:pt x="0" y="353"/>
                  </a:lnTo>
                  <a:lnTo>
                    <a:pt x="488" y="353"/>
                  </a:lnTo>
                  <a:lnTo>
                    <a:pt x="488" y="349"/>
                  </a:lnTo>
                  <a:lnTo>
                    <a:pt x="3" y="349"/>
                  </a:lnTo>
                  <a:lnTo>
                    <a:pt x="3" y="344"/>
                  </a:lnTo>
                  <a:moveTo>
                    <a:pt x="3" y="289"/>
                  </a:moveTo>
                  <a:lnTo>
                    <a:pt x="0" y="292"/>
                  </a:lnTo>
                  <a:lnTo>
                    <a:pt x="0" y="339"/>
                  </a:lnTo>
                  <a:lnTo>
                    <a:pt x="3" y="337"/>
                  </a:lnTo>
                  <a:lnTo>
                    <a:pt x="3" y="289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3" y="28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Freeform 167">
              <a:extLst>
                <a:ext uri="{FF2B5EF4-FFF2-40B4-BE49-F238E27FC236}">
                  <a16:creationId xmlns:a16="http://schemas.microsoft.com/office/drawing/2014/main" id="{87F9E889-236A-98FD-E4A6-E51D882CF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4" y="1484313"/>
              <a:ext cx="20638" cy="17463"/>
            </a:xfrm>
            <a:custGeom>
              <a:avLst/>
              <a:gdLst>
                <a:gd name="T0" fmla="*/ 6 w 13"/>
                <a:gd name="T1" fmla="*/ 0 h 11"/>
                <a:gd name="T2" fmla="*/ 0 w 13"/>
                <a:gd name="T3" fmla="*/ 11 h 11"/>
                <a:gd name="T4" fmla="*/ 5 w 13"/>
                <a:gd name="T5" fmla="*/ 11 h 11"/>
                <a:gd name="T6" fmla="*/ 8 w 13"/>
                <a:gd name="T7" fmla="*/ 11 h 11"/>
                <a:gd name="T8" fmla="*/ 13 w 13"/>
                <a:gd name="T9" fmla="*/ 11 h 11"/>
                <a:gd name="T10" fmla="*/ 6 w 13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6" y="0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3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Freeform 168">
              <a:extLst>
                <a:ext uri="{FF2B5EF4-FFF2-40B4-BE49-F238E27FC236}">
                  <a16:creationId xmlns:a16="http://schemas.microsoft.com/office/drawing/2014/main" id="{C43CFA80-2101-2FD1-71B7-7630E62BB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4" y="1484313"/>
              <a:ext cx="20638" cy="17463"/>
            </a:xfrm>
            <a:custGeom>
              <a:avLst/>
              <a:gdLst>
                <a:gd name="T0" fmla="*/ 6 w 13"/>
                <a:gd name="T1" fmla="*/ 0 h 11"/>
                <a:gd name="T2" fmla="*/ 0 w 13"/>
                <a:gd name="T3" fmla="*/ 11 h 11"/>
                <a:gd name="T4" fmla="*/ 5 w 13"/>
                <a:gd name="T5" fmla="*/ 11 h 11"/>
                <a:gd name="T6" fmla="*/ 8 w 13"/>
                <a:gd name="T7" fmla="*/ 11 h 11"/>
                <a:gd name="T8" fmla="*/ 13 w 13"/>
                <a:gd name="T9" fmla="*/ 11 h 11"/>
                <a:gd name="T10" fmla="*/ 6 w 13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6" y="0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3" y="1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Freeform 169">
              <a:extLst>
                <a:ext uri="{FF2B5EF4-FFF2-40B4-BE49-F238E27FC236}">
                  <a16:creationId xmlns:a16="http://schemas.microsoft.com/office/drawing/2014/main" id="{7E4D0795-69DA-6B8A-AE23-0AD97A016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1" y="2047875"/>
              <a:ext cx="17463" cy="22225"/>
            </a:xfrm>
            <a:custGeom>
              <a:avLst/>
              <a:gdLst>
                <a:gd name="T0" fmla="*/ 0 w 11"/>
                <a:gd name="T1" fmla="*/ 0 h 14"/>
                <a:gd name="T2" fmla="*/ 0 w 11"/>
                <a:gd name="T3" fmla="*/ 5 h 14"/>
                <a:gd name="T4" fmla="*/ 0 w 11"/>
                <a:gd name="T5" fmla="*/ 9 h 14"/>
                <a:gd name="T6" fmla="*/ 0 w 11"/>
                <a:gd name="T7" fmla="*/ 14 h 14"/>
                <a:gd name="T8" fmla="*/ 11 w 11"/>
                <a:gd name="T9" fmla="*/ 7 h 14"/>
                <a:gd name="T10" fmla="*/ 0 w 1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Freeform 170">
              <a:extLst>
                <a:ext uri="{FF2B5EF4-FFF2-40B4-BE49-F238E27FC236}">
                  <a16:creationId xmlns:a16="http://schemas.microsoft.com/office/drawing/2014/main" id="{4F287587-0A94-6854-AC50-5E9F2AA0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1" y="2047875"/>
              <a:ext cx="17463" cy="22225"/>
            </a:xfrm>
            <a:custGeom>
              <a:avLst/>
              <a:gdLst>
                <a:gd name="T0" fmla="*/ 0 w 11"/>
                <a:gd name="T1" fmla="*/ 0 h 14"/>
                <a:gd name="T2" fmla="*/ 0 w 11"/>
                <a:gd name="T3" fmla="*/ 5 h 14"/>
                <a:gd name="T4" fmla="*/ 0 w 11"/>
                <a:gd name="T5" fmla="*/ 9 h 14"/>
                <a:gd name="T6" fmla="*/ 0 w 11"/>
                <a:gd name="T7" fmla="*/ 14 h 14"/>
                <a:gd name="T8" fmla="*/ 11 w 11"/>
                <a:gd name="T9" fmla="*/ 7 h 14"/>
                <a:gd name="T10" fmla="*/ 0 w 1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Freeform 171">
              <a:extLst>
                <a:ext uri="{FF2B5EF4-FFF2-40B4-BE49-F238E27FC236}">
                  <a16:creationId xmlns:a16="http://schemas.microsoft.com/office/drawing/2014/main" id="{6268E831-1623-EC34-F522-972B355C7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6" y="1739900"/>
              <a:ext cx="782638" cy="9525"/>
            </a:xfrm>
            <a:custGeom>
              <a:avLst/>
              <a:gdLst>
                <a:gd name="T0" fmla="*/ 493 w 493"/>
                <a:gd name="T1" fmla="*/ 0 h 6"/>
                <a:gd name="T2" fmla="*/ 462 w 493"/>
                <a:gd name="T3" fmla="*/ 0 h 6"/>
                <a:gd name="T4" fmla="*/ 416 w 493"/>
                <a:gd name="T5" fmla="*/ 0 h 6"/>
                <a:gd name="T6" fmla="*/ 395 w 493"/>
                <a:gd name="T7" fmla="*/ 0 h 6"/>
                <a:gd name="T8" fmla="*/ 349 w 493"/>
                <a:gd name="T9" fmla="*/ 0 h 6"/>
                <a:gd name="T10" fmla="*/ 329 w 493"/>
                <a:gd name="T11" fmla="*/ 0 h 6"/>
                <a:gd name="T12" fmla="*/ 283 w 493"/>
                <a:gd name="T13" fmla="*/ 0 h 6"/>
                <a:gd name="T14" fmla="*/ 262 w 493"/>
                <a:gd name="T15" fmla="*/ 0 h 6"/>
                <a:gd name="T16" fmla="*/ 216 w 493"/>
                <a:gd name="T17" fmla="*/ 0 h 6"/>
                <a:gd name="T18" fmla="*/ 124 w 493"/>
                <a:gd name="T19" fmla="*/ 0 h 6"/>
                <a:gd name="T20" fmla="*/ 83 w 493"/>
                <a:gd name="T21" fmla="*/ 0 h 6"/>
                <a:gd name="T22" fmla="*/ 0 w 493"/>
                <a:gd name="T23" fmla="*/ 0 h 6"/>
                <a:gd name="T24" fmla="*/ 0 w 493"/>
                <a:gd name="T25" fmla="*/ 6 h 6"/>
                <a:gd name="T26" fmla="*/ 83 w 493"/>
                <a:gd name="T27" fmla="*/ 6 h 6"/>
                <a:gd name="T28" fmla="*/ 124 w 493"/>
                <a:gd name="T29" fmla="*/ 6 h 6"/>
                <a:gd name="T30" fmla="*/ 216 w 493"/>
                <a:gd name="T31" fmla="*/ 6 h 6"/>
                <a:gd name="T32" fmla="*/ 262 w 493"/>
                <a:gd name="T33" fmla="*/ 6 h 6"/>
                <a:gd name="T34" fmla="*/ 283 w 493"/>
                <a:gd name="T35" fmla="*/ 6 h 6"/>
                <a:gd name="T36" fmla="*/ 329 w 493"/>
                <a:gd name="T37" fmla="*/ 6 h 6"/>
                <a:gd name="T38" fmla="*/ 349 w 493"/>
                <a:gd name="T39" fmla="*/ 6 h 6"/>
                <a:gd name="T40" fmla="*/ 395 w 493"/>
                <a:gd name="T41" fmla="*/ 6 h 6"/>
                <a:gd name="T42" fmla="*/ 416 w 493"/>
                <a:gd name="T43" fmla="*/ 6 h 6"/>
                <a:gd name="T44" fmla="*/ 462 w 493"/>
                <a:gd name="T45" fmla="*/ 6 h 6"/>
                <a:gd name="T46" fmla="*/ 493 w 493"/>
                <a:gd name="T47" fmla="*/ 6 h 6"/>
                <a:gd name="T48" fmla="*/ 493 w 493"/>
                <a:gd name="T4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3" h="6">
                  <a:moveTo>
                    <a:pt x="493" y="0"/>
                  </a:moveTo>
                  <a:lnTo>
                    <a:pt x="462" y="0"/>
                  </a:lnTo>
                  <a:lnTo>
                    <a:pt x="416" y="0"/>
                  </a:lnTo>
                  <a:lnTo>
                    <a:pt x="395" y="0"/>
                  </a:lnTo>
                  <a:lnTo>
                    <a:pt x="349" y="0"/>
                  </a:lnTo>
                  <a:lnTo>
                    <a:pt x="329" y="0"/>
                  </a:lnTo>
                  <a:lnTo>
                    <a:pt x="283" y="0"/>
                  </a:lnTo>
                  <a:lnTo>
                    <a:pt x="262" y="0"/>
                  </a:lnTo>
                  <a:lnTo>
                    <a:pt x="216" y="0"/>
                  </a:lnTo>
                  <a:lnTo>
                    <a:pt x="124" y="0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83" y="6"/>
                  </a:lnTo>
                  <a:lnTo>
                    <a:pt x="124" y="6"/>
                  </a:lnTo>
                  <a:lnTo>
                    <a:pt x="216" y="6"/>
                  </a:lnTo>
                  <a:lnTo>
                    <a:pt x="262" y="6"/>
                  </a:lnTo>
                  <a:lnTo>
                    <a:pt x="283" y="6"/>
                  </a:lnTo>
                  <a:lnTo>
                    <a:pt x="329" y="6"/>
                  </a:lnTo>
                  <a:lnTo>
                    <a:pt x="349" y="6"/>
                  </a:lnTo>
                  <a:lnTo>
                    <a:pt x="395" y="6"/>
                  </a:lnTo>
                  <a:lnTo>
                    <a:pt x="416" y="6"/>
                  </a:lnTo>
                  <a:lnTo>
                    <a:pt x="462" y="6"/>
                  </a:lnTo>
                  <a:lnTo>
                    <a:pt x="493" y="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E9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 172">
              <a:extLst>
                <a:ext uri="{FF2B5EF4-FFF2-40B4-BE49-F238E27FC236}">
                  <a16:creationId xmlns:a16="http://schemas.microsoft.com/office/drawing/2014/main" id="{FBA23B71-5210-2B38-EADF-7B98ADB65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6" y="1739900"/>
              <a:ext cx="782638" cy="9525"/>
            </a:xfrm>
            <a:custGeom>
              <a:avLst/>
              <a:gdLst>
                <a:gd name="T0" fmla="*/ 493 w 493"/>
                <a:gd name="T1" fmla="*/ 0 h 6"/>
                <a:gd name="T2" fmla="*/ 462 w 493"/>
                <a:gd name="T3" fmla="*/ 0 h 6"/>
                <a:gd name="T4" fmla="*/ 416 w 493"/>
                <a:gd name="T5" fmla="*/ 0 h 6"/>
                <a:gd name="T6" fmla="*/ 395 w 493"/>
                <a:gd name="T7" fmla="*/ 0 h 6"/>
                <a:gd name="T8" fmla="*/ 349 w 493"/>
                <a:gd name="T9" fmla="*/ 0 h 6"/>
                <a:gd name="T10" fmla="*/ 329 w 493"/>
                <a:gd name="T11" fmla="*/ 0 h 6"/>
                <a:gd name="T12" fmla="*/ 283 w 493"/>
                <a:gd name="T13" fmla="*/ 0 h 6"/>
                <a:gd name="T14" fmla="*/ 262 w 493"/>
                <a:gd name="T15" fmla="*/ 0 h 6"/>
                <a:gd name="T16" fmla="*/ 216 w 493"/>
                <a:gd name="T17" fmla="*/ 0 h 6"/>
                <a:gd name="T18" fmla="*/ 124 w 493"/>
                <a:gd name="T19" fmla="*/ 0 h 6"/>
                <a:gd name="T20" fmla="*/ 83 w 493"/>
                <a:gd name="T21" fmla="*/ 0 h 6"/>
                <a:gd name="T22" fmla="*/ 0 w 493"/>
                <a:gd name="T23" fmla="*/ 0 h 6"/>
                <a:gd name="T24" fmla="*/ 0 w 493"/>
                <a:gd name="T25" fmla="*/ 6 h 6"/>
                <a:gd name="T26" fmla="*/ 83 w 493"/>
                <a:gd name="T27" fmla="*/ 6 h 6"/>
                <a:gd name="T28" fmla="*/ 124 w 493"/>
                <a:gd name="T29" fmla="*/ 6 h 6"/>
                <a:gd name="T30" fmla="*/ 216 w 493"/>
                <a:gd name="T31" fmla="*/ 6 h 6"/>
                <a:gd name="T32" fmla="*/ 262 w 493"/>
                <a:gd name="T33" fmla="*/ 6 h 6"/>
                <a:gd name="T34" fmla="*/ 283 w 493"/>
                <a:gd name="T35" fmla="*/ 6 h 6"/>
                <a:gd name="T36" fmla="*/ 329 w 493"/>
                <a:gd name="T37" fmla="*/ 6 h 6"/>
                <a:gd name="T38" fmla="*/ 349 w 493"/>
                <a:gd name="T39" fmla="*/ 6 h 6"/>
                <a:gd name="T40" fmla="*/ 395 w 493"/>
                <a:gd name="T41" fmla="*/ 6 h 6"/>
                <a:gd name="T42" fmla="*/ 416 w 493"/>
                <a:gd name="T43" fmla="*/ 6 h 6"/>
                <a:gd name="T44" fmla="*/ 462 w 493"/>
                <a:gd name="T45" fmla="*/ 6 h 6"/>
                <a:gd name="T46" fmla="*/ 493 w 493"/>
                <a:gd name="T47" fmla="*/ 6 h 6"/>
                <a:gd name="T48" fmla="*/ 493 w 493"/>
                <a:gd name="T4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3" h="6">
                  <a:moveTo>
                    <a:pt x="493" y="0"/>
                  </a:moveTo>
                  <a:lnTo>
                    <a:pt x="462" y="0"/>
                  </a:lnTo>
                  <a:lnTo>
                    <a:pt x="416" y="0"/>
                  </a:lnTo>
                  <a:lnTo>
                    <a:pt x="395" y="0"/>
                  </a:lnTo>
                  <a:lnTo>
                    <a:pt x="349" y="0"/>
                  </a:lnTo>
                  <a:lnTo>
                    <a:pt x="329" y="0"/>
                  </a:lnTo>
                  <a:lnTo>
                    <a:pt x="283" y="0"/>
                  </a:lnTo>
                  <a:lnTo>
                    <a:pt x="262" y="0"/>
                  </a:lnTo>
                  <a:lnTo>
                    <a:pt x="216" y="0"/>
                  </a:lnTo>
                  <a:lnTo>
                    <a:pt x="124" y="0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83" y="6"/>
                  </a:lnTo>
                  <a:lnTo>
                    <a:pt x="124" y="6"/>
                  </a:lnTo>
                  <a:lnTo>
                    <a:pt x="216" y="6"/>
                  </a:lnTo>
                  <a:lnTo>
                    <a:pt x="262" y="6"/>
                  </a:lnTo>
                  <a:lnTo>
                    <a:pt x="283" y="6"/>
                  </a:lnTo>
                  <a:lnTo>
                    <a:pt x="329" y="6"/>
                  </a:lnTo>
                  <a:lnTo>
                    <a:pt x="349" y="6"/>
                  </a:lnTo>
                  <a:lnTo>
                    <a:pt x="395" y="6"/>
                  </a:lnTo>
                  <a:lnTo>
                    <a:pt x="416" y="6"/>
                  </a:lnTo>
                  <a:lnTo>
                    <a:pt x="462" y="6"/>
                  </a:lnTo>
                  <a:lnTo>
                    <a:pt x="493" y="6"/>
                  </a:lnTo>
                  <a:lnTo>
                    <a:pt x="4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Rectangle 173">
              <a:extLst>
                <a:ext uri="{FF2B5EF4-FFF2-40B4-BE49-F238E27FC236}">
                  <a16:creationId xmlns:a16="http://schemas.microsoft.com/office/drawing/2014/main" id="{0B379402-68E6-0536-B419-D4F3C5E72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4" y="1792288"/>
              <a:ext cx="73025" cy="233363"/>
            </a:xfrm>
            <a:prstGeom prst="rect">
              <a:avLst/>
            </a:prstGeom>
            <a:solidFill>
              <a:srgbClr val="FFC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Rectangle 174">
              <a:extLst>
                <a:ext uri="{FF2B5EF4-FFF2-40B4-BE49-F238E27FC236}">
                  <a16:creationId xmlns:a16="http://schemas.microsoft.com/office/drawing/2014/main" id="{6F264046-2A74-6EC7-F7C4-1FD95DE5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4" y="1792288"/>
              <a:ext cx="73025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Rectangle 175">
              <a:extLst>
                <a:ext uri="{FF2B5EF4-FFF2-40B4-BE49-F238E27FC236}">
                  <a16:creationId xmlns:a16="http://schemas.microsoft.com/office/drawing/2014/main" id="{0A69FCB9-A327-8672-E521-764F2038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295525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Rectangle 176">
              <a:extLst>
                <a:ext uri="{FF2B5EF4-FFF2-40B4-BE49-F238E27FC236}">
                  <a16:creationId xmlns:a16="http://schemas.microsoft.com/office/drawing/2014/main" id="{A56C21C0-DA72-46D2-2030-7FC7889A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295525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177">
              <a:extLst>
                <a:ext uri="{FF2B5EF4-FFF2-40B4-BE49-F238E27FC236}">
                  <a16:creationId xmlns:a16="http://schemas.microsoft.com/office/drawing/2014/main" id="{F011C57C-A5CD-0CB9-900E-1BB2FD49B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6" y="2295525"/>
              <a:ext cx="909638" cy="3175"/>
            </a:xfrm>
            <a:custGeom>
              <a:avLst/>
              <a:gdLst>
                <a:gd name="T0" fmla="*/ 0 w 688"/>
                <a:gd name="T1" fmla="*/ 0 h 2"/>
                <a:gd name="T2" fmla="*/ 19 w 688"/>
                <a:gd name="T3" fmla="*/ 2 h 2"/>
                <a:gd name="T4" fmla="*/ 59 w 688"/>
                <a:gd name="T5" fmla="*/ 0 h 2"/>
                <a:gd name="T6" fmla="*/ 39 w 688"/>
                <a:gd name="T7" fmla="*/ 2 h 2"/>
                <a:gd name="T8" fmla="*/ 59 w 688"/>
                <a:gd name="T9" fmla="*/ 0 h 2"/>
                <a:gd name="T10" fmla="*/ 78 w 688"/>
                <a:gd name="T11" fmla="*/ 0 h 2"/>
                <a:gd name="T12" fmla="*/ 98 w 688"/>
                <a:gd name="T13" fmla="*/ 2 h 2"/>
                <a:gd name="T14" fmla="*/ 137 w 688"/>
                <a:gd name="T15" fmla="*/ 0 h 2"/>
                <a:gd name="T16" fmla="*/ 118 w 688"/>
                <a:gd name="T17" fmla="*/ 2 h 2"/>
                <a:gd name="T18" fmla="*/ 137 w 688"/>
                <a:gd name="T19" fmla="*/ 0 h 2"/>
                <a:gd name="T20" fmla="*/ 157 w 688"/>
                <a:gd name="T21" fmla="*/ 0 h 2"/>
                <a:gd name="T22" fmla="*/ 177 w 688"/>
                <a:gd name="T23" fmla="*/ 2 h 2"/>
                <a:gd name="T24" fmla="*/ 216 w 688"/>
                <a:gd name="T25" fmla="*/ 0 h 2"/>
                <a:gd name="T26" fmla="*/ 196 w 688"/>
                <a:gd name="T27" fmla="*/ 2 h 2"/>
                <a:gd name="T28" fmla="*/ 216 w 688"/>
                <a:gd name="T29" fmla="*/ 0 h 2"/>
                <a:gd name="T30" fmla="*/ 236 w 688"/>
                <a:gd name="T31" fmla="*/ 0 h 2"/>
                <a:gd name="T32" fmla="*/ 255 w 688"/>
                <a:gd name="T33" fmla="*/ 2 h 2"/>
                <a:gd name="T34" fmla="*/ 295 w 688"/>
                <a:gd name="T35" fmla="*/ 0 h 2"/>
                <a:gd name="T36" fmla="*/ 275 w 688"/>
                <a:gd name="T37" fmla="*/ 2 h 2"/>
                <a:gd name="T38" fmla="*/ 295 w 688"/>
                <a:gd name="T39" fmla="*/ 0 h 2"/>
                <a:gd name="T40" fmla="*/ 314 w 688"/>
                <a:gd name="T41" fmla="*/ 0 h 2"/>
                <a:gd name="T42" fmla="*/ 334 w 688"/>
                <a:gd name="T43" fmla="*/ 2 h 2"/>
                <a:gd name="T44" fmla="*/ 374 w 688"/>
                <a:gd name="T45" fmla="*/ 0 h 2"/>
                <a:gd name="T46" fmla="*/ 354 w 688"/>
                <a:gd name="T47" fmla="*/ 2 h 2"/>
                <a:gd name="T48" fmla="*/ 374 w 688"/>
                <a:gd name="T49" fmla="*/ 0 h 2"/>
                <a:gd name="T50" fmla="*/ 393 w 688"/>
                <a:gd name="T51" fmla="*/ 0 h 2"/>
                <a:gd name="T52" fmla="*/ 413 w 688"/>
                <a:gd name="T53" fmla="*/ 2 h 2"/>
                <a:gd name="T54" fmla="*/ 452 w 688"/>
                <a:gd name="T55" fmla="*/ 0 h 2"/>
                <a:gd name="T56" fmla="*/ 433 w 688"/>
                <a:gd name="T57" fmla="*/ 2 h 2"/>
                <a:gd name="T58" fmla="*/ 452 w 688"/>
                <a:gd name="T59" fmla="*/ 0 h 2"/>
                <a:gd name="T60" fmla="*/ 472 w 688"/>
                <a:gd name="T61" fmla="*/ 0 h 2"/>
                <a:gd name="T62" fmla="*/ 492 w 688"/>
                <a:gd name="T63" fmla="*/ 2 h 2"/>
                <a:gd name="T64" fmla="*/ 531 w 688"/>
                <a:gd name="T65" fmla="*/ 0 h 2"/>
                <a:gd name="T66" fmla="*/ 511 w 688"/>
                <a:gd name="T67" fmla="*/ 2 h 2"/>
                <a:gd name="T68" fmla="*/ 531 w 688"/>
                <a:gd name="T69" fmla="*/ 0 h 2"/>
                <a:gd name="T70" fmla="*/ 551 w 688"/>
                <a:gd name="T71" fmla="*/ 0 h 2"/>
                <a:gd name="T72" fmla="*/ 570 w 688"/>
                <a:gd name="T73" fmla="*/ 2 h 2"/>
                <a:gd name="T74" fmla="*/ 610 w 688"/>
                <a:gd name="T75" fmla="*/ 0 h 2"/>
                <a:gd name="T76" fmla="*/ 590 w 688"/>
                <a:gd name="T77" fmla="*/ 2 h 2"/>
                <a:gd name="T78" fmla="*/ 610 w 688"/>
                <a:gd name="T79" fmla="*/ 0 h 2"/>
                <a:gd name="T80" fmla="*/ 629 w 688"/>
                <a:gd name="T81" fmla="*/ 0 h 2"/>
                <a:gd name="T82" fmla="*/ 630 w 688"/>
                <a:gd name="T83" fmla="*/ 2 h 2"/>
                <a:gd name="T84" fmla="*/ 649 w 688"/>
                <a:gd name="T85" fmla="*/ 0 h 2"/>
                <a:gd name="T86" fmla="*/ 641 w 688"/>
                <a:gd name="T87" fmla="*/ 1 h 2"/>
                <a:gd name="T88" fmla="*/ 649 w 688"/>
                <a:gd name="T89" fmla="*/ 2 h 2"/>
                <a:gd name="T90" fmla="*/ 688 w 688"/>
                <a:gd name="T91" fmla="*/ 0 h 2"/>
                <a:gd name="T92" fmla="*/ 669 w 688"/>
                <a:gd name="T93" fmla="*/ 2 h 2"/>
                <a:gd name="T94" fmla="*/ 688 w 688"/>
                <a:gd name="T9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8" h="2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5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  <a:moveTo>
                    <a:pt x="9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137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moveTo>
                    <a:pt x="177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0"/>
                    <a:pt x="177" y="0"/>
                    <a:pt x="177" y="0"/>
                  </a:cubicBezTo>
                  <a:moveTo>
                    <a:pt x="216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216" y="2"/>
                    <a:pt x="216" y="2"/>
                    <a:pt x="216" y="2"/>
                  </a:cubicBezTo>
                  <a:cubicBezTo>
                    <a:pt x="216" y="0"/>
                    <a:pt x="216" y="0"/>
                    <a:pt x="216" y="0"/>
                  </a:cubicBezTo>
                  <a:moveTo>
                    <a:pt x="255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36" y="2"/>
                    <a:pt x="236" y="2"/>
                    <a:pt x="236" y="2"/>
                  </a:cubicBezTo>
                  <a:cubicBezTo>
                    <a:pt x="255" y="2"/>
                    <a:pt x="255" y="2"/>
                    <a:pt x="255" y="2"/>
                  </a:cubicBezTo>
                  <a:cubicBezTo>
                    <a:pt x="255" y="0"/>
                    <a:pt x="255" y="0"/>
                    <a:pt x="255" y="0"/>
                  </a:cubicBezTo>
                  <a:moveTo>
                    <a:pt x="295" y="0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5" y="0"/>
                    <a:pt x="295" y="0"/>
                    <a:pt x="295" y="0"/>
                  </a:cubicBezTo>
                  <a:moveTo>
                    <a:pt x="334" y="0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314" y="2"/>
                    <a:pt x="314" y="2"/>
                    <a:pt x="314" y="2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4" y="0"/>
                    <a:pt x="334" y="0"/>
                    <a:pt x="334" y="0"/>
                  </a:cubicBezTo>
                  <a:moveTo>
                    <a:pt x="374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374" y="2"/>
                    <a:pt x="374" y="2"/>
                    <a:pt x="374" y="2"/>
                  </a:cubicBezTo>
                  <a:cubicBezTo>
                    <a:pt x="374" y="0"/>
                    <a:pt x="374" y="0"/>
                    <a:pt x="374" y="0"/>
                  </a:cubicBezTo>
                  <a:moveTo>
                    <a:pt x="41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413" y="2"/>
                    <a:pt x="413" y="2"/>
                    <a:pt x="413" y="2"/>
                  </a:cubicBezTo>
                  <a:cubicBezTo>
                    <a:pt x="413" y="0"/>
                    <a:pt x="413" y="0"/>
                    <a:pt x="413" y="0"/>
                  </a:cubicBezTo>
                  <a:moveTo>
                    <a:pt x="452" y="0"/>
                  </a:moveTo>
                  <a:cubicBezTo>
                    <a:pt x="433" y="0"/>
                    <a:pt x="433" y="0"/>
                    <a:pt x="433" y="0"/>
                  </a:cubicBezTo>
                  <a:cubicBezTo>
                    <a:pt x="433" y="2"/>
                    <a:pt x="433" y="2"/>
                    <a:pt x="433" y="2"/>
                  </a:cubicBezTo>
                  <a:cubicBezTo>
                    <a:pt x="452" y="2"/>
                    <a:pt x="452" y="2"/>
                    <a:pt x="452" y="2"/>
                  </a:cubicBezTo>
                  <a:cubicBezTo>
                    <a:pt x="452" y="0"/>
                    <a:pt x="452" y="0"/>
                    <a:pt x="452" y="0"/>
                  </a:cubicBezTo>
                  <a:moveTo>
                    <a:pt x="492" y="0"/>
                  </a:moveTo>
                  <a:cubicBezTo>
                    <a:pt x="472" y="0"/>
                    <a:pt x="472" y="0"/>
                    <a:pt x="472" y="0"/>
                  </a:cubicBezTo>
                  <a:cubicBezTo>
                    <a:pt x="472" y="2"/>
                    <a:pt x="472" y="2"/>
                    <a:pt x="472" y="2"/>
                  </a:cubicBezTo>
                  <a:cubicBezTo>
                    <a:pt x="492" y="2"/>
                    <a:pt x="492" y="2"/>
                    <a:pt x="492" y="2"/>
                  </a:cubicBezTo>
                  <a:cubicBezTo>
                    <a:pt x="492" y="0"/>
                    <a:pt x="492" y="0"/>
                    <a:pt x="492" y="0"/>
                  </a:cubicBezTo>
                  <a:moveTo>
                    <a:pt x="531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2"/>
                    <a:pt x="511" y="2"/>
                    <a:pt x="511" y="2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31" y="0"/>
                    <a:pt x="531" y="0"/>
                    <a:pt x="531" y="0"/>
                  </a:cubicBezTo>
                  <a:moveTo>
                    <a:pt x="570" y="0"/>
                  </a:moveTo>
                  <a:cubicBezTo>
                    <a:pt x="551" y="0"/>
                    <a:pt x="551" y="0"/>
                    <a:pt x="551" y="0"/>
                  </a:cubicBezTo>
                  <a:cubicBezTo>
                    <a:pt x="551" y="2"/>
                    <a:pt x="551" y="2"/>
                    <a:pt x="551" y="2"/>
                  </a:cubicBezTo>
                  <a:cubicBezTo>
                    <a:pt x="570" y="2"/>
                    <a:pt x="570" y="2"/>
                    <a:pt x="570" y="2"/>
                  </a:cubicBezTo>
                  <a:cubicBezTo>
                    <a:pt x="570" y="0"/>
                    <a:pt x="570" y="0"/>
                    <a:pt x="570" y="0"/>
                  </a:cubicBezTo>
                  <a:moveTo>
                    <a:pt x="610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610" y="2"/>
                    <a:pt x="610" y="2"/>
                    <a:pt x="610" y="2"/>
                  </a:cubicBezTo>
                  <a:cubicBezTo>
                    <a:pt x="610" y="0"/>
                    <a:pt x="610" y="0"/>
                    <a:pt x="610" y="0"/>
                  </a:cubicBezTo>
                  <a:moveTo>
                    <a:pt x="634" y="0"/>
                  </a:moveTo>
                  <a:cubicBezTo>
                    <a:pt x="629" y="0"/>
                    <a:pt x="629" y="0"/>
                    <a:pt x="629" y="0"/>
                  </a:cubicBezTo>
                  <a:cubicBezTo>
                    <a:pt x="629" y="2"/>
                    <a:pt x="629" y="2"/>
                    <a:pt x="629" y="2"/>
                  </a:cubicBezTo>
                  <a:cubicBezTo>
                    <a:pt x="630" y="2"/>
                    <a:pt x="630" y="2"/>
                    <a:pt x="630" y="2"/>
                  </a:cubicBezTo>
                  <a:cubicBezTo>
                    <a:pt x="631" y="1"/>
                    <a:pt x="633" y="1"/>
                    <a:pt x="634" y="0"/>
                  </a:cubicBezTo>
                  <a:moveTo>
                    <a:pt x="649" y="0"/>
                  </a:moveTo>
                  <a:cubicBezTo>
                    <a:pt x="643" y="0"/>
                    <a:pt x="643" y="0"/>
                    <a:pt x="643" y="0"/>
                  </a:cubicBezTo>
                  <a:cubicBezTo>
                    <a:pt x="642" y="0"/>
                    <a:pt x="642" y="1"/>
                    <a:pt x="641" y="1"/>
                  </a:cubicBezTo>
                  <a:cubicBezTo>
                    <a:pt x="640" y="1"/>
                    <a:pt x="640" y="2"/>
                    <a:pt x="639" y="2"/>
                  </a:cubicBezTo>
                  <a:cubicBezTo>
                    <a:pt x="649" y="2"/>
                    <a:pt x="649" y="2"/>
                    <a:pt x="649" y="2"/>
                  </a:cubicBezTo>
                  <a:cubicBezTo>
                    <a:pt x="649" y="0"/>
                    <a:pt x="649" y="0"/>
                    <a:pt x="649" y="0"/>
                  </a:cubicBezTo>
                  <a:moveTo>
                    <a:pt x="688" y="0"/>
                  </a:moveTo>
                  <a:cubicBezTo>
                    <a:pt x="669" y="0"/>
                    <a:pt x="669" y="0"/>
                    <a:pt x="669" y="0"/>
                  </a:cubicBezTo>
                  <a:cubicBezTo>
                    <a:pt x="669" y="2"/>
                    <a:pt x="669" y="2"/>
                    <a:pt x="669" y="2"/>
                  </a:cubicBezTo>
                  <a:cubicBezTo>
                    <a:pt x="688" y="2"/>
                    <a:pt x="688" y="2"/>
                    <a:pt x="688" y="2"/>
                  </a:cubicBezTo>
                  <a:cubicBezTo>
                    <a:pt x="688" y="0"/>
                    <a:pt x="688" y="0"/>
                    <a:pt x="68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Rectangle 178">
              <a:extLst>
                <a:ext uri="{FF2B5EF4-FFF2-40B4-BE49-F238E27FC236}">
                  <a16:creationId xmlns:a16="http://schemas.microsoft.com/office/drawing/2014/main" id="{882E5155-E0E5-2FB4-8C56-3A97FD5CF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295525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Rectangle 179">
              <a:extLst>
                <a:ext uri="{FF2B5EF4-FFF2-40B4-BE49-F238E27FC236}">
                  <a16:creationId xmlns:a16="http://schemas.microsoft.com/office/drawing/2014/main" id="{13F6560D-F0C3-E908-7820-38E1FB423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295525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Rectangle 180">
              <a:extLst>
                <a:ext uri="{FF2B5EF4-FFF2-40B4-BE49-F238E27FC236}">
                  <a16:creationId xmlns:a16="http://schemas.microsoft.com/office/drawing/2014/main" id="{34140B22-7109-E2A3-4CF6-BA7662D2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406650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Rectangle 181">
              <a:extLst>
                <a:ext uri="{FF2B5EF4-FFF2-40B4-BE49-F238E27FC236}">
                  <a16:creationId xmlns:a16="http://schemas.microsoft.com/office/drawing/2014/main" id="{AD360353-53FD-47A9-2AAD-5978E688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406650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 182">
              <a:extLst>
                <a:ext uri="{FF2B5EF4-FFF2-40B4-BE49-F238E27FC236}">
                  <a16:creationId xmlns:a16="http://schemas.microsoft.com/office/drawing/2014/main" id="{A3E070DD-BBD8-473D-1F17-8463D5035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6" y="2406650"/>
              <a:ext cx="909638" cy="3175"/>
            </a:xfrm>
            <a:custGeom>
              <a:avLst/>
              <a:gdLst>
                <a:gd name="T0" fmla="*/ 0 w 688"/>
                <a:gd name="T1" fmla="*/ 0 h 2"/>
                <a:gd name="T2" fmla="*/ 19 w 688"/>
                <a:gd name="T3" fmla="*/ 2 h 2"/>
                <a:gd name="T4" fmla="*/ 59 w 688"/>
                <a:gd name="T5" fmla="*/ 0 h 2"/>
                <a:gd name="T6" fmla="*/ 39 w 688"/>
                <a:gd name="T7" fmla="*/ 2 h 2"/>
                <a:gd name="T8" fmla="*/ 59 w 688"/>
                <a:gd name="T9" fmla="*/ 0 h 2"/>
                <a:gd name="T10" fmla="*/ 78 w 688"/>
                <a:gd name="T11" fmla="*/ 0 h 2"/>
                <a:gd name="T12" fmla="*/ 98 w 688"/>
                <a:gd name="T13" fmla="*/ 2 h 2"/>
                <a:gd name="T14" fmla="*/ 129 w 688"/>
                <a:gd name="T15" fmla="*/ 0 h 2"/>
                <a:gd name="T16" fmla="*/ 118 w 688"/>
                <a:gd name="T17" fmla="*/ 2 h 2"/>
                <a:gd name="T18" fmla="*/ 129 w 688"/>
                <a:gd name="T19" fmla="*/ 0 h 2"/>
                <a:gd name="T20" fmla="*/ 136 w 688"/>
                <a:gd name="T21" fmla="*/ 0 h 2"/>
                <a:gd name="T22" fmla="*/ 137 w 688"/>
                <a:gd name="T23" fmla="*/ 2 h 2"/>
                <a:gd name="T24" fmla="*/ 177 w 688"/>
                <a:gd name="T25" fmla="*/ 0 h 2"/>
                <a:gd name="T26" fmla="*/ 157 w 688"/>
                <a:gd name="T27" fmla="*/ 2 h 2"/>
                <a:gd name="T28" fmla="*/ 177 w 688"/>
                <a:gd name="T29" fmla="*/ 0 h 2"/>
                <a:gd name="T30" fmla="*/ 196 w 688"/>
                <a:gd name="T31" fmla="*/ 0 h 2"/>
                <a:gd name="T32" fmla="*/ 216 w 688"/>
                <a:gd name="T33" fmla="*/ 2 h 2"/>
                <a:gd name="T34" fmla="*/ 255 w 688"/>
                <a:gd name="T35" fmla="*/ 0 h 2"/>
                <a:gd name="T36" fmla="*/ 236 w 688"/>
                <a:gd name="T37" fmla="*/ 2 h 2"/>
                <a:gd name="T38" fmla="*/ 255 w 688"/>
                <a:gd name="T39" fmla="*/ 0 h 2"/>
                <a:gd name="T40" fmla="*/ 275 w 688"/>
                <a:gd name="T41" fmla="*/ 0 h 2"/>
                <a:gd name="T42" fmla="*/ 295 w 688"/>
                <a:gd name="T43" fmla="*/ 2 h 2"/>
                <a:gd name="T44" fmla="*/ 334 w 688"/>
                <a:gd name="T45" fmla="*/ 0 h 2"/>
                <a:gd name="T46" fmla="*/ 314 w 688"/>
                <a:gd name="T47" fmla="*/ 2 h 2"/>
                <a:gd name="T48" fmla="*/ 334 w 688"/>
                <a:gd name="T49" fmla="*/ 0 h 2"/>
                <a:gd name="T50" fmla="*/ 354 w 688"/>
                <a:gd name="T51" fmla="*/ 0 h 2"/>
                <a:gd name="T52" fmla="*/ 374 w 688"/>
                <a:gd name="T53" fmla="*/ 2 h 2"/>
                <a:gd name="T54" fmla="*/ 413 w 688"/>
                <a:gd name="T55" fmla="*/ 0 h 2"/>
                <a:gd name="T56" fmla="*/ 393 w 688"/>
                <a:gd name="T57" fmla="*/ 2 h 2"/>
                <a:gd name="T58" fmla="*/ 413 w 688"/>
                <a:gd name="T59" fmla="*/ 0 h 2"/>
                <a:gd name="T60" fmla="*/ 433 w 688"/>
                <a:gd name="T61" fmla="*/ 0 h 2"/>
                <a:gd name="T62" fmla="*/ 452 w 688"/>
                <a:gd name="T63" fmla="*/ 2 h 2"/>
                <a:gd name="T64" fmla="*/ 492 w 688"/>
                <a:gd name="T65" fmla="*/ 0 h 2"/>
                <a:gd name="T66" fmla="*/ 473 w 688"/>
                <a:gd name="T67" fmla="*/ 2 h 2"/>
                <a:gd name="T68" fmla="*/ 492 w 688"/>
                <a:gd name="T69" fmla="*/ 0 h 2"/>
                <a:gd name="T70" fmla="*/ 511 w 688"/>
                <a:gd name="T71" fmla="*/ 0 h 2"/>
                <a:gd name="T72" fmla="*/ 531 w 688"/>
                <a:gd name="T73" fmla="*/ 2 h 2"/>
                <a:gd name="T74" fmla="*/ 570 w 688"/>
                <a:gd name="T75" fmla="*/ 0 h 2"/>
                <a:gd name="T76" fmla="*/ 551 w 688"/>
                <a:gd name="T77" fmla="*/ 2 h 2"/>
                <a:gd name="T78" fmla="*/ 570 w 688"/>
                <a:gd name="T79" fmla="*/ 0 h 2"/>
                <a:gd name="T80" fmla="*/ 590 w 688"/>
                <a:gd name="T81" fmla="*/ 0 h 2"/>
                <a:gd name="T82" fmla="*/ 610 w 688"/>
                <a:gd name="T83" fmla="*/ 2 h 2"/>
                <a:gd name="T84" fmla="*/ 649 w 688"/>
                <a:gd name="T85" fmla="*/ 0 h 2"/>
                <a:gd name="T86" fmla="*/ 629 w 688"/>
                <a:gd name="T87" fmla="*/ 2 h 2"/>
                <a:gd name="T88" fmla="*/ 649 w 688"/>
                <a:gd name="T89" fmla="*/ 0 h 2"/>
                <a:gd name="T90" fmla="*/ 669 w 688"/>
                <a:gd name="T91" fmla="*/ 0 h 2"/>
                <a:gd name="T92" fmla="*/ 688 w 688"/>
                <a:gd name="T9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8" h="2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5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  <a:moveTo>
                    <a:pt x="9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129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1"/>
                    <a:pt x="128" y="1"/>
                    <a:pt x="129" y="0"/>
                  </a:cubicBezTo>
                  <a:moveTo>
                    <a:pt x="137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5" y="1"/>
                    <a:pt x="134" y="1"/>
                    <a:pt x="133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moveTo>
                    <a:pt x="177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0"/>
                    <a:pt x="177" y="0"/>
                    <a:pt x="177" y="0"/>
                  </a:cubicBezTo>
                  <a:moveTo>
                    <a:pt x="216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216" y="2"/>
                    <a:pt x="216" y="2"/>
                    <a:pt x="216" y="2"/>
                  </a:cubicBezTo>
                  <a:cubicBezTo>
                    <a:pt x="216" y="0"/>
                    <a:pt x="216" y="0"/>
                    <a:pt x="216" y="0"/>
                  </a:cubicBezTo>
                  <a:moveTo>
                    <a:pt x="255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36" y="2"/>
                    <a:pt x="236" y="2"/>
                    <a:pt x="236" y="2"/>
                  </a:cubicBezTo>
                  <a:cubicBezTo>
                    <a:pt x="255" y="2"/>
                    <a:pt x="255" y="2"/>
                    <a:pt x="255" y="2"/>
                  </a:cubicBezTo>
                  <a:cubicBezTo>
                    <a:pt x="255" y="0"/>
                    <a:pt x="255" y="0"/>
                    <a:pt x="255" y="0"/>
                  </a:cubicBezTo>
                  <a:moveTo>
                    <a:pt x="295" y="0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5" y="0"/>
                    <a:pt x="295" y="0"/>
                    <a:pt x="295" y="0"/>
                  </a:cubicBezTo>
                  <a:moveTo>
                    <a:pt x="334" y="0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314" y="2"/>
                    <a:pt x="314" y="2"/>
                    <a:pt x="314" y="2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4" y="0"/>
                    <a:pt x="334" y="0"/>
                    <a:pt x="334" y="0"/>
                  </a:cubicBezTo>
                  <a:moveTo>
                    <a:pt x="374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374" y="2"/>
                    <a:pt x="374" y="2"/>
                    <a:pt x="374" y="2"/>
                  </a:cubicBezTo>
                  <a:cubicBezTo>
                    <a:pt x="374" y="0"/>
                    <a:pt x="374" y="0"/>
                    <a:pt x="374" y="0"/>
                  </a:cubicBezTo>
                  <a:moveTo>
                    <a:pt x="41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413" y="2"/>
                    <a:pt x="413" y="2"/>
                    <a:pt x="413" y="2"/>
                  </a:cubicBezTo>
                  <a:cubicBezTo>
                    <a:pt x="413" y="0"/>
                    <a:pt x="413" y="0"/>
                    <a:pt x="413" y="0"/>
                  </a:cubicBezTo>
                  <a:moveTo>
                    <a:pt x="452" y="0"/>
                  </a:moveTo>
                  <a:cubicBezTo>
                    <a:pt x="433" y="0"/>
                    <a:pt x="433" y="0"/>
                    <a:pt x="433" y="0"/>
                  </a:cubicBezTo>
                  <a:cubicBezTo>
                    <a:pt x="433" y="2"/>
                    <a:pt x="433" y="2"/>
                    <a:pt x="433" y="2"/>
                  </a:cubicBezTo>
                  <a:cubicBezTo>
                    <a:pt x="452" y="2"/>
                    <a:pt x="452" y="2"/>
                    <a:pt x="452" y="2"/>
                  </a:cubicBezTo>
                  <a:cubicBezTo>
                    <a:pt x="452" y="0"/>
                    <a:pt x="452" y="0"/>
                    <a:pt x="452" y="0"/>
                  </a:cubicBezTo>
                  <a:moveTo>
                    <a:pt x="492" y="0"/>
                  </a:moveTo>
                  <a:cubicBezTo>
                    <a:pt x="476" y="0"/>
                    <a:pt x="476" y="0"/>
                    <a:pt x="476" y="0"/>
                  </a:cubicBezTo>
                  <a:cubicBezTo>
                    <a:pt x="475" y="1"/>
                    <a:pt x="474" y="1"/>
                    <a:pt x="473" y="2"/>
                  </a:cubicBezTo>
                  <a:cubicBezTo>
                    <a:pt x="492" y="2"/>
                    <a:pt x="492" y="2"/>
                    <a:pt x="492" y="2"/>
                  </a:cubicBezTo>
                  <a:cubicBezTo>
                    <a:pt x="492" y="0"/>
                    <a:pt x="492" y="0"/>
                    <a:pt x="492" y="0"/>
                  </a:cubicBezTo>
                  <a:moveTo>
                    <a:pt x="531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2"/>
                    <a:pt x="511" y="2"/>
                    <a:pt x="511" y="2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31" y="0"/>
                    <a:pt x="531" y="0"/>
                    <a:pt x="531" y="0"/>
                  </a:cubicBezTo>
                  <a:moveTo>
                    <a:pt x="570" y="0"/>
                  </a:moveTo>
                  <a:cubicBezTo>
                    <a:pt x="551" y="0"/>
                    <a:pt x="551" y="0"/>
                    <a:pt x="551" y="0"/>
                  </a:cubicBezTo>
                  <a:cubicBezTo>
                    <a:pt x="551" y="2"/>
                    <a:pt x="551" y="2"/>
                    <a:pt x="551" y="2"/>
                  </a:cubicBezTo>
                  <a:cubicBezTo>
                    <a:pt x="570" y="2"/>
                    <a:pt x="570" y="2"/>
                    <a:pt x="570" y="2"/>
                  </a:cubicBezTo>
                  <a:cubicBezTo>
                    <a:pt x="570" y="0"/>
                    <a:pt x="570" y="0"/>
                    <a:pt x="570" y="0"/>
                  </a:cubicBezTo>
                  <a:moveTo>
                    <a:pt x="610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610" y="2"/>
                    <a:pt x="610" y="2"/>
                    <a:pt x="610" y="2"/>
                  </a:cubicBezTo>
                  <a:cubicBezTo>
                    <a:pt x="610" y="0"/>
                    <a:pt x="610" y="0"/>
                    <a:pt x="610" y="0"/>
                  </a:cubicBezTo>
                  <a:moveTo>
                    <a:pt x="649" y="0"/>
                  </a:moveTo>
                  <a:cubicBezTo>
                    <a:pt x="629" y="0"/>
                    <a:pt x="629" y="0"/>
                    <a:pt x="629" y="0"/>
                  </a:cubicBezTo>
                  <a:cubicBezTo>
                    <a:pt x="629" y="2"/>
                    <a:pt x="629" y="2"/>
                    <a:pt x="629" y="2"/>
                  </a:cubicBezTo>
                  <a:cubicBezTo>
                    <a:pt x="649" y="2"/>
                    <a:pt x="649" y="2"/>
                    <a:pt x="649" y="2"/>
                  </a:cubicBezTo>
                  <a:cubicBezTo>
                    <a:pt x="649" y="0"/>
                    <a:pt x="649" y="0"/>
                    <a:pt x="649" y="0"/>
                  </a:cubicBezTo>
                  <a:moveTo>
                    <a:pt x="688" y="0"/>
                  </a:moveTo>
                  <a:cubicBezTo>
                    <a:pt x="669" y="0"/>
                    <a:pt x="669" y="0"/>
                    <a:pt x="669" y="0"/>
                  </a:cubicBezTo>
                  <a:cubicBezTo>
                    <a:pt x="669" y="2"/>
                    <a:pt x="669" y="2"/>
                    <a:pt x="669" y="2"/>
                  </a:cubicBezTo>
                  <a:cubicBezTo>
                    <a:pt x="688" y="2"/>
                    <a:pt x="688" y="2"/>
                    <a:pt x="688" y="2"/>
                  </a:cubicBezTo>
                  <a:cubicBezTo>
                    <a:pt x="688" y="0"/>
                    <a:pt x="688" y="0"/>
                    <a:pt x="68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Rectangle 183">
              <a:extLst>
                <a:ext uri="{FF2B5EF4-FFF2-40B4-BE49-F238E27FC236}">
                  <a16:creationId xmlns:a16="http://schemas.microsoft.com/office/drawing/2014/main" id="{3CA0E0D2-1256-9ACE-FC94-30B3172C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406650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Rectangle 184">
              <a:extLst>
                <a:ext uri="{FF2B5EF4-FFF2-40B4-BE49-F238E27FC236}">
                  <a16:creationId xmlns:a16="http://schemas.microsoft.com/office/drawing/2014/main" id="{72DC16AC-D888-8503-0222-CE8A7A95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406650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Rectangle 185">
              <a:extLst>
                <a:ext uri="{FF2B5EF4-FFF2-40B4-BE49-F238E27FC236}">
                  <a16:creationId xmlns:a16="http://schemas.microsoft.com/office/drawing/2014/main" id="{0490A158-D13C-D0A8-F21D-4CA2147B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517775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Rectangle 186">
              <a:extLst>
                <a:ext uri="{FF2B5EF4-FFF2-40B4-BE49-F238E27FC236}">
                  <a16:creationId xmlns:a16="http://schemas.microsoft.com/office/drawing/2014/main" id="{970B75E8-8D5D-E88A-9DF5-BA93EB4A3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9" y="2517775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 187">
              <a:extLst>
                <a:ext uri="{FF2B5EF4-FFF2-40B4-BE49-F238E27FC236}">
                  <a16:creationId xmlns:a16="http://schemas.microsoft.com/office/drawing/2014/main" id="{D5FD6A52-D6B1-B843-1A5D-B73158D2A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6" y="2517775"/>
              <a:ext cx="909638" cy="3175"/>
            </a:xfrm>
            <a:custGeom>
              <a:avLst/>
              <a:gdLst>
                <a:gd name="T0" fmla="*/ 275 w 688"/>
                <a:gd name="T1" fmla="*/ 2 h 2"/>
                <a:gd name="T2" fmla="*/ 295 w 688"/>
                <a:gd name="T3" fmla="*/ 0 h 2"/>
                <a:gd name="T4" fmla="*/ 275 w 688"/>
                <a:gd name="T5" fmla="*/ 0 h 2"/>
                <a:gd name="T6" fmla="*/ 0 w 688"/>
                <a:gd name="T7" fmla="*/ 0 h 2"/>
                <a:gd name="T8" fmla="*/ 19 w 688"/>
                <a:gd name="T9" fmla="*/ 2 h 2"/>
                <a:gd name="T10" fmla="*/ 48 w 688"/>
                <a:gd name="T11" fmla="*/ 0 h 2"/>
                <a:gd name="T12" fmla="*/ 42 w 688"/>
                <a:gd name="T13" fmla="*/ 2 h 2"/>
                <a:gd name="T14" fmla="*/ 48 w 688"/>
                <a:gd name="T15" fmla="*/ 0 h 2"/>
                <a:gd name="T16" fmla="*/ 54 w 688"/>
                <a:gd name="T17" fmla="*/ 0 h 2"/>
                <a:gd name="T18" fmla="*/ 59 w 688"/>
                <a:gd name="T19" fmla="*/ 2 h 2"/>
                <a:gd name="T20" fmla="*/ 98 w 688"/>
                <a:gd name="T21" fmla="*/ 0 h 2"/>
                <a:gd name="T22" fmla="*/ 78 w 688"/>
                <a:gd name="T23" fmla="*/ 2 h 2"/>
                <a:gd name="T24" fmla="*/ 98 w 688"/>
                <a:gd name="T25" fmla="*/ 2 h 2"/>
                <a:gd name="T26" fmla="*/ 137 w 688"/>
                <a:gd name="T27" fmla="*/ 0 h 2"/>
                <a:gd name="T28" fmla="*/ 118 w 688"/>
                <a:gd name="T29" fmla="*/ 1 h 2"/>
                <a:gd name="T30" fmla="*/ 137 w 688"/>
                <a:gd name="T31" fmla="*/ 2 h 2"/>
                <a:gd name="T32" fmla="*/ 177 w 688"/>
                <a:gd name="T33" fmla="*/ 0 h 2"/>
                <a:gd name="T34" fmla="*/ 157 w 688"/>
                <a:gd name="T35" fmla="*/ 2 h 2"/>
                <a:gd name="T36" fmla="*/ 177 w 688"/>
                <a:gd name="T37" fmla="*/ 0 h 2"/>
                <a:gd name="T38" fmla="*/ 196 w 688"/>
                <a:gd name="T39" fmla="*/ 0 h 2"/>
                <a:gd name="T40" fmla="*/ 216 w 688"/>
                <a:gd name="T41" fmla="*/ 2 h 2"/>
                <a:gd name="T42" fmla="*/ 246 w 688"/>
                <a:gd name="T43" fmla="*/ 0 h 2"/>
                <a:gd name="T44" fmla="*/ 236 w 688"/>
                <a:gd name="T45" fmla="*/ 2 h 2"/>
                <a:gd name="T46" fmla="*/ 255 w 688"/>
                <a:gd name="T47" fmla="*/ 0 h 2"/>
                <a:gd name="T48" fmla="*/ 334 w 688"/>
                <a:gd name="T49" fmla="*/ 0 h 2"/>
                <a:gd name="T50" fmla="*/ 314 w 688"/>
                <a:gd name="T51" fmla="*/ 0 h 2"/>
                <a:gd name="T52" fmla="*/ 334 w 688"/>
                <a:gd name="T53" fmla="*/ 2 h 2"/>
                <a:gd name="T54" fmla="*/ 374 w 688"/>
                <a:gd name="T55" fmla="*/ 0 h 2"/>
                <a:gd name="T56" fmla="*/ 354 w 688"/>
                <a:gd name="T57" fmla="*/ 2 h 2"/>
                <a:gd name="T58" fmla="*/ 374 w 688"/>
                <a:gd name="T59" fmla="*/ 0 h 2"/>
                <a:gd name="T60" fmla="*/ 393 w 688"/>
                <a:gd name="T61" fmla="*/ 0 h 2"/>
                <a:gd name="T62" fmla="*/ 413 w 688"/>
                <a:gd name="T63" fmla="*/ 2 h 2"/>
                <a:gd name="T64" fmla="*/ 452 w 688"/>
                <a:gd name="T65" fmla="*/ 0 h 2"/>
                <a:gd name="T66" fmla="*/ 433 w 688"/>
                <a:gd name="T67" fmla="*/ 2 h 2"/>
                <a:gd name="T68" fmla="*/ 452 w 688"/>
                <a:gd name="T69" fmla="*/ 0 h 2"/>
                <a:gd name="T70" fmla="*/ 472 w 688"/>
                <a:gd name="T71" fmla="*/ 0 h 2"/>
                <a:gd name="T72" fmla="*/ 492 w 688"/>
                <a:gd name="T73" fmla="*/ 2 h 2"/>
                <a:gd name="T74" fmla="*/ 531 w 688"/>
                <a:gd name="T75" fmla="*/ 0 h 2"/>
                <a:gd name="T76" fmla="*/ 511 w 688"/>
                <a:gd name="T77" fmla="*/ 2 h 2"/>
                <a:gd name="T78" fmla="*/ 531 w 688"/>
                <a:gd name="T79" fmla="*/ 0 h 2"/>
                <a:gd name="T80" fmla="*/ 551 w 688"/>
                <a:gd name="T81" fmla="*/ 0 h 2"/>
                <a:gd name="T82" fmla="*/ 570 w 688"/>
                <a:gd name="T83" fmla="*/ 2 h 2"/>
                <a:gd name="T84" fmla="*/ 610 w 688"/>
                <a:gd name="T85" fmla="*/ 0 h 2"/>
                <a:gd name="T86" fmla="*/ 590 w 688"/>
                <a:gd name="T87" fmla="*/ 2 h 2"/>
                <a:gd name="T88" fmla="*/ 610 w 688"/>
                <a:gd name="T89" fmla="*/ 0 h 2"/>
                <a:gd name="T90" fmla="*/ 629 w 688"/>
                <a:gd name="T91" fmla="*/ 0 h 2"/>
                <a:gd name="T92" fmla="*/ 649 w 688"/>
                <a:gd name="T93" fmla="*/ 2 h 2"/>
                <a:gd name="T94" fmla="*/ 688 w 688"/>
                <a:gd name="T95" fmla="*/ 0 h 2"/>
                <a:gd name="T96" fmla="*/ 669 w 688"/>
                <a:gd name="T97" fmla="*/ 2 h 2"/>
                <a:gd name="T98" fmla="*/ 688 w 688"/>
                <a:gd name="T9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8" h="2">
                  <a:moveTo>
                    <a:pt x="275" y="0"/>
                  </a:moveTo>
                  <a:cubicBezTo>
                    <a:pt x="275" y="2"/>
                    <a:pt x="275" y="2"/>
                    <a:pt x="275" y="2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4" y="0"/>
                    <a:pt x="293" y="0"/>
                    <a:pt x="293" y="0"/>
                  </a:cubicBezTo>
                  <a:cubicBezTo>
                    <a:pt x="287" y="0"/>
                    <a:pt x="281" y="0"/>
                    <a:pt x="275" y="0"/>
                  </a:cubicBezTo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4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2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8" y="0"/>
                  </a:cubicBezTo>
                  <a:moveTo>
                    <a:pt x="59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1"/>
                    <a:pt x="53" y="1"/>
                    <a:pt x="52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  <a:moveTo>
                    <a:pt x="9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137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7" y="0"/>
                    <a:pt x="121" y="1"/>
                    <a:pt x="118" y="1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moveTo>
                    <a:pt x="177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0"/>
                    <a:pt x="177" y="0"/>
                    <a:pt x="177" y="0"/>
                  </a:cubicBezTo>
                  <a:moveTo>
                    <a:pt x="216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216" y="2"/>
                    <a:pt x="216" y="2"/>
                    <a:pt x="216" y="2"/>
                  </a:cubicBezTo>
                  <a:cubicBezTo>
                    <a:pt x="216" y="0"/>
                    <a:pt x="216" y="0"/>
                    <a:pt x="216" y="0"/>
                  </a:cubicBezTo>
                  <a:moveTo>
                    <a:pt x="246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36" y="2"/>
                    <a:pt x="236" y="2"/>
                    <a:pt x="236" y="2"/>
                  </a:cubicBezTo>
                  <a:cubicBezTo>
                    <a:pt x="255" y="2"/>
                    <a:pt x="255" y="2"/>
                    <a:pt x="255" y="2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2" y="0"/>
                    <a:pt x="249" y="0"/>
                    <a:pt x="246" y="0"/>
                  </a:cubicBezTo>
                  <a:moveTo>
                    <a:pt x="334" y="0"/>
                  </a:moveTo>
                  <a:cubicBezTo>
                    <a:pt x="325" y="0"/>
                    <a:pt x="325" y="0"/>
                    <a:pt x="325" y="0"/>
                  </a:cubicBezTo>
                  <a:cubicBezTo>
                    <a:pt x="322" y="0"/>
                    <a:pt x="318" y="0"/>
                    <a:pt x="314" y="0"/>
                  </a:cubicBezTo>
                  <a:cubicBezTo>
                    <a:pt x="314" y="2"/>
                    <a:pt x="314" y="2"/>
                    <a:pt x="314" y="2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4" y="0"/>
                    <a:pt x="334" y="0"/>
                    <a:pt x="334" y="0"/>
                  </a:cubicBezTo>
                  <a:moveTo>
                    <a:pt x="374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374" y="2"/>
                    <a:pt x="374" y="2"/>
                    <a:pt x="374" y="2"/>
                  </a:cubicBezTo>
                  <a:cubicBezTo>
                    <a:pt x="374" y="0"/>
                    <a:pt x="374" y="0"/>
                    <a:pt x="374" y="0"/>
                  </a:cubicBezTo>
                  <a:moveTo>
                    <a:pt x="41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413" y="2"/>
                    <a:pt x="413" y="2"/>
                    <a:pt x="413" y="2"/>
                  </a:cubicBezTo>
                  <a:cubicBezTo>
                    <a:pt x="413" y="0"/>
                    <a:pt x="413" y="0"/>
                    <a:pt x="413" y="0"/>
                  </a:cubicBezTo>
                  <a:moveTo>
                    <a:pt x="452" y="0"/>
                  </a:moveTo>
                  <a:cubicBezTo>
                    <a:pt x="433" y="0"/>
                    <a:pt x="433" y="0"/>
                    <a:pt x="433" y="0"/>
                  </a:cubicBezTo>
                  <a:cubicBezTo>
                    <a:pt x="433" y="2"/>
                    <a:pt x="433" y="2"/>
                    <a:pt x="433" y="2"/>
                  </a:cubicBezTo>
                  <a:cubicBezTo>
                    <a:pt x="452" y="2"/>
                    <a:pt x="452" y="2"/>
                    <a:pt x="452" y="2"/>
                  </a:cubicBezTo>
                  <a:cubicBezTo>
                    <a:pt x="452" y="0"/>
                    <a:pt x="452" y="0"/>
                    <a:pt x="452" y="0"/>
                  </a:cubicBezTo>
                  <a:moveTo>
                    <a:pt x="492" y="0"/>
                  </a:moveTo>
                  <a:cubicBezTo>
                    <a:pt x="472" y="0"/>
                    <a:pt x="472" y="0"/>
                    <a:pt x="472" y="0"/>
                  </a:cubicBezTo>
                  <a:cubicBezTo>
                    <a:pt x="472" y="2"/>
                    <a:pt x="472" y="2"/>
                    <a:pt x="472" y="2"/>
                  </a:cubicBezTo>
                  <a:cubicBezTo>
                    <a:pt x="492" y="2"/>
                    <a:pt x="492" y="2"/>
                    <a:pt x="492" y="2"/>
                  </a:cubicBezTo>
                  <a:cubicBezTo>
                    <a:pt x="492" y="0"/>
                    <a:pt x="492" y="0"/>
                    <a:pt x="492" y="0"/>
                  </a:cubicBezTo>
                  <a:moveTo>
                    <a:pt x="531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2"/>
                    <a:pt x="511" y="2"/>
                    <a:pt x="511" y="2"/>
                  </a:cubicBezTo>
                  <a:cubicBezTo>
                    <a:pt x="531" y="2"/>
                    <a:pt x="531" y="2"/>
                    <a:pt x="531" y="2"/>
                  </a:cubicBezTo>
                  <a:cubicBezTo>
                    <a:pt x="531" y="0"/>
                    <a:pt x="531" y="0"/>
                    <a:pt x="531" y="0"/>
                  </a:cubicBezTo>
                  <a:moveTo>
                    <a:pt x="570" y="0"/>
                  </a:moveTo>
                  <a:cubicBezTo>
                    <a:pt x="551" y="0"/>
                    <a:pt x="551" y="0"/>
                    <a:pt x="551" y="0"/>
                  </a:cubicBezTo>
                  <a:cubicBezTo>
                    <a:pt x="551" y="2"/>
                    <a:pt x="551" y="2"/>
                    <a:pt x="551" y="2"/>
                  </a:cubicBezTo>
                  <a:cubicBezTo>
                    <a:pt x="570" y="2"/>
                    <a:pt x="570" y="2"/>
                    <a:pt x="570" y="2"/>
                  </a:cubicBezTo>
                  <a:cubicBezTo>
                    <a:pt x="570" y="0"/>
                    <a:pt x="570" y="0"/>
                    <a:pt x="570" y="0"/>
                  </a:cubicBezTo>
                  <a:moveTo>
                    <a:pt x="610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610" y="2"/>
                    <a:pt x="610" y="2"/>
                    <a:pt x="610" y="2"/>
                  </a:cubicBezTo>
                  <a:cubicBezTo>
                    <a:pt x="610" y="0"/>
                    <a:pt x="610" y="0"/>
                    <a:pt x="610" y="0"/>
                  </a:cubicBezTo>
                  <a:moveTo>
                    <a:pt x="649" y="0"/>
                  </a:moveTo>
                  <a:cubicBezTo>
                    <a:pt x="629" y="0"/>
                    <a:pt x="629" y="0"/>
                    <a:pt x="629" y="0"/>
                  </a:cubicBezTo>
                  <a:cubicBezTo>
                    <a:pt x="629" y="2"/>
                    <a:pt x="629" y="2"/>
                    <a:pt x="629" y="2"/>
                  </a:cubicBezTo>
                  <a:cubicBezTo>
                    <a:pt x="649" y="2"/>
                    <a:pt x="649" y="2"/>
                    <a:pt x="649" y="2"/>
                  </a:cubicBezTo>
                  <a:cubicBezTo>
                    <a:pt x="649" y="0"/>
                    <a:pt x="649" y="0"/>
                    <a:pt x="649" y="0"/>
                  </a:cubicBezTo>
                  <a:moveTo>
                    <a:pt x="688" y="0"/>
                  </a:moveTo>
                  <a:cubicBezTo>
                    <a:pt x="669" y="0"/>
                    <a:pt x="669" y="0"/>
                    <a:pt x="669" y="0"/>
                  </a:cubicBezTo>
                  <a:cubicBezTo>
                    <a:pt x="669" y="2"/>
                    <a:pt x="669" y="2"/>
                    <a:pt x="669" y="2"/>
                  </a:cubicBezTo>
                  <a:cubicBezTo>
                    <a:pt x="688" y="2"/>
                    <a:pt x="688" y="2"/>
                    <a:pt x="688" y="2"/>
                  </a:cubicBezTo>
                  <a:cubicBezTo>
                    <a:pt x="688" y="0"/>
                    <a:pt x="688" y="0"/>
                    <a:pt x="68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Rectangle 188">
              <a:extLst>
                <a:ext uri="{FF2B5EF4-FFF2-40B4-BE49-F238E27FC236}">
                  <a16:creationId xmlns:a16="http://schemas.microsoft.com/office/drawing/2014/main" id="{0F4AA3FA-94B2-F540-160E-F1EC3DEA7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517775"/>
              <a:ext cx="1270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Rectangle 189">
              <a:extLst>
                <a:ext uri="{FF2B5EF4-FFF2-40B4-BE49-F238E27FC236}">
                  <a16:creationId xmlns:a16="http://schemas.microsoft.com/office/drawing/2014/main" id="{BA9F4082-E5B5-4FC1-3CF8-EDA075BCE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2517775"/>
              <a:ext cx="1270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 190">
              <a:extLst>
                <a:ext uri="{FF2B5EF4-FFF2-40B4-BE49-F238E27FC236}">
                  <a16:creationId xmlns:a16="http://schemas.microsoft.com/office/drawing/2014/main" id="{412E22C2-8F88-3426-7699-A8AEF2302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4" y="2300288"/>
              <a:ext cx="960438" cy="314325"/>
            </a:xfrm>
            <a:custGeom>
              <a:avLst/>
              <a:gdLst>
                <a:gd name="T0" fmla="*/ 234 w 726"/>
                <a:gd name="T1" fmla="*/ 48 h 238"/>
                <a:gd name="T2" fmla="*/ 230 w 726"/>
                <a:gd name="T3" fmla="*/ 48 h 238"/>
                <a:gd name="T4" fmla="*/ 194 w 726"/>
                <a:gd name="T5" fmla="*/ 60 h 238"/>
                <a:gd name="T6" fmla="*/ 161 w 726"/>
                <a:gd name="T7" fmla="*/ 81 h 238"/>
                <a:gd name="T8" fmla="*/ 158 w 726"/>
                <a:gd name="T9" fmla="*/ 83 h 238"/>
                <a:gd name="T10" fmla="*/ 92 w 726"/>
                <a:gd name="T11" fmla="*/ 141 h 238"/>
                <a:gd name="T12" fmla="*/ 36 w 726"/>
                <a:gd name="T13" fmla="*/ 201 h 238"/>
                <a:gd name="T14" fmla="*/ 8 w 726"/>
                <a:gd name="T15" fmla="*/ 229 h 238"/>
                <a:gd name="T16" fmla="*/ 0 w 726"/>
                <a:gd name="T17" fmla="*/ 237 h 238"/>
                <a:gd name="T18" fmla="*/ 0 w 726"/>
                <a:gd name="T19" fmla="*/ 238 h 238"/>
                <a:gd name="T20" fmla="*/ 53 w 726"/>
                <a:gd name="T21" fmla="*/ 189 h 238"/>
                <a:gd name="T22" fmla="*/ 74 w 726"/>
                <a:gd name="T23" fmla="*/ 167 h 238"/>
                <a:gd name="T24" fmla="*/ 76 w 726"/>
                <a:gd name="T25" fmla="*/ 165 h 238"/>
                <a:gd name="T26" fmla="*/ 96 w 726"/>
                <a:gd name="T27" fmla="*/ 143 h 238"/>
                <a:gd name="T28" fmla="*/ 157 w 726"/>
                <a:gd name="T29" fmla="*/ 89 h 238"/>
                <a:gd name="T30" fmla="*/ 165 w 726"/>
                <a:gd name="T31" fmla="*/ 83 h 238"/>
                <a:gd name="T32" fmla="*/ 168 w 726"/>
                <a:gd name="T33" fmla="*/ 81 h 238"/>
                <a:gd name="T34" fmla="*/ 196 w 726"/>
                <a:gd name="T35" fmla="*/ 64 h 238"/>
                <a:gd name="T36" fmla="*/ 230 w 726"/>
                <a:gd name="T37" fmla="*/ 52 h 238"/>
                <a:gd name="T38" fmla="*/ 234 w 726"/>
                <a:gd name="T39" fmla="*/ 52 h 238"/>
                <a:gd name="T40" fmla="*/ 234 w 726"/>
                <a:gd name="T41" fmla="*/ 52 h 238"/>
                <a:gd name="T42" fmla="*/ 262 w 726"/>
                <a:gd name="T43" fmla="*/ 61 h 238"/>
                <a:gd name="T44" fmla="*/ 303 w 726"/>
                <a:gd name="T45" fmla="*/ 95 h 238"/>
                <a:gd name="T46" fmla="*/ 319 w 726"/>
                <a:gd name="T47" fmla="*/ 112 h 238"/>
                <a:gd name="T48" fmla="*/ 333 w 726"/>
                <a:gd name="T49" fmla="*/ 124 h 238"/>
                <a:gd name="T50" fmla="*/ 345 w 726"/>
                <a:gd name="T51" fmla="*/ 128 h 238"/>
                <a:gd name="T52" fmla="*/ 397 w 726"/>
                <a:gd name="T53" fmla="*/ 134 h 238"/>
                <a:gd name="T54" fmla="*/ 409 w 726"/>
                <a:gd name="T55" fmla="*/ 131 h 238"/>
                <a:gd name="T56" fmla="*/ 364 w 726"/>
                <a:gd name="T57" fmla="*/ 128 h 238"/>
                <a:gd name="T58" fmla="*/ 346 w 726"/>
                <a:gd name="T59" fmla="*/ 124 h 238"/>
                <a:gd name="T60" fmla="*/ 335 w 726"/>
                <a:gd name="T61" fmla="*/ 120 h 238"/>
                <a:gd name="T62" fmla="*/ 317 w 726"/>
                <a:gd name="T63" fmla="*/ 104 h 238"/>
                <a:gd name="T64" fmla="*/ 279 w 726"/>
                <a:gd name="T65" fmla="*/ 68 h 238"/>
                <a:gd name="T66" fmla="*/ 234 w 726"/>
                <a:gd name="T67" fmla="*/ 48 h 238"/>
                <a:gd name="T68" fmla="*/ 234 w 726"/>
                <a:gd name="T69" fmla="*/ 48 h 238"/>
                <a:gd name="T70" fmla="*/ 641 w 726"/>
                <a:gd name="T71" fmla="*/ 11 h 238"/>
                <a:gd name="T72" fmla="*/ 601 w 726"/>
                <a:gd name="T73" fmla="*/ 32 h 238"/>
                <a:gd name="T74" fmla="*/ 477 w 726"/>
                <a:gd name="T75" fmla="*/ 120 h 238"/>
                <a:gd name="T76" fmla="*/ 449 w 726"/>
                <a:gd name="T77" fmla="*/ 128 h 238"/>
                <a:gd name="T78" fmla="*/ 421 w 726"/>
                <a:gd name="T79" fmla="*/ 130 h 238"/>
                <a:gd name="T80" fmla="*/ 410 w 726"/>
                <a:gd name="T81" fmla="*/ 135 h 238"/>
                <a:gd name="T82" fmla="*/ 450 w 726"/>
                <a:gd name="T83" fmla="*/ 132 h 238"/>
                <a:gd name="T84" fmla="*/ 479 w 726"/>
                <a:gd name="T85" fmla="*/ 124 h 238"/>
                <a:gd name="T86" fmla="*/ 603 w 726"/>
                <a:gd name="T87" fmla="*/ 36 h 238"/>
                <a:gd name="T88" fmla="*/ 624 w 726"/>
                <a:gd name="T89" fmla="*/ 23 h 238"/>
                <a:gd name="T90" fmla="*/ 641 w 726"/>
                <a:gd name="T91" fmla="*/ 11 h 238"/>
                <a:gd name="T92" fmla="*/ 662 w 726"/>
                <a:gd name="T93" fmla="*/ 5 h 238"/>
                <a:gd name="T94" fmla="*/ 657 w 726"/>
                <a:gd name="T95" fmla="*/ 6 h 238"/>
                <a:gd name="T96" fmla="*/ 643 w 726"/>
                <a:gd name="T97" fmla="*/ 15 h 238"/>
                <a:gd name="T98" fmla="*/ 671 w 726"/>
                <a:gd name="T99" fmla="*/ 7 h 238"/>
                <a:gd name="T100" fmla="*/ 662 w 726"/>
                <a:gd name="T101" fmla="*/ 5 h 238"/>
                <a:gd name="T102" fmla="*/ 713 w 726"/>
                <a:gd name="T103" fmla="*/ 0 h 238"/>
                <a:gd name="T104" fmla="*/ 671 w 726"/>
                <a:gd name="T105" fmla="*/ 3 h 238"/>
                <a:gd name="T106" fmla="*/ 680 w 726"/>
                <a:gd name="T107" fmla="*/ 6 h 238"/>
                <a:gd name="T108" fmla="*/ 713 w 726"/>
                <a:gd name="T109" fmla="*/ 4 h 238"/>
                <a:gd name="T110" fmla="*/ 713 w 726"/>
                <a:gd name="T111" fmla="*/ 4 h 238"/>
                <a:gd name="T112" fmla="*/ 726 w 726"/>
                <a:gd name="T113" fmla="*/ 4 h 238"/>
                <a:gd name="T114" fmla="*/ 726 w 726"/>
                <a:gd name="T115" fmla="*/ 0 h 238"/>
                <a:gd name="T116" fmla="*/ 726 w 726"/>
                <a:gd name="T117" fmla="*/ 0 h 238"/>
                <a:gd name="T118" fmla="*/ 713 w 726"/>
                <a:gd name="T11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6" h="238">
                  <a:moveTo>
                    <a:pt x="234" y="48"/>
                  </a:moveTo>
                  <a:cubicBezTo>
                    <a:pt x="232" y="48"/>
                    <a:pt x="231" y="48"/>
                    <a:pt x="230" y="48"/>
                  </a:cubicBezTo>
                  <a:cubicBezTo>
                    <a:pt x="219" y="49"/>
                    <a:pt x="207" y="54"/>
                    <a:pt x="194" y="60"/>
                  </a:cubicBezTo>
                  <a:cubicBezTo>
                    <a:pt x="183" y="66"/>
                    <a:pt x="172" y="73"/>
                    <a:pt x="161" y="81"/>
                  </a:cubicBezTo>
                  <a:cubicBezTo>
                    <a:pt x="160" y="82"/>
                    <a:pt x="159" y="82"/>
                    <a:pt x="158" y="83"/>
                  </a:cubicBezTo>
                  <a:cubicBezTo>
                    <a:pt x="131" y="103"/>
                    <a:pt x="105" y="126"/>
                    <a:pt x="92" y="141"/>
                  </a:cubicBezTo>
                  <a:cubicBezTo>
                    <a:pt x="81" y="155"/>
                    <a:pt x="57" y="180"/>
                    <a:pt x="36" y="201"/>
                  </a:cubicBezTo>
                  <a:cubicBezTo>
                    <a:pt x="25" y="212"/>
                    <a:pt x="15" y="222"/>
                    <a:pt x="8" y="229"/>
                  </a:cubicBezTo>
                  <a:cubicBezTo>
                    <a:pt x="5" y="232"/>
                    <a:pt x="2" y="235"/>
                    <a:pt x="0" y="23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7" y="232"/>
                    <a:pt x="28" y="212"/>
                    <a:pt x="53" y="189"/>
                  </a:cubicBezTo>
                  <a:cubicBezTo>
                    <a:pt x="60" y="182"/>
                    <a:pt x="67" y="174"/>
                    <a:pt x="74" y="167"/>
                  </a:cubicBezTo>
                  <a:cubicBezTo>
                    <a:pt x="75" y="166"/>
                    <a:pt x="75" y="166"/>
                    <a:pt x="76" y="165"/>
                  </a:cubicBezTo>
                  <a:cubicBezTo>
                    <a:pt x="84" y="157"/>
                    <a:pt x="91" y="149"/>
                    <a:pt x="96" y="143"/>
                  </a:cubicBezTo>
                  <a:cubicBezTo>
                    <a:pt x="107" y="129"/>
                    <a:pt x="131" y="108"/>
                    <a:pt x="157" y="89"/>
                  </a:cubicBezTo>
                  <a:cubicBezTo>
                    <a:pt x="160" y="87"/>
                    <a:pt x="162" y="85"/>
                    <a:pt x="165" y="83"/>
                  </a:cubicBezTo>
                  <a:cubicBezTo>
                    <a:pt x="166" y="82"/>
                    <a:pt x="167" y="82"/>
                    <a:pt x="168" y="81"/>
                  </a:cubicBezTo>
                  <a:cubicBezTo>
                    <a:pt x="177" y="75"/>
                    <a:pt x="187" y="69"/>
                    <a:pt x="196" y="64"/>
                  </a:cubicBezTo>
                  <a:cubicBezTo>
                    <a:pt x="209" y="57"/>
                    <a:pt x="221" y="53"/>
                    <a:pt x="230" y="52"/>
                  </a:cubicBezTo>
                  <a:cubicBezTo>
                    <a:pt x="231" y="52"/>
                    <a:pt x="232" y="52"/>
                    <a:pt x="234" y="52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43" y="52"/>
                    <a:pt x="252" y="55"/>
                    <a:pt x="262" y="61"/>
                  </a:cubicBezTo>
                  <a:cubicBezTo>
                    <a:pt x="276" y="70"/>
                    <a:pt x="290" y="83"/>
                    <a:pt x="303" y="95"/>
                  </a:cubicBezTo>
                  <a:cubicBezTo>
                    <a:pt x="309" y="102"/>
                    <a:pt x="314" y="108"/>
                    <a:pt x="319" y="112"/>
                  </a:cubicBezTo>
                  <a:cubicBezTo>
                    <a:pt x="325" y="117"/>
                    <a:pt x="329" y="121"/>
                    <a:pt x="333" y="124"/>
                  </a:cubicBezTo>
                  <a:cubicBezTo>
                    <a:pt x="336" y="125"/>
                    <a:pt x="340" y="127"/>
                    <a:pt x="345" y="128"/>
                  </a:cubicBezTo>
                  <a:cubicBezTo>
                    <a:pt x="358" y="132"/>
                    <a:pt x="377" y="134"/>
                    <a:pt x="397" y="134"/>
                  </a:cubicBezTo>
                  <a:cubicBezTo>
                    <a:pt x="401" y="133"/>
                    <a:pt x="405" y="132"/>
                    <a:pt x="409" y="131"/>
                  </a:cubicBezTo>
                  <a:cubicBezTo>
                    <a:pt x="393" y="131"/>
                    <a:pt x="377" y="130"/>
                    <a:pt x="364" y="128"/>
                  </a:cubicBezTo>
                  <a:cubicBezTo>
                    <a:pt x="357" y="127"/>
                    <a:pt x="351" y="126"/>
                    <a:pt x="346" y="124"/>
                  </a:cubicBezTo>
                  <a:cubicBezTo>
                    <a:pt x="341" y="123"/>
                    <a:pt x="337" y="122"/>
                    <a:pt x="335" y="120"/>
                  </a:cubicBezTo>
                  <a:cubicBezTo>
                    <a:pt x="331" y="118"/>
                    <a:pt x="324" y="112"/>
                    <a:pt x="317" y="104"/>
                  </a:cubicBezTo>
                  <a:cubicBezTo>
                    <a:pt x="306" y="93"/>
                    <a:pt x="293" y="79"/>
                    <a:pt x="279" y="68"/>
                  </a:cubicBezTo>
                  <a:cubicBezTo>
                    <a:pt x="264" y="57"/>
                    <a:pt x="249" y="48"/>
                    <a:pt x="234" y="48"/>
                  </a:cubicBezTo>
                  <a:cubicBezTo>
                    <a:pt x="234" y="48"/>
                    <a:pt x="234" y="48"/>
                    <a:pt x="234" y="48"/>
                  </a:cubicBezTo>
                  <a:moveTo>
                    <a:pt x="641" y="11"/>
                  </a:moveTo>
                  <a:cubicBezTo>
                    <a:pt x="628" y="16"/>
                    <a:pt x="614" y="23"/>
                    <a:pt x="601" y="32"/>
                  </a:cubicBezTo>
                  <a:cubicBezTo>
                    <a:pt x="553" y="68"/>
                    <a:pt x="505" y="104"/>
                    <a:pt x="477" y="120"/>
                  </a:cubicBezTo>
                  <a:cubicBezTo>
                    <a:pt x="471" y="124"/>
                    <a:pt x="461" y="126"/>
                    <a:pt x="449" y="128"/>
                  </a:cubicBezTo>
                  <a:cubicBezTo>
                    <a:pt x="441" y="129"/>
                    <a:pt x="431" y="130"/>
                    <a:pt x="421" y="130"/>
                  </a:cubicBezTo>
                  <a:cubicBezTo>
                    <a:pt x="418" y="132"/>
                    <a:pt x="414" y="133"/>
                    <a:pt x="410" y="135"/>
                  </a:cubicBezTo>
                  <a:cubicBezTo>
                    <a:pt x="424" y="135"/>
                    <a:pt x="438" y="134"/>
                    <a:pt x="450" y="132"/>
                  </a:cubicBezTo>
                  <a:cubicBezTo>
                    <a:pt x="462" y="130"/>
                    <a:pt x="472" y="128"/>
                    <a:pt x="479" y="124"/>
                  </a:cubicBezTo>
                  <a:cubicBezTo>
                    <a:pt x="507" y="108"/>
                    <a:pt x="555" y="72"/>
                    <a:pt x="603" y="36"/>
                  </a:cubicBezTo>
                  <a:cubicBezTo>
                    <a:pt x="610" y="31"/>
                    <a:pt x="617" y="26"/>
                    <a:pt x="624" y="23"/>
                  </a:cubicBezTo>
                  <a:cubicBezTo>
                    <a:pt x="630" y="19"/>
                    <a:pt x="635" y="15"/>
                    <a:pt x="641" y="11"/>
                  </a:cubicBezTo>
                  <a:moveTo>
                    <a:pt x="662" y="5"/>
                  </a:moveTo>
                  <a:cubicBezTo>
                    <a:pt x="661" y="5"/>
                    <a:pt x="659" y="6"/>
                    <a:pt x="657" y="6"/>
                  </a:cubicBezTo>
                  <a:cubicBezTo>
                    <a:pt x="652" y="9"/>
                    <a:pt x="648" y="12"/>
                    <a:pt x="643" y="15"/>
                  </a:cubicBezTo>
                  <a:cubicBezTo>
                    <a:pt x="653" y="11"/>
                    <a:pt x="662" y="9"/>
                    <a:pt x="671" y="7"/>
                  </a:cubicBezTo>
                  <a:cubicBezTo>
                    <a:pt x="668" y="6"/>
                    <a:pt x="665" y="6"/>
                    <a:pt x="662" y="5"/>
                  </a:cubicBezTo>
                  <a:moveTo>
                    <a:pt x="713" y="0"/>
                  </a:moveTo>
                  <a:cubicBezTo>
                    <a:pt x="703" y="0"/>
                    <a:pt x="688" y="0"/>
                    <a:pt x="671" y="3"/>
                  </a:cubicBezTo>
                  <a:cubicBezTo>
                    <a:pt x="674" y="4"/>
                    <a:pt x="677" y="5"/>
                    <a:pt x="680" y="6"/>
                  </a:cubicBezTo>
                  <a:cubicBezTo>
                    <a:pt x="693" y="4"/>
                    <a:pt x="704" y="4"/>
                    <a:pt x="713" y="4"/>
                  </a:cubicBezTo>
                  <a:cubicBezTo>
                    <a:pt x="713" y="4"/>
                    <a:pt x="713" y="4"/>
                    <a:pt x="713" y="4"/>
                  </a:cubicBezTo>
                  <a:cubicBezTo>
                    <a:pt x="719" y="4"/>
                    <a:pt x="723" y="4"/>
                    <a:pt x="726" y="4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23" y="0"/>
                    <a:pt x="719" y="0"/>
                    <a:pt x="713" y="0"/>
                  </a:cubicBezTo>
                </a:path>
              </a:pathLst>
            </a:custGeom>
            <a:solidFill>
              <a:srgbClr val="FE9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 191">
              <a:extLst>
                <a:ext uri="{FF2B5EF4-FFF2-40B4-BE49-F238E27FC236}">
                  <a16:creationId xmlns:a16="http://schemas.microsoft.com/office/drawing/2014/main" id="{D1413D30-0BD7-69BE-C6EF-4F11AFF91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4" y="2298700"/>
              <a:ext cx="971550" cy="315913"/>
            </a:xfrm>
            <a:custGeom>
              <a:avLst/>
              <a:gdLst>
                <a:gd name="T0" fmla="*/ 666 w 735"/>
                <a:gd name="T1" fmla="*/ 3 h 239"/>
                <a:gd name="T2" fmla="*/ 660 w 735"/>
                <a:gd name="T3" fmla="*/ 6 h 239"/>
                <a:gd name="T4" fmla="*/ 662 w 735"/>
                <a:gd name="T5" fmla="*/ 6 h 239"/>
                <a:gd name="T6" fmla="*/ 671 w 735"/>
                <a:gd name="T7" fmla="*/ 8 h 239"/>
                <a:gd name="T8" fmla="*/ 705 w 735"/>
                <a:gd name="T9" fmla="*/ 24 h 239"/>
                <a:gd name="T10" fmla="*/ 725 w 735"/>
                <a:gd name="T11" fmla="*/ 38 h 239"/>
                <a:gd name="T12" fmla="*/ 731 w 735"/>
                <a:gd name="T13" fmla="*/ 43 h 239"/>
                <a:gd name="T14" fmla="*/ 732 w 735"/>
                <a:gd name="T15" fmla="*/ 44 h 239"/>
                <a:gd name="T16" fmla="*/ 733 w 735"/>
                <a:gd name="T17" fmla="*/ 44 h 239"/>
                <a:gd name="T18" fmla="*/ 735 w 735"/>
                <a:gd name="T19" fmla="*/ 42 h 239"/>
                <a:gd name="T20" fmla="*/ 707 w 735"/>
                <a:gd name="T21" fmla="*/ 21 h 239"/>
                <a:gd name="T22" fmla="*/ 680 w 735"/>
                <a:gd name="T23" fmla="*/ 7 h 239"/>
                <a:gd name="T24" fmla="*/ 671 w 735"/>
                <a:gd name="T25" fmla="*/ 4 h 239"/>
                <a:gd name="T26" fmla="*/ 666 w 735"/>
                <a:gd name="T27" fmla="*/ 3 h 239"/>
                <a:gd name="T28" fmla="*/ 645 w 735"/>
                <a:gd name="T29" fmla="*/ 0 h 239"/>
                <a:gd name="T30" fmla="*/ 634 w 735"/>
                <a:gd name="T31" fmla="*/ 1 h 239"/>
                <a:gd name="T32" fmla="*/ 564 w 735"/>
                <a:gd name="T33" fmla="*/ 34 h 239"/>
                <a:gd name="T34" fmla="*/ 513 w 735"/>
                <a:gd name="T35" fmla="*/ 73 h 239"/>
                <a:gd name="T36" fmla="*/ 488 w 735"/>
                <a:gd name="T37" fmla="*/ 91 h 239"/>
                <a:gd name="T38" fmla="*/ 409 w 735"/>
                <a:gd name="T39" fmla="*/ 132 h 239"/>
                <a:gd name="T40" fmla="*/ 397 w 735"/>
                <a:gd name="T41" fmla="*/ 135 h 239"/>
                <a:gd name="T42" fmla="*/ 322 w 735"/>
                <a:gd name="T43" fmla="*/ 146 h 239"/>
                <a:gd name="T44" fmla="*/ 294 w 735"/>
                <a:gd name="T45" fmla="*/ 145 h 239"/>
                <a:gd name="T46" fmla="*/ 244 w 735"/>
                <a:gd name="T47" fmla="*/ 123 h 239"/>
                <a:gd name="T48" fmla="*/ 187 w 735"/>
                <a:gd name="T49" fmla="*/ 103 h 239"/>
                <a:gd name="T50" fmla="*/ 157 w 735"/>
                <a:gd name="T51" fmla="*/ 109 h 239"/>
                <a:gd name="T52" fmla="*/ 116 w 735"/>
                <a:gd name="T53" fmla="*/ 136 h 239"/>
                <a:gd name="T54" fmla="*/ 80 w 735"/>
                <a:gd name="T55" fmla="*/ 166 h 239"/>
                <a:gd name="T56" fmla="*/ 78 w 735"/>
                <a:gd name="T57" fmla="*/ 168 h 239"/>
                <a:gd name="T58" fmla="*/ 53 w 735"/>
                <a:gd name="T59" fmla="*/ 190 h 239"/>
                <a:gd name="T60" fmla="*/ 0 w 735"/>
                <a:gd name="T61" fmla="*/ 239 h 239"/>
                <a:gd name="T62" fmla="*/ 0 w 735"/>
                <a:gd name="T63" fmla="*/ 239 h 239"/>
                <a:gd name="T64" fmla="*/ 22 w 735"/>
                <a:gd name="T65" fmla="*/ 224 h 239"/>
                <a:gd name="T66" fmla="*/ 79 w 735"/>
                <a:gd name="T67" fmla="*/ 172 h 239"/>
                <a:gd name="T68" fmla="*/ 84 w 735"/>
                <a:gd name="T69" fmla="*/ 168 h 239"/>
                <a:gd name="T70" fmla="*/ 86 w 735"/>
                <a:gd name="T71" fmla="*/ 166 h 239"/>
                <a:gd name="T72" fmla="*/ 125 w 735"/>
                <a:gd name="T73" fmla="*/ 135 h 239"/>
                <a:gd name="T74" fmla="*/ 159 w 735"/>
                <a:gd name="T75" fmla="*/ 113 h 239"/>
                <a:gd name="T76" fmla="*/ 187 w 735"/>
                <a:gd name="T77" fmla="*/ 107 h 239"/>
                <a:gd name="T78" fmla="*/ 187 w 735"/>
                <a:gd name="T79" fmla="*/ 107 h 239"/>
                <a:gd name="T80" fmla="*/ 242 w 735"/>
                <a:gd name="T81" fmla="*/ 126 h 239"/>
                <a:gd name="T82" fmla="*/ 294 w 735"/>
                <a:gd name="T83" fmla="*/ 149 h 239"/>
                <a:gd name="T84" fmla="*/ 322 w 735"/>
                <a:gd name="T85" fmla="*/ 150 h 239"/>
                <a:gd name="T86" fmla="*/ 410 w 735"/>
                <a:gd name="T87" fmla="*/ 136 h 239"/>
                <a:gd name="T88" fmla="*/ 421 w 735"/>
                <a:gd name="T89" fmla="*/ 131 h 239"/>
                <a:gd name="T90" fmla="*/ 449 w 735"/>
                <a:gd name="T91" fmla="*/ 119 h 239"/>
                <a:gd name="T92" fmla="*/ 490 w 735"/>
                <a:gd name="T93" fmla="*/ 94 h 239"/>
                <a:gd name="T94" fmla="*/ 505 w 735"/>
                <a:gd name="T95" fmla="*/ 84 h 239"/>
                <a:gd name="T96" fmla="*/ 508 w 735"/>
                <a:gd name="T97" fmla="*/ 82 h 239"/>
                <a:gd name="T98" fmla="*/ 515 w 735"/>
                <a:gd name="T99" fmla="*/ 77 h 239"/>
                <a:gd name="T100" fmla="*/ 566 w 735"/>
                <a:gd name="T101" fmla="*/ 38 h 239"/>
                <a:gd name="T102" fmla="*/ 634 w 735"/>
                <a:gd name="T103" fmla="*/ 5 h 239"/>
                <a:gd name="T104" fmla="*/ 645 w 735"/>
                <a:gd name="T105" fmla="*/ 4 h 239"/>
                <a:gd name="T106" fmla="*/ 645 w 735"/>
                <a:gd name="T107" fmla="*/ 4 h 239"/>
                <a:gd name="T108" fmla="*/ 654 w 735"/>
                <a:gd name="T109" fmla="*/ 5 h 239"/>
                <a:gd name="T110" fmla="*/ 659 w 735"/>
                <a:gd name="T111" fmla="*/ 1 h 239"/>
                <a:gd name="T112" fmla="*/ 645 w 735"/>
                <a:gd name="T11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5" h="239">
                  <a:moveTo>
                    <a:pt x="666" y="3"/>
                  </a:moveTo>
                  <a:cubicBezTo>
                    <a:pt x="664" y="4"/>
                    <a:pt x="662" y="5"/>
                    <a:pt x="660" y="6"/>
                  </a:cubicBezTo>
                  <a:cubicBezTo>
                    <a:pt x="661" y="6"/>
                    <a:pt x="662" y="6"/>
                    <a:pt x="662" y="6"/>
                  </a:cubicBezTo>
                  <a:cubicBezTo>
                    <a:pt x="665" y="7"/>
                    <a:pt x="668" y="7"/>
                    <a:pt x="671" y="8"/>
                  </a:cubicBezTo>
                  <a:cubicBezTo>
                    <a:pt x="684" y="12"/>
                    <a:pt x="695" y="18"/>
                    <a:pt x="705" y="24"/>
                  </a:cubicBezTo>
                  <a:cubicBezTo>
                    <a:pt x="713" y="29"/>
                    <a:pt x="720" y="34"/>
                    <a:pt x="725" y="38"/>
                  </a:cubicBezTo>
                  <a:cubicBezTo>
                    <a:pt x="728" y="40"/>
                    <a:pt x="729" y="42"/>
                    <a:pt x="731" y="43"/>
                  </a:cubicBezTo>
                  <a:cubicBezTo>
                    <a:pt x="731" y="43"/>
                    <a:pt x="732" y="44"/>
                    <a:pt x="732" y="44"/>
                  </a:cubicBezTo>
                  <a:cubicBezTo>
                    <a:pt x="733" y="44"/>
                    <a:pt x="733" y="44"/>
                    <a:pt x="733" y="44"/>
                  </a:cubicBezTo>
                  <a:cubicBezTo>
                    <a:pt x="735" y="42"/>
                    <a:pt x="735" y="42"/>
                    <a:pt x="735" y="42"/>
                  </a:cubicBezTo>
                  <a:cubicBezTo>
                    <a:pt x="735" y="41"/>
                    <a:pt x="724" y="31"/>
                    <a:pt x="707" y="21"/>
                  </a:cubicBezTo>
                  <a:cubicBezTo>
                    <a:pt x="699" y="16"/>
                    <a:pt x="690" y="11"/>
                    <a:pt x="680" y="7"/>
                  </a:cubicBezTo>
                  <a:cubicBezTo>
                    <a:pt x="677" y="6"/>
                    <a:pt x="674" y="5"/>
                    <a:pt x="671" y="4"/>
                  </a:cubicBezTo>
                  <a:cubicBezTo>
                    <a:pt x="669" y="4"/>
                    <a:pt x="668" y="3"/>
                    <a:pt x="666" y="3"/>
                  </a:cubicBezTo>
                  <a:moveTo>
                    <a:pt x="645" y="0"/>
                  </a:moveTo>
                  <a:cubicBezTo>
                    <a:pt x="641" y="0"/>
                    <a:pt x="637" y="0"/>
                    <a:pt x="634" y="1"/>
                  </a:cubicBezTo>
                  <a:cubicBezTo>
                    <a:pt x="609" y="5"/>
                    <a:pt x="585" y="19"/>
                    <a:pt x="564" y="34"/>
                  </a:cubicBezTo>
                  <a:cubicBezTo>
                    <a:pt x="543" y="49"/>
                    <a:pt x="525" y="65"/>
                    <a:pt x="513" y="73"/>
                  </a:cubicBezTo>
                  <a:cubicBezTo>
                    <a:pt x="507" y="77"/>
                    <a:pt x="499" y="83"/>
                    <a:pt x="488" y="91"/>
                  </a:cubicBezTo>
                  <a:cubicBezTo>
                    <a:pt x="469" y="104"/>
                    <a:pt x="443" y="120"/>
                    <a:pt x="409" y="132"/>
                  </a:cubicBezTo>
                  <a:cubicBezTo>
                    <a:pt x="405" y="133"/>
                    <a:pt x="401" y="134"/>
                    <a:pt x="397" y="135"/>
                  </a:cubicBezTo>
                  <a:cubicBezTo>
                    <a:pt x="375" y="142"/>
                    <a:pt x="349" y="146"/>
                    <a:pt x="322" y="146"/>
                  </a:cubicBezTo>
                  <a:cubicBezTo>
                    <a:pt x="313" y="146"/>
                    <a:pt x="304" y="146"/>
                    <a:pt x="294" y="145"/>
                  </a:cubicBezTo>
                  <a:cubicBezTo>
                    <a:pt x="277" y="143"/>
                    <a:pt x="261" y="133"/>
                    <a:pt x="244" y="123"/>
                  </a:cubicBezTo>
                  <a:cubicBezTo>
                    <a:pt x="227" y="113"/>
                    <a:pt x="209" y="103"/>
                    <a:pt x="187" y="103"/>
                  </a:cubicBezTo>
                  <a:cubicBezTo>
                    <a:pt x="178" y="103"/>
                    <a:pt x="168" y="105"/>
                    <a:pt x="157" y="109"/>
                  </a:cubicBezTo>
                  <a:cubicBezTo>
                    <a:pt x="147" y="113"/>
                    <a:pt x="133" y="123"/>
                    <a:pt x="116" y="136"/>
                  </a:cubicBezTo>
                  <a:cubicBezTo>
                    <a:pt x="105" y="145"/>
                    <a:pt x="92" y="155"/>
                    <a:pt x="80" y="166"/>
                  </a:cubicBezTo>
                  <a:cubicBezTo>
                    <a:pt x="79" y="167"/>
                    <a:pt x="79" y="167"/>
                    <a:pt x="78" y="168"/>
                  </a:cubicBezTo>
                  <a:cubicBezTo>
                    <a:pt x="69" y="175"/>
                    <a:pt x="61" y="183"/>
                    <a:pt x="53" y="190"/>
                  </a:cubicBezTo>
                  <a:cubicBezTo>
                    <a:pt x="28" y="213"/>
                    <a:pt x="7" y="233"/>
                    <a:pt x="0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3" y="237"/>
                    <a:pt x="11" y="231"/>
                    <a:pt x="22" y="224"/>
                  </a:cubicBezTo>
                  <a:cubicBezTo>
                    <a:pt x="37" y="210"/>
                    <a:pt x="58" y="191"/>
                    <a:pt x="79" y="172"/>
                  </a:cubicBezTo>
                  <a:cubicBezTo>
                    <a:pt x="81" y="171"/>
                    <a:pt x="82" y="169"/>
                    <a:pt x="84" y="168"/>
                  </a:cubicBezTo>
                  <a:cubicBezTo>
                    <a:pt x="85" y="167"/>
                    <a:pt x="86" y="167"/>
                    <a:pt x="86" y="166"/>
                  </a:cubicBezTo>
                  <a:cubicBezTo>
                    <a:pt x="100" y="155"/>
                    <a:pt x="113" y="144"/>
                    <a:pt x="125" y="135"/>
                  </a:cubicBezTo>
                  <a:cubicBezTo>
                    <a:pt x="139" y="124"/>
                    <a:pt x="151" y="116"/>
                    <a:pt x="159" y="113"/>
                  </a:cubicBezTo>
                  <a:cubicBezTo>
                    <a:pt x="169" y="109"/>
                    <a:pt x="179" y="107"/>
                    <a:pt x="187" y="107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208" y="107"/>
                    <a:pt x="225" y="116"/>
                    <a:pt x="242" y="126"/>
                  </a:cubicBezTo>
                  <a:cubicBezTo>
                    <a:pt x="259" y="136"/>
                    <a:pt x="275" y="147"/>
                    <a:pt x="294" y="149"/>
                  </a:cubicBezTo>
                  <a:cubicBezTo>
                    <a:pt x="303" y="150"/>
                    <a:pt x="313" y="150"/>
                    <a:pt x="322" y="150"/>
                  </a:cubicBezTo>
                  <a:cubicBezTo>
                    <a:pt x="355" y="150"/>
                    <a:pt x="384" y="144"/>
                    <a:pt x="410" y="136"/>
                  </a:cubicBezTo>
                  <a:cubicBezTo>
                    <a:pt x="414" y="134"/>
                    <a:pt x="418" y="133"/>
                    <a:pt x="421" y="131"/>
                  </a:cubicBezTo>
                  <a:cubicBezTo>
                    <a:pt x="431" y="128"/>
                    <a:pt x="440" y="123"/>
                    <a:pt x="449" y="119"/>
                  </a:cubicBezTo>
                  <a:cubicBezTo>
                    <a:pt x="465" y="111"/>
                    <a:pt x="479" y="102"/>
                    <a:pt x="490" y="94"/>
                  </a:cubicBezTo>
                  <a:cubicBezTo>
                    <a:pt x="496" y="91"/>
                    <a:pt x="501" y="87"/>
                    <a:pt x="505" y="84"/>
                  </a:cubicBezTo>
                  <a:cubicBezTo>
                    <a:pt x="506" y="83"/>
                    <a:pt x="507" y="83"/>
                    <a:pt x="508" y="82"/>
                  </a:cubicBezTo>
                  <a:cubicBezTo>
                    <a:pt x="510" y="80"/>
                    <a:pt x="513" y="78"/>
                    <a:pt x="515" y="77"/>
                  </a:cubicBezTo>
                  <a:cubicBezTo>
                    <a:pt x="527" y="69"/>
                    <a:pt x="545" y="53"/>
                    <a:pt x="566" y="38"/>
                  </a:cubicBezTo>
                  <a:cubicBezTo>
                    <a:pt x="587" y="23"/>
                    <a:pt x="611" y="9"/>
                    <a:pt x="634" y="5"/>
                  </a:cubicBezTo>
                  <a:cubicBezTo>
                    <a:pt x="638" y="4"/>
                    <a:pt x="642" y="4"/>
                    <a:pt x="645" y="4"/>
                  </a:cubicBezTo>
                  <a:cubicBezTo>
                    <a:pt x="645" y="4"/>
                    <a:pt x="645" y="4"/>
                    <a:pt x="645" y="4"/>
                  </a:cubicBezTo>
                  <a:cubicBezTo>
                    <a:pt x="648" y="4"/>
                    <a:pt x="651" y="4"/>
                    <a:pt x="654" y="5"/>
                  </a:cubicBezTo>
                  <a:cubicBezTo>
                    <a:pt x="656" y="4"/>
                    <a:pt x="658" y="2"/>
                    <a:pt x="659" y="1"/>
                  </a:cubicBezTo>
                  <a:cubicBezTo>
                    <a:pt x="655" y="1"/>
                    <a:pt x="650" y="0"/>
                    <a:pt x="645" y="0"/>
                  </a:cubicBezTo>
                </a:path>
              </a:pathLst>
            </a:custGeom>
            <a:solidFill>
              <a:srgbClr val="B7D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Freeform 192">
              <a:extLst>
                <a:ext uri="{FF2B5EF4-FFF2-40B4-BE49-F238E27FC236}">
                  <a16:creationId xmlns:a16="http://schemas.microsoft.com/office/drawing/2014/main" id="{EFB2AFD2-8091-F758-819F-FFD83B008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14" y="2262188"/>
              <a:ext cx="963613" cy="355600"/>
            </a:xfrm>
            <a:custGeom>
              <a:avLst/>
              <a:gdLst>
                <a:gd name="T0" fmla="*/ 728 w 729"/>
                <a:gd name="T1" fmla="*/ 0 h 268"/>
                <a:gd name="T2" fmla="*/ 728 w 729"/>
                <a:gd name="T3" fmla="*/ 0 h 268"/>
                <a:gd name="T4" fmla="*/ 671 w 729"/>
                <a:gd name="T5" fmla="*/ 22 h 268"/>
                <a:gd name="T6" fmla="*/ 666 w 729"/>
                <a:gd name="T7" fmla="*/ 25 h 268"/>
                <a:gd name="T8" fmla="*/ 662 w 729"/>
                <a:gd name="T9" fmla="*/ 27 h 268"/>
                <a:gd name="T10" fmla="*/ 659 w 729"/>
                <a:gd name="T11" fmla="*/ 28 h 268"/>
                <a:gd name="T12" fmla="*/ 654 w 729"/>
                <a:gd name="T13" fmla="*/ 32 h 268"/>
                <a:gd name="T14" fmla="*/ 641 w 729"/>
                <a:gd name="T15" fmla="*/ 39 h 268"/>
                <a:gd name="T16" fmla="*/ 624 w 729"/>
                <a:gd name="T17" fmla="*/ 51 h 268"/>
                <a:gd name="T18" fmla="*/ 582 w 729"/>
                <a:gd name="T19" fmla="*/ 93 h 268"/>
                <a:gd name="T20" fmla="*/ 488 w 729"/>
                <a:gd name="T21" fmla="*/ 163 h 268"/>
                <a:gd name="T22" fmla="*/ 383 w 729"/>
                <a:gd name="T23" fmla="*/ 188 h 268"/>
                <a:gd name="T24" fmla="*/ 325 w 729"/>
                <a:gd name="T25" fmla="*/ 189 h 268"/>
                <a:gd name="T26" fmla="*/ 204 w 729"/>
                <a:gd name="T27" fmla="*/ 188 h 268"/>
                <a:gd name="T28" fmla="*/ 166 w 729"/>
                <a:gd name="T29" fmla="*/ 189 h 268"/>
                <a:gd name="T30" fmla="*/ 144 w 729"/>
                <a:gd name="T31" fmla="*/ 191 h 268"/>
                <a:gd name="T32" fmla="*/ 130 w 729"/>
                <a:gd name="T33" fmla="*/ 195 h 268"/>
                <a:gd name="T34" fmla="*/ 129 w 729"/>
                <a:gd name="T35" fmla="*/ 195 h 268"/>
                <a:gd name="T36" fmla="*/ 111 w 729"/>
                <a:gd name="T37" fmla="*/ 201 h 268"/>
                <a:gd name="T38" fmla="*/ 69 w 729"/>
                <a:gd name="T39" fmla="*/ 219 h 268"/>
                <a:gd name="T40" fmla="*/ 22 w 729"/>
                <a:gd name="T41" fmla="*/ 251 h 268"/>
                <a:gd name="T42" fmla="*/ 0 w 729"/>
                <a:gd name="T43" fmla="*/ 266 h 268"/>
                <a:gd name="T44" fmla="*/ 0 w 729"/>
                <a:gd name="T45" fmla="*/ 268 h 268"/>
                <a:gd name="T46" fmla="*/ 4 w 729"/>
                <a:gd name="T47" fmla="*/ 268 h 268"/>
                <a:gd name="T48" fmla="*/ 9 w 729"/>
                <a:gd name="T49" fmla="*/ 265 h 268"/>
                <a:gd name="T50" fmla="*/ 71 w 729"/>
                <a:gd name="T51" fmla="*/ 223 h 268"/>
                <a:gd name="T52" fmla="*/ 113 w 729"/>
                <a:gd name="T53" fmla="*/ 204 h 268"/>
                <a:gd name="T54" fmla="*/ 145 w 729"/>
                <a:gd name="T55" fmla="*/ 195 h 268"/>
                <a:gd name="T56" fmla="*/ 150 w 729"/>
                <a:gd name="T57" fmla="*/ 194 h 268"/>
                <a:gd name="T58" fmla="*/ 165 w 729"/>
                <a:gd name="T59" fmla="*/ 193 h 268"/>
                <a:gd name="T60" fmla="*/ 166 w 729"/>
                <a:gd name="T61" fmla="*/ 193 h 268"/>
                <a:gd name="T62" fmla="*/ 204 w 729"/>
                <a:gd name="T63" fmla="*/ 192 h 268"/>
                <a:gd name="T64" fmla="*/ 278 w 729"/>
                <a:gd name="T65" fmla="*/ 193 h 268"/>
                <a:gd name="T66" fmla="*/ 287 w 729"/>
                <a:gd name="T67" fmla="*/ 193 h 268"/>
                <a:gd name="T68" fmla="*/ 307 w 729"/>
                <a:gd name="T69" fmla="*/ 193 h 268"/>
                <a:gd name="T70" fmla="*/ 325 w 729"/>
                <a:gd name="T71" fmla="*/ 193 h 268"/>
                <a:gd name="T72" fmla="*/ 327 w 729"/>
                <a:gd name="T73" fmla="*/ 193 h 268"/>
                <a:gd name="T74" fmla="*/ 346 w 729"/>
                <a:gd name="T75" fmla="*/ 193 h 268"/>
                <a:gd name="T76" fmla="*/ 357 w 729"/>
                <a:gd name="T77" fmla="*/ 193 h 268"/>
                <a:gd name="T78" fmla="*/ 383 w 729"/>
                <a:gd name="T79" fmla="*/ 192 h 268"/>
                <a:gd name="T80" fmla="*/ 489 w 729"/>
                <a:gd name="T81" fmla="*/ 166 h 268"/>
                <a:gd name="T82" fmla="*/ 585 w 729"/>
                <a:gd name="T83" fmla="*/ 95 h 268"/>
                <a:gd name="T84" fmla="*/ 643 w 729"/>
                <a:gd name="T85" fmla="*/ 43 h 268"/>
                <a:gd name="T86" fmla="*/ 657 w 729"/>
                <a:gd name="T87" fmla="*/ 34 h 268"/>
                <a:gd name="T88" fmla="*/ 660 w 729"/>
                <a:gd name="T89" fmla="*/ 33 h 268"/>
                <a:gd name="T90" fmla="*/ 666 w 729"/>
                <a:gd name="T91" fmla="*/ 30 h 268"/>
                <a:gd name="T92" fmla="*/ 671 w 729"/>
                <a:gd name="T93" fmla="*/ 27 h 268"/>
                <a:gd name="T94" fmla="*/ 673 w 729"/>
                <a:gd name="T95" fmla="*/ 26 h 268"/>
                <a:gd name="T96" fmla="*/ 675 w 729"/>
                <a:gd name="T97" fmla="*/ 25 h 268"/>
                <a:gd name="T98" fmla="*/ 712 w 729"/>
                <a:gd name="T99" fmla="*/ 9 h 268"/>
                <a:gd name="T100" fmla="*/ 724 w 729"/>
                <a:gd name="T101" fmla="*/ 5 h 268"/>
                <a:gd name="T102" fmla="*/ 728 w 729"/>
                <a:gd name="T103" fmla="*/ 4 h 268"/>
                <a:gd name="T104" fmla="*/ 729 w 729"/>
                <a:gd name="T105" fmla="*/ 4 h 268"/>
                <a:gd name="T106" fmla="*/ 728 w 729"/>
                <a:gd name="T10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9" h="268"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  <a:cubicBezTo>
                    <a:pt x="728" y="0"/>
                    <a:pt x="702" y="7"/>
                    <a:pt x="671" y="22"/>
                  </a:cubicBezTo>
                  <a:cubicBezTo>
                    <a:pt x="669" y="23"/>
                    <a:pt x="668" y="24"/>
                    <a:pt x="666" y="25"/>
                  </a:cubicBezTo>
                  <a:cubicBezTo>
                    <a:pt x="665" y="26"/>
                    <a:pt x="663" y="26"/>
                    <a:pt x="662" y="27"/>
                  </a:cubicBezTo>
                  <a:cubicBezTo>
                    <a:pt x="661" y="27"/>
                    <a:pt x="660" y="28"/>
                    <a:pt x="659" y="28"/>
                  </a:cubicBezTo>
                  <a:cubicBezTo>
                    <a:pt x="658" y="29"/>
                    <a:pt x="656" y="31"/>
                    <a:pt x="654" y="32"/>
                  </a:cubicBezTo>
                  <a:cubicBezTo>
                    <a:pt x="650" y="34"/>
                    <a:pt x="645" y="36"/>
                    <a:pt x="641" y="39"/>
                  </a:cubicBezTo>
                  <a:cubicBezTo>
                    <a:pt x="635" y="43"/>
                    <a:pt x="630" y="47"/>
                    <a:pt x="624" y="51"/>
                  </a:cubicBezTo>
                  <a:cubicBezTo>
                    <a:pt x="608" y="63"/>
                    <a:pt x="593" y="77"/>
                    <a:pt x="582" y="93"/>
                  </a:cubicBezTo>
                  <a:cubicBezTo>
                    <a:pt x="560" y="124"/>
                    <a:pt x="525" y="147"/>
                    <a:pt x="488" y="163"/>
                  </a:cubicBezTo>
                  <a:cubicBezTo>
                    <a:pt x="450" y="178"/>
                    <a:pt x="411" y="186"/>
                    <a:pt x="383" y="188"/>
                  </a:cubicBezTo>
                  <a:cubicBezTo>
                    <a:pt x="368" y="189"/>
                    <a:pt x="348" y="189"/>
                    <a:pt x="325" y="189"/>
                  </a:cubicBezTo>
                  <a:cubicBezTo>
                    <a:pt x="286" y="189"/>
                    <a:pt x="240" y="188"/>
                    <a:pt x="204" y="188"/>
                  </a:cubicBezTo>
                  <a:cubicBezTo>
                    <a:pt x="189" y="188"/>
                    <a:pt x="176" y="189"/>
                    <a:pt x="166" y="189"/>
                  </a:cubicBezTo>
                  <a:cubicBezTo>
                    <a:pt x="156" y="189"/>
                    <a:pt x="148" y="190"/>
                    <a:pt x="144" y="191"/>
                  </a:cubicBezTo>
                  <a:cubicBezTo>
                    <a:pt x="141" y="192"/>
                    <a:pt x="136" y="193"/>
                    <a:pt x="130" y="195"/>
                  </a:cubicBezTo>
                  <a:cubicBezTo>
                    <a:pt x="130" y="195"/>
                    <a:pt x="130" y="195"/>
                    <a:pt x="129" y="195"/>
                  </a:cubicBezTo>
                  <a:cubicBezTo>
                    <a:pt x="124" y="197"/>
                    <a:pt x="118" y="198"/>
                    <a:pt x="111" y="201"/>
                  </a:cubicBezTo>
                  <a:cubicBezTo>
                    <a:pt x="97" y="205"/>
                    <a:pt x="81" y="212"/>
                    <a:pt x="69" y="219"/>
                  </a:cubicBezTo>
                  <a:cubicBezTo>
                    <a:pt x="56" y="228"/>
                    <a:pt x="37" y="241"/>
                    <a:pt x="22" y="251"/>
                  </a:cubicBezTo>
                  <a:cubicBezTo>
                    <a:pt x="11" y="258"/>
                    <a:pt x="3" y="264"/>
                    <a:pt x="0" y="26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6" y="267"/>
                    <a:pt x="7" y="266"/>
                    <a:pt x="9" y="265"/>
                  </a:cubicBezTo>
                  <a:cubicBezTo>
                    <a:pt x="23" y="255"/>
                    <a:pt x="53" y="234"/>
                    <a:pt x="71" y="223"/>
                  </a:cubicBezTo>
                  <a:cubicBezTo>
                    <a:pt x="83" y="215"/>
                    <a:pt x="98" y="209"/>
                    <a:pt x="113" y="204"/>
                  </a:cubicBezTo>
                  <a:cubicBezTo>
                    <a:pt x="127" y="200"/>
                    <a:pt x="139" y="196"/>
                    <a:pt x="145" y="195"/>
                  </a:cubicBezTo>
                  <a:cubicBezTo>
                    <a:pt x="146" y="195"/>
                    <a:pt x="148" y="194"/>
                    <a:pt x="150" y="194"/>
                  </a:cubicBezTo>
                  <a:cubicBezTo>
                    <a:pt x="153" y="194"/>
                    <a:pt x="159" y="193"/>
                    <a:pt x="165" y="193"/>
                  </a:cubicBezTo>
                  <a:cubicBezTo>
                    <a:pt x="165" y="193"/>
                    <a:pt x="166" y="193"/>
                    <a:pt x="166" y="193"/>
                  </a:cubicBezTo>
                  <a:cubicBezTo>
                    <a:pt x="176" y="193"/>
                    <a:pt x="189" y="192"/>
                    <a:pt x="204" y="192"/>
                  </a:cubicBezTo>
                  <a:cubicBezTo>
                    <a:pt x="226" y="192"/>
                    <a:pt x="252" y="193"/>
                    <a:pt x="278" y="193"/>
                  </a:cubicBezTo>
                  <a:cubicBezTo>
                    <a:pt x="281" y="193"/>
                    <a:pt x="284" y="193"/>
                    <a:pt x="287" y="193"/>
                  </a:cubicBezTo>
                  <a:cubicBezTo>
                    <a:pt x="294" y="193"/>
                    <a:pt x="301" y="193"/>
                    <a:pt x="307" y="193"/>
                  </a:cubicBezTo>
                  <a:cubicBezTo>
                    <a:pt x="313" y="193"/>
                    <a:pt x="319" y="193"/>
                    <a:pt x="325" y="193"/>
                  </a:cubicBezTo>
                  <a:cubicBezTo>
                    <a:pt x="325" y="193"/>
                    <a:pt x="326" y="193"/>
                    <a:pt x="327" y="193"/>
                  </a:cubicBezTo>
                  <a:cubicBezTo>
                    <a:pt x="334" y="193"/>
                    <a:pt x="340" y="193"/>
                    <a:pt x="346" y="193"/>
                  </a:cubicBezTo>
                  <a:cubicBezTo>
                    <a:pt x="350" y="193"/>
                    <a:pt x="354" y="193"/>
                    <a:pt x="357" y="193"/>
                  </a:cubicBezTo>
                  <a:cubicBezTo>
                    <a:pt x="367" y="193"/>
                    <a:pt x="376" y="192"/>
                    <a:pt x="383" y="192"/>
                  </a:cubicBezTo>
                  <a:cubicBezTo>
                    <a:pt x="412" y="190"/>
                    <a:pt x="451" y="182"/>
                    <a:pt x="489" y="166"/>
                  </a:cubicBezTo>
                  <a:cubicBezTo>
                    <a:pt x="527" y="151"/>
                    <a:pt x="563" y="128"/>
                    <a:pt x="585" y="95"/>
                  </a:cubicBezTo>
                  <a:cubicBezTo>
                    <a:pt x="599" y="74"/>
                    <a:pt x="621" y="56"/>
                    <a:pt x="643" y="43"/>
                  </a:cubicBezTo>
                  <a:cubicBezTo>
                    <a:pt x="648" y="40"/>
                    <a:pt x="652" y="37"/>
                    <a:pt x="657" y="34"/>
                  </a:cubicBezTo>
                  <a:cubicBezTo>
                    <a:pt x="658" y="34"/>
                    <a:pt x="659" y="33"/>
                    <a:pt x="660" y="33"/>
                  </a:cubicBezTo>
                  <a:cubicBezTo>
                    <a:pt x="662" y="32"/>
                    <a:pt x="664" y="31"/>
                    <a:pt x="666" y="30"/>
                  </a:cubicBezTo>
                  <a:cubicBezTo>
                    <a:pt x="667" y="29"/>
                    <a:pt x="669" y="28"/>
                    <a:pt x="671" y="27"/>
                  </a:cubicBezTo>
                  <a:cubicBezTo>
                    <a:pt x="672" y="27"/>
                    <a:pt x="672" y="26"/>
                    <a:pt x="673" y="26"/>
                  </a:cubicBezTo>
                  <a:cubicBezTo>
                    <a:pt x="674" y="26"/>
                    <a:pt x="674" y="25"/>
                    <a:pt x="675" y="25"/>
                  </a:cubicBezTo>
                  <a:cubicBezTo>
                    <a:pt x="689" y="18"/>
                    <a:pt x="703" y="13"/>
                    <a:pt x="712" y="9"/>
                  </a:cubicBezTo>
                  <a:cubicBezTo>
                    <a:pt x="717" y="7"/>
                    <a:pt x="722" y="6"/>
                    <a:pt x="724" y="5"/>
                  </a:cubicBezTo>
                  <a:cubicBezTo>
                    <a:pt x="726" y="4"/>
                    <a:pt x="727" y="4"/>
                    <a:pt x="728" y="4"/>
                  </a:cubicBezTo>
                  <a:cubicBezTo>
                    <a:pt x="728" y="4"/>
                    <a:pt x="729" y="4"/>
                    <a:pt x="729" y="4"/>
                  </a:cubicBez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solidFill>
              <a:srgbClr val="9CB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Freeform 193">
              <a:extLst>
                <a:ext uri="{FF2B5EF4-FFF2-40B4-BE49-F238E27FC236}">
                  <a16:creationId xmlns:a16="http://schemas.microsoft.com/office/drawing/2014/main" id="{C7DB3285-6FCC-BA4A-B79B-A4873D13F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1" y="2276475"/>
              <a:ext cx="976313" cy="346075"/>
            </a:xfrm>
            <a:custGeom>
              <a:avLst/>
              <a:gdLst>
                <a:gd name="T0" fmla="*/ 3 w 615"/>
                <a:gd name="T1" fmla="*/ 0 h 218"/>
                <a:gd name="T2" fmla="*/ 0 w 615"/>
                <a:gd name="T3" fmla="*/ 0 h 218"/>
                <a:gd name="T4" fmla="*/ 0 w 615"/>
                <a:gd name="T5" fmla="*/ 218 h 218"/>
                <a:gd name="T6" fmla="*/ 615 w 615"/>
                <a:gd name="T7" fmla="*/ 218 h 218"/>
                <a:gd name="T8" fmla="*/ 615 w 615"/>
                <a:gd name="T9" fmla="*/ 215 h 218"/>
                <a:gd name="T10" fmla="*/ 6 w 615"/>
                <a:gd name="T11" fmla="*/ 215 h 218"/>
                <a:gd name="T12" fmla="*/ 3 w 615"/>
                <a:gd name="T13" fmla="*/ 215 h 218"/>
                <a:gd name="T14" fmla="*/ 3 w 615"/>
                <a:gd name="T15" fmla="*/ 213 h 218"/>
                <a:gd name="T16" fmla="*/ 3 w 615"/>
                <a:gd name="T17" fmla="*/ 213 h 218"/>
                <a:gd name="T18" fmla="*/ 3 w 615"/>
                <a:gd name="T19" fmla="*/ 212 h 218"/>
                <a:gd name="T20" fmla="*/ 3 w 615"/>
                <a:gd name="T2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5" h="218">
                  <a:moveTo>
                    <a:pt x="3" y="0"/>
                  </a:moveTo>
                  <a:lnTo>
                    <a:pt x="0" y="0"/>
                  </a:lnTo>
                  <a:lnTo>
                    <a:pt x="0" y="218"/>
                  </a:lnTo>
                  <a:lnTo>
                    <a:pt x="615" y="218"/>
                  </a:lnTo>
                  <a:lnTo>
                    <a:pt x="615" y="215"/>
                  </a:lnTo>
                  <a:lnTo>
                    <a:pt x="6" y="215"/>
                  </a:lnTo>
                  <a:lnTo>
                    <a:pt x="3" y="215"/>
                  </a:lnTo>
                  <a:lnTo>
                    <a:pt x="3" y="213"/>
                  </a:lnTo>
                  <a:lnTo>
                    <a:pt x="3" y="213"/>
                  </a:lnTo>
                  <a:lnTo>
                    <a:pt x="3" y="2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Freeform 194">
              <a:extLst>
                <a:ext uri="{FF2B5EF4-FFF2-40B4-BE49-F238E27FC236}">
                  <a16:creationId xmlns:a16="http://schemas.microsoft.com/office/drawing/2014/main" id="{B25A1336-E5BF-B5E8-7CAA-E28FB044E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1" y="2276475"/>
              <a:ext cx="976313" cy="346075"/>
            </a:xfrm>
            <a:custGeom>
              <a:avLst/>
              <a:gdLst>
                <a:gd name="T0" fmla="*/ 3 w 615"/>
                <a:gd name="T1" fmla="*/ 0 h 218"/>
                <a:gd name="T2" fmla="*/ 0 w 615"/>
                <a:gd name="T3" fmla="*/ 0 h 218"/>
                <a:gd name="T4" fmla="*/ 0 w 615"/>
                <a:gd name="T5" fmla="*/ 218 h 218"/>
                <a:gd name="T6" fmla="*/ 615 w 615"/>
                <a:gd name="T7" fmla="*/ 218 h 218"/>
                <a:gd name="T8" fmla="*/ 615 w 615"/>
                <a:gd name="T9" fmla="*/ 215 h 218"/>
                <a:gd name="T10" fmla="*/ 6 w 615"/>
                <a:gd name="T11" fmla="*/ 215 h 218"/>
                <a:gd name="T12" fmla="*/ 3 w 615"/>
                <a:gd name="T13" fmla="*/ 215 h 218"/>
                <a:gd name="T14" fmla="*/ 3 w 615"/>
                <a:gd name="T15" fmla="*/ 213 h 218"/>
                <a:gd name="T16" fmla="*/ 3 w 615"/>
                <a:gd name="T17" fmla="*/ 213 h 218"/>
                <a:gd name="T18" fmla="*/ 3 w 615"/>
                <a:gd name="T19" fmla="*/ 212 h 218"/>
                <a:gd name="T20" fmla="*/ 3 w 615"/>
                <a:gd name="T2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5" h="218">
                  <a:moveTo>
                    <a:pt x="3" y="0"/>
                  </a:moveTo>
                  <a:lnTo>
                    <a:pt x="0" y="0"/>
                  </a:lnTo>
                  <a:lnTo>
                    <a:pt x="0" y="218"/>
                  </a:lnTo>
                  <a:lnTo>
                    <a:pt x="615" y="218"/>
                  </a:lnTo>
                  <a:lnTo>
                    <a:pt x="615" y="215"/>
                  </a:lnTo>
                  <a:lnTo>
                    <a:pt x="6" y="215"/>
                  </a:lnTo>
                  <a:lnTo>
                    <a:pt x="3" y="215"/>
                  </a:lnTo>
                  <a:lnTo>
                    <a:pt x="3" y="213"/>
                  </a:lnTo>
                  <a:lnTo>
                    <a:pt x="3" y="213"/>
                  </a:lnTo>
                  <a:lnTo>
                    <a:pt x="3" y="21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Freeform 195">
              <a:extLst>
                <a:ext uri="{FF2B5EF4-FFF2-40B4-BE49-F238E27FC236}">
                  <a16:creationId xmlns:a16="http://schemas.microsoft.com/office/drawing/2014/main" id="{51C0024E-F856-399D-63AD-03FC079E1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1" y="2238375"/>
              <a:ext cx="42863" cy="38100"/>
            </a:xfrm>
            <a:custGeom>
              <a:avLst/>
              <a:gdLst>
                <a:gd name="T0" fmla="*/ 13 w 27"/>
                <a:gd name="T1" fmla="*/ 0 h 24"/>
                <a:gd name="T2" fmla="*/ 0 w 27"/>
                <a:gd name="T3" fmla="*/ 24 h 24"/>
                <a:gd name="T4" fmla="*/ 12 w 27"/>
                <a:gd name="T5" fmla="*/ 24 h 24"/>
                <a:gd name="T6" fmla="*/ 15 w 27"/>
                <a:gd name="T7" fmla="*/ 24 h 24"/>
                <a:gd name="T8" fmla="*/ 27 w 27"/>
                <a:gd name="T9" fmla="*/ 24 h 24"/>
                <a:gd name="T10" fmla="*/ 13 w 2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lnTo>
                    <a:pt x="0" y="24"/>
                  </a:lnTo>
                  <a:lnTo>
                    <a:pt x="12" y="24"/>
                  </a:lnTo>
                  <a:lnTo>
                    <a:pt x="15" y="24"/>
                  </a:lnTo>
                  <a:lnTo>
                    <a:pt x="27" y="2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Freeform 196">
              <a:extLst>
                <a:ext uri="{FF2B5EF4-FFF2-40B4-BE49-F238E27FC236}">
                  <a16:creationId xmlns:a16="http://schemas.microsoft.com/office/drawing/2014/main" id="{5E958991-0100-0359-FE47-883CEECD8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1" y="2238375"/>
              <a:ext cx="42863" cy="38100"/>
            </a:xfrm>
            <a:custGeom>
              <a:avLst/>
              <a:gdLst>
                <a:gd name="T0" fmla="*/ 13 w 27"/>
                <a:gd name="T1" fmla="*/ 0 h 24"/>
                <a:gd name="T2" fmla="*/ 0 w 27"/>
                <a:gd name="T3" fmla="*/ 24 h 24"/>
                <a:gd name="T4" fmla="*/ 12 w 27"/>
                <a:gd name="T5" fmla="*/ 24 h 24"/>
                <a:gd name="T6" fmla="*/ 15 w 27"/>
                <a:gd name="T7" fmla="*/ 24 h 24"/>
                <a:gd name="T8" fmla="*/ 27 w 27"/>
                <a:gd name="T9" fmla="*/ 24 h 24"/>
                <a:gd name="T10" fmla="*/ 13 w 2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lnTo>
                    <a:pt x="0" y="24"/>
                  </a:lnTo>
                  <a:lnTo>
                    <a:pt x="12" y="24"/>
                  </a:lnTo>
                  <a:lnTo>
                    <a:pt x="15" y="24"/>
                  </a:lnTo>
                  <a:lnTo>
                    <a:pt x="27" y="24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 197">
              <a:extLst>
                <a:ext uri="{FF2B5EF4-FFF2-40B4-BE49-F238E27FC236}">
                  <a16:creationId xmlns:a16="http://schemas.microsoft.com/office/drawing/2014/main" id="{49AD5A97-3D52-0072-65A4-CB67CD3BD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4" y="2598738"/>
              <a:ext cx="36513" cy="42863"/>
            </a:xfrm>
            <a:custGeom>
              <a:avLst/>
              <a:gdLst>
                <a:gd name="T0" fmla="*/ 0 w 23"/>
                <a:gd name="T1" fmla="*/ 0 h 27"/>
                <a:gd name="T2" fmla="*/ 0 w 23"/>
                <a:gd name="T3" fmla="*/ 12 h 27"/>
                <a:gd name="T4" fmla="*/ 0 w 23"/>
                <a:gd name="T5" fmla="*/ 15 h 27"/>
                <a:gd name="T6" fmla="*/ 0 w 23"/>
                <a:gd name="T7" fmla="*/ 27 h 27"/>
                <a:gd name="T8" fmla="*/ 23 w 23"/>
                <a:gd name="T9" fmla="*/ 13 h 27"/>
                <a:gd name="T10" fmla="*/ 0 w 2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7">
                  <a:moveTo>
                    <a:pt x="0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2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Freeform 198">
              <a:extLst>
                <a:ext uri="{FF2B5EF4-FFF2-40B4-BE49-F238E27FC236}">
                  <a16:creationId xmlns:a16="http://schemas.microsoft.com/office/drawing/2014/main" id="{F2DA3171-FD96-9D30-8A7B-0FF067DC4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4" y="2598738"/>
              <a:ext cx="36513" cy="42863"/>
            </a:xfrm>
            <a:custGeom>
              <a:avLst/>
              <a:gdLst>
                <a:gd name="T0" fmla="*/ 0 w 23"/>
                <a:gd name="T1" fmla="*/ 0 h 27"/>
                <a:gd name="T2" fmla="*/ 0 w 23"/>
                <a:gd name="T3" fmla="*/ 12 h 27"/>
                <a:gd name="T4" fmla="*/ 0 w 23"/>
                <a:gd name="T5" fmla="*/ 15 h 27"/>
                <a:gd name="T6" fmla="*/ 0 w 23"/>
                <a:gd name="T7" fmla="*/ 27 h 27"/>
                <a:gd name="T8" fmla="*/ 23 w 23"/>
                <a:gd name="T9" fmla="*/ 13 h 27"/>
                <a:gd name="T10" fmla="*/ 0 w 2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7">
                  <a:moveTo>
                    <a:pt x="0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23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Freeform 199">
              <a:extLst>
                <a:ext uri="{FF2B5EF4-FFF2-40B4-BE49-F238E27FC236}">
                  <a16:creationId xmlns:a16="http://schemas.microsoft.com/office/drawing/2014/main" id="{9B83A822-0005-E39E-B359-5978E8426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214" y="1793875"/>
              <a:ext cx="176213" cy="166688"/>
            </a:xfrm>
            <a:custGeom>
              <a:avLst/>
              <a:gdLst>
                <a:gd name="T0" fmla="*/ 8 w 133"/>
                <a:gd name="T1" fmla="*/ 0 h 126"/>
                <a:gd name="T2" fmla="*/ 2 w 133"/>
                <a:gd name="T3" fmla="*/ 56 h 126"/>
                <a:gd name="T4" fmla="*/ 66 w 133"/>
                <a:gd name="T5" fmla="*/ 56 h 126"/>
                <a:gd name="T6" fmla="*/ 66 w 133"/>
                <a:gd name="T7" fmla="*/ 60 h 126"/>
                <a:gd name="T8" fmla="*/ 3 w 133"/>
                <a:gd name="T9" fmla="*/ 60 h 126"/>
                <a:gd name="T10" fmla="*/ 33 w 133"/>
                <a:gd name="T11" fmla="*/ 126 h 126"/>
                <a:gd name="T12" fmla="*/ 133 w 133"/>
                <a:gd name="T13" fmla="*/ 48 h 126"/>
                <a:gd name="T14" fmla="*/ 133 w 133"/>
                <a:gd name="T15" fmla="*/ 47 h 126"/>
                <a:gd name="T16" fmla="*/ 8 w 133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26">
                  <a:moveTo>
                    <a:pt x="8" y="0"/>
                  </a:moveTo>
                  <a:cubicBezTo>
                    <a:pt x="2" y="19"/>
                    <a:pt x="0" y="38"/>
                    <a:pt x="2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7" y="85"/>
                    <a:pt x="17" y="108"/>
                    <a:pt x="33" y="12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EF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 200">
              <a:extLst>
                <a:ext uri="{FF2B5EF4-FFF2-40B4-BE49-F238E27FC236}">
                  <a16:creationId xmlns:a16="http://schemas.microsoft.com/office/drawing/2014/main" id="{8CA8887A-EECE-D914-DD86-1102E723A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4" y="1662113"/>
              <a:ext cx="242888" cy="180975"/>
            </a:xfrm>
            <a:custGeom>
              <a:avLst/>
              <a:gdLst>
                <a:gd name="T0" fmla="*/ 123 w 183"/>
                <a:gd name="T1" fmla="*/ 0 h 137"/>
                <a:gd name="T2" fmla="*/ 59 w 183"/>
                <a:gd name="T3" fmla="*/ 16 h 137"/>
                <a:gd name="T4" fmla="*/ 92 w 183"/>
                <a:gd name="T5" fmla="*/ 49 h 137"/>
                <a:gd name="T6" fmla="*/ 92 w 183"/>
                <a:gd name="T7" fmla="*/ 49 h 137"/>
                <a:gd name="T8" fmla="*/ 89 w 183"/>
                <a:gd name="T9" fmla="*/ 52 h 137"/>
                <a:gd name="T10" fmla="*/ 56 w 183"/>
                <a:gd name="T11" fmla="*/ 18 h 137"/>
                <a:gd name="T12" fmla="*/ 5 w 183"/>
                <a:gd name="T13" fmla="*/ 74 h 137"/>
                <a:gd name="T14" fmla="*/ 0 w 183"/>
                <a:gd name="T15" fmla="*/ 86 h 137"/>
                <a:gd name="T16" fmla="*/ 123 w 183"/>
                <a:gd name="T17" fmla="*/ 137 h 137"/>
                <a:gd name="T18" fmla="*/ 183 w 183"/>
                <a:gd name="T19" fmla="*/ 14 h 137"/>
                <a:gd name="T20" fmla="*/ 180 w 183"/>
                <a:gd name="T21" fmla="*/ 13 h 137"/>
                <a:gd name="T22" fmla="*/ 123 w 183"/>
                <a:gd name="T2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37">
                  <a:moveTo>
                    <a:pt x="123" y="0"/>
                  </a:moveTo>
                  <a:cubicBezTo>
                    <a:pt x="101" y="0"/>
                    <a:pt x="79" y="5"/>
                    <a:pt x="59" y="16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34" y="31"/>
                    <a:pt x="16" y="50"/>
                    <a:pt x="5" y="74"/>
                  </a:cubicBezTo>
                  <a:cubicBezTo>
                    <a:pt x="3" y="78"/>
                    <a:pt x="1" y="82"/>
                    <a:pt x="0" y="86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2" y="13"/>
                    <a:pt x="181" y="13"/>
                    <a:pt x="180" y="13"/>
                  </a:cubicBezTo>
                  <a:cubicBezTo>
                    <a:pt x="162" y="4"/>
                    <a:pt x="142" y="0"/>
                    <a:pt x="123" y="0"/>
                  </a:cubicBezTo>
                </a:path>
              </a:pathLst>
            </a:custGeom>
            <a:solidFill>
              <a:srgbClr val="FEB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 201">
              <a:extLst>
                <a:ext uri="{FF2B5EF4-FFF2-40B4-BE49-F238E27FC236}">
                  <a16:creationId xmlns:a16="http://schemas.microsoft.com/office/drawing/2014/main" id="{979274B8-E59F-52BB-2011-0A910857D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4" y="1862138"/>
              <a:ext cx="123825" cy="155575"/>
            </a:xfrm>
            <a:custGeom>
              <a:avLst/>
              <a:gdLst>
                <a:gd name="T0" fmla="*/ 94 w 94"/>
                <a:gd name="T1" fmla="*/ 0 h 118"/>
                <a:gd name="T2" fmla="*/ 0 w 94"/>
                <a:gd name="T3" fmla="*/ 85 h 118"/>
                <a:gd name="T4" fmla="*/ 16 w 94"/>
                <a:gd name="T5" fmla="*/ 99 h 118"/>
                <a:gd name="T6" fmla="*/ 43 w 94"/>
                <a:gd name="T7" fmla="*/ 72 h 118"/>
                <a:gd name="T8" fmla="*/ 45 w 94"/>
                <a:gd name="T9" fmla="*/ 74 h 118"/>
                <a:gd name="T10" fmla="*/ 19 w 94"/>
                <a:gd name="T11" fmla="*/ 101 h 118"/>
                <a:gd name="T12" fmla="*/ 49 w 94"/>
                <a:gd name="T13" fmla="*/ 117 h 118"/>
                <a:gd name="T14" fmla="*/ 52 w 94"/>
                <a:gd name="T15" fmla="*/ 118 h 118"/>
                <a:gd name="T16" fmla="*/ 94 w 94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18">
                  <a:moveTo>
                    <a:pt x="94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5" y="90"/>
                    <a:pt x="10" y="95"/>
                    <a:pt x="16" y="9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28" y="107"/>
                    <a:pt x="38" y="113"/>
                    <a:pt x="49" y="117"/>
                  </a:cubicBezTo>
                  <a:cubicBezTo>
                    <a:pt x="50" y="117"/>
                    <a:pt x="51" y="117"/>
                    <a:pt x="52" y="118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C4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Freeform 203">
              <a:extLst>
                <a:ext uri="{FF2B5EF4-FFF2-40B4-BE49-F238E27FC236}">
                  <a16:creationId xmlns:a16="http://schemas.microsoft.com/office/drawing/2014/main" id="{691D0B0B-50FF-698D-9251-71301B199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01" y="1870075"/>
              <a:ext cx="60325" cy="157163"/>
            </a:xfrm>
            <a:custGeom>
              <a:avLst/>
              <a:gdLst>
                <a:gd name="T0" fmla="*/ 36 w 46"/>
                <a:gd name="T1" fmla="*/ 0 h 119"/>
                <a:gd name="T2" fmla="*/ 0 w 46"/>
                <a:gd name="T3" fmla="*/ 113 h 119"/>
                <a:gd name="T4" fmla="*/ 20 w 46"/>
                <a:gd name="T5" fmla="*/ 117 h 119"/>
                <a:gd name="T6" fmla="*/ 26 w 46"/>
                <a:gd name="T7" fmla="*/ 80 h 119"/>
                <a:gd name="T8" fmla="*/ 26 w 46"/>
                <a:gd name="T9" fmla="*/ 80 h 119"/>
                <a:gd name="T10" fmla="*/ 30 w 46"/>
                <a:gd name="T11" fmla="*/ 81 h 119"/>
                <a:gd name="T12" fmla="*/ 24 w 46"/>
                <a:gd name="T13" fmla="*/ 118 h 119"/>
                <a:gd name="T14" fmla="*/ 40 w 46"/>
                <a:gd name="T15" fmla="*/ 119 h 119"/>
                <a:gd name="T16" fmla="*/ 46 w 46"/>
                <a:gd name="T17" fmla="*/ 119 h 119"/>
                <a:gd name="T18" fmla="*/ 36 w 46"/>
                <a:gd name="T1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19">
                  <a:moveTo>
                    <a:pt x="36" y="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7" y="115"/>
                    <a:pt x="13" y="116"/>
                    <a:pt x="20" y="117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9" y="118"/>
                    <a:pt x="35" y="119"/>
                    <a:pt x="40" y="119"/>
                  </a:cubicBezTo>
                  <a:cubicBezTo>
                    <a:pt x="42" y="119"/>
                    <a:pt x="44" y="119"/>
                    <a:pt x="46" y="11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9CB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Freeform 204">
              <a:extLst>
                <a:ext uri="{FF2B5EF4-FFF2-40B4-BE49-F238E27FC236}">
                  <a16:creationId xmlns:a16="http://schemas.microsoft.com/office/drawing/2014/main" id="{98FF8CB4-7288-1D18-659B-567CD35D1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1689100"/>
              <a:ext cx="195263" cy="334963"/>
            </a:xfrm>
            <a:custGeom>
              <a:avLst/>
              <a:gdLst>
                <a:gd name="T0" fmla="*/ 63 w 148"/>
                <a:gd name="T1" fmla="*/ 0 h 254"/>
                <a:gd name="T2" fmla="*/ 0 w 148"/>
                <a:gd name="T3" fmla="*/ 128 h 254"/>
                <a:gd name="T4" fmla="*/ 17 w 148"/>
                <a:gd name="T5" fmla="*/ 254 h 254"/>
                <a:gd name="T6" fmla="*/ 129 w 148"/>
                <a:gd name="T7" fmla="*/ 171 h 254"/>
                <a:gd name="T8" fmla="*/ 112 w 148"/>
                <a:gd name="T9" fmla="*/ 38 h 254"/>
                <a:gd name="T10" fmla="*/ 89 w 148"/>
                <a:gd name="T11" fmla="*/ 75 h 254"/>
                <a:gd name="T12" fmla="*/ 89 w 148"/>
                <a:gd name="T13" fmla="*/ 75 h 254"/>
                <a:gd name="T14" fmla="*/ 89 w 148"/>
                <a:gd name="T15" fmla="*/ 75 h 254"/>
                <a:gd name="T16" fmla="*/ 85 w 148"/>
                <a:gd name="T17" fmla="*/ 73 h 254"/>
                <a:gd name="T18" fmla="*/ 109 w 148"/>
                <a:gd name="T19" fmla="*/ 35 h 254"/>
                <a:gd name="T20" fmla="*/ 63 w 148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254">
                  <a:moveTo>
                    <a:pt x="63" y="0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67" y="248"/>
                    <a:pt x="107" y="222"/>
                    <a:pt x="129" y="171"/>
                  </a:cubicBezTo>
                  <a:cubicBezTo>
                    <a:pt x="148" y="125"/>
                    <a:pt x="140" y="75"/>
                    <a:pt x="112" y="38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97" y="20"/>
                    <a:pt x="81" y="8"/>
                    <a:pt x="63" y="0"/>
                  </a:cubicBezTo>
                </a:path>
              </a:pathLst>
            </a:custGeom>
            <a:solidFill>
              <a:srgbClr val="D4E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Freeform 205">
              <a:extLst>
                <a:ext uri="{FF2B5EF4-FFF2-40B4-BE49-F238E27FC236}">
                  <a16:creationId xmlns:a16="http://schemas.microsoft.com/office/drawing/2014/main" id="{A9CC5101-DB3D-7661-ABA9-321B15F15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2189" y="1636713"/>
              <a:ext cx="217488" cy="150813"/>
            </a:xfrm>
            <a:custGeom>
              <a:avLst/>
              <a:gdLst>
                <a:gd name="T0" fmla="*/ 3 w 137"/>
                <a:gd name="T1" fmla="*/ 95 h 95"/>
                <a:gd name="T2" fmla="*/ 3 w 137"/>
                <a:gd name="T3" fmla="*/ 95 h 95"/>
                <a:gd name="T4" fmla="*/ 3 w 137"/>
                <a:gd name="T5" fmla="*/ 95 h 95"/>
                <a:gd name="T6" fmla="*/ 3 w 137"/>
                <a:gd name="T7" fmla="*/ 95 h 95"/>
                <a:gd name="T8" fmla="*/ 137 w 137"/>
                <a:gd name="T9" fmla="*/ 0 h 95"/>
                <a:gd name="T10" fmla="*/ 59 w 137"/>
                <a:gd name="T11" fmla="*/ 0 h 95"/>
                <a:gd name="T12" fmla="*/ 20 w 137"/>
                <a:gd name="T13" fmla="*/ 62 h 95"/>
                <a:gd name="T14" fmla="*/ 0 w 137"/>
                <a:gd name="T15" fmla="*/ 94 h 95"/>
                <a:gd name="T16" fmla="*/ 3 w 137"/>
                <a:gd name="T17" fmla="*/ 95 h 95"/>
                <a:gd name="T18" fmla="*/ 22 w 137"/>
                <a:gd name="T19" fmla="*/ 65 h 95"/>
                <a:gd name="T20" fmla="*/ 61 w 137"/>
                <a:gd name="T21" fmla="*/ 3 h 95"/>
                <a:gd name="T22" fmla="*/ 137 w 137"/>
                <a:gd name="T23" fmla="*/ 3 h 95"/>
                <a:gd name="T24" fmla="*/ 137 w 137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95">
                  <a:moveTo>
                    <a:pt x="3" y="95"/>
                  </a:moveTo>
                  <a:lnTo>
                    <a:pt x="3" y="95"/>
                  </a:lnTo>
                  <a:lnTo>
                    <a:pt x="3" y="95"/>
                  </a:lnTo>
                  <a:lnTo>
                    <a:pt x="3" y="95"/>
                  </a:lnTo>
                  <a:close/>
                  <a:moveTo>
                    <a:pt x="137" y="0"/>
                  </a:moveTo>
                  <a:lnTo>
                    <a:pt x="59" y="0"/>
                  </a:lnTo>
                  <a:lnTo>
                    <a:pt x="20" y="62"/>
                  </a:lnTo>
                  <a:lnTo>
                    <a:pt x="0" y="94"/>
                  </a:lnTo>
                  <a:lnTo>
                    <a:pt x="3" y="95"/>
                  </a:lnTo>
                  <a:lnTo>
                    <a:pt x="22" y="65"/>
                  </a:lnTo>
                  <a:lnTo>
                    <a:pt x="61" y="3"/>
                  </a:lnTo>
                  <a:lnTo>
                    <a:pt x="137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Freeform 206">
              <a:extLst>
                <a:ext uri="{FF2B5EF4-FFF2-40B4-BE49-F238E27FC236}">
                  <a16:creationId xmlns:a16="http://schemas.microsoft.com/office/drawing/2014/main" id="{04CCBFD4-EEA7-5F67-DE0E-4D4EDEBF9B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2189" y="1636713"/>
              <a:ext cx="217488" cy="150813"/>
            </a:xfrm>
            <a:custGeom>
              <a:avLst/>
              <a:gdLst>
                <a:gd name="T0" fmla="*/ 3 w 137"/>
                <a:gd name="T1" fmla="*/ 95 h 95"/>
                <a:gd name="T2" fmla="*/ 3 w 137"/>
                <a:gd name="T3" fmla="*/ 95 h 95"/>
                <a:gd name="T4" fmla="*/ 3 w 137"/>
                <a:gd name="T5" fmla="*/ 95 h 95"/>
                <a:gd name="T6" fmla="*/ 3 w 137"/>
                <a:gd name="T7" fmla="*/ 95 h 95"/>
                <a:gd name="T8" fmla="*/ 137 w 137"/>
                <a:gd name="T9" fmla="*/ 0 h 95"/>
                <a:gd name="T10" fmla="*/ 59 w 137"/>
                <a:gd name="T11" fmla="*/ 0 h 95"/>
                <a:gd name="T12" fmla="*/ 20 w 137"/>
                <a:gd name="T13" fmla="*/ 62 h 95"/>
                <a:gd name="T14" fmla="*/ 0 w 137"/>
                <a:gd name="T15" fmla="*/ 94 h 95"/>
                <a:gd name="T16" fmla="*/ 3 w 137"/>
                <a:gd name="T17" fmla="*/ 95 h 95"/>
                <a:gd name="T18" fmla="*/ 22 w 137"/>
                <a:gd name="T19" fmla="*/ 65 h 95"/>
                <a:gd name="T20" fmla="*/ 61 w 137"/>
                <a:gd name="T21" fmla="*/ 3 h 95"/>
                <a:gd name="T22" fmla="*/ 137 w 137"/>
                <a:gd name="T23" fmla="*/ 3 h 95"/>
                <a:gd name="T24" fmla="*/ 137 w 137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95">
                  <a:moveTo>
                    <a:pt x="3" y="95"/>
                  </a:moveTo>
                  <a:lnTo>
                    <a:pt x="3" y="95"/>
                  </a:lnTo>
                  <a:lnTo>
                    <a:pt x="3" y="95"/>
                  </a:lnTo>
                  <a:lnTo>
                    <a:pt x="3" y="95"/>
                  </a:lnTo>
                  <a:moveTo>
                    <a:pt x="137" y="0"/>
                  </a:moveTo>
                  <a:lnTo>
                    <a:pt x="59" y="0"/>
                  </a:lnTo>
                  <a:lnTo>
                    <a:pt x="20" y="62"/>
                  </a:lnTo>
                  <a:lnTo>
                    <a:pt x="0" y="94"/>
                  </a:lnTo>
                  <a:lnTo>
                    <a:pt x="3" y="95"/>
                  </a:lnTo>
                  <a:lnTo>
                    <a:pt x="22" y="65"/>
                  </a:lnTo>
                  <a:lnTo>
                    <a:pt x="61" y="3"/>
                  </a:lnTo>
                  <a:lnTo>
                    <a:pt x="137" y="3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Freeform 207">
              <a:extLst>
                <a:ext uri="{FF2B5EF4-FFF2-40B4-BE49-F238E27FC236}">
                  <a16:creationId xmlns:a16="http://schemas.microsoft.com/office/drawing/2014/main" id="{85838A00-0B3C-DDF1-CCBE-8E692C809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801" y="1606550"/>
              <a:ext cx="266700" cy="125413"/>
            </a:xfrm>
            <a:custGeom>
              <a:avLst/>
              <a:gdLst>
                <a:gd name="T0" fmla="*/ 92 w 168"/>
                <a:gd name="T1" fmla="*/ 0 h 79"/>
                <a:gd name="T2" fmla="*/ 0 w 168"/>
                <a:gd name="T3" fmla="*/ 0 h 79"/>
                <a:gd name="T4" fmla="*/ 0 w 168"/>
                <a:gd name="T5" fmla="*/ 4 h 79"/>
                <a:gd name="T6" fmla="*/ 90 w 168"/>
                <a:gd name="T7" fmla="*/ 4 h 79"/>
                <a:gd name="T8" fmla="*/ 138 w 168"/>
                <a:gd name="T9" fmla="*/ 50 h 79"/>
                <a:gd name="T10" fmla="*/ 165 w 168"/>
                <a:gd name="T11" fmla="*/ 79 h 79"/>
                <a:gd name="T12" fmla="*/ 168 w 168"/>
                <a:gd name="T13" fmla="*/ 76 h 79"/>
                <a:gd name="T14" fmla="*/ 168 w 168"/>
                <a:gd name="T15" fmla="*/ 76 h 79"/>
                <a:gd name="T16" fmla="*/ 140 w 168"/>
                <a:gd name="T17" fmla="*/ 49 h 79"/>
                <a:gd name="T18" fmla="*/ 92 w 168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79">
                  <a:moveTo>
                    <a:pt x="9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0" y="4"/>
                  </a:lnTo>
                  <a:lnTo>
                    <a:pt x="138" y="50"/>
                  </a:lnTo>
                  <a:lnTo>
                    <a:pt x="165" y="79"/>
                  </a:lnTo>
                  <a:lnTo>
                    <a:pt x="168" y="76"/>
                  </a:lnTo>
                  <a:lnTo>
                    <a:pt x="168" y="76"/>
                  </a:lnTo>
                  <a:lnTo>
                    <a:pt x="140" y="4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Freeform 208">
              <a:extLst>
                <a:ext uri="{FF2B5EF4-FFF2-40B4-BE49-F238E27FC236}">
                  <a16:creationId xmlns:a16="http://schemas.microsoft.com/office/drawing/2014/main" id="{4E3A8000-6F44-803D-3178-F5C615BCB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801" y="1606550"/>
              <a:ext cx="266700" cy="125413"/>
            </a:xfrm>
            <a:custGeom>
              <a:avLst/>
              <a:gdLst>
                <a:gd name="T0" fmla="*/ 92 w 168"/>
                <a:gd name="T1" fmla="*/ 0 h 79"/>
                <a:gd name="T2" fmla="*/ 0 w 168"/>
                <a:gd name="T3" fmla="*/ 0 h 79"/>
                <a:gd name="T4" fmla="*/ 0 w 168"/>
                <a:gd name="T5" fmla="*/ 4 h 79"/>
                <a:gd name="T6" fmla="*/ 90 w 168"/>
                <a:gd name="T7" fmla="*/ 4 h 79"/>
                <a:gd name="T8" fmla="*/ 138 w 168"/>
                <a:gd name="T9" fmla="*/ 50 h 79"/>
                <a:gd name="T10" fmla="*/ 165 w 168"/>
                <a:gd name="T11" fmla="*/ 79 h 79"/>
                <a:gd name="T12" fmla="*/ 168 w 168"/>
                <a:gd name="T13" fmla="*/ 76 h 79"/>
                <a:gd name="T14" fmla="*/ 168 w 168"/>
                <a:gd name="T15" fmla="*/ 76 h 79"/>
                <a:gd name="T16" fmla="*/ 140 w 168"/>
                <a:gd name="T17" fmla="*/ 49 h 79"/>
                <a:gd name="T18" fmla="*/ 92 w 168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79">
                  <a:moveTo>
                    <a:pt x="9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0" y="4"/>
                  </a:lnTo>
                  <a:lnTo>
                    <a:pt x="138" y="50"/>
                  </a:lnTo>
                  <a:lnTo>
                    <a:pt x="165" y="79"/>
                  </a:lnTo>
                  <a:lnTo>
                    <a:pt x="168" y="76"/>
                  </a:lnTo>
                  <a:lnTo>
                    <a:pt x="168" y="76"/>
                  </a:lnTo>
                  <a:lnTo>
                    <a:pt x="140" y="4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Freeform 209">
              <a:extLst>
                <a:ext uri="{FF2B5EF4-FFF2-40B4-BE49-F238E27FC236}">
                  <a16:creationId xmlns:a16="http://schemas.microsoft.com/office/drawing/2014/main" id="{A3BAD1F5-0F13-5483-DBA3-82C03C07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9114" y="1866900"/>
              <a:ext cx="252413" cy="6350"/>
            </a:xfrm>
            <a:custGeom>
              <a:avLst/>
              <a:gdLst>
                <a:gd name="T0" fmla="*/ 159 w 159"/>
                <a:gd name="T1" fmla="*/ 0 h 4"/>
                <a:gd name="T2" fmla="*/ 105 w 159"/>
                <a:gd name="T3" fmla="*/ 0 h 4"/>
                <a:gd name="T4" fmla="*/ 0 w 159"/>
                <a:gd name="T5" fmla="*/ 0 h 4"/>
                <a:gd name="T6" fmla="*/ 0 w 159"/>
                <a:gd name="T7" fmla="*/ 4 h 4"/>
                <a:gd name="T8" fmla="*/ 106 w 159"/>
                <a:gd name="T9" fmla="*/ 4 h 4"/>
                <a:gd name="T10" fmla="*/ 159 w 159"/>
                <a:gd name="T11" fmla="*/ 4 h 4"/>
                <a:gd name="T12" fmla="*/ 159 w 15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4">
                  <a:moveTo>
                    <a:pt x="159" y="0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06" y="4"/>
                  </a:lnTo>
                  <a:lnTo>
                    <a:pt x="159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Freeform 210">
              <a:extLst>
                <a:ext uri="{FF2B5EF4-FFF2-40B4-BE49-F238E27FC236}">
                  <a16:creationId xmlns:a16="http://schemas.microsoft.com/office/drawing/2014/main" id="{E7FEF74F-66BA-967C-6BCD-63C22B669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9114" y="1866900"/>
              <a:ext cx="252413" cy="6350"/>
            </a:xfrm>
            <a:custGeom>
              <a:avLst/>
              <a:gdLst>
                <a:gd name="T0" fmla="*/ 159 w 159"/>
                <a:gd name="T1" fmla="*/ 0 h 4"/>
                <a:gd name="T2" fmla="*/ 105 w 159"/>
                <a:gd name="T3" fmla="*/ 0 h 4"/>
                <a:gd name="T4" fmla="*/ 0 w 159"/>
                <a:gd name="T5" fmla="*/ 0 h 4"/>
                <a:gd name="T6" fmla="*/ 0 w 159"/>
                <a:gd name="T7" fmla="*/ 4 h 4"/>
                <a:gd name="T8" fmla="*/ 106 w 159"/>
                <a:gd name="T9" fmla="*/ 4 h 4"/>
                <a:gd name="T10" fmla="*/ 159 w 159"/>
                <a:gd name="T11" fmla="*/ 4 h 4"/>
                <a:gd name="T12" fmla="*/ 159 w 15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4">
                  <a:moveTo>
                    <a:pt x="159" y="0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06" y="4"/>
                  </a:lnTo>
                  <a:lnTo>
                    <a:pt x="159" y="4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Freeform 211">
              <a:extLst>
                <a:ext uri="{FF2B5EF4-FFF2-40B4-BE49-F238E27FC236}">
                  <a16:creationId xmlns:a16="http://schemas.microsoft.com/office/drawing/2014/main" id="{965D1362-6451-497B-BBB8-84D7F79FF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1957388"/>
              <a:ext cx="261938" cy="115888"/>
            </a:xfrm>
            <a:custGeom>
              <a:avLst/>
              <a:gdLst>
                <a:gd name="T0" fmla="*/ 163 w 165"/>
                <a:gd name="T1" fmla="*/ 0 h 73"/>
                <a:gd name="T2" fmla="*/ 141 w 165"/>
                <a:gd name="T3" fmla="*/ 22 h 73"/>
                <a:gd name="T4" fmla="*/ 93 w 165"/>
                <a:gd name="T5" fmla="*/ 70 h 73"/>
                <a:gd name="T6" fmla="*/ 0 w 165"/>
                <a:gd name="T7" fmla="*/ 70 h 73"/>
                <a:gd name="T8" fmla="*/ 0 w 165"/>
                <a:gd name="T9" fmla="*/ 73 h 73"/>
                <a:gd name="T10" fmla="*/ 93 w 165"/>
                <a:gd name="T11" fmla="*/ 73 h 73"/>
                <a:gd name="T12" fmla="*/ 143 w 165"/>
                <a:gd name="T13" fmla="*/ 24 h 73"/>
                <a:gd name="T14" fmla="*/ 165 w 165"/>
                <a:gd name="T15" fmla="*/ 2 h 73"/>
                <a:gd name="T16" fmla="*/ 163 w 165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73">
                  <a:moveTo>
                    <a:pt x="163" y="0"/>
                  </a:moveTo>
                  <a:lnTo>
                    <a:pt x="141" y="22"/>
                  </a:lnTo>
                  <a:lnTo>
                    <a:pt x="93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93" y="73"/>
                  </a:lnTo>
                  <a:lnTo>
                    <a:pt x="143" y="24"/>
                  </a:lnTo>
                  <a:lnTo>
                    <a:pt x="165" y="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Freeform 212">
              <a:extLst>
                <a:ext uri="{FF2B5EF4-FFF2-40B4-BE49-F238E27FC236}">
                  <a16:creationId xmlns:a16="http://schemas.microsoft.com/office/drawing/2014/main" id="{51D65CD1-8953-AF81-F6BB-7916391EE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1957388"/>
              <a:ext cx="261938" cy="115888"/>
            </a:xfrm>
            <a:custGeom>
              <a:avLst/>
              <a:gdLst>
                <a:gd name="T0" fmla="*/ 163 w 165"/>
                <a:gd name="T1" fmla="*/ 0 h 73"/>
                <a:gd name="T2" fmla="*/ 141 w 165"/>
                <a:gd name="T3" fmla="*/ 22 h 73"/>
                <a:gd name="T4" fmla="*/ 93 w 165"/>
                <a:gd name="T5" fmla="*/ 70 h 73"/>
                <a:gd name="T6" fmla="*/ 0 w 165"/>
                <a:gd name="T7" fmla="*/ 70 h 73"/>
                <a:gd name="T8" fmla="*/ 0 w 165"/>
                <a:gd name="T9" fmla="*/ 73 h 73"/>
                <a:gd name="T10" fmla="*/ 93 w 165"/>
                <a:gd name="T11" fmla="*/ 73 h 73"/>
                <a:gd name="T12" fmla="*/ 143 w 165"/>
                <a:gd name="T13" fmla="*/ 24 h 73"/>
                <a:gd name="T14" fmla="*/ 165 w 165"/>
                <a:gd name="T15" fmla="*/ 2 h 73"/>
                <a:gd name="T16" fmla="*/ 163 w 165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73">
                  <a:moveTo>
                    <a:pt x="163" y="0"/>
                  </a:moveTo>
                  <a:lnTo>
                    <a:pt x="141" y="22"/>
                  </a:lnTo>
                  <a:lnTo>
                    <a:pt x="93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93" y="73"/>
                  </a:lnTo>
                  <a:lnTo>
                    <a:pt x="143" y="24"/>
                  </a:lnTo>
                  <a:lnTo>
                    <a:pt x="165" y="2"/>
                  </a:lnTo>
                  <a:lnTo>
                    <a:pt x="1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Freeform 213">
              <a:extLst>
                <a:ext uri="{FF2B5EF4-FFF2-40B4-BE49-F238E27FC236}">
                  <a16:creationId xmlns:a16="http://schemas.microsoft.com/office/drawing/2014/main" id="{7E8273CA-0000-B4AD-E341-4B349E62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1" y="1976438"/>
              <a:ext cx="179388" cy="182563"/>
            </a:xfrm>
            <a:custGeom>
              <a:avLst/>
              <a:gdLst>
                <a:gd name="T0" fmla="*/ 110 w 113"/>
                <a:gd name="T1" fmla="*/ 0 h 115"/>
                <a:gd name="T2" fmla="*/ 105 w 113"/>
                <a:gd name="T3" fmla="*/ 30 h 115"/>
                <a:gd name="T4" fmla="*/ 92 w 113"/>
                <a:gd name="T5" fmla="*/ 111 h 115"/>
                <a:gd name="T6" fmla="*/ 0 w 113"/>
                <a:gd name="T7" fmla="*/ 111 h 115"/>
                <a:gd name="T8" fmla="*/ 0 w 113"/>
                <a:gd name="T9" fmla="*/ 115 h 115"/>
                <a:gd name="T10" fmla="*/ 95 w 113"/>
                <a:gd name="T11" fmla="*/ 115 h 115"/>
                <a:gd name="T12" fmla="*/ 108 w 113"/>
                <a:gd name="T13" fmla="*/ 31 h 115"/>
                <a:gd name="T14" fmla="*/ 113 w 113"/>
                <a:gd name="T15" fmla="*/ 0 h 115"/>
                <a:gd name="T16" fmla="*/ 110 w 113"/>
                <a:gd name="T17" fmla="*/ 0 h 115"/>
                <a:gd name="T18" fmla="*/ 110 w 113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5">
                  <a:moveTo>
                    <a:pt x="110" y="0"/>
                  </a:moveTo>
                  <a:lnTo>
                    <a:pt x="105" y="30"/>
                  </a:lnTo>
                  <a:lnTo>
                    <a:pt x="92" y="111"/>
                  </a:lnTo>
                  <a:lnTo>
                    <a:pt x="0" y="111"/>
                  </a:lnTo>
                  <a:lnTo>
                    <a:pt x="0" y="115"/>
                  </a:lnTo>
                  <a:lnTo>
                    <a:pt x="95" y="115"/>
                  </a:lnTo>
                  <a:lnTo>
                    <a:pt x="108" y="31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Freeform 214">
              <a:extLst>
                <a:ext uri="{FF2B5EF4-FFF2-40B4-BE49-F238E27FC236}">
                  <a16:creationId xmlns:a16="http://schemas.microsoft.com/office/drawing/2014/main" id="{FD9C4550-B180-D173-CC7E-C098F3BF3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1" y="1976438"/>
              <a:ext cx="179388" cy="182563"/>
            </a:xfrm>
            <a:custGeom>
              <a:avLst/>
              <a:gdLst>
                <a:gd name="T0" fmla="*/ 110 w 113"/>
                <a:gd name="T1" fmla="*/ 0 h 115"/>
                <a:gd name="T2" fmla="*/ 105 w 113"/>
                <a:gd name="T3" fmla="*/ 30 h 115"/>
                <a:gd name="T4" fmla="*/ 92 w 113"/>
                <a:gd name="T5" fmla="*/ 111 h 115"/>
                <a:gd name="T6" fmla="*/ 0 w 113"/>
                <a:gd name="T7" fmla="*/ 111 h 115"/>
                <a:gd name="T8" fmla="*/ 0 w 113"/>
                <a:gd name="T9" fmla="*/ 115 h 115"/>
                <a:gd name="T10" fmla="*/ 95 w 113"/>
                <a:gd name="T11" fmla="*/ 115 h 115"/>
                <a:gd name="T12" fmla="*/ 108 w 113"/>
                <a:gd name="T13" fmla="*/ 31 h 115"/>
                <a:gd name="T14" fmla="*/ 113 w 113"/>
                <a:gd name="T15" fmla="*/ 0 h 115"/>
                <a:gd name="T16" fmla="*/ 110 w 113"/>
                <a:gd name="T17" fmla="*/ 0 h 115"/>
                <a:gd name="T18" fmla="*/ 110 w 113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5">
                  <a:moveTo>
                    <a:pt x="110" y="0"/>
                  </a:moveTo>
                  <a:lnTo>
                    <a:pt x="105" y="30"/>
                  </a:lnTo>
                  <a:lnTo>
                    <a:pt x="92" y="111"/>
                  </a:lnTo>
                  <a:lnTo>
                    <a:pt x="0" y="111"/>
                  </a:lnTo>
                  <a:lnTo>
                    <a:pt x="0" y="115"/>
                  </a:lnTo>
                  <a:lnTo>
                    <a:pt x="95" y="115"/>
                  </a:lnTo>
                  <a:lnTo>
                    <a:pt x="108" y="31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Rectangle 215">
              <a:extLst>
                <a:ext uri="{FF2B5EF4-FFF2-40B4-BE49-F238E27FC236}">
                  <a16:creationId xmlns:a16="http://schemas.microsoft.com/office/drawing/2014/main" id="{C63EE188-79E2-D4B8-9C41-1C7DF2A46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1" y="1612900"/>
              <a:ext cx="103188" cy="14288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Rectangle 217">
              <a:extLst>
                <a:ext uri="{FF2B5EF4-FFF2-40B4-BE49-F238E27FC236}">
                  <a16:creationId xmlns:a16="http://schemas.microsoft.com/office/drawing/2014/main" id="{0AB368E7-00A7-04C8-E4CA-9C9053253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1612900"/>
              <a:ext cx="103187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Rectangle 218">
              <a:extLst>
                <a:ext uri="{FF2B5EF4-FFF2-40B4-BE49-F238E27FC236}">
                  <a16:creationId xmlns:a16="http://schemas.microsoft.com/office/drawing/2014/main" id="{D55D0A58-F10A-AE55-162E-B58F9660B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1577975"/>
              <a:ext cx="101600" cy="14288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Rectangle 219">
              <a:extLst>
                <a:ext uri="{FF2B5EF4-FFF2-40B4-BE49-F238E27FC236}">
                  <a16:creationId xmlns:a16="http://schemas.microsoft.com/office/drawing/2014/main" id="{05575CE7-9B29-87FB-25DD-6786A2347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1577975"/>
              <a:ext cx="101600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Rectangle 220">
              <a:extLst>
                <a:ext uri="{FF2B5EF4-FFF2-40B4-BE49-F238E27FC236}">
                  <a16:creationId xmlns:a16="http://schemas.microsoft.com/office/drawing/2014/main" id="{44EC3CAE-33E6-AF16-0890-3BB1AAF7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0" y="2043113"/>
              <a:ext cx="96837" cy="14288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Rectangle 221">
              <a:extLst>
                <a:ext uri="{FF2B5EF4-FFF2-40B4-BE49-F238E27FC236}">
                  <a16:creationId xmlns:a16="http://schemas.microsoft.com/office/drawing/2014/main" id="{0B0DED1A-8268-CA2B-F8D6-DA177114A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0" y="2043113"/>
              <a:ext cx="96837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Rectangle 222">
              <a:extLst>
                <a:ext uri="{FF2B5EF4-FFF2-40B4-BE49-F238E27FC236}">
                  <a16:creationId xmlns:a16="http://schemas.microsoft.com/office/drawing/2014/main" id="{FA91E149-8FC8-80A1-A572-FC95767E6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2127250"/>
              <a:ext cx="131762" cy="15875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ectangle 223">
              <a:extLst>
                <a:ext uri="{FF2B5EF4-FFF2-40B4-BE49-F238E27FC236}">
                  <a16:creationId xmlns:a16="http://schemas.microsoft.com/office/drawing/2014/main" id="{3BAD69D0-591B-8543-5C24-BEC3B3903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2127250"/>
              <a:ext cx="131762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Rectangle 224">
              <a:extLst>
                <a:ext uri="{FF2B5EF4-FFF2-40B4-BE49-F238E27FC236}">
                  <a16:creationId xmlns:a16="http://schemas.microsoft.com/office/drawing/2014/main" id="{719F5EC7-BE51-7F90-635B-74ECF258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1838325"/>
              <a:ext cx="71437" cy="14288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Rectangle 225">
              <a:extLst>
                <a:ext uri="{FF2B5EF4-FFF2-40B4-BE49-F238E27FC236}">
                  <a16:creationId xmlns:a16="http://schemas.microsoft.com/office/drawing/2014/main" id="{624BD3E4-C279-2E66-52AB-B81C37A5E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1838325"/>
              <a:ext cx="71437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Freeform 239">
              <a:extLst>
                <a:ext uri="{FF2B5EF4-FFF2-40B4-BE49-F238E27FC236}">
                  <a16:creationId xmlns:a16="http://schemas.microsoft.com/office/drawing/2014/main" id="{C354A4B3-C1A5-7EC5-BD36-9A8528825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7513" y="2301875"/>
              <a:ext cx="1552575" cy="123825"/>
            </a:xfrm>
            <a:custGeom>
              <a:avLst/>
              <a:gdLst>
                <a:gd name="T0" fmla="*/ 1165 w 1173"/>
                <a:gd name="T1" fmla="*/ 67 h 94"/>
                <a:gd name="T2" fmla="*/ 1152 w 1173"/>
                <a:gd name="T3" fmla="*/ 80 h 94"/>
                <a:gd name="T4" fmla="*/ 1139 w 1173"/>
                <a:gd name="T5" fmla="*/ 67 h 94"/>
                <a:gd name="T6" fmla="*/ 1135 w 1173"/>
                <a:gd name="T7" fmla="*/ 77 h 94"/>
                <a:gd name="T8" fmla="*/ 1140 w 1173"/>
                <a:gd name="T9" fmla="*/ 89 h 94"/>
                <a:gd name="T10" fmla="*/ 1152 w 1173"/>
                <a:gd name="T11" fmla="*/ 94 h 94"/>
                <a:gd name="T12" fmla="*/ 1164 w 1173"/>
                <a:gd name="T13" fmla="*/ 89 h 94"/>
                <a:gd name="T14" fmla="*/ 1169 w 1173"/>
                <a:gd name="T15" fmla="*/ 77 h 94"/>
                <a:gd name="T16" fmla="*/ 1171 w 1173"/>
                <a:gd name="T17" fmla="*/ 77 h 94"/>
                <a:gd name="T18" fmla="*/ 1173 w 1173"/>
                <a:gd name="T19" fmla="*/ 77 h 94"/>
                <a:gd name="T20" fmla="*/ 1173 w 1173"/>
                <a:gd name="T21" fmla="*/ 77 h 94"/>
                <a:gd name="T22" fmla="*/ 1171 w 1173"/>
                <a:gd name="T23" fmla="*/ 77 h 94"/>
                <a:gd name="T24" fmla="*/ 1169 w 1173"/>
                <a:gd name="T25" fmla="*/ 77 h 94"/>
                <a:gd name="T26" fmla="*/ 1165 w 1173"/>
                <a:gd name="T27" fmla="*/ 67 h 94"/>
                <a:gd name="T28" fmla="*/ 1152 w 1173"/>
                <a:gd name="T29" fmla="*/ 60 h 94"/>
                <a:gd name="T30" fmla="*/ 1141 w 1173"/>
                <a:gd name="T31" fmla="*/ 64 h 94"/>
                <a:gd name="T32" fmla="*/ 1152 w 1173"/>
                <a:gd name="T33" fmla="*/ 74 h 94"/>
                <a:gd name="T34" fmla="*/ 1162 w 1173"/>
                <a:gd name="T35" fmla="*/ 64 h 94"/>
                <a:gd name="T36" fmla="*/ 1152 w 1173"/>
                <a:gd name="T37" fmla="*/ 60 h 94"/>
                <a:gd name="T38" fmla="*/ 6 w 1173"/>
                <a:gd name="T39" fmla="*/ 3 h 94"/>
                <a:gd name="T40" fmla="*/ 0 w 1173"/>
                <a:gd name="T41" fmla="*/ 4 h 94"/>
                <a:gd name="T42" fmla="*/ 4 w 1173"/>
                <a:gd name="T43" fmla="*/ 3 h 94"/>
                <a:gd name="T44" fmla="*/ 6 w 1173"/>
                <a:gd name="T45" fmla="*/ 3 h 94"/>
                <a:gd name="T46" fmla="*/ 22 w 1173"/>
                <a:gd name="T47" fmla="*/ 0 h 94"/>
                <a:gd name="T48" fmla="*/ 21 w 1173"/>
                <a:gd name="T49" fmla="*/ 0 h 94"/>
                <a:gd name="T50" fmla="*/ 21 w 1173"/>
                <a:gd name="T51" fmla="*/ 1 h 94"/>
                <a:gd name="T52" fmla="*/ 22 w 1173"/>
                <a:gd name="T5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3" h="94">
                  <a:moveTo>
                    <a:pt x="1165" y="67"/>
                  </a:moveTo>
                  <a:cubicBezTo>
                    <a:pt x="1152" y="80"/>
                    <a:pt x="1152" y="80"/>
                    <a:pt x="1152" y="80"/>
                  </a:cubicBezTo>
                  <a:cubicBezTo>
                    <a:pt x="1139" y="67"/>
                    <a:pt x="1139" y="67"/>
                    <a:pt x="1139" y="67"/>
                  </a:cubicBezTo>
                  <a:cubicBezTo>
                    <a:pt x="1137" y="70"/>
                    <a:pt x="1135" y="73"/>
                    <a:pt x="1135" y="77"/>
                  </a:cubicBezTo>
                  <a:cubicBezTo>
                    <a:pt x="1135" y="82"/>
                    <a:pt x="1137" y="86"/>
                    <a:pt x="1140" y="89"/>
                  </a:cubicBezTo>
                  <a:cubicBezTo>
                    <a:pt x="1143" y="92"/>
                    <a:pt x="1147" y="94"/>
                    <a:pt x="1152" y="94"/>
                  </a:cubicBezTo>
                  <a:cubicBezTo>
                    <a:pt x="1157" y="94"/>
                    <a:pt x="1161" y="92"/>
                    <a:pt x="1164" y="89"/>
                  </a:cubicBezTo>
                  <a:cubicBezTo>
                    <a:pt x="1167" y="86"/>
                    <a:pt x="1169" y="82"/>
                    <a:pt x="1169" y="77"/>
                  </a:cubicBezTo>
                  <a:cubicBezTo>
                    <a:pt x="1171" y="77"/>
                    <a:pt x="1171" y="77"/>
                    <a:pt x="1171" y="77"/>
                  </a:cubicBezTo>
                  <a:cubicBezTo>
                    <a:pt x="1173" y="77"/>
                    <a:pt x="1173" y="77"/>
                    <a:pt x="1173" y="77"/>
                  </a:cubicBezTo>
                  <a:cubicBezTo>
                    <a:pt x="1173" y="77"/>
                    <a:pt x="1173" y="77"/>
                    <a:pt x="1173" y="77"/>
                  </a:cubicBezTo>
                  <a:cubicBezTo>
                    <a:pt x="1171" y="77"/>
                    <a:pt x="1171" y="77"/>
                    <a:pt x="1171" y="77"/>
                  </a:cubicBezTo>
                  <a:cubicBezTo>
                    <a:pt x="1169" y="77"/>
                    <a:pt x="1169" y="77"/>
                    <a:pt x="1169" y="77"/>
                  </a:cubicBezTo>
                  <a:cubicBezTo>
                    <a:pt x="1169" y="73"/>
                    <a:pt x="1167" y="70"/>
                    <a:pt x="1165" y="67"/>
                  </a:cubicBezTo>
                  <a:moveTo>
                    <a:pt x="1152" y="60"/>
                  </a:moveTo>
                  <a:cubicBezTo>
                    <a:pt x="1148" y="60"/>
                    <a:pt x="1144" y="62"/>
                    <a:pt x="1141" y="64"/>
                  </a:cubicBezTo>
                  <a:cubicBezTo>
                    <a:pt x="1152" y="74"/>
                    <a:pt x="1152" y="74"/>
                    <a:pt x="1152" y="74"/>
                  </a:cubicBezTo>
                  <a:cubicBezTo>
                    <a:pt x="1162" y="64"/>
                    <a:pt x="1162" y="64"/>
                    <a:pt x="1162" y="64"/>
                  </a:cubicBezTo>
                  <a:cubicBezTo>
                    <a:pt x="1159" y="62"/>
                    <a:pt x="1156" y="60"/>
                    <a:pt x="1152" y="60"/>
                  </a:cubicBezTo>
                  <a:moveTo>
                    <a:pt x="6" y="3"/>
                  </a:moveTo>
                  <a:cubicBezTo>
                    <a:pt x="4" y="3"/>
                    <a:pt x="2" y="3"/>
                    <a:pt x="0" y="4"/>
                  </a:cubicBezTo>
                  <a:cubicBezTo>
                    <a:pt x="1" y="4"/>
                    <a:pt x="3" y="4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Freeform 249">
              <a:extLst>
                <a:ext uri="{FF2B5EF4-FFF2-40B4-BE49-F238E27FC236}">
                  <a16:creationId xmlns:a16="http://schemas.microsoft.com/office/drawing/2014/main" id="{052E7E36-008E-B7C0-09F8-AAFBC7F461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7513" y="2027238"/>
              <a:ext cx="377825" cy="365125"/>
            </a:xfrm>
            <a:custGeom>
              <a:avLst/>
              <a:gdLst>
                <a:gd name="T0" fmla="*/ 270 w 286"/>
                <a:gd name="T1" fmla="*/ 10 h 276"/>
                <a:gd name="T2" fmla="*/ 43 w 286"/>
                <a:gd name="T3" fmla="*/ 191 h 276"/>
                <a:gd name="T4" fmla="*/ 42 w 286"/>
                <a:gd name="T5" fmla="*/ 195 h 276"/>
                <a:gd name="T6" fmla="*/ 42 w 286"/>
                <a:gd name="T7" fmla="*/ 195 h 276"/>
                <a:gd name="T8" fmla="*/ 42 w 286"/>
                <a:gd name="T9" fmla="*/ 195 h 276"/>
                <a:gd name="T10" fmla="*/ 42 w 286"/>
                <a:gd name="T11" fmla="*/ 195 h 276"/>
                <a:gd name="T12" fmla="*/ 42 w 286"/>
                <a:gd name="T13" fmla="*/ 195 h 276"/>
                <a:gd name="T14" fmla="*/ 42 w 286"/>
                <a:gd name="T15" fmla="*/ 195 h 276"/>
                <a:gd name="T16" fmla="*/ 42 w 286"/>
                <a:gd name="T17" fmla="*/ 195 h 276"/>
                <a:gd name="T18" fmla="*/ 41 w 286"/>
                <a:gd name="T19" fmla="*/ 195 h 276"/>
                <a:gd name="T20" fmla="*/ 41 w 286"/>
                <a:gd name="T21" fmla="*/ 195 h 276"/>
                <a:gd name="T22" fmla="*/ 23 w 286"/>
                <a:gd name="T23" fmla="*/ 207 h 276"/>
                <a:gd name="T24" fmla="*/ 22 w 286"/>
                <a:gd name="T25" fmla="*/ 208 h 276"/>
                <a:gd name="T26" fmla="*/ 22 w 286"/>
                <a:gd name="T27" fmla="*/ 207 h 276"/>
                <a:gd name="T28" fmla="*/ 12 w 286"/>
                <a:gd name="T29" fmla="*/ 210 h 276"/>
                <a:gd name="T30" fmla="*/ 10 w 286"/>
                <a:gd name="T31" fmla="*/ 210 h 276"/>
                <a:gd name="T32" fmla="*/ 8 w 286"/>
                <a:gd name="T33" fmla="*/ 209 h 276"/>
                <a:gd name="T34" fmla="*/ 7 w 286"/>
                <a:gd name="T35" fmla="*/ 210 h 276"/>
                <a:gd name="T36" fmla="*/ 5 w 286"/>
                <a:gd name="T37" fmla="*/ 210 h 276"/>
                <a:gd name="T38" fmla="*/ 1 w 286"/>
                <a:gd name="T39" fmla="*/ 211 h 276"/>
                <a:gd name="T40" fmla="*/ 0 w 286"/>
                <a:gd name="T41" fmla="*/ 211 h 276"/>
                <a:gd name="T42" fmla="*/ 0 w 286"/>
                <a:gd name="T43" fmla="*/ 276 h 276"/>
                <a:gd name="T44" fmla="*/ 8 w 286"/>
                <a:gd name="T45" fmla="*/ 274 h 276"/>
                <a:gd name="T46" fmla="*/ 10 w 286"/>
                <a:gd name="T47" fmla="*/ 274 h 276"/>
                <a:gd name="T48" fmla="*/ 12 w 286"/>
                <a:gd name="T49" fmla="*/ 274 h 276"/>
                <a:gd name="T50" fmla="*/ 26 w 286"/>
                <a:gd name="T51" fmla="*/ 270 h 276"/>
                <a:gd name="T52" fmla="*/ 26 w 286"/>
                <a:gd name="T53" fmla="*/ 270 h 276"/>
                <a:gd name="T54" fmla="*/ 33 w 286"/>
                <a:gd name="T55" fmla="*/ 266 h 276"/>
                <a:gd name="T56" fmla="*/ 34 w 286"/>
                <a:gd name="T57" fmla="*/ 265 h 276"/>
                <a:gd name="T58" fmla="*/ 37 w 286"/>
                <a:gd name="T59" fmla="*/ 263 h 276"/>
                <a:gd name="T60" fmla="*/ 38 w 286"/>
                <a:gd name="T61" fmla="*/ 262 h 276"/>
                <a:gd name="T62" fmla="*/ 42 w 286"/>
                <a:gd name="T63" fmla="*/ 259 h 276"/>
                <a:gd name="T64" fmla="*/ 35 w 286"/>
                <a:gd name="T65" fmla="*/ 212 h 276"/>
                <a:gd name="T66" fmla="*/ 270 w 286"/>
                <a:gd name="T67" fmla="*/ 18 h 276"/>
                <a:gd name="T68" fmla="*/ 270 w 286"/>
                <a:gd name="T69" fmla="*/ 10 h 276"/>
                <a:gd name="T70" fmla="*/ 283 w 286"/>
                <a:gd name="T71" fmla="*/ 0 h 276"/>
                <a:gd name="T72" fmla="*/ 274 w 286"/>
                <a:gd name="T73" fmla="*/ 7 h 276"/>
                <a:gd name="T74" fmla="*/ 274 w 286"/>
                <a:gd name="T75" fmla="*/ 15 h 276"/>
                <a:gd name="T76" fmla="*/ 286 w 286"/>
                <a:gd name="T77" fmla="*/ 4 h 276"/>
                <a:gd name="T78" fmla="*/ 283 w 286"/>
                <a:gd name="T7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6" h="276">
                  <a:moveTo>
                    <a:pt x="270" y="10"/>
                  </a:moveTo>
                  <a:cubicBezTo>
                    <a:pt x="43" y="191"/>
                    <a:pt x="43" y="191"/>
                    <a:pt x="43" y="191"/>
                  </a:cubicBezTo>
                  <a:cubicBezTo>
                    <a:pt x="43" y="192"/>
                    <a:pt x="42" y="194"/>
                    <a:pt x="42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1" y="195"/>
                    <a:pt x="41" y="195"/>
                    <a:pt x="41" y="195"/>
                  </a:cubicBezTo>
                  <a:cubicBezTo>
                    <a:pt x="41" y="195"/>
                    <a:pt x="41" y="195"/>
                    <a:pt x="41" y="195"/>
                  </a:cubicBezTo>
                  <a:cubicBezTo>
                    <a:pt x="34" y="201"/>
                    <a:pt x="28" y="204"/>
                    <a:pt x="23" y="207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2" y="207"/>
                    <a:pt x="22" y="207"/>
                    <a:pt x="22" y="207"/>
                  </a:cubicBezTo>
                  <a:cubicBezTo>
                    <a:pt x="18" y="209"/>
                    <a:pt x="14" y="210"/>
                    <a:pt x="12" y="210"/>
                  </a:cubicBezTo>
                  <a:cubicBezTo>
                    <a:pt x="12" y="210"/>
                    <a:pt x="11" y="210"/>
                    <a:pt x="10" y="210"/>
                  </a:cubicBezTo>
                  <a:cubicBezTo>
                    <a:pt x="10" y="210"/>
                    <a:pt x="9" y="209"/>
                    <a:pt x="8" y="209"/>
                  </a:cubicBezTo>
                  <a:cubicBezTo>
                    <a:pt x="8" y="209"/>
                    <a:pt x="7" y="209"/>
                    <a:pt x="7" y="210"/>
                  </a:cubicBezTo>
                  <a:cubicBezTo>
                    <a:pt x="6" y="210"/>
                    <a:pt x="6" y="210"/>
                    <a:pt x="5" y="210"/>
                  </a:cubicBezTo>
                  <a:cubicBezTo>
                    <a:pt x="4" y="211"/>
                    <a:pt x="2" y="211"/>
                    <a:pt x="1" y="211"/>
                  </a:cubicBezTo>
                  <a:cubicBezTo>
                    <a:pt x="1" y="211"/>
                    <a:pt x="1" y="211"/>
                    <a:pt x="0" y="211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3" y="275"/>
                    <a:pt x="5" y="274"/>
                    <a:pt x="8" y="274"/>
                  </a:cubicBezTo>
                  <a:cubicBezTo>
                    <a:pt x="9" y="274"/>
                    <a:pt x="10" y="274"/>
                    <a:pt x="10" y="274"/>
                  </a:cubicBezTo>
                  <a:cubicBezTo>
                    <a:pt x="11" y="274"/>
                    <a:pt x="12" y="274"/>
                    <a:pt x="12" y="274"/>
                  </a:cubicBezTo>
                  <a:cubicBezTo>
                    <a:pt x="15" y="274"/>
                    <a:pt x="19" y="273"/>
                    <a:pt x="26" y="270"/>
                  </a:cubicBezTo>
                  <a:cubicBezTo>
                    <a:pt x="26" y="270"/>
                    <a:pt x="26" y="270"/>
                    <a:pt x="26" y="270"/>
                  </a:cubicBezTo>
                  <a:cubicBezTo>
                    <a:pt x="28" y="269"/>
                    <a:pt x="30" y="267"/>
                    <a:pt x="33" y="266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5" y="264"/>
                    <a:pt x="36" y="264"/>
                    <a:pt x="37" y="263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9" y="261"/>
                    <a:pt x="41" y="260"/>
                    <a:pt x="42" y="259"/>
                  </a:cubicBezTo>
                  <a:cubicBezTo>
                    <a:pt x="46" y="246"/>
                    <a:pt x="40" y="222"/>
                    <a:pt x="35" y="212"/>
                  </a:cubicBezTo>
                  <a:cubicBezTo>
                    <a:pt x="270" y="18"/>
                    <a:pt x="270" y="18"/>
                    <a:pt x="270" y="18"/>
                  </a:cubicBezTo>
                  <a:cubicBezTo>
                    <a:pt x="270" y="10"/>
                    <a:pt x="270" y="10"/>
                    <a:pt x="270" y="10"/>
                  </a:cubicBezTo>
                  <a:moveTo>
                    <a:pt x="283" y="0"/>
                  </a:moveTo>
                  <a:cubicBezTo>
                    <a:pt x="274" y="7"/>
                    <a:pt x="274" y="7"/>
                    <a:pt x="274" y="7"/>
                  </a:cubicBezTo>
                  <a:cubicBezTo>
                    <a:pt x="274" y="15"/>
                    <a:pt x="274" y="15"/>
                    <a:pt x="274" y="15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83" y="0"/>
                    <a:pt x="283" y="0"/>
                    <a:pt x="283" y="0"/>
                  </a:cubicBezTo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Freeform 250">
              <a:extLst>
                <a:ext uri="{FF2B5EF4-FFF2-40B4-BE49-F238E27FC236}">
                  <a16:creationId xmlns:a16="http://schemas.microsoft.com/office/drawing/2014/main" id="{BA690857-3462-7422-585B-5580D1DE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2036763"/>
              <a:ext cx="4762" cy="14288"/>
            </a:xfrm>
            <a:custGeom>
              <a:avLst/>
              <a:gdLst>
                <a:gd name="T0" fmla="*/ 3 w 3"/>
                <a:gd name="T1" fmla="*/ 0 h 9"/>
                <a:gd name="T2" fmla="*/ 0 w 3"/>
                <a:gd name="T3" fmla="*/ 2 h 9"/>
                <a:gd name="T4" fmla="*/ 0 w 3"/>
                <a:gd name="T5" fmla="*/ 9 h 9"/>
                <a:gd name="T6" fmla="*/ 3 w 3"/>
                <a:gd name="T7" fmla="*/ 7 h 9"/>
                <a:gd name="T8" fmla="*/ 3 w 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9">
                  <a:moveTo>
                    <a:pt x="3" y="0"/>
                  </a:moveTo>
                  <a:lnTo>
                    <a:pt x="0" y="2"/>
                  </a:lnTo>
                  <a:lnTo>
                    <a:pt x="0" y="9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Freeform 251">
              <a:extLst>
                <a:ext uri="{FF2B5EF4-FFF2-40B4-BE49-F238E27FC236}">
                  <a16:creationId xmlns:a16="http://schemas.microsoft.com/office/drawing/2014/main" id="{422A6287-9E1D-5B83-B2CA-D9ECEF0B7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2036763"/>
              <a:ext cx="4762" cy="14288"/>
            </a:xfrm>
            <a:custGeom>
              <a:avLst/>
              <a:gdLst>
                <a:gd name="T0" fmla="*/ 3 w 3"/>
                <a:gd name="T1" fmla="*/ 0 h 9"/>
                <a:gd name="T2" fmla="*/ 0 w 3"/>
                <a:gd name="T3" fmla="*/ 2 h 9"/>
                <a:gd name="T4" fmla="*/ 0 w 3"/>
                <a:gd name="T5" fmla="*/ 9 h 9"/>
                <a:gd name="T6" fmla="*/ 3 w 3"/>
                <a:gd name="T7" fmla="*/ 7 h 9"/>
                <a:gd name="T8" fmla="*/ 3 w 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9">
                  <a:moveTo>
                    <a:pt x="3" y="0"/>
                  </a:moveTo>
                  <a:lnTo>
                    <a:pt x="0" y="2"/>
                  </a:lnTo>
                  <a:lnTo>
                    <a:pt x="0" y="9"/>
                  </a:lnTo>
                  <a:lnTo>
                    <a:pt x="3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Freeform 252">
              <a:extLst>
                <a:ext uri="{FF2B5EF4-FFF2-40B4-BE49-F238E27FC236}">
                  <a16:creationId xmlns:a16="http://schemas.microsoft.com/office/drawing/2014/main" id="{5D022D42-01CD-5757-E3CB-9F78EF18B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7513" y="2235200"/>
              <a:ext cx="55562" cy="71438"/>
            </a:xfrm>
            <a:custGeom>
              <a:avLst/>
              <a:gdLst>
                <a:gd name="T0" fmla="*/ 42 w 43"/>
                <a:gd name="T1" fmla="*/ 38 h 54"/>
                <a:gd name="T2" fmla="*/ 41 w 43"/>
                <a:gd name="T3" fmla="*/ 38 h 54"/>
                <a:gd name="T4" fmla="*/ 42 w 43"/>
                <a:gd name="T5" fmla="*/ 38 h 54"/>
                <a:gd name="T6" fmla="*/ 42 w 43"/>
                <a:gd name="T7" fmla="*/ 38 h 54"/>
                <a:gd name="T8" fmla="*/ 42 w 43"/>
                <a:gd name="T9" fmla="*/ 38 h 54"/>
                <a:gd name="T10" fmla="*/ 42 w 43"/>
                <a:gd name="T11" fmla="*/ 38 h 54"/>
                <a:gd name="T12" fmla="*/ 42 w 43"/>
                <a:gd name="T13" fmla="*/ 38 h 54"/>
                <a:gd name="T14" fmla="*/ 42 w 43"/>
                <a:gd name="T15" fmla="*/ 38 h 54"/>
                <a:gd name="T16" fmla="*/ 42 w 43"/>
                <a:gd name="T17" fmla="*/ 38 h 54"/>
                <a:gd name="T18" fmla="*/ 43 w 43"/>
                <a:gd name="T19" fmla="*/ 27 h 54"/>
                <a:gd name="T20" fmla="*/ 42 w 43"/>
                <a:gd name="T21" fmla="*/ 38 h 54"/>
                <a:gd name="T22" fmla="*/ 42 w 43"/>
                <a:gd name="T23" fmla="*/ 38 h 54"/>
                <a:gd name="T24" fmla="*/ 42 w 43"/>
                <a:gd name="T25" fmla="*/ 38 h 54"/>
                <a:gd name="T26" fmla="*/ 43 w 43"/>
                <a:gd name="T27" fmla="*/ 34 h 54"/>
                <a:gd name="T28" fmla="*/ 43 w 43"/>
                <a:gd name="T29" fmla="*/ 27 h 54"/>
                <a:gd name="T30" fmla="*/ 0 w 43"/>
                <a:gd name="T31" fmla="*/ 5 h 54"/>
                <a:gd name="T32" fmla="*/ 0 w 43"/>
                <a:gd name="T33" fmla="*/ 54 h 54"/>
                <a:gd name="T34" fmla="*/ 1 w 43"/>
                <a:gd name="T35" fmla="*/ 54 h 54"/>
                <a:gd name="T36" fmla="*/ 7 w 43"/>
                <a:gd name="T37" fmla="*/ 53 h 54"/>
                <a:gd name="T38" fmla="*/ 8 w 43"/>
                <a:gd name="T39" fmla="*/ 52 h 54"/>
                <a:gd name="T40" fmla="*/ 10 w 43"/>
                <a:gd name="T41" fmla="*/ 53 h 54"/>
                <a:gd name="T42" fmla="*/ 12 w 43"/>
                <a:gd name="T43" fmla="*/ 53 h 54"/>
                <a:gd name="T44" fmla="*/ 22 w 43"/>
                <a:gd name="T45" fmla="*/ 50 h 54"/>
                <a:gd name="T46" fmla="*/ 23 w 43"/>
                <a:gd name="T47" fmla="*/ 50 h 54"/>
                <a:gd name="T48" fmla="*/ 41 w 43"/>
                <a:gd name="T49" fmla="*/ 38 h 54"/>
                <a:gd name="T50" fmla="*/ 26 w 43"/>
                <a:gd name="T51" fmla="*/ 48 h 54"/>
                <a:gd name="T52" fmla="*/ 21 w 43"/>
                <a:gd name="T53" fmla="*/ 43 h 54"/>
                <a:gd name="T54" fmla="*/ 16 w 43"/>
                <a:gd name="T55" fmla="*/ 6 h 54"/>
                <a:gd name="T56" fmla="*/ 7 w 43"/>
                <a:gd name="T57" fmla="*/ 13 h 54"/>
                <a:gd name="T58" fmla="*/ 0 w 43"/>
                <a:gd name="T59" fmla="*/ 5 h 54"/>
                <a:gd name="T60" fmla="*/ 4 w 43"/>
                <a:gd name="T61" fmla="*/ 0 h 54"/>
                <a:gd name="T62" fmla="*/ 0 w 43"/>
                <a:gd name="T63" fmla="*/ 2 h 54"/>
                <a:gd name="T64" fmla="*/ 0 w 43"/>
                <a:gd name="T65" fmla="*/ 3 h 54"/>
                <a:gd name="T66" fmla="*/ 4 w 43"/>
                <a:gd name="T6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" h="54">
                  <a:moveTo>
                    <a:pt x="42" y="38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2" y="38"/>
                  </a:cubicBezTo>
                  <a:moveTo>
                    <a:pt x="42" y="38"/>
                  </a:move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moveTo>
                    <a:pt x="42" y="38"/>
                  </a:move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moveTo>
                    <a:pt x="43" y="27"/>
                  </a:moveTo>
                  <a:cubicBezTo>
                    <a:pt x="43" y="31"/>
                    <a:pt x="43" y="35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7"/>
                    <a:pt x="43" y="35"/>
                    <a:pt x="43" y="34"/>
                  </a:cubicBezTo>
                  <a:cubicBezTo>
                    <a:pt x="43" y="32"/>
                    <a:pt x="43" y="30"/>
                    <a:pt x="43" y="27"/>
                  </a:cubicBezTo>
                  <a:moveTo>
                    <a:pt x="0" y="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3" y="53"/>
                    <a:pt x="5" y="53"/>
                    <a:pt x="7" y="53"/>
                  </a:cubicBezTo>
                  <a:cubicBezTo>
                    <a:pt x="7" y="52"/>
                    <a:pt x="8" y="52"/>
                    <a:pt x="8" y="52"/>
                  </a:cubicBezTo>
                  <a:cubicBezTo>
                    <a:pt x="9" y="52"/>
                    <a:pt x="10" y="53"/>
                    <a:pt x="10" y="53"/>
                  </a:cubicBezTo>
                  <a:cubicBezTo>
                    <a:pt x="11" y="53"/>
                    <a:pt x="12" y="53"/>
                    <a:pt x="12" y="53"/>
                  </a:cubicBezTo>
                  <a:cubicBezTo>
                    <a:pt x="14" y="53"/>
                    <a:pt x="18" y="52"/>
                    <a:pt x="22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8" y="47"/>
                    <a:pt x="34" y="44"/>
                    <a:pt x="41" y="38"/>
                  </a:cubicBezTo>
                  <a:cubicBezTo>
                    <a:pt x="35" y="43"/>
                    <a:pt x="30" y="46"/>
                    <a:pt x="26" y="48"/>
                  </a:cubicBezTo>
                  <a:cubicBezTo>
                    <a:pt x="23" y="48"/>
                    <a:pt x="21" y="46"/>
                    <a:pt x="21" y="43"/>
                  </a:cubicBezTo>
                  <a:cubicBezTo>
                    <a:pt x="21" y="32"/>
                    <a:pt x="16" y="18"/>
                    <a:pt x="16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4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7B11C88-0516-89EE-1D6F-0DD399C62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513" y="2211388"/>
              <a:ext cx="28575" cy="26988"/>
            </a:xfrm>
            <a:custGeom>
              <a:avLst/>
              <a:gdLst>
                <a:gd name="T0" fmla="*/ 22 w 22"/>
                <a:gd name="T1" fmla="*/ 0 h 20"/>
                <a:gd name="T2" fmla="*/ 5 w 22"/>
                <a:gd name="T3" fmla="*/ 7 h 20"/>
                <a:gd name="T4" fmla="*/ 0 w 22"/>
                <a:gd name="T5" fmla="*/ 8 h 20"/>
                <a:gd name="T6" fmla="*/ 0 w 22"/>
                <a:gd name="T7" fmla="*/ 20 h 20"/>
                <a:gd name="T8" fmla="*/ 4 w 22"/>
                <a:gd name="T9" fmla="*/ 18 h 20"/>
                <a:gd name="T10" fmla="*/ 22 w 22"/>
                <a:gd name="T11" fmla="*/ 4 h 20"/>
                <a:gd name="T12" fmla="*/ 22 w 22"/>
                <a:gd name="T13" fmla="*/ 0 h 20"/>
                <a:gd name="T14" fmla="*/ 22 w 22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22" y="0"/>
                  </a:moveTo>
                  <a:cubicBezTo>
                    <a:pt x="20" y="0"/>
                    <a:pt x="16" y="2"/>
                    <a:pt x="5" y="7"/>
                  </a:cubicBezTo>
                  <a:cubicBezTo>
                    <a:pt x="4" y="7"/>
                    <a:pt x="2" y="8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3" y="19"/>
                    <a:pt x="4" y="18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69AAAC47-E418-320E-C6C3-8E6DE4FBF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513" y="1941513"/>
              <a:ext cx="377825" cy="311150"/>
            </a:xfrm>
            <a:custGeom>
              <a:avLst/>
              <a:gdLst>
                <a:gd name="T0" fmla="*/ 283 w 286"/>
                <a:gd name="T1" fmla="*/ 0 h 235"/>
                <a:gd name="T2" fmla="*/ 274 w 286"/>
                <a:gd name="T3" fmla="*/ 7 h 235"/>
                <a:gd name="T4" fmla="*/ 270 w 286"/>
                <a:gd name="T5" fmla="*/ 10 h 235"/>
                <a:gd name="T6" fmla="*/ 22 w 286"/>
                <a:gd name="T7" fmla="*/ 208 h 235"/>
                <a:gd name="T8" fmla="*/ 4 w 286"/>
                <a:gd name="T9" fmla="*/ 222 h 235"/>
                <a:gd name="T10" fmla="*/ 0 w 286"/>
                <a:gd name="T11" fmla="*/ 225 h 235"/>
                <a:gd name="T12" fmla="*/ 0 w 286"/>
                <a:gd name="T13" fmla="*/ 227 h 235"/>
                <a:gd name="T14" fmla="*/ 7 w 286"/>
                <a:gd name="T15" fmla="*/ 235 h 235"/>
                <a:gd name="T16" fmla="*/ 16 w 286"/>
                <a:gd name="T17" fmla="*/ 228 h 235"/>
                <a:gd name="T18" fmla="*/ 25 w 286"/>
                <a:gd name="T19" fmla="*/ 209 h 235"/>
                <a:gd name="T20" fmla="*/ 29 w 286"/>
                <a:gd name="T21" fmla="*/ 208 h 235"/>
                <a:gd name="T22" fmla="*/ 34 w 286"/>
                <a:gd name="T23" fmla="*/ 210 h 235"/>
                <a:gd name="T24" fmla="*/ 35 w 286"/>
                <a:gd name="T25" fmla="*/ 212 h 235"/>
                <a:gd name="T26" fmla="*/ 270 w 286"/>
                <a:gd name="T27" fmla="*/ 18 h 235"/>
                <a:gd name="T28" fmla="*/ 274 w 286"/>
                <a:gd name="T29" fmla="*/ 15 h 235"/>
                <a:gd name="T30" fmla="*/ 286 w 286"/>
                <a:gd name="T31" fmla="*/ 5 h 235"/>
                <a:gd name="T32" fmla="*/ 283 w 286"/>
                <a:gd name="T3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6" h="235">
                  <a:moveTo>
                    <a:pt x="283" y="0"/>
                  </a:moveTo>
                  <a:cubicBezTo>
                    <a:pt x="274" y="7"/>
                    <a:pt x="274" y="7"/>
                    <a:pt x="274" y="7"/>
                  </a:cubicBezTo>
                  <a:cubicBezTo>
                    <a:pt x="270" y="10"/>
                    <a:pt x="270" y="10"/>
                    <a:pt x="270" y="10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7" y="235"/>
                    <a:pt x="7" y="235"/>
                    <a:pt x="7" y="235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7" y="220"/>
                    <a:pt x="19" y="213"/>
                    <a:pt x="25" y="209"/>
                  </a:cubicBezTo>
                  <a:cubicBezTo>
                    <a:pt x="26" y="209"/>
                    <a:pt x="28" y="208"/>
                    <a:pt x="29" y="208"/>
                  </a:cubicBezTo>
                  <a:cubicBezTo>
                    <a:pt x="31" y="208"/>
                    <a:pt x="33" y="209"/>
                    <a:pt x="34" y="210"/>
                  </a:cubicBezTo>
                  <a:cubicBezTo>
                    <a:pt x="34" y="211"/>
                    <a:pt x="35" y="211"/>
                    <a:pt x="35" y="212"/>
                  </a:cubicBezTo>
                  <a:cubicBezTo>
                    <a:pt x="270" y="18"/>
                    <a:pt x="270" y="18"/>
                    <a:pt x="270" y="18"/>
                  </a:cubicBezTo>
                  <a:cubicBezTo>
                    <a:pt x="274" y="15"/>
                    <a:pt x="274" y="15"/>
                    <a:pt x="274" y="15"/>
                  </a:cubicBezTo>
                  <a:cubicBezTo>
                    <a:pt x="286" y="5"/>
                    <a:pt x="286" y="5"/>
                    <a:pt x="286" y="5"/>
                  </a:cubicBezTo>
                  <a:cubicBezTo>
                    <a:pt x="283" y="0"/>
                    <a:pt x="283" y="0"/>
                    <a:pt x="28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BC0C0A6D-88D3-B41B-4DBB-9601CF50E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50" y="2216150"/>
              <a:ext cx="34925" cy="82550"/>
            </a:xfrm>
            <a:custGeom>
              <a:avLst/>
              <a:gdLst>
                <a:gd name="T0" fmla="*/ 13 w 27"/>
                <a:gd name="T1" fmla="*/ 0 h 62"/>
                <a:gd name="T2" fmla="*/ 9 w 27"/>
                <a:gd name="T3" fmla="*/ 1 h 62"/>
                <a:gd name="T4" fmla="*/ 0 w 27"/>
                <a:gd name="T5" fmla="*/ 20 h 62"/>
                <a:gd name="T6" fmla="*/ 5 w 27"/>
                <a:gd name="T7" fmla="*/ 57 h 62"/>
                <a:gd name="T8" fmla="*/ 10 w 27"/>
                <a:gd name="T9" fmla="*/ 62 h 62"/>
                <a:gd name="T10" fmla="*/ 25 w 27"/>
                <a:gd name="T11" fmla="*/ 52 h 62"/>
                <a:gd name="T12" fmla="*/ 25 w 27"/>
                <a:gd name="T13" fmla="*/ 52 h 62"/>
                <a:gd name="T14" fmla="*/ 26 w 27"/>
                <a:gd name="T15" fmla="*/ 52 h 62"/>
                <a:gd name="T16" fmla="*/ 26 w 27"/>
                <a:gd name="T17" fmla="*/ 52 h 62"/>
                <a:gd name="T18" fmla="*/ 26 w 27"/>
                <a:gd name="T19" fmla="*/ 52 h 62"/>
                <a:gd name="T20" fmla="*/ 26 w 27"/>
                <a:gd name="T21" fmla="*/ 52 h 62"/>
                <a:gd name="T22" fmla="*/ 26 w 27"/>
                <a:gd name="T23" fmla="*/ 52 h 62"/>
                <a:gd name="T24" fmla="*/ 26 w 27"/>
                <a:gd name="T25" fmla="*/ 52 h 62"/>
                <a:gd name="T26" fmla="*/ 26 w 27"/>
                <a:gd name="T27" fmla="*/ 52 h 62"/>
                <a:gd name="T28" fmla="*/ 27 w 27"/>
                <a:gd name="T29" fmla="*/ 41 h 62"/>
                <a:gd name="T30" fmla="*/ 19 w 27"/>
                <a:gd name="T31" fmla="*/ 4 h 62"/>
                <a:gd name="T32" fmla="*/ 18 w 27"/>
                <a:gd name="T33" fmla="*/ 2 h 62"/>
                <a:gd name="T34" fmla="*/ 13 w 27"/>
                <a:gd name="T3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62">
                  <a:moveTo>
                    <a:pt x="13" y="0"/>
                  </a:moveTo>
                  <a:cubicBezTo>
                    <a:pt x="12" y="0"/>
                    <a:pt x="10" y="1"/>
                    <a:pt x="9" y="1"/>
                  </a:cubicBezTo>
                  <a:cubicBezTo>
                    <a:pt x="3" y="5"/>
                    <a:pt x="1" y="12"/>
                    <a:pt x="0" y="20"/>
                  </a:cubicBezTo>
                  <a:cubicBezTo>
                    <a:pt x="0" y="32"/>
                    <a:pt x="5" y="46"/>
                    <a:pt x="5" y="57"/>
                  </a:cubicBezTo>
                  <a:cubicBezTo>
                    <a:pt x="5" y="60"/>
                    <a:pt x="7" y="62"/>
                    <a:pt x="10" y="62"/>
                  </a:cubicBezTo>
                  <a:cubicBezTo>
                    <a:pt x="14" y="60"/>
                    <a:pt x="19" y="57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49"/>
                    <a:pt x="27" y="45"/>
                    <a:pt x="27" y="41"/>
                  </a:cubicBezTo>
                  <a:cubicBezTo>
                    <a:pt x="27" y="28"/>
                    <a:pt x="23" y="12"/>
                    <a:pt x="19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5D364E6F-D492-C8D2-182C-1578CD7B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138" y="609600"/>
              <a:ext cx="752475" cy="385763"/>
            </a:xfrm>
            <a:custGeom>
              <a:avLst/>
              <a:gdLst>
                <a:gd name="T0" fmla="*/ 506 w 568"/>
                <a:gd name="T1" fmla="*/ 122 h 292"/>
                <a:gd name="T2" fmla="*/ 307 w 568"/>
                <a:gd name="T3" fmla="*/ 122 h 292"/>
                <a:gd name="T4" fmla="*/ 307 w 568"/>
                <a:gd name="T5" fmla="*/ 0 h 292"/>
                <a:gd name="T6" fmla="*/ 274 w 568"/>
                <a:gd name="T7" fmla="*/ 0 h 292"/>
                <a:gd name="T8" fmla="*/ 274 w 568"/>
                <a:gd name="T9" fmla="*/ 122 h 292"/>
                <a:gd name="T10" fmla="*/ 62 w 568"/>
                <a:gd name="T11" fmla="*/ 122 h 292"/>
                <a:gd name="T12" fmla="*/ 0 w 568"/>
                <a:gd name="T13" fmla="*/ 184 h 292"/>
                <a:gd name="T14" fmla="*/ 0 w 568"/>
                <a:gd name="T15" fmla="*/ 232 h 292"/>
                <a:gd name="T16" fmla="*/ 44 w 568"/>
                <a:gd name="T17" fmla="*/ 292 h 292"/>
                <a:gd name="T18" fmla="*/ 44 w 568"/>
                <a:gd name="T19" fmla="*/ 275 h 292"/>
                <a:gd name="T20" fmla="*/ 16 w 568"/>
                <a:gd name="T21" fmla="*/ 232 h 292"/>
                <a:gd name="T22" fmla="*/ 16 w 568"/>
                <a:gd name="T23" fmla="*/ 184 h 292"/>
                <a:gd name="T24" fmla="*/ 62 w 568"/>
                <a:gd name="T25" fmla="*/ 138 h 292"/>
                <a:gd name="T26" fmla="*/ 506 w 568"/>
                <a:gd name="T27" fmla="*/ 138 h 292"/>
                <a:gd name="T28" fmla="*/ 552 w 568"/>
                <a:gd name="T29" fmla="*/ 184 h 292"/>
                <a:gd name="T30" fmla="*/ 552 w 568"/>
                <a:gd name="T31" fmla="*/ 232 h 292"/>
                <a:gd name="T32" fmla="*/ 536 w 568"/>
                <a:gd name="T33" fmla="*/ 267 h 292"/>
                <a:gd name="T34" fmla="*/ 536 w 568"/>
                <a:gd name="T35" fmla="*/ 287 h 292"/>
                <a:gd name="T36" fmla="*/ 568 w 568"/>
                <a:gd name="T37" fmla="*/ 232 h 292"/>
                <a:gd name="T38" fmla="*/ 568 w 568"/>
                <a:gd name="T39" fmla="*/ 184 h 292"/>
                <a:gd name="T40" fmla="*/ 506 w 568"/>
                <a:gd name="T41" fmla="*/ 12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292">
                  <a:moveTo>
                    <a:pt x="506" y="122"/>
                  </a:moveTo>
                  <a:cubicBezTo>
                    <a:pt x="307" y="122"/>
                    <a:pt x="307" y="122"/>
                    <a:pt x="307" y="122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28" y="122"/>
                    <a:pt x="0" y="150"/>
                    <a:pt x="0" y="184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60"/>
                    <a:pt x="19" y="284"/>
                    <a:pt x="44" y="292"/>
                  </a:cubicBezTo>
                  <a:cubicBezTo>
                    <a:pt x="44" y="275"/>
                    <a:pt x="44" y="275"/>
                    <a:pt x="44" y="275"/>
                  </a:cubicBezTo>
                  <a:cubicBezTo>
                    <a:pt x="28" y="268"/>
                    <a:pt x="16" y="251"/>
                    <a:pt x="16" y="232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6" y="159"/>
                    <a:pt x="37" y="138"/>
                    <a:pt x="62" y="138"/>
                  </a:cubicBezTo>
                  <a:cubicBezTo>
                    <a:pt x="506" y="138"/>
                    <a:pt x="506" y="138"/>
                    <a:pt x="506" y="138"/>
                  </a:cubicBezTo>
                  <a:cubicBezTo>
                    <a:pt x="532" y="138"/>
                    <a:pt x="552" y="159"/>
                    <a:pt x="552" y="184"/>
                  </a:cubicBezTo>
                  <a:cubicBezTo>
                    <a:pt x="552" y="232"/>
                    <a:pt x="552" y="232"/>
                    <a:pt x="552" y="232"/>
                  </a:cubicBezTo>
                  <a:cubicBezTo>
                    <a:pt x="552" y="246"/>
                    <a:pt x="546" y="259"/>
                    <a:pt x="536" y="267"/>
                  </a:cubicBezTo>
                  <a:cubicBezTo>
                    <a:pt x="536" y="287"/>
                    <a:pt x="536" y="287"/>
                    <a:pt x="536" y="287"/>
                  </a:cubicBezTo>
                  <a:cubicBezTo>
                    <a:pt x="555" y="276"/>
                    <a:pt x="568" y="256"/>
                    <a:pt x="568" y="232"/>
                  </a:cubicBezTo>
                  <a:cubicBezTo>
                    <a:pt x="568" y="184"/>
                    <a:pt x="568" y="184"/>
                    <a:pt x="568" y="184"/>
                  </a:cubicBezTo>
                  <a:cubicBezTo>
                    <a:pt x="568" y="150"/>
                    <a:pt x="541" y="122"/>
                    <a:pt x="506" y="1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D15CD5B4-C4FE-F462-2FE8-38FB4028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75" y="884238"/>
              <a:ext cx="650875" cy="222250"/>
            </a:xfrm>
            <a:custGeom>
              <a:avLst/>
              <a:gdLst>
                <a:gd name="T0" fmla="*/ 438 w 492"/>
                <a:gd name="T1" fmla="*/ 168 h 168"/>
                <a:gd name="T2" fmla="*/ 54 w 492"/>
                <a:gd name="T3" fmla="*/ 168 h 168"/>
                <a:gd name="T4" fmla="*/ 0 w 492"/>
                <a:gd name="T5" fmla="*/ 114 h 168"/>
                <a:gd name="T6" fmla="*/ 0 w 492"/>
                <a:gd name="T7" fmla="*/ 54 h 168"/>
                <a:gd name="T8" fmla="*/ 54 w 492"/>
                <a:gd name="T9" fmla="*/ 0 h 168"/>
                <a:gd name="T10" fmla="*/ 438 w 492"/>
                <a:gd name="T11" fmla="*/ 0 h 168"/>
                <a:gd name="T12" fmla="*/ 492 w 492"/>
                <a:gd name="T13" fmla="*/ 54 h 168"/>
                <a:gd name="T14" fmla="*/ 492 w 492"/>
                <a:gd name="T15" fmla="*/ 114 h 168"/>
                <a:gd name="T16" fmla="*/ 438 w 492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2" h="168">
                  <a:moveTo>
                    <a:pt x="438" y="168"/>
                  </a:moveTo>
                  <a:cubicBezTo>
                    <a:pt x="54" y="168"/>
                    <a:pt x="54" y="168"/>
                    <a:pt x="54" y="168"/>
                  </a:cubicBezTo>
                  <a:cubicBezTo>
                    <a:pt x="25" y="168"/>
                    <a:pt x="0" y="144"/>
                    <a:pt x="0" y="11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5" y="0"/>
                    <a:pt x="54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68" y="0"/>
                    <a:pt x="492" y="25"/>
                    <a:pt x="492" y="54"/>
                  </a:cubicBezTo>
                  <a:cubicBezTo>
                    <a:pt x="492" y="114"/>
                    <a:pt x="492" y="114"/>
                    <a:pt x="492" y="114"/>
                  </a:cubicBezTo>
                  <a:cubicBezTo>
                    <a:pt x="492" y="144"/>
                    <a:pt x="468" y="168"/>
                    <a:pt x="438" y="16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Rectangle 258">
              <a:extLst>
                <a:ext uri="{FF2B5EF4-FFF2-40B4-BE49-F238E27FC236}">
                  <a16:creationId xmlns:a16="http://schemas.microsoft.com/office/drawing/2014/main" id="{F140B34C-7473-4578-2B0E-5A8AC3881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914400"/>
              <a:ext cx="492125" cy="149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Freeform 259">
              <a:extLst>
                <a:ext uri="{FF2B5EF4-FFF2-40B4-BE49-F238E27FC236}">
                  <a16:creationId xmlns:a16="http://schemas.microsoft.com/office/drawing/2014/main" id="{FB972FAB-9D32-83B6-8273-3C4877B8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550" y="901700"/>
              <a:ext cx="517525" cy="173038"/>
            </a:xfrm>
            <a:custGeom>
              <a:avLst/>
              <a:gdLst>
                <a:gd name="T0" fmla="*/ 318 w 326"/>
                <a:gd name="T1" fmla="*/ 102 h 109"/>
                <a:gd name="T2" fmla="*/ 318 w 326"/>
                <a:gd name="T3" fmla="*/ 94 h 109"/>
                <a:gd name="T4" fmla="*/ 16 w 326"/>
                <a:gd name="T5" fmla="*/ 94 h 109"/>
                <a:gd name="T6" fmla="*/ 16 w 326"/>
                <a:gd name="T7" fmla="*/ 15 h 109"/>
                <a:gd name="T8" fmla="*/ 310 w 326"/>
                <a:gd name="T9" fmla="*/ 15 h 109"/>
                <a:gd name="T10" fmla="*/ 310 w 326"/>
                <a:gd name="T11" fmla="*/ 102 h 109"/>
                <a:gd name="T12" fmla="*/ 318 w 326"/>
                <a:gd name="T13" fmla="*/ 102 h 109"/>
                <a:gd name="T14" fmla="*/ 318 w 326"/>
                <a:gd name="T15" fmla="*/ 94 h 109"/>
                <a:gd name="T16" fmla="*/ 318 w 326"/>
                <a:gd name="T17" fmla="*/ 102 h 109"/>
                <a:gd name="T18" fmla="*/ 326 w 326"/>
                <a:gd name="T19" fmla="*/ 102 h 109"/>
                <a:gd name="T20" fmla="*/ 326 w 326"/>
                <a:gd name="T21" fmla="*/ 0 h 109"/>
                <a:gd name="T22" fmla="*/ 0 w 326"/>
                <a:gd name="T23" fmla="*/ 0 h 109"/>
                <a:gd name="T24" fmla="*/ 0 w 326"/>
                <a:gd name="T25" fmla="*/ 109 h 109"/>
                <a:gd name="T26" fmla="*/ 326 w 326"/>
                <a:gd name="T27" fmla="*/ 109 h 109"/>
                <a:gd name="T28" fmla="*/ 326 w 326"/>
                <a:gd name="T29" fmla="*/ 102 h 109"/>
                <a:gd name="T30" fmla="*/ 318 w 326"/>
                <a:gd name="T31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109">
                  <a:moveTo>
                    <a:pt x="318" y="102"/>
                  </a:moveTo>
                  <a:lnTo>
                    <a:pt x="318" y="94"/>
                  </a:lnTo>
                  <a:lnTo>
                    <a:pt x="16" y="94"/>
                  </a:lnTo>
                  <a:lnTo>
                    <a:pt x="16" y="15"/>
                  </a:lnTo>
                  <a:lnTo>
                    <a:pt x="310" y="15"/>
                  </a:lnTo>
                  <a:lnTo>
                    <a:pt x="310" y="102"/>
                  </a:lnTo>
                  <a:lnTo>
                    <a:pt x="318" y="102"/>
                  </a:lnTo>
                  <a:lnTo>
                    <a:pt x="318" y="94"/>
                  </a:lnTo>
                  <a:lnTo>
                    <a:pt x="318" y="102"/>
                  </a:lnTo>
                  <a:lnTo>
                    <a:pt x="326" y="102"/>
                  </a:lnTo>
                  <a:lnTo>
                    <a:pt x="326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26" y="109"/>
                  </a:lnTo>
                  <a:lnTo>
                    <a:pt x="326" y="102"/>
                  </a:lnTo>
                  <a:lnTo>
                    <a:pt x="318" y="10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Oval 260">
              <a:extLst>
                <a:ext uri="{FF2B5EF4-FFF2-40B4-BE49-F238E27FC236}">
                  <a16:creationId xmlns:a16="http://schemas.microsoft.com/office/drawing/2014/main" id="{89FC0914-95D4-765A-742A-BCA397A2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996950"/>
              <a:ext cx="25400" cy="26988"/>
            </a:xfrm>
            <a:prstGeom prst="ellipse">
              <a:avLst/>
            </a:pr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Oval 261">
              <a:extLst>
                <a:ext uri="{FF2B5EF4-FFF2-40B4-BE49-F238E27FC236}">
                  <a16:creationId xmlns:a16="http://schemas.microsoft.com/office/drawing/2014/main" id="{0502933D-1F2A-46D2-C9F7-7025BDD5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996950"/>
              <a:ext cx="25400" cy="26988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Oval 262">
              <a:extLst>
                <a:ext uri="{FF2B5EF4-FFF2-40B4-BE49-F238E27FC236}">
                  <a16:creationId xmlns:a16="http://schemas.microsoft.com/office/drawing/2014/main" id="{49AC636A-3665-E04C-92DF-86992602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958850"/>
              <a:ext cx="25400" cy="26988"/>
            </a:xfrm>
            <a:prstGeom prst="ellipse">
              <a:avLst/>
            </a:pr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Oval 263">
              <a:extLst>
                <a:ext uri="{FF2B5EF4-FFF2-40B4-BE49-F238E27FC236}">
                  <a16:creationId xmlns:a16="http://schemas.microsoft.com/office/drawing/2014/main" id="{E26B76DD-B6E3-469B-DC80-8EDC65A01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958850"/>
              <a:ext cx="25400" cy="26988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8" name="Oval 264">
              <a:extLst>
                <a:ext uri="{FF2B5EF4-FFF2-40B4-BE49-F238E27FC236}">
                  <a16:creationId xmlns:a16="http://schemas.microsoft.com/office/drawing/2014/main" id="{FEDD0854-0905-4A93-C2BF-BD17FA72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313" y="996950"/>
              <a:ext cx="26987" cy="26988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9" name="Oval 265">
              <a:extLst>
                <a:ext uri="{FF2B5EF4-FFF2-40B4-BE49-F238E27FC236}">
                  <a16:creationId xmlns:a16="http://schemas.microsoft.com/office/drawing/2014/main" id="{2FF6EB60-3E6D-8B0F-7084-666C7287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313" y="958850"/>
              <a:ext cx="26987" cy="26988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Oval 266">
              <a:extLst>
                <a:ext uri="{FF2B5EF4-FFF2-40B4-BE49-F238E27FC236}">
                  <a16:creationId xmlns:a16="http://schemas.microsoft.com/office/drawing/2014/main" id="{0E7C91E0-0E7F-3150-5436-C7E52C30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0" y="939800"/>
              <a:ext cx="7937" cy="9525"/>
            </a:xfrm>
            <a:prstGeom prst="ellipse">
              <a:avLst/>
            </a:prstGeom>
            <a:solidFill>
              <a:srgbClr val="91C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Oval 267">
              <a:extLst>
                <a:ext uri="{FF2B5EF4-FFF2-40B4-BE49-F238E27FC236}">
                  <a16:creationId xmlns:a16="http://schemas.microsoft.com/office/drawing/2014/main" id="{0513C562-DB27-101A-7E2C-672C12123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0" y="962025"/>
              <a:ext cx="7937" cy="7938"/>
            </a:xfrm>
            <a:prstGeom prst="ellipse">
              <a:avLst/>
            </a:pr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2" name="Freeform 268">
              <a:extLst>
                <a:ext uri="{FF2B5EF4-FFF2-40B4-BE49-F238E27FC236}">
                  <a16:creationId xmlns:a16="http://schemas.microsoft.com/office/drawing/2014/main" id="{07AAA242-857C-77C6-8354-F6D920A8B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350" y="946150"/>
              <a:ext cx="20637" cy="36513"/>
            </a:xfrm>
            <a:custGeom>
              <a:avLst/>
              <a:gdLst>
                <a:gd name="T0" fmla="*/ 13 w 13"/>
                <a:gd name="T1" fmla="*/ 11 h 23"/>
                <a:gd name="T2" fmla="*/ 13 w 13"/>
                <a:gd name="T3" fmla="*/ 11 h 23"/>
                <a:gd name="T4" fmla="*/ 13 w 13"/>
                <a:gd name="T5" fmla="*/ 0 h 23"/>
                <a:gd name="T6" fmla="*/ 0 w 13"/>
                <a:gd name="T7" fmla="*/ 0 h 23"/>
                <a:gd name="T8" fmla="*/ 0 w 13"/>
                <a:gd name="T9" fmla="*/ 11 h 23"/>
                <a:gd name="T10" fmla="*/ 0 w 13"/>
                <a:gd name="T11" fmla="*/ 11 h 23"/>
                <a:gd name="T12" fmla="*/ 0 w 13"/>
                <a:gd name="T13" fmla="*/ 23 h 23"/>
                <a:gd name="T14" fmla="*/ 13 w 13"/>
                <a:gd name="T15" fmla="*/ 23 h 23"/>
                <a:gd name="T16" fmla="*/ 13 w 13"/>
                <a:gd name="T17" fmla="*/ 11 h 23"/>
                <a:gd name="T18" fmla="*/ 12 w 13"/>
                <a:gd name="T19" fmla="*/ 22 h 23"/>
                <a:gd name="T20" fmla="*/ 1 w 13"/>
                <a:gd name="T21" fmla="*/ 22 h 23"/>
                <a:gd name="T22" fmla="*/ 1 w 13"/>
                <a:gd name="T23" fmla="*/ 12 h 23"/>
                <a:gd name="T24" fmla="*/ 12 w 13"/>
                <a:gd name="T25" fmla="*/ 12 h 23"/>
                <a:gd name="T26" fmla="*/ 12 w 13"/>
                <a:gd name="T27" fmla="*/ 22 h 23"/>
                <a:gd name="T28" fmla="*/ 12 w 13"/>
                <a:gd name="T29" fmla="*/ 10 h 23"/>
                <a:gd name="T30" fmla="*/ 1 w 13"/>
                <a:gd name="T31" fmla="*/ 10 h 23"/>
                <a:gd name="T32" fmla="*/ 1 w 13"/>
                <a:gd name="T33" fmla="*/ 0 h 23"/>
                <a:gd name="T34" fmla="*/ 12 w 13"/>
                <a:gd name="T35" fmla="*/ 0 h 23"/>
                <a:gd name="T36" fmla="*/ 12 w 13"/>
                <a:gd name="T37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23">
                  <a:moveTo>
                    <a:pt x="13" y="11"/>
                  </a:moveTo>
                  <a:lnTo>
                    <a:pt x="13" y="11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13" y="23"/>
                  </a:lnTo>
                  <a:lnTo>
                    <a:pt x="13" y="11"/>
                  </a:lnTo>
                  <a:close/>
                  <a:moveTo>
                    <a:pt x="12" y="22"/>
                  </a:moveTo>
                  <a:lnTo>
                    <a:pt x="1" y="22"/>
                  </a:lnTo>
                  <a:lnTo>
                    <a:pt x="1" y="12"/>
                  </a:lnTo>
                  <a:lnTo>
                    <a:pt x="12" y="12"/>
                  </a:lnTo>
                  <a:lnTo>
                    <a:pt x="12" y="22"/>
                  </a:lnTo>
                  <a:close/>
                  <a:moveTo>
                    <a:pt x="12" y="10"/>
                  </a:moveTo>
                  <a:lnTo>
                    <a:pt x="1" y="10"/>
                  </a:lnTo>
                  <a:lnTo>
                    <a:pt x="1" y="0"/>
                  </a:lnTo>
                  <a:lnTo>
                    <a:pt x="12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Freeform 269">
              <a:extLst>
                <a:ext uri="{FF2B5EF4-FFF2-40B4-BE49-F238E27FC236}">
                  <a16:creationId xmlns:a16="http://schemas.microsoft.com/office/drawing/2014/main" id="{482BFD41-5A1B-55CA-6F09-5C3630828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8175" y="941388"/>
              <a:ext cx="26987" cy="44450"/>
            </a:xfrm>
            <a:custGeom>
              <a:avLst/>
              <a:gdLst>
                <a:gd name="T0" fmla="*/ 0 w 17"/>
                <a:gd name="T1" fmla="*/ 0 h 28"/>
                <a:gd name="T2" fmla="*/ 0 w 17"/>
                <a:gd name="T3" fmla="*/ 28 h 28"/>
                <a:gd name="T4" fmla="*/ 17 w 17"/>
                <a:gd name="T5" fmla="*/ 28 h 28"/>
                <a:gd name="T6" fmla="*/ 17 w 17"/>
                <a:gd name="T7" fmla="*/ 0 h 28"/>
                <a:gd name="T8" fmla="*/ 0 w 17"/>
                <a:gd name="T9" fmla="*/ 0 h 28"/>
                <a:gd name="T10" fmla="*/ 16 w 17"/>
                <a:gd name="T11" fmla="*/ 28 h 28"/>
                <a:gd name="T12" fmla="*/ 0 w 17"/>
                <a:gd name="T13" fmla="*/ 28 h 28"/>
                <a:gd name="T14" fmla="*/ 0 w 17"/>
                <a:gd name="T15" fmla="*/ 1 h 28"/>
                <a:gd name="T16" fmla="*/ 16 w 17"/>
                <a:gd name="T17" fmla="*/ 1 h 28"/>
                <a:gd name="T18" fmla="*/ 16 w 17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lnTo>
                    <a:pt x="0" y="28"/>
                  </a:lnTo>
                  <a:lnTo>
                    <a:pt x="17" y="28"/>
                  </a:lnTo>
                  <a:lnTo>
                    <a:pt x="17" y="0"/>
                  </a:lnTo>
                  <a:lnTo>
                    <a:pt x="0" y="0"/>
                  </a:lnTo>
                  <a:close/>
                  <a:moveTo>
                    <a:pt x="16" y="28"/>
                  </a:moveTo>
                  <a:lnTo>
                    <a:pt x="0" y="28"/>
                  </a:lnTo>
                  <a:lnTo>
                    <a:pt x="0" y="1"/>
                  </a:lnTo>
                  <a:lnTo>
                    <a:pt x="16" y="1"/>
                  </a:lnTo>
                  <a:lnTo>
                    <a:pt x="16" y="28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Freeform 270">
              <a:extLst>
                <a:ext uri="{FF2B5EF4-FFF2-40B4-BE49-F238E27FC236}">
                  <a16:creationId xmlns:a16="http://schemas.microsoft.com/office/drawing/2014/main" id="{B51C6147-CE1C-8684-3E29-6712BFF98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113" y="969963"/>
              <a:ext cx="9525" cy="7938"/>
            </a:xfrm>
            <a:custGeom>
              <a:avLst/>
              <a:gdLst>
                <a:gd name="T0" fmla="*/ 7 w 7"/>
                <a:gd name="T1" fmla="*/ 3 h 6"/>
                <a:gd name="T2" fmla="*/ 7 w 7"/>
                <a:gd name="T3" fmla="*/ 3 h 6"/>
                <a:gd name="T4" fmla="*/ 4 w 7"/>
                <a:gd name="T5" fmla="*/ 0 h 6"/>
                <a:gd name="T6" fmla="*/ 0 w 7"/>
                <a:gd name="T7" fmla="*/ 3 h 6"/>
                <a:gd name="T8" fmla="*/ 4 w 7"/>
                <a:gd name="T9" fmla="*/ 6 h 6"/>
                <a:gd name="T10" fmla="*/ 7 w 7"/>
                <a:gd name="T11" fmla="*/ 3 h 6"/>
                <a:gd name="T12" fmla="*/ 7 w 7"/>
                <a:gd name="T13" fmla="*/ 3 h 6"/>
                <a:gd name="T14" fmla="*/ 6 w 7"/>
                <a:gd name="T15" fmla="*/ 3 h 6"/>
                <a:gd name="T16" fmla="*/ 4 w 7"/>
                <a:gd name="T17" fmla="*/ 5 h 6"/>
                <a:gd name="T18" fmla="*/ 1 w 7"/>
                <a:gd name="T19" fmla="*/ 3 h 6"/>
                <a:gd name="T20" fmla="*/ 4 w 7"/>
                <a:gd name="T21" fmla="*/ 0 h 6"/>
                <a:gd name="T22" fmla="*/ 6 w 7"/>
                <a:gd name="T23" fmla="*/ 3 h 6"/>
                <a:gd name="T24" fmla="*/ 7 w 7"/>
                <a:gd name="T2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5" y="6"/>
                    <a:pt x="7" y="5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5"/>
                    <a:pt x="4" y="5"/>
                  </a:cubicBezTo>
                  <a:cubicBezTo>
                    <a:pt x="2" y="5"/>
                    <a:pt x="1" y="4"/>
                    <a:pt x="1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5" y="0"/>
                    <a:pt x="6" y="1"/>
                    <a:pt x="6" y="3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Rectangle 271">
              <a:extLst>
                <a:ext uri="{FF2B5EF4-FFF2-40B4-BE49-F238E27FC236}">
                  <a16:creationId xmlns:a16="http://schemas.microsoft.com/office/drawing/2014/main" id="{66E0039C-6B97-0205-D885-71CFAEBAB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875" y="952500"/>
              <a:ext cx="1587" cy="6350"/>
            </a:xfrm>
            <a:prstGeom prst="rect">
              <a:avLst/>
            </a:pr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Freeform 272">
              <a:extLst>
                <a:ext uri="{FF2B5EF4-FFF2-40B4-BE49-F238E27FC236}">
                  <a16:creationId xmlns:a16="http://schemas.microsoft.com/office/drawing/2014/main" id="{F26D14D7-3C8F-3597-C392-4D761C6EE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952500"/>
              <a:ext cx="1587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1 w 1"/>
                <a:gd name="T5" fmla="*/ 4 h 4"/>
                <a:gd name="T6" fmla="*/ 1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Freeform 273">
              <a:extLst>
                <a:ext uri="{FF2B5EF4-FFF2-40B4-BE49-F238E27FC236}">
                  <a16:creationId xmlns:a16="http://schemas.microsoft.com/office/drawing/2014/main" id="{9932B6B5-F1FB-5C80-7D98-7D7230DAE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942975"/>
              <a:ext cx="106362" cy="34925"/>
            </a:xfrm>
            <a:custGeom>
              <a:avLst/>
              <a:gdLst>
                <a:gd name="T0" fmla="*/ 76 w 81"/>
                <a:gd name="T1" fmla="*/ 24 h 26"/>
                <a:gd name="T2" fmla="*/ 76 w 81"/>
                <a:gd name="T3" fmla="*/ 22 h 26"/>
                <a:gd name="T4" fmla="*/ 11 w 81"/>
                <a:gd name="T5" fmla="*/ 22 h 26"/>
                <a:gd name="T6" fmla="*/ 10 w 81"/>
                <a:gd name="T7" fmla="*/ 21 h 26"/>
                <a:gd name="T8" fmla="*/ 5 w 81"/>
                <a:gd name="T9" fmla="*/ 4 h 26"/>
                <a:gd name="T10" fmla="*/ 4 w 81"/>
                <a:gd name="T11" fmla="*/ 4 h 26"/>
                <a:gd name="T12" fmla="*/ 5 w 81"/>
                <a:gd name="T13" fmla="*/ 3 h 26"/>
                <a:gd name="T14" fmla="*/ 76 w 81"/>
                <a:gd name="T15" fmla="*/ 3 h 26"/>
                <a:gd name="T16" fmla="*/ 77 w 81"/>
                <a:gd name="T17" fmla="*/ 4 h 26"/>
                <a:gd name="T18" fmla="*/ 77 w 81"/>
                <a:gd name="T19" fmla="*/ 21 h 26"/>
                <a:gd name="T20" fmla="*/ 76 w 81"/>
                <a:gd name="T21" fmla="*/ 22 h 26"/>
                <a:gd name="T22" fmla="*/ 76 w 81"/>
                <a:gd name="T23" fmla="*/ 24 h 26"/>
                <a:gd name="T24" fmla="*/ 76 w 81"/>
                <a:gd name="T25" fmla="*/ 26 h 26"/>
                <a:gd name="T26" fmla="*/ 81 w 81"/>
                <a:gd name="T27" fmla="*/ 21 h 26"/>
                <a:gd name="T28" fmla="*/ 81 w 81"/>
                <a:gd name="T29" fmla="*/ 4 h 26"/>
                <a:gd name="T30" fmla="*/ 76 w 81"/>
                <a:gd name="T31" fmla="*/ 0 h 26"/>
                <a:gd name="T32" fmla="*/ 5 w 81"/>
                <a:gd name="T33" fmla="*/ 0 h 26"/>
                <a:gd name="T34" fmla="*/ 0 w 81"/>
                <a:gd name="T35" fmla="*/ 4 h 26"/>
                <a:gd name="T36" fmla="*/ 1 w 81"/>
                <a:gd name="T37" fmla="*/ 6 h 26"/>
                <a:gd name="T38" fmla="*/ 6 w 81"/>
                <a:gd name="T39" fmla="*/ 23 h 26"/>
                <a:gd name="T40" fmla="*/ 11 w 81"/>
                <a:gd name="T41" fmla="*/ 26 h 26"/>
                <a:gd name="T42" fmla="*/ 76 w 81"/>
                <a:gd name="T43" fmla="*/ 26 h 26"/>
                <a:gd name="T44" fmla="*/ 76 w 81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26">
                  <a:moveTo>
                    <a:pt x="76" y="24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2"/>
                    <a:pt x="77" y="22"/>
                    <a:pt x="76" y="22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9" y="26"/>
                    <a:pt x="81" y="24"/>
                    <a:pt x="81" y="21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5"/>
                    <a:pt x="8" y="26"/>
                    <a:pt x="11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4"/>
                  </a:lnTo>
                  <a:close/>
                </a:path>
              </a:pathLst>
            </a:custGeom>
            <a:solidFill>
              <a:srgbClr val="ECD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 274">
              <a:extLst>
                <a:ext uri="{FF2B5EF4-FFF2-40B4-BE49-F238E27FC236}">
                  <a16:creationId xmlns:a16="http://schemas.microsoft.com/office/drawing/2014/main" id="{B2A11B9F-E8DA-65BA-210C-22CCE7813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993775"/>
              <a:ext cx="106362" cy="33338"/>
            </a:xfrm>
            <a:custGeom>
              <a:avLst/>
              <a:gdLst>
                <a:gd name="T0" fmla="*/ 76 w 81"/>
                <a:gd name="T1" fmla="*/ 24 h 26"/>
                <a:gd name="T2" fmla="*/ 76 w 81"/>
                <a:gd name="T3" fmla="*/ 22 h 26"/>
                <a:gd name="T4" fmla="*/ 11 w 81"/>
                <a:gd name="T5" fmla="*/ 22 h 26"/>
                <a:gd name="T6" fmla="*/ 10 w 81"/>
                <a:gd name="T7" fmla="*/ 21 h 26"/>
                <a:gd name="T8" fmla="*/ 5 w 81"/>
                <a:gd name="T9" fmla="*/ 4 h 26"/>
                <a:gd name="T10" fmla="*/ 4 w 81"/>
                <a:gd name="T11" fmla="*/ 4 h 26"/>
                <a:gd name="T12" fmla="*/ 5 w 81"/>
                <a:gd name="T13" fmla="*/ 3 h 26"/>
                <a:gd name="T14" fmla="*/ 76 w 81"/>
                <a:gd name="T15" fmla="*/ 3 h 26"/>
                <a:gd name="T16" fmla="*/ 77 w 81"/>
                <a:gd name="T17" fmla="*/ 4 h 26"/>
                <a:gd name="T18" fmla="*/ 77 w 81"/>
                <a:gd name="T19" fmla="*/ 21 h 26"/>
                <a:gd name="T20" fmla="*/ 76 w 81"/>
                <a:gd name="T21" fmla="*/ 22 h 26"/>
                <a:gd name="T22" fmla="*/ 76 w 81"/>
                <a:gd name="T23" fmla="*/ 24 h 26"/>
                <a:gd name="T24" fmla="*/ 76 w 81"/>
                <a:gd name="T25" fmla="*/ 26 h 26"/>
                <a:gd name="T26" fmla="*/ 81 w 81"/>
                <a:gd name="T27" fmla="*/ 21 h 26"/>
                <a:gd name="T28" fmla="*/ 81 w 81"/>
                <a:gd name="T29" fmla="*/ 4 h 26"/>
                <a:gd name="T30" fmla="*/ 76 w 81"/>
                <a:gd name="T31" fmla="*/ 0 h 26"/>
                <a:gd name="T32" fmla="*/ 5 w 81"/>
                <a:gd name="T33" fmla="*/ 0 h 26"/>
                <a:gd name="T34" fmla="*/ 0 w 81"/>
                <a:gd name="T35" fmla="*/ 4 h 26"/>
                <a:gd name="T36" fmla="*/ 1 w 81"/>
                <a:gd name="T37" fmla="*/ 6 h 26"/>
                <a:gd name="T38" fmla="*/ 6 w 81"/>
                <a:gd name="T39" fmla="*/ 23 h 26"/>
                <a:gd name="T40" fmla="*/ 11 w 81"/>
                <a:gd name="T41" fmla="*/ 26 h 26"/>
                <a:gd name="T42" fmla="*/ 76 w 81"/>
                <a:gd name="T43" fmla="*/ 26 h 26"/>
                <a:gd name="T44" fmla="*/ 76 w 81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26">
                  <a:moveTo>
                    <a:pt x="76" y="24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2"/>
                    <a:pt x="77" y="22"/>
                    <a:pt x="76" y="22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9" y="26"/>
                    <a:pt x="81" y="24"/>
                    <a:pt x="81" y="21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5"/>
                    <a:pt x="8" y="26"/>
                    <a:pt x="11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4"/>
                  </a:lnTo>
                  <a:close/>
                </a:path>
              </a:pathLst>
            </a:custGeom>
            <a:solidFill>
              <a:srgbClr val="ECD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 275">
              <a:extLst>
                <a:ext uri="{FF2B5EF4-FFF2-40B4-BE49-F238E27FC236}">
                  <a16:creationId xmlns:a16="http://schemas.microsoft.com/office/drawing/2014/main" id="{509CC53E-D001-FEEA-D7EA-3512C1CD7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5" y="946150"/>
              <a:ext cx="23812" cy="7938"/>
            </a:xfrm>
            <a:custGeom>
              <a:avLst/>
              <a:gdLst>
                <a:gd name="T0" fmla="*/ 13 w 15"/>
                <a:gd name="T1" fmla="*/ 5 h 5"/>
                <a:gd name="T2" fmla="*/ 2 w 15"/>
                <a:gd name="T3" fmla="*/ 5 h 5"/>
                <a:gd name="T4" fmla="*/ 0 w 15"/>
                <a:gd name="T5" fmla="*/ 0 h 5"/>
                <a:gd name="T6" fmla="*/ 15 w 15"/>
                <a:gd name="T7" fmla="*/ 0 h 5"/>
                <a:gd name="T8" fmla="*/ 13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3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ECD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 276">
              <a:extLst>
                <a:ext uri="{FF2B5EF4-FFF2-40B4-BE49-F238E27FC236}">
                  <a16:creationId xmlns:a16="http://schemas.microsoft.com/office/drawing/2014/main" id="{F848C6A0-9B84-2A47-4399-6EFCDAF50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5" y="968375"/>
              <a:ext cx="23812" cy="7938"/>
            </a:xfrm>
            <a:custGeom>
              <a:avLst/>
              <a:gdLst>
                <a:gd name="T0" fmla="*/ 13 w 15"/>
                <a:gd name="T1" fmla="*/ 5 h 5"/>
                <a:gd name="T2" fmla="*/ 2 w 15"/>
                <a:gd name="T3" fmla="*/ 5 h 5"/>
                <a:gd name="T4" fmla="*/ 0 w 15"/>
                <a:gd name="T5" fmla="*/ 0 h 5"/>
                <a:gd name="T6" fmla="*/ 15 w 15"/>
                <a:gd name="T7" fmla="*/ 0 h 5"/>
                <a:gd name="T8" fmla="*/ 13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3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ECD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 277">
              <a:extLst>
                <a:ext uri="{FF2B5EF4-FFF2-40B4-BE49-F238E27FC236}">
                  <a16:creationId xmlns:a16="http://schemas.microsoft.com/office/drawing/2014/main" id="{7EA2BB26-7E60-8E8A-0C28-8B5A0B010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5" y="989013"/>
              <a:ext cx="23812" cy="7938"/>
            </a:xfrm>
            <a:custGeom>
              <a:avLst/>
              <a:gdLst>
                <a:gd name="T0" fmla="*/ 13 w 15"/>
                <a:gd name="T1" fmla="*/ 5 h 5"/>
                <a:gd name="T2" fmla="*/ 2 w 15"/>
                <a:gd name="T3" fmla="*/ 5 h 5"/>
                <a:gd name="T4" fmla="*/ 0 w 15"/>
                <a:gd name="T5" fmla="*/ 0 h 5"/>
                <a:gd name="T6" fmla="*/ 15 w 15"/>
                <a:gd name="T7" fmla="*/ 0 h 5"/>
                <a:gd name="T8" fmla="*/ 13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3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ECD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 278">
              <a:extLst>
                <a:ext uri="{FF2B5EF4-FFF2-40B4-BE49-F238E27FC236}">
                  <a16:creationId xmlns:a16="http://schemas.microsoft.com/office/drawing/2014/main" id="{2E337F8D-5F5C-8F25-665B-573E7BD5E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5" y="1009650"/>
              <a:ext cx="23812" cy="7938"/>
            </a:xfrm>
            <a:custGeom>
              <a:avLst/>
              <a:gdLst>
                <a:gd name="T0" fmla="*/ 13 w 15"/>
                <a:gd name="T1" fmla="*/ 5 h 5"/>
                <a:gd name="T2" fmla="*/ 2 w 15"/>
                <a:gd name="T3" fmla="*/ 5 h 5"/>
                <a:gd name="T4" fmla="*/ 0 w 15"/>
                <a:gd name="T5" fmla="*/ 0 h 5"/>
                <a:gd name="T6" fmla="*/ 15 w 15"/>
                <a:gd name="T7" fmla="*/ 0 h 5"/>
                <a:gd name="T8" fmla="*/ 13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3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ECD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56CE9A0-4A49-E2E5-1BEA-ED28657DE505}"/>
                </a:ext>
              </a:extLst>
            </p:cNvPr>
            <p:cNvSpPr/>
            <p:nvPr/>
          </p:nvSpPr>
          <p:spPr>
            <a:xfrm>
              <a:off x="912342" y="1871663"/>
              <a:ext cx="38443" cy="193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DF00C6-4748-769F-C55A-FCFF4C9A2571}"/>
                </a:ext>
              </a:extLst>
            </p:cNvPr>
            <p:cNvSpPr/>
            <p:nvPr/>
          </p:nvSpPr>
          <p:spPr>
            <a:xfrm>
              <a:off x="1012330" y="1871663"/>
              <a:ext cx="38443" cy="193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25" name="Picture 224">
            <a:extLst>
              <a:ext uri="{FF2B5EF4-FFF2-40B4-BE49-F238E27FC236}">
                <a16:creationId xmlns:a16="http://schemas.microsoft.com/office/drawing/2014/main" id="{122885C3-7EAA-3B4B-9CFD-B9B4C2F4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19201" y="4172190"/>
            <a:ext cx="3072160" cy="12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A24B-0540-3F1A-6654-1CBA6CB1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the Context!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096C-BF8F-D55E-F939-2620A177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1007561"/>
            <a:ext cx="10986448" cy="5183050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Objective: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Kognitiv team would like to setup and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evelop a framework to establish performance benchmarks and facilitate continuous measurement of loyalty product scalability and responsiveness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part of this objective, Kognitiv team had partnered with MOURI Tech in providing the Performance Testing / Engineering consultancy services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Activities completed: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Discovery &amp; Understanding of KLS Platform – (Week 1-4)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 State Assessment – Initiation Phase Week 5-8)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State Roadmap – In-progress (Week 9-20, currently we are in Week 13)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81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FCC5-62CD-0DFB-AF80-F4BB0A0A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23" y="-41633"/>
            <a:ext cx="10870096" cy="808582"/>
          </a:xfrm>
        </p:spPr>
        <p:txBody>
          <a:bodyPr/>
          <a:lstStyle/>
          <a:p>
            <a:r>
              <a:rPr lang="en-IN" dirty="0"/>
              <a:t>Milestones – Planned</a:t>
            </a:r>
          </a:p>
        </p:txBody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63E77113-3F9F-5F99-05C6-5112EC6FB581}"/>
              </a:ext>
            </a:extLst>
          </p:cNvPr>
          <p:cNvSpPr/>
          <p:nvPr/>
        </p:nvSpPr>
        <p:spPr>
          <a:xfrm>
            <a:off x="759725" y="1925725"/>
            <a:ext cx="3689447" cy="4348303"/>
          </a:xfrm>
          <a:custGeom>
            <a:avLst/>
            <a:gdLst>
              <a:gd name="connsiteX0" fmla="*/ 0 w 2614020"/>
              <a:gd name="connsiteY0" fmla="*/ 0 h 4348303"/>
              <a:gd name="connsiteX1" fmla="*/ 1307011 w 2614020"/>
              <a:gd name="connsiteY1" fmla="*/ 290881 h 4348303"/>
              <a:gd name="connsiteX2" fmla="*/ 2614020 w 2614020"/>
              <a:gd name="connsiteY2" fmla="*/ 0 h 4348303"/>
              <a:gd name="connsiteX3" fmla="*/ 2614020 w 2614020"/>
              <a:gd name="connsiteY3" fmla="*/ 4348303 h 4348303"/>
              <a:gd name="connsiteX4" fmla="*/ 0 w 2614020"/>
              <a:gd name="connsiteY4" fmla="*/ 4348303 h 434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020" h="4348303">
                <a:moveTo>
                  <a:pt x="0" y="0"/>
                </a:moveTo>
                <a:lnTo>
                  <a:pt x="1307011" y="290881"/>
                </a:lnTo>
                <a:lnTo>
                  <a:pt x="2614020" y="0"/>
                </a:lnTo>
                <a:lnTo>
                  <a:pt x="2614020" y="4348303"/>
                </a:lnTo>
                <a:lnTo>
                  <a:pt x="0" y="4348303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wrap="square" lIns="88900" tIns="360000" rIns="88900" bIns="38100" rtlCol="0" anchor="t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&amp; hands-on practice of KLS Platform (WS, REST-API &amp; Batch processing)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Gain access to Kognitiv systems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 sample dashboards using open-source stack JMeter, Grafana &amp; Azure-AppInsights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Initiate the Performance Test Strategy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      (Initiate the discussions on the tool stack,  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      test-environment configurations and test-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      data strategy)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Nom2">
            <a:extLst>
              <a:ext uri="{FF2B5EF4-FFF2-40B4-BE49-F238E27FC236}">
                <a16:creationId xmlns:a16="http://schemas.microsoft.com/office/drawing/2014/main" id="{8337711E-2BF5-7DFD-D1F0-9FAFEF114D9C}"/>
              </a:ext>
            </a:extLst>
          </p:cNvPr>
          <p:cNvSpPr/>
          <p:nvPr/>
        </p:nvSpPr>
        <p:spPr>
          <a:xfrm rot="5400000">
            <a:off x="9836502" y="-81072"/>
            <a:ext cx="859815" cy="3642328"/>
          </a:xfrm>
          <a:prstGeom prst="homePlat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9-16 – Implementation &amp; Optimization Phase</a:t>
            </a:r>
          </a:p>
        </p:txBody>
      </p:sp>
      <p:sp>
        <p:nvSpPr>
          <p:cNvPr id="8" name="Nom3">
            <a:extLst>
              <a:ext uri="{FF2B5EF4-FFF2-40B4-BE49-F238E27FC236}">
                <a16:creationId xmlns:a16="http://schemas.microsoft.com/office/drawing/2014/main" id="{0D953B6F-D470-0C92-02BE-348E33DD49A4}"/>
              </a:ext>
            </a:extLst>
          </p:cNvPr>
          <p:cNvSpPr/>
          <p:nvPr/>
        </p:nvSpPr>
        <p:spPr>
          <a:xfrm rot="5400000">
            <a:off x="6017301" y="-81073"/>
            <a:ext cx="859815" cy="3642329"/>
          </a:xfrm>
          <a:prstGeom prst="homePlate">
            <a:avLst>
              <a:gd name="adj" fmla="val 35714"/>
            </a:avLst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5-8 – Initiation Phase </a:t>
            </a:r>
          </a:p>
        </p:txBody>
      </p:sp>
      <p:sp>
        <p:nvSpPr>
          <p:cNvPr id="9" name="Nom4">
            <a:extLst>
              <a:ext uri="{FF2B5EF4-FFF2-40B4-BE49-F238E27FC236}">
                <a16:creationId xmlns:a16="http://schemas.microsoft.com/office/drawing/2014/main" id="{6B7F11CD-05D6-67FD-CE61-FDB780B67261}"/>
              </a:ext>
            </a:extLst>
          </p:cNvPr>
          <p:cNvSpPr/>
          <p:nvPr/>
        </p:nvSpPr>
        <p:spPr>
          <a:xfrm rot="5400000">
            <a:off x="2200156" y="-130246"/>
            <a:ext cx="808583" cy="3689448"/>
          </a:xfrm>
          <a:prstGeom prst="homePlate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Week 1-4 – Discovery &amp; Assessment Phase	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A4E32B35-4B5D-7E16-8EAB-01C804A23FA8}"/>
              </a:ext>
            </a:extLst>
          </p:cNvPr>
          <p:cNvSpPr/>
          <p:nvPr/>
        </p:nvSpPr>
        <p:spPr>
          <a:xfrm>
            <a:off x="4578374" y="1980311"/>
            <a:ext cx="3690000" cy="4348303"/>
          </a:xfrm>
          <a:custGeom>
            <a:avLst/>
            <a:gdLst>
              <a:gd name="connsiteX0" fmla="*/ 0 w 2614020"/>
              <a:gd name="connsiteY0" fmla="*/ 0 h 4348303"/>
              <a:gd name="connsiteX1" fmla="*/ 1307011 w 2614020"/>
              <a:gd name="connsiteY1" fmla="*/ 290881 h 4348303"/>
              <a:gd name="connsiteX2" fmla="*/ 2614020 w 2614020"/>
              <a:gd name="connsiteY2" fmla="*/ 0 h 4348303"/>
              <a:gd name="connsiteX3" fmla="*/ 2614020 w 2614020"/>
              <a:gd name="connsiteY3" fmla="*/ 4348303 h 4348303"/>
              <a:gd name="connsiteX4" fmla="*/ 0 w 2614020"/>
              <a:gd name="connsiteY4" fmla="*/ 4348303 h 434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020" h="4348303">
                <a:moveTo>
                  <a:pt x="0" y="0"/>
                </a:moveTo>
                <a:lnTo>
                  <a:pt x="1307011" y="290881"/>
                </a:lnTo>
                <a:lnTo>
                  <a:pt x="2614020" y="0"/>
                </a:lnTo>
                <a:lnTo>
                  <a:pt x="2614020" y="4348303"/>
                </a:lnTo>
                <a:lnTo>
                  <a:pt x="0" y="4348303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wrap="square" lIns="88900" tIns="360000" rIns="88900" bIns="3810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Establish core project milestones</a:t>
            </a:r>
          </a:p>
          <a:p>
            <a:pPr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Standardize templates, estimation models  and NFR definition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Decide &amp; Finalize the tool stack (JMeter, Grafana, Influx DB &amp; Azure-App Insights, CI/CD tools)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Setup a JMeter – WS job in Jenkins pipeline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Setup Grafana, InfluxDB dashboards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Decide &amp; Agree upon the key performance metrics / processes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Define and finalize the Test environment, Test-data generation strategies</a:t>
            </a:r>
          </a:p>
          <a:p>
            <a:pPr>
              <a:defRPr/>
            </a:pPr>
            <a:endParaRPr lang="en-US" sz="1200" dirty="0">
              <a:solidFill>
                <a:srgbClr val="1F497D"/>
              </a:solidFill>
              <a:latin typeface="Calibri"/>
            </a:endParaRPr>
          </a:p>
          <a:p>
            <a:pPr>
              <a:defRPr/>
            </a:pPr>
            <a:endParaRPr lang="en-US" sz="1200" dirty="0">
              <a:solidFill>
                <a:srgbClr val="1F497D"/>
              </a:solidFill>
              <a:latin typeface="Calibri"/>
            </a:endParaRPr>
          </a:p>
          <a:p>
            <a:pPr>
              <a:defRPr/>
            </a:pPr>
            <a:endParaRPr lang="en-US" sz="1200" dirty="0">
              <a:solidFill>
                <a:srgbClr val="1F497D"/>
              </a:solidFill>
              <a:latin typeface="Calibri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35062E7-730A-8862-CF47-D7ADC4287AEA}"/>
              </a:ext>
            </a:extLst>
          </p:cNvPr>
          <p:cNvSpPr/>
          <p:nvPr/>
        </p:nvSpPr>
        <p:spPr>
          <a:xfrm>
            <a:off x="8445247" y="1925724"/>
            <a:ext cx="3690000" cy="4348303"/>
          </a:xfrm>
          <a:custGeom>
            <a:avLst/>
            <a:gdLst>
              <a:gd name="connsiteX0" fmla="*/ 0 w 2614020"/>
              <a:gd name="connsiteY0" fmla="*/ 0 h 4348303"/>
              <a:gd name="connsiteX1" fmla="*/ 1307011 w 2614020"/>
              <a:gd name="connsiteY1" fmla="*/ 290881 h 4348303"/>
              <a:gd name="connsiteX2" fmla="*/ 2614020 w 2614020"/>
              <a:gd name="connsiteY2" fmla="*/ 0 h 4348303"/>
              <a:gd name="connsiteX3" fmla="*/ 2614020 w 2614020"/>
              <a:gd name="connsiteY3" fmla="*/ 4348303 h 4348303"/>
              <a:gd name="connsiteX4" fmla="*/ 0 w 2614020"/>
              <a:gd name="connsiteY4" fmla="*/ 4348303 h 434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020" h="4348303">
                <a:moveTo>
                  <a:pt x="0" y="0"/>
                </a:moveTo>
                <a:lnTo>
                  <a:pt x="1307011" y="290881"/>
                </a:lnTo>
                <a:lnTo>
                  <a:pt x="2614020" y="0"/>
                </a:lnTo>
                <a:lnTo>
                  <a:pt x="2614020" y="4348303"/>
                </a:lnTo>
                <a:lnTo>
                  <a:pt x="0" y="4348303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wrap="square" lIns="88900" tIns="360000" rIns="88900" bIns="38100" rtlCol="0" anchor="t">
            <a:noAutofit/>
          </a:bodyPr>
          <a:lstStyle/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Improve scripting standards, execution and reporting process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IN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Introduce Risk based framework and implement early performance engineering 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IN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Develop solution accelerators  &amp; reusable assets and define enterprise level NFR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>
              <a:lnSpc>
                <a:spcPts val="16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Performance modelling for downsize environment  &amp; implement analytic driven load generation </a:t>
            </a:r>
          </a:p>
          <a:p>
            <a:pPr marL="285750" indent="-285750">
              <a:lnSpc>
                <a:spcPts val="16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IN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Proactive performance monitoring and performance testing on product environment (cut-off strategy)</a:t>
            </a: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RCA, Performance tuning and automated bottleneck analytics</a:t>
            </a: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In-depth production and performance</a:t>
            </a: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Production feedback tracking system monitoring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lnSpc>
                <a:spcPts val="16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9148CB-F171-A7C3-4D94-725D8805D160}"/>
              </a:ext>
            </a:extLst>
          </p:cNvPr>
          <p:cNvSpPr/>
          <p:nvPr/>
        </p:nvSpPr>
        <p:spPr>
          <a:xfrm>
            <a:off x="759723" y="855660"/>
            <a:ext cx="3689449" cy="277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 State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C8BD6A-55FE-3609-BC31-2E2038B32E68}"/>
              </a:ext>
            </a:extLst>
          </p:cNvPr>
          <p:cNvSpPr/>
          <p:nvPr/>
        </p:nvSpPr>
        <p:spPr>
          <a:xfrm>
            <a:off x="4626044" y="855660"/>
            <a:ext cx="7509203" cy="277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Future-state Roadmap</a:t>
            </a:r>
          </a:p>
        </p:txBody>
      </p:sp>
    </p:spTree>
    <p:extLst>
      <p:ext uri="{BB962C8B-B14F-4D97-AF65-F5344CB8AC3E}">
        <p14:creationId xmlns:p14="http://schemas.microsoft.com/office/powerpoint/2010/main" val="377914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D3D0-F8F4-EC8C-0D28-A5B18765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Milestone Tracker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267A80-A2B5-99D9-95A7-ECCBE174A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89880"/>
              </p:ext>
            </p:extLst>
          </p:nvPr>
        </p:nvGraphicFramePr>
        <p:xfrm>
          <a:off x="346364" y="1066801"/>
          <a:ext cx="11084841" cy="4357541"/>
        </p:xfrm>
        <a:graphic>
          <a:graphicData uri="http://schemas.openxmlformats.org/drawingml/2006/table">
            <a:tbl>
              <a:tblPr/>
              <a:tblGrid>
                <a:gridCol w="684610">
                  <a:extLst>
                    <a:ext uri="{9D8B030D-6E8A-4147-A177-3AD203B41FA5}">
                      <a16:colId xmlns:a16="http://schemas.microsoft.com/office/drawing/2014/main" val="3962974680"/>
                    </a:ext>
                  </a:extLst>
                </a:gridCol>
                <a:gridCol w="1383785">
                  <a:extLst>
                    <a:ext uri="{9D8B030D-6E8A-4147-A177-3AD203B41FA5}">
                      <a16:colId xmlns:a16="http://schemas.microsoft.com/office/drawing/2014/main" val="1288962977"/>
                    </a:ext>
                  </a:extLst>
                </a:gridCol>
                <a:gridCol w="990497">
                  <a:extLst>
                    <a:ext uri="{9D8B030D-6E8A-4147-A177-3AD203B41FA5}">
                      <a16:colId xmlns:a16="http://schemas.microsoft.com/office/drawing/2014/main" val="1147378720"/>
                    </a:ext>
                  </a:extLst>
                </a:gridCol>
                <a:gridCol w="932234">
                  <a:extLst>
                    <a:ext uri="{9D8B030D-6E8A-4147-A177-3AD203B41FA5}">
                      <a16:colId xmlns:a16="http://schemas.microsoft.com/office/drawing/2014/main" val="2123306997"/>
                    </a:ext>
                  </a:extLst>
                </a:gridCol>
                <a:gridCol w="7093715">
                  <a:extLst>
                    <a:ext uri="{9D8B030D-6E8A-4147-A177-3AD203B41FA5}">
                      <a16:colId xmlns:a16="http://schemas.microsoft.com/office/drawing/2014/main" val="487994186"/>
                    </a:ext>
                  </a:extLst>
                </a:gridCol>
              </a:tblGrid>
              <a:tr h="30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S.No.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High-level Activity 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43822"/>
                  </a:ext>
                </a:extLst>
              </a:tr>
              <a:tr h="49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Discovery, Understanding &amp; hands-on practice of KLS Platform (WS, REST-API &amp; Batch processing)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Gain access to Kognitiv systems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211406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07912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 sample JMeter framework (WS, REST)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523650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 MOURI Tech Grafana, InfluxDB – Dashboards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357146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76172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the JMeter scrips further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93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Setup Kognitiv Jenkins, Grafana, InfluxDB - dashboards, Created JMeter Jenkins jobs in pipeline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375675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18633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traffic analysis in Azure Application Insights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8468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69829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37438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70234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on the new JMeter scripts - as captured in Azure AppInsights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123507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Worked on the Strategy deck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876064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the whole JMeter scripting framework, Set-up the Jenkins pipeline, Completed the SQL-JMeter script to validate the records, Prepared the user-guide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830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2-Sep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07884"/>
                  </a:ext>
                </a:extLst>
              </a:tr>
              <a:tr h="204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5-Sep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9-Sep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6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6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FCC5-62CD-0DFB-AF80-F4BB0A0A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23" y="-41633"/>
            <a:ext cx="10870096" cy="808582"/>
          </a:xfrm>
        </p:spPr>
        <p:txBody>
          <a:bodyPr/>
          <a:lstStyle/>
          <a:p>
            <a:r>
              <a:rPr lang="en-IN" dirty="0"/>
              <a:t>Milestones – Achieved</a:t>
            </a:r>
          </a:p>
        </p:txBody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63E77113-3F9F-5F99-05C6-5112EC6FB581}"/>
              </a:ext>
            </a:extLst>
          </p:cNvPr>
          <p:cNvSpPr/>
          <p:nvPr/>
        </p:nvSpPr>
        <p:spPr>
          <a:xfrm>
            <a:off x="759725" y="1925725"/>
            <a:ext cx="3689447" cy="4348303"/>
          </a:xfrm>
          <a:custGeom>
            <a:avLst/>
            <a:gdLst>
              <a:gd name="connsiteX0" fmla="*/ 0 w 2614020"/>
              <a:gd name="connsiteY0" fmla="*/ 0 h 4348303"/>
              <a:gd name="connsiteX1" fmla="*/ 1307011 w 2614020"/>
              <a:gd name="connsiteY1" fmla="*/ 290881 h 4348303"/>
              <a:gd name="connsiteX2" fmla="*/ 2614020 w 2614020"/>
              <a:gd name="connsiteY2" fmla="*/ 0 h 4348303"/>
              <a:gd name="connsiteX3" fmla="*/ 2614020 w 2614020"/>
              <a:gd name="connsiteY3" fmla="*/ 4348303 h 4348303"/>
              <a:gd name="connsiteX4" fmla="*/ 0 w 2614020"/>
              <a:gd name="connsiteY4" fmla="*/ 4348303 h 434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020" h="4348303">
                <a:moveTo>
                  <a:pt x="0" y="0"/>
                </a:moveTo>
                <a:lnTo>
                  <a:pt x="1307011" y="290881"/>
                </a:lnTo>
                <a:lnTo>
                  <a:pt x="2614020" y="0"/>
                </a:lnTo>
                <a:lnTo>
                  <a:pt x="2614020" y="4348303"/>
                </a:lnTo>
                <a:lnTo>
                  <a:pt x="0" y="4348303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wrap="square" lIns="88900" tIns="360000" rIns="88900" bIns="38100" rtlCol="0" anchor="t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&amp; hands-on practice of KLS Platform (WS, REST-API &amp; Batch processing) 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Completed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Gain access to Kognitiv systems 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Completed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 sample dashboards using open-source stack JMeter, Grafana &amp; Azure-AppInsights 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Completed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Initiate the Performance Test Strategy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    </a:t>
            </a:r>
          </a:p>
          <a:p>
            <a:pPr marL="742950" lvl="1" indent="-285750">
              <a:buFont typeface="+mj-lt"/>
              <a:buAutoNum type="alphaLcPeriod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Initiate the discussions on the test tool stack </a:t>
            </a:r>
            <a:r>
              <a:rPr lang="en-US" sz="1200" kern="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>- Completed   </a:t>
            </a:r>
          </a:p>
          <a:p>
            <a:pPr marL="742950" lvl="1" indent="-285750">
              <a:buFont typeface="+mj-lt"/>
              <a:buAutoNum type="alphaLcPeriod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Test-environment configurations </a:t>
            </a:r>
          </a:p>
          <a:p>
            <a:pPr lvl="1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       </a:t>
            </a:r>
            <a:r>
              <a:rPr lang="en-US" sz="1200" kern="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>- Completed   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+mj-lt"/>
              <a:buAutoNum type="alphaLcPeriod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Test-data strategy) –  </a:t>
            </a:r>
            <a:r>
              <a:rPr lang="en-US" sz="1200" kern="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>- Completed   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Nom2">
            <a:extLst>
              <a:ext uri="{FF2B5EF4-FFF2-40B4-BE49-F238E27FC236}">
                <a16:creationId xmlns:a16="http://schemas.microsoft.com/office/drawing/2014/main" id="{8337711E-2BF5-7DFD-D1F0-9FAFEF114D9C}"/>
              </a:ext>
            </a:extLst>
          </p:cNvPr>
          <p:cNvSpPr/>
          <p:nvPr/>
        </p:nvSpPr>
        <p:spPr>
          <a:xfrm rot="5400000">
            <a:off x="9836502" y="-81072"/>
            <a:ext cx="859815" cy="3642328"/>
          </a:xfrm>
          <a:prstGeom prst="homePlat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9-20 – Implementation &amp; Optimization Phase</a:t>
            </a:r>
          </a:p>
        </p:txBody>
      </p:sp>
      <p:sp>
        <p:nvSpPr>
          <p:cNvPr id="8" name="Nom3">
            <a:extLst>
              <a:ext uri="{FF2B5EF4-FFF2-40B4-BE49-F238E27FC236}">
                <a16:creationId xmlns:a16="http://schemas.microsoft.com/office/drawing/2014/main" id="{0D953B6F-D470-0C92-02BE-348E33DD49A4}"/>
              </a:ext>
            </a:extLst>
          </p:cNvPr>
          <p:cNvSpPr/>
          <p:nvPr/>
        </p:nvSpPr>
        <p:spPr>
          <a:xfrm rot="5400000">
            <a:off x="6017301" y="-81073"/>
            <a:ext cx="859815" cy="3642329"/>
          </a:xfrm>
          <a:prstGeom prst="homePlate">
            <a:avLst>
              <a:gd name="adj" fmla="val 35714"/>
            </a:avLst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5-8 – Initiation Phase </a:t>
            </a:r>
          </a:p>
        </p:txBody>
      </p:sp>
      <p:sp>
        <p:nvSpPr>
          <p:cNvPr id="9" name="Nom4">
            <a:extLst>
              <a:ext uri="{FF2B5EF4-FFF2-40B4-BE49-F238E27FC236}">
                <a16:creationId xmlns:a16="http://schemas.microsoft.com/office/drawing/2014/main" id="{6B7F11CD-05D6-67FD-CE61-FDB780B67261}"/>
              </a:ext>
            </a:extLst>
          </p:cNvPr>
          <p:cNvSpPr/>
          <p:nvPr/>
        </p:nvSpPr>
        <p:spPr>
          <a:xfrm rot="5400000">
            <a:off x="2200156" y="-130246"/>
            <a:ext cx="808583" cy="3689448"/>
          </a:xfrm>
          <a:prstGeom prst="homePlate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Week 1-4 – Discovery &amp; Assessment Phase	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A4E32B35-4B5D-7E16-8EAB-01C804A23FA8}"/>
              </a:ext>
            </a:extLst>
          </p:cNvPr>
          <p:cNvSpPr/>
          <p:nvPr/>
        </p:nvSpPr>
        <p:spPr>
          <a:xfrm>
            <a:off x="4578374" y="1980311"/>
            <a:ext cx="3690000" cy="4348303"/>
          </a:xfrm>
          <a:custGeom>
            <a:avLst/>
            <a:gdLst>
              <a:gd name="connsiteX0" fmla="*/ 0 w 2614020"/>
              <a:gd name="connsiteY0" fmla="*/ 0 h 4348303"/>
              <a:gd name="connsiteX1" fmla="*/ 1307011 w 2614020"/>
              <a:gd name="connsiteY1" fmla="*/ 290881 h 4348303"/>
              <a:gd name="connsiteX2" fmla="*/ 2614020 w 2614020"/>
              <a:gd name="connsiteY2" fmla="*/ 0 h 4348303"/>
              <a:gd name="connsiteX3" fmla="*/ 2614020 w 2614020"/>
              <a:gd name="connsiteY3" fmla="*/ 4348303 h 4348303"/>
              <a:gd name="connsiteX4" fmla="*/ 0 w 2614020"/>
              <a:gd name="connsiteY4" fmla="*/ 4348303 h 434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020" h="4348303">
                <a:moveTo>
                  <a:pt x="0" y="0"/>
                </a:moveTo>
                <a:lnTo>
                  <a:pt x="1307011" y="290881"/>
                </a:lnTo>
                <a:lnTo>
                  <a:pt x="2614020" y="0"/>
                </a:lnTo>
                <a:lnTo>
                  <a:pt x="2614020" y="4348303"/>
                </a:lnTo>
                <a:lnTo>
                  <a:pt x="0" y="4348303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wrap="square" lIns="88900" tIns="360000" rIns="88900" bIns="3810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Establish core project milestones – This document - </a:t>
            </a:r>
            <a:r>
              <a:rPr lang="en-US" sz="1200" kern="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>Completed</a:t>
            </a:r>
          </a:p>
          <a:p>
            <a:pPr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Standardize templates, estimation models  and NFR definition – </a:t>
            </a:r>
            <a:r>
              <a:rPr lang="en-US" sz="1200" kern="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>Completed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Decide &amp; Finalize the tool stack (JMeter, Grafana, Influx DB &amp; Azure-App Insights, CI/CD tools) </a:t>
            </a:r>
            <a:r>
              <a:rPr lang="en-US" sz="1200" kern="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>Completed (Week 3)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Setup a JMeter – WS job in Jenkins pipeline – </a:t>
            </a:r>
            <a:r>
              <a:rPr lang="en-US" sz="1200" kern="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>Completed (Week 6)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Setup Grafana, InfluxDB dashboards </a:t>
            </a:r>
            <a:r>
              <a:rPr lang="en-US" sz="1200" kern="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>Completed (Week 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Decide &amp; Agree upon the key performance metrics / processes – </a:t>
            </a:r>
            <a:r>
              <a:rPr lang="en-US" sz="1200" kern="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>Completed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(Identified the key Grafana KPI’s)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lang="en-US" sz="1200" dirty="0">
              <a:solidFill>
                <a:srgbClr val="1F497D"/>
              </a:solidFill>
              <a:latin typeface="Calibri"/>
            </a:endParaRPr>
          </a:p>
          <a:p>
            <a:pPr>
              <a:defRPr/>
            </a:pPr>
            <a:endParaRPr lang="en-US" sz="1200" dirty="0">
              <a:solidFill>
                <a:srgbClr val="1F497D"/>
              </a:solidFill>
              <a:latin typeface="Calibri"/>
            </a:endParaRPr>
          </a:p>
          <a:p>
            <a:pPr>
              <a:defRPr/>
            </a:pPr>
            <a:endParaRPr lang="en-US" sz="1200" dirty="0">
              <a:solidFill>
                <a:srgbClr val="1F497D"/>
              </a:solidFill>
              <a:latin typeface="Calibri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35062E7-730A-8862-CF47-D7ADC4287AEA}"/>
              </a:ext>
            </a:extLst>
          </p:cNvPr>
          <p:cNvSpPr/>
          <p:nvPr/>
        </p:nvSpPr>
        <p:spPr>
          <a:xfrm>
            <a:off x="8483471" y="1980310"/>
            <a:ext cx="3690000" cy="4348303"/>
          </a:xfrm>
          <a:custGeom>
            <a:avLst/>
            <a:gdLst>
              <a:gd name="connsiteX0" fmla="*/ 0 w 2614020"/>
              <a:gd name="connsiteY0" fmla="*/ 0 h 4348303"/>
              <a:gd name="connsiteX1" fmla="*/ 1307011 w 2614020"/>
              <a:gd name="connsiteY1" fmla="*/ 290881 h 4348303"/>
              <a:gd name="connsiteX2" fmla="*/ 2614020 w 2614020"/>
              <a:gd name="connsiteY2" fmla="*/ 0 h 4348303"/>
              <a:gd name="connsiteX3" fmla="*/ 2614020 w 2614020"/>
              <a:gd name="connsiteY3" fmla="*/ 4348303 h 4348303"/>
              <a:gd name="connsiteX4" fmla="*/ 0 w 2614020"/>
              <a:gd name="connsiteY4" fmla="*/ 4348303 h 434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020" h="4348303">
                <a:moveTo>
                  <a:pt x="0" y="0"/>
                </a:moveTo>
                <a:lnTo>
                  <a:pt x="1307011" y="290881"/>
                </a:lnTo>
                <a:lnTo>
                  <a:pt x="2614020" y="0"/>
                </a:lnTo>
                <a:lnTo>
                  <a:pt x="2614020" y="4348303"/>
                </a:lnTo>
                <a:lnTo>
                  <a:pt x="0" y="4348303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wrap="square" lIns="88900" tIns="360000" rIns="88900" bIns="38100" rtlCol="0" anchor="t">
            <a:noAutofit/>
          </a:bodyPr>
          <a:lstStyle/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Improve scripting standards, execution and reporting process - </a:t>
            </a:r>
            <a:r>
              <a:rPr lang="en-IN" sz="1200" kern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Calibri" panose="020F0502020204030204"/>
              </a:rPr>
              <a:t>Completed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IN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</a:rPr>
              <a:t>Captured the  Performance workload metrics using Azure – Application Insights - </a:t>
            </a:r>
            <a:r>
              <a:rPr lang="en-IN" sz="1200" kern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Calibri" panose="020F0502020204030204"/>
              </a:rPr>
              <a:t>Completed</a:t>
            </a: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Set-up of robust Jmeter framework for the WS-calls –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Calibri"/>
              </a:rPr>
              <a:t>Completed</a:t>
            </a: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00"/>
              </a:highlight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Preparation of Jmeter user-guide -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Calibri"/>
              </a:rPr>
              <a:t>Completed</a:t>
            </a: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lnSpc>
                <a:spcPts val="16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 defTabSz="121917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9148CB-F171-A7C3-4D94-725D8805D160}"/>
              </a:ext>
            </a:extLst>
          </p:cNvPr>
          <p:cNvSpPr/>
          <p:nvPr/>
        </p:nvSpPr>
        <p:spPr>
          <a:xfrm>
            <a:off x="759723" y="637309"/>
            <a:ext cx="3689449" cy="495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 State -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Completed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C8BD6A-55FE-3609-BC31-2E2038B32E68}"/>
              </a:ext>
            </a:extLst>
          </p:cNvPr>
          <p:cNvSpPr/>
          <p:nvPr/>
        </p:nvSpPr>
        <p:spPr>
          <a:xfrm>
            <a:off x="4626044" y="637309"/>
            <a:ext cx="7509203" cy="4954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Future-state Roadmap – Week 16 -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69098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9077077" y="790906"/>
            <a:ext cx="3097052" cy="583768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928716" y="798715"/>
            <a:ext cx="7239817" cy="5964269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6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16" y="785611"/>
            <a:ext cx="5299595" cy="5770783"/>
          </a:xfrm>
          <a:custGeom>
            <a:avLst/>
            <a:gdLst>
              <a:gd name="connsiteX0" fmla="*/ 0 w 4804066"/>
              <a:gd name="connsiteY0" fmla="*/ 0 h 4375075"/>
              <a:gd name="connsiteX1" fmla="*/ 4804066 w 4804066"/>
              <a:gd name="connsiteY1" fmla="*/ 0 h 4375075"/>
              <a:gd name="connsiteX2" fmla="*/ 4804066 w 4804066"/>
              <a:gd name="connsiteY2" fmla="*/ 4375075 h 4375075"/>
              <a:gd name="connsiteX3" fmla="*/ 0 w 4804066"/>
              <a:gd name="connsiteY3" fmla="*/ 4375075 h 4375075"/>
              <a:gd name="connsiteX4" fmla="*/ 0 w 4804066"/>
              <a:gd name="connsiteY4" fmla="*/ 0 h 4375075"/>
              <a:gd name="connsiteX0" fmla="*/ 0 w 4804066"/>
              <a:gd name="connsiteY0" fmla="*/ 0 h 4375075"/>
              <a:gd name="connsiteX1" fmla="*/ 4804066 w 4804066"/>
              <a:gd name="connsiteY1" fmla="*/ 0 h 4375075"/>
              <a:gd name="connsiteX2" fmla="*/ 2041411 w 4804066"/>
              <a:gd name="connsiteY2" fmla="*/ 4287526 h 4375075"/>
              <a:gd name="connsiteX3" fmla="*/ 0 w 4804066"/>
              <a:gd name="connsiteY3" fmla="*/ 4375075 h 4375075"/>
              <a:gd name="connsiteX4" fmla="*/ 0 w 4804066"/>
              <a:gd name="connsiteY4" fmla="*/ 0 h 4375075"/>
              <a:gd name="connsiteX0" fmla="*/ 0 w 4804066"/>
              <a:gd name="connsiteY0" fmla="*/ 0 h 4375075"/>
              <a:gd name="connsiteX1" fmla="*/ 4804066 w 4804066"/>
              <a:gd name="connsiteY1" fmla="*/ 0 h 4375075"/>
              <a:gd name="connsiteX2" fmla="*/ 2158143 w 4804066"/>
              <a:gd name="connsiteY2" fmla="*/ 4375075 h 4375075"/>
              <a:gd name="connsiteX3" fmla="*/ 0 w 4804066"/>
              <a:gd name="connsiteY3" fmla="*/ 4375075 h 4375075"/>
              <a:gd name="connsiteX4" fmla="*/ 0 w 4804066"/>
              <a:gd name="connsiteY4" fmla="*/ 0 h 4375075"/>
              <a:gd name="connsiteX0" fmla="*/ 0 w 5130638"/>
              <a:gd name="connsiteY0" fmla="*/ 0 h 4375075"/>
              <a:gd name="connsiteX1" fmla="*/ 5130638 w 5130638"/>
              <a:gd name="connsiteY1" fmla="*/ 9522 h 4375075"/>
              <a:gd name="connsiteX2" fmla="*/ 2158143 w 5130638"/>
              <a:gd name="connsiteY2" fmla="*/ 4375075 h 4375075"/>
              <a:gd name="connsiteX3" fmla="*/ 0 w 5130638"/>
              <a:gd name="connsiteY3" fmla="*/ 4375075 h 4375075"/>
              <a:gd name="connsiteX4" fmla="*/ 0 w 5130638"/>
              <a:gd name="connsiteY4" fmla="*/ 0 h 4375075"/>
              <a:gd name="connsiteX0" fmla="*/ 0 w 4519085"/>
              <a:gd name="connsiteY0" fmla="*/ 1356 h 4376431"/>
              <a:gd name="connsiteX1" fmla="*/ 4519085 w 4519085"/>
              <a:gd name="connsiteY1" fmla="*/ 0 h 4376431"/>
              <a:gd name="connsiteX2" fmla="*/ 2158143 w 4519085"/>
              <a:gd name="connsiteY2" fmla="*/ 4376431 h 4376431"/>
              <a:gd name="connsiteX3" fmla="*/ 0 w 4519085"/>
              <a:gd name="connsiteY3" fmla="*/ 4376431 h 4376431"/>
              <a:gd name="connsiteX4" fmla="*/ 0 w 4519085"/>
              <a:gd name="connsiteY4" fmla="*/ 1356 h 43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9085" h="4376431">
                <a:moveTo>
                  <a:pt x="0" y="1356"/>
                </a:moveTo>
                <a:lnTo>
                  <a:pt x="4519085" y="0"/>
                </a:lnTo>
                <a:lnTo>
                  <a:pt x="2158143" y="4376431"/>
                </a:lnTo>
                <a:lnTo>
                  <a:pt x="0" y="4376431"/>
                </a:lnTo>
                <a:lnTo>
                  <a:pt x="0" y="13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4557657" y="2514601"/>
            <a:ext cx="7645889" cy="497588"/>
            <a:chOff x="5658472" y="1786934"/>
            <a:chExt cx="3498775" cy="431427"/>
          </a:xfrm>
        </p:grpSpPr>
        <p:sp>
          <p:nvSpPr>
            <p:cNvPr id="147" name="Rectangle 146"/>
            <p:cNvSpPr/>
            <p:nvPr/>
          </p:nvSpPr>
          <p:spPr>
            <a:xfrm>
              <a:off x="5658472" y="1786934"/>
              <a:ext cx="3498775" cy="2442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658472" y="1927632"/>
              <a:ext cx="3498775" cy="2907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5713438" y="2031199"/>
              <a:ext cx="3443809" cy="228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087896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522855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6957814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392773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827732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8262691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8697652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96938" y="2038802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734175" y="2038802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7162800" y="2038802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610475" y="2038350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058150" y="2037898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8505825" y="2037446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8953500" y="2036994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5867400" y="2038802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3762187" y="4445001"/>
            <a:ext cx="8429813" cy="497588"/>
            <a:chOff x="5021678" y="1786934"/>
            <a:chExt cx="4135570" cy="431427"/>
          </a:xfrm>
        </p:grpSpPr>
        <p:sp>
          <p:nvSpPr>
            <p:cNvPr id="175" name="Rectangle 174"/>
            <p:cNvSpPr/>
            <p:nvPr/>
          </p:nvSpPr>
          <p:spPr>
            <a:xfrm>
              <a:off x="5021678" y="1786934"/>
              <a:ext cx="4135570" cy="2442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021678" y="1927632"/>
              <a:ext cx="4135570" cy="2907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5064643" y="2026901"/>
              <a:ext cx="4092604" cy="271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087896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522855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6957814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7392773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827732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8262691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8697652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296938" y="2038802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6734175" y="2038802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162800" y="2038802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10475" y="2038350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058150" y="2037898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8505825" y="2037446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953500" y="2036994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867400" y="2038802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648947" y="1937360"/>
              <a:ext cx="0" cy="1014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372100" y="2038802"/>
              <a:ext cx="0" cy="1795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-71730" y="772338"/>
            <a:ext cx="6899039" cy="6085661"/>
            <a:chOff x="464735" y="547571"/>
            <a:chExt cx="5384376" cy="4378511"/>
          </a:xfrm>
        </p:grpSpPr>
        <p:grpSp>
          <p:nvGrpSpPr>
            <p:cNvPr id="27" name="Group 26"/>
            <p:cNvGrpSpPr/>
            <p:nvPr/>
          </p:nvGrpSpPr>
          <p:grpSpPr>
            <a:xfrm>
              <a:off x="464735" y="547571"/>
              <a:ext cx="5384376" cy="4378511"/>
              <a:chOff x="525399" y="556727"/>
              <a:chExt cx="5596733" cy="443658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25399" y="556727"/>
                <a:ext cx="5596733" cy="4436585"/>
              </a:xfrm>
              <a:custGeom>
                <a:avLst/>
                <a:gdLst>
                  <a:gd name="connsiteX0" fmla="*/ 0 w 583441"/>
                  <a:gd name="connsiteY0" fmla="*/ 0 h 4421842"/>
                  <a:gd name="connsiteX1" fmla="*/ 583441 w 583441"/>
                  <a:gd name="connsiteY1" fmla="*/ 0 h 4421842"/>
                  <a:gd name="connsiteX2" fmla="*/ 583441 w 583441"/>
                  <a:gd name="connsiteY2" fmla="*/ 4421842 h 4421842"/>
                  <a:gd name="connsiteX3" fmla="*/ 0 w 583441"/>
                  <a:gd name="connsiteY3" fmla="*/ 4421842 h 4421842"/>
                  <a:gd name="connsiteX4" fmla="*/ 0 w 583441"/>
                  <a:gd name="connsiteY4" fmla="*/ 0 h 4421842"/>
                  <a:gd name="connsiteX0" fmla="*/ 4153711 w 4737152"/>
                  <a:gd name="connsiteY0" fmla="*/ 0 h 4421842"/>
                  <a:gd name="connsiteX1" fmla="*/ 4737152 w 4737152"/>
                  <a:gd name="connsiteY1" fmla="*/ 0 h 4421842"/>
                  <a:gd name="connsiteX2" fmla="*/ 4737152 w 4737152"/>
                  <a:gd name="connsiteY2" fmla="*/ 4421842 h 4421842"/>
                  <a:gd name="connsiteX3" fmla="*/ 0 w 4737152"/>
                  <a:gd name="connsiteY3" fmla="*/ 4402387 h 4421842"/>
                  <a:gd name="connsiteX4" fmla="*/ 4153711 w 4737152"/>
                  <a:gd name="connsiteY4" fmla="*/ 0 h 4421842"/>
                  <a:gd name="connsiteX0" fmla="*/ 4153711 w 4737152"/>
                  <a:gd name="connsiteY0" fmla="*/ 0 h 4402387"/>
                  <a:gd name="connsiteX1" fmla="*/ 4737152 w 4737152"/>
                  <a:gd name="connsiteY1" fmla="*/ 0 h 4402387"/>
                  <a:gd name="connsiteX2" fmla="*/ 1702122 w 4737152"/>
                  <a:gd name="connsiteY2" fmla="*/ 4237017 h 4402387"/>
                  <a:gd name="connsiteX3" fmla="*/ 0 w 4737152"/>
                  <a:gd name="connsiteY3" fmla="*/ 4402387 h 4402387"/>
                  <a:gd name="connsiteX4" fmla="*/ 4153711 w 4737152"/>
                  <a:gd name="connsiteY4" fmla="*/ 0 h 4402387"/>
                  <a:gd name="connsiteX0" fmla="*/ 4153711 w 4737152"/>
                  <a:gd name="connsiteY0" fmla="*/ 0 h 4402387"/>
                  <a:gd name="connsiteX1" fmla="*/ 4737152 w 4737152"/>
                  <a:gd name="connsiteY1" fmla="*/ 0 h 4402387"/>
                  <a:gd name="connsiteX2" fmla="*/ 2567884 w 4737152"/>
                  <a:gd name="connsiteY2" fmla="*/ 4382932 h 4402387"/>
                  <a:gd name="connsiteX3" fmla="*/ 0 w 4737152"/>
                  <a:gd name="connsiteY3" fmla="*/ 4402387 h 4402387"/>
                  <a:gd name="connsiteX4" fmla="*/ 4153711 w 4737152"/>
                  <a:gd name="connsiteY4" fmla="*/ 0 h 4402387"/>
                  <a:gd name="connsiteX0" fmla="*/ 4202350 w 4785791"/>
                  <a:gd name="connsiteY0" fmla="*/ 0 h 4392659"/>
                  <a:gd name="connsiteX1" fmla="*/ 4785791 w 4785791"/>
                  <a:gd name="connsiteY1" fmla="*/ 0 h 4392659"/>
                  <a:gd name="connsiteX2" fmla="*/ 2616523 w 4785791"/>
                  <a:gd name="connsiteY2" fmla="*/ 4382932 h 4392659"/>
                  <a:gd name="connsiteX3" fmla="*/ 0 w 4785791"/>
                  <a:gd name="connsiteY3" fmla="*/ 4392659 h 4392659"/>
                  <a:gd name="connsiteX4" fmla="*/ 4202350 w 4785791"/>
                  <a:gd name="connsiteY4" fmla="*/ 0 h 4392659"/>
                  <a:gd name="connsiteX0" fmla="*/ 4202350 w 4785791"/>
                  <a:gd name="connsiteY0" fmla="*/ 0 h 4392659"/>
                  <a:gd name="connsiteX1" fmla="*/ 4785791 w 4785791"/>
                  <a:gd name="connsiteY1" fmla="*/ 330740 h 4392659"/>
                  <a:gd name="connsiteX2" fmla="*/ 2616523 w 4785791"/>
                  <a:gd name="connsiteY2" fmla="*/ 4382932 h 4392659"/>
                  <a:gd name="connsiteX3" fmla="*/ 0 w 4785791"/>
                  <a:gd name="connsiteY3" fmla="*/ 4392659 h 4392659"/>
                  <a:gd name="connsiteX4" fmla="*/ 4202350 w 4785791"/>
                  <a:gd name="connsiteY4" fmla="*/ 0 h 4392659"/>
                  <a:gd name="connsiteX0" fmla="*/ 4202350 w 4503689"/>
                  <a:gd name="connsiteY0" fmla="*/ 0 h 4392659"/>
                  <a:gd name="connsiteX1" fmla="*/ 4503689 w 4503689"/>
                  <a:gd name="connsiteY1" fmla="*/ 19455 h 4392659"/>
                  <a:gd name="connsiteX2" fmla="*/ 2616523 w 4503689"/>
                  <a:gd name="connsiteY2" fmla="*/ 4382932 h 4392659"/>
                  <a:gd name="connsiteX3" fmla="*/ 0 w 4503689"/>
                  <a:gd name="connsiteY3" fmla="*/ 4392659 h 4392659"/>
                  <a:gd name="connsiteX4" fmla="*/ 4202350 w 4503689"/>
                  <a:gd name="connsiteY4" fmla="*/ 0 h 4392659"/>
                  <a:gd name="connsiteX0" fmla="*/ 4202350 w 4581511"/>
                  <a:gd name="connsiteY0" fmla="*/ 0 h 4392659"/>
                  <a:gd name="connsiteX1" fmla="*/ 4581511 w 4581511"/>
                  <a:gd name="connsiteY1" fmla="*/ 19455 h 4392659"/>
                  <a:gd name="connsiteX2" fmla="*/ 2616523 w 4581511"/>
                  <a:gd name="connsiteY2" fmla="*/ 4382932 h 4392659"/>
                  <a:gd name="connsiteX3" fmla="*/ 0 w 4581511"/>
                  <a:gd name="connsiteY3" fmla="*/ 4392659 h 4392659"/>
                  <a:gd name="connsiteX4" fmla="*/ 4202350 w 4581511"/>
                  <a:gd name="connsiteY4" fmla="*/ 0 h 4392659"/>
                  <a:gd name="connsiteX0" fmla="*/ 4202350 w 4562056"/>
                  <a:gd name="connsiteY0" fmla="*/ 0 h 4392659"/>
                  <a:gd name="connsiteX1" fmla="*/ 4562056 w 4562056"/>
                  <a:gd name="connsiteY1" fmla="*/ 9728 h 4392659"/>
                  <a:gd name="connsiteX2" fmla="*/ 2616523 w 4562056"/>
                  <a:gd name="connsiteY2" fmla="*/ 4382932 h 4392659"/>
                  <a:gd name="connsiteX3" fmla="*/ 0 w 4562056"/>
                  <a:gd name="connsiteY3" fmla="*/ 4392659 h 4392659"/>
                  <a:gd name="connsiteX4" fmla="*/ 4202350 w 4562056"/>
                  <a:gd name="connsiteY4" fmla="*/ 0 h 4392659"/>
                  <a:gd name="connsiteX0" fmla="*/ 4202350 w 4562056"/>
                  <a:gd name="connsiteY0" fmla="*/ 0 h 4392659"/>
                  <a:gd name="connsiteX1" fmla="*/ 4562056 w 4562056"/>
                  <a:gd name="connsiteY1" fmla="*/ 203 h 4392659"/>
                  <a:gd name="connsiteX2" fmla="*/ 2616523 w 4562056"/>
                  <a:gd name="connsiteY2" fmla="*/ 4382932 h 4392659"/>
                  <a:gd name="connsiteX3" fmla="*/ 0 w 4562056"/>
                  <a:gd name="connsiteY3" fmla="*/ 4392659 h 4392659"/>
                  <a:gd name="connsiteX4" fmla="*/ 4202350 w 4562056"/>
                  <a:gd name="connsiteY4" fmla="*/ 0 h 4392659"/>
                  <a:gd name="connsiteX0" fmla="*/ 4192825 w 4562056"/>
                  <a:gd name="connsiteY0" fmla="*/ 0 h 4392659"/>
                  <a:gd name="connsiteX1" fmla="*/ 4562056 w 4562056"/>
                  <a:gd name="connsiteY1" fmla="*/ 203 h 4392659"/>
                  <a:gd name="connsiteX2" fmla="*/ 2616523 w 4562056"/>
                  <a:gd name="connsiteY2" fmla="*/ 4382932 h 4392659"/>
                  <a:gd name="connsiteX3" fmla="*/ 0 w 4562056"/>
                  <a:gd name="connsiteY3" fmla="*/ 4392659 h 4392659"/>
                  <a:gd name="connsiteX4" fmla="*/ 4192825 w 4562056"/>
                  <a:gd name="connsiteY4" fmla="*/ 0 h 4392659"/>
                  <a:gd name="connsiteX0" fmla="*/ 4192825 w 5541319"/>
                  <a:gd name="connsiteY0" fmla="*/ 0 h 4392659"/>
                  <a:gd name="connsiteX1" fmla="*/ 5541319 w 5541319"/>
                  <a:gd name="connsiteY1" fmla="*/ 21573 h 4392659"/>
                  <a:gd name="connsiteX2" fmla="*/ 2616523 w 5541319"/>
                  <a:gd name="connsiteY2" fmla="*/ 4382932 h 4392659"/>
                  <a:gd name="connsiteX3" fmla="*/ 0 w 5541319"/>
                  <a:gd name="connsiteY3" fmla="*/ 4392659 h 4392659"/>
                  <a:gd name="connsiteX4" fmla="*/ 4192825 w 5541319"/>
                  <a:gd name="connsiteY4" fmla="*/ 0 h 439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41319" h="4392659">
                    <a:moveTo>
                      <a:pt x="4192825" y="0"/>
                    </a:moveTo>
                    <a:lnTo>
                      <a:pt x="5541319" y="21573"/>
                    </a:lnTo>
                    <a:lnTo>
                      <a:pt x="2616523" y="4382932"/>
                    </a:lnTo>
                    <a:lnTo>
                      <a:pt x="0" y="4392659"/>
                    </a:lnTo>
                    <a:lnTo>
                      <a:pt x="41928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92D2E"/>
                  </a:gs>
                  <a:gs pos="50000">
                    <a:srgbClr val="464A4B">
                      <a:lumMod val="87000"/>
                      <a:lumOff val="13000"/>
                    </a:srgbClr>
                  </a:gs>
                  <a:gs pos="99000">
                    <a:srgbClr val="4C5051">
                      <a:alpha val="70000"/>
                    </a:srgb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3048001" y="646959"/>
                <a:ext cx="2975398" cy="4345976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660533" y="600275"/>
                <a:ext cx="4136601" cy="439266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208"/>
            <p:cNvCxnSpPr/>
            <p:nvPr/>
          </p:nvCxnSpPr>
          <p:spPr>
            <a:xfrm flipV="1">
              <a:off x="1783660" y="567155"/>
              <a:ext cx="3383015" cy="4358555"/>
            </a:xfrm>
            <a:prstGeom prst="line">
              <a:avLst/>
            </a:prstGeom>
            <a:ln w="2857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Strategic Future State Roadmap </a:t>
            </a:r>
            <a:endParaRPr lang="en-US" dirty="0"/>
          </a:p>
        </p:txBody>
      </p:sp>
      <p:sp>
        <p:nvSpPr>
          <p:cNvPr id="138" name="Rectangle 79"/>
          <p:cNvSpPr/>
          <p:nvPr/>
        </p:nvSpPr>
        <p:spPr>
          <a:xfrm rot="5400000">
            <a:off x="-359" y="799072"/>
            <a:ext cx="4114816" cy="4114099"/>
          </a:xfrm>
          <a:prstGeom prst="rtTriangle">
            <a:avLst/>
          </a:prstGeom>
          <a:solidFill>
            <a:srgbClr val="1F497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111633" y="3873177"/>
            <a:ext cx="1506585" cy="1788408"/>
            <a:chOff x="4171950" y="4648200"/>
            <a:chExt cx="1712932" cy="1879533"/>
          </a:xfrm>
        </p:grpSpPr>
        <p:grpSp>
          <p:nvGrpSpPr>
            <p:cNvPr id="158" name="Group 157"/>
            <p:cNvGrpSpPr/>
            <p:nvPr/>
          </p:nvGrpSpPr>
          <p:grpSpPr>
            <a:xfrm>
              <a:off x="4171950" y="4648200"/>
              <a:ext cx="1712932" cy="1879533"/>
              <a:chOff x="3128962" y="3486150"/>
              <a:chExt cx="1284699" cy="140965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3128962" y="4833184"/>
                <a:ext cx="240324" cy="62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3219726" y="3486150"/>
                <a:ext cx="197656" cy="1375856"/>
                <a:chOff x="3293258" y="3329494"/>
                <a:chExt cx="197656" cy="1375856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3293258" y="3329494"/>
                  <a:ext cx="45719" cy="1375856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rgbClr val="767779"/>
                    </a:gs>
                    <a:gs pos="50000">
                      <a:srgbClr val="EFF0F2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 rot="16200000">
                  <a:off x="3391854" y="3391852"/>
                  <a:ext cx="45719" cy="152401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rgbClr val="767779"/>
                    </a:gs>
                    <a:gs pos="50000">
                      <a:srgbClr val="EFF0F2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 rot="16200000">
                  <a:off x="3391854" y="3813809"/>
                  <a:ext cx="45719" cy="152401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rgbClr val="767779"/>
                    </a:gs>
                    <a:gs pos="50000">
                      <a:srgbClr val="EFF0F2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3364524" y="3525004"/>
                <a:ext cx="1049137" cy="634517"/>
                <a:chOff x="3438056" y="3385015"/>
                <a:chExt cx="1049137" cy="634517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3438056" y="3385015"/>
                  <a:ext cx="1049137" cy="634517"/>
                </a:xfrm>
                <a:prstGeom prst="roundRect">
                  <a:avLst>
                    <a:gd name="adj" fmla="val 9462"/>
                  </a:avLst>
                </a:prstGeom>
                <a:gradFill flip="none" rotWithShape="1">
                  <a:gsLst>
                    <a:gs pos="0">
                      <a:srgbClr val="005D26"/>
                    </a:gs>
                    <a:gs pos="50000">
                      <a:srgbClr val="0F8A53"/>
                    </a:gs>
                    <a:gs pos="100000">
                      <a:srgbClr val="068A50"/>
                    </a:gs>
                  </a:gsLst>
                  <a:lin ang="16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3473420" y="3418809"/>
                  <a:ext cx="978408" cy="566928"/>
                </a:xfrm>
                <a:prstGeom prst="roundRect">
                  <a:avLst>
                    <a:gd name="adj" fmla="val 9462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166" name="Rectangle 165"/>
            <p:cNvSpPr/>
            <p:nvPr/>
          </p:nvSpPr>
          <p:spPr>
            <a:xfrm>
              <a:off x="4631183" y="4914974"/>
              <a:ext cx="1156167" cy="485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50">
                <a:defRPr/>
              </a:pPr>
              <a:r>
                <a:rPr lang="en-US" sz="1200" b="1" kern="0" dirty="0">
                  <a:solidFill>
                    <a:srgbClr val="FFFF00"/>
                  </a:solidFill>
                  <a:latin typeface="Calibri"/>
                </a:rPr>
                <a:t>Initiation  (Week 5-8)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069373" y="2209801"/>
            <a:ext cx="1524233" cy="1240631"/>
            <a:chOff x="4171950" y="4611720"/>
            <a:chExt cx="1831914" cy="1577651"/>
          </a:xfrm>
        </p:grpSpPr>
        <p:grpSp>
          <p:nvGrpSpPr>
            <p:cNvPr id="246" name="Group 245"/>
            <p:cNvGrpSpPr/>
            <p:nvPr/>
          </p:nvGrpSpPr>
          <p:grpSpPr>
            <a:xfrm>
              <a:off x="4171950" y="4611720"/>
              <a:ext cx="1712932" cy="1577651"/>
              <a:chOff x="3128962" y="3458789"/>
              <a:chExt cx="1284699" cy="1183238"/>
            </a:xfrm>
          </p:grpSpPr>
          <p:sp>
            <p:nvSpPr>
              <p:cNvPr id="248" name="Oval 247"/>
              <p:cNvSpPr/>
              <p:nvPr/>
            </p:nvSpPr>
            <p:spPr>
              <a:xfrm>
                <a:off x="3128962" y="4579411"/>
                <a:ext cx="240324" cy="62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3219726" y="3458789"/>
                <a:ext cx="197656" cy="1137071"/>
                <a:chOff x="3293258" y="3302133"/>
                <a:chExt cx="197656" cy="1137071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3293258" y="3302133"/>
                  <a:ext cx="45719" cy="1137071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rgbClr val="767779"/>
                    </a:gs>
                    <a:gs pos="50000">
                      <a:srgbClr val="EFF0F2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 rot="16200000">
                  <a:off x="3391854" y="3391852"/>
                  <a:ext cx="45719" cy="152401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rgbClr val="767779"/>
                    </a:gs>
                    <a:gs pos="50000">
                      <a:srgbClr val="EFF0F2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6200000">
                  <a:off x="3391854" y="3813809"/>
                  <a:ext cx="45719" cy="152401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rgbClr val="767779"/>
                    </a:gs>
                    <a:gs pos="50000">
                      <a:srgbClr val="EFF0F2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3364524" y="3525004"/>
                <a:ext cx="1049137" cy="634517"/>
                <a:chOff x="3438056" y="3385015"/>
                <a:chExt cx="1049137" cy="634517"/>
              </a:xfrm>
            </p:grpSpPr>
            <p:sp>
              <p:nvSpPr>
                <p:cNvPr id="251" name="Rounded Rectangle 250"/>
                <p:cNvSpPr/>
                <p:nvPr/>
              </p:nvSpPr>
              <p:spPr>
                <a:xfrm>
                  <a:off x="3438056" y="3385015"/>
                  <a:ext cx="1049137" cy="634517"/>
                </a:xfrm>
                <a:prstGeom prst="roundRect">
                  <a:avLst>
                    <a:gd name="adj" fmla="val 9462"/>
                  </a:avLst>
                </a:prstGeom>
                <a:gradFill flip="none" rotWithShape="1">
                  <a:gsLst>
                    <a:gs pos="0">
                      <a:srgbClr val="005D26"/>
                    </a:gs>
                    <a:gs pos="50000">
                      <a:srgbClr val="0F8A53"/>
                    </a:gs>
                    <a:gs pos="100000">
                      <a:srgbClr val="068A50"/>
                    </a:gs>
                  </a:gsLst>
                  <a:lin ang="16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52" name="Rounded Rectangle 251"/>
                <p:cNvSpPr/>
                <p:nvPr/>
              </p:nvSpPr>
              <p:spPr>
                <a:xfrm>
                  <a:off x="3473420" y="3418809"/>
                  <a:ext cx="978408" cy="566928"/>
                </a:xfrm>
                <a:prstGeom prst="roundRect">
                  <a:avLst>
                    <a:gd name="adj" fmla="val 9462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247" name="Rectangle 246"/>
            <p:cNvSpPr/>
            <p:nvPr/>
          </p:nvSpPr>
          <p:spPr>
            <a:xfrm>
              <a:off x="4425667" y="4881374"/>
              <a:ext cx="1578197" cy="58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50">
                <a:defRPr/>
              </a:pPr>
              <a:r>
                <a:rPr lang="en-US" sz="1200" b="1" kern="0" dirty="0">
                  <a:solidFill>
                    <a:srgbClr val="FFFF00"/>
                  </a:solidFill>
                  <a:latin typeface="Calibri"/>
                </a:rPr>
                <a:t>Implementation</a:t>
              </a:r>
            </a:p>
            <a:p>
              <a:pPr algn="ctr" defTabSz="1219050">
                <a:defRPr/>
              </a:pPr>
              <a:r>
                <a:rPr lang="en-US" sz="1200" b="1" kern="0" dirty="0">
                  <a:solidFill>
                    <a:srgbClr val="FFFF00"/>
                  </a:solidFill>
                  <a:latin typeface="Calibri"/>
                </a:rPr>
                <a:t>(Week 9-14)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3649251" y="787401"/>
            <a:ext cx="1430749" cy="1240631"/>
            <a:chOff x="4171950" y="4611720"/>
            <a:chExt cx="1719560" cy="1577651"/>
          </a:xfrm>
        </p:grpSpPr>
        <p:grpSp>
          <p:nvGrpSpPr>
            <p:cNvPr id="268" name="Group 267"/>
            <p:cNvGrpSpPr/>
            <p:nvPr/>
          </p:nvGrpSpPr>
          <p:grpSpPr>
            <a:xfrm>
              <a:off x="4171950" y="4611720"/>
              <a:ext cx="1712932" cy="1577651"/>
              <a:chOff x="3128962" y="3458789"/>
              <a:chExt cx="1284699" cy="1183238"/>
            </a:xfrm>
          </p:grpSpPr>
          <p:sp>
            <p:nvSpPr>
              <p:cNvPr id="270" name="Oval 269"/>
              <p:cNvSpPr/>
              <p:nvPr/>
            </p:nvSpPr>
            <p:spPr>
              <a:xfrm>
                <a:off x="3128962" y="4579411"/>
                <a:ext cx="240324" cy="62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271" name="Group 270"/>
              <p:cNvGrpSpPr/>
              <p:nvPr/>
            </p:nvGrpSpPr>
            <p:grpSpPr>
              <a:xfrm>
                <a:off x="3219726" y="3458789"/>
                <a:ext cx="197656" cy="1137071"/>
                <a:chOff x="3293258" y="3302133"/>
                <a:chExt cx="197656" cy="1137071"/>
              </a:xfrm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3293258" y="3302133"/>
                  <a:ext cx="45719" cy="1137071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rgbClr val="767779"/>
                    </a:gs>
                    <a:gs pos="50000">
                      <a:srgbClr val="EFF0F2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 rot="16200000">
                  <a:off x="3391854" y="3391852"/>
                  <a:ext cx="45719" cy="152401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rgbClr val="767779"/>
                    </a:gs>
                    <a:gs pos="50000">
                      <a:srgbClr val="EFF0F2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 rot="16200000">
                  <a:off x="3391854" y="3813809"/>
                  <a:ext cx="45719" cy="152401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rgbClr val="767779"/>
                    </a:gs>
                    <a:gs pos="50000">
                      <a:srgbClr val="EFF0F2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3364524" y="3525004"/>
                <a:ext cx="1049137" cy="634517"/>
                <a:chOff x="3438056" y="3385015"/>
                <a:chExt cx="1049137" cy="634517"/>
              </a:xfrm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3438056" y="3385015"/>
                  <a:ext cx="1049137" cy="634517"/>
                </a:xfrm>
                <a:prstGeom prst="roundRect">
                  <a:avLst>
                    <a:gd name="adj" fmla="val 9462"/>
                  </a:avLst>
                </a:prstGeom>
                <a:gradFill flip="none" rotWithShape="1">
                  <a:gsLst>
                    <a:gs pos="0">
                      <a:srgbClr val="005D26"/>
                    </a:gs>
                    <a:gs pos="50000">
                      <a:srgbClr val="0F8A53"/>
                    </a:gs>
                    <a:gs pos="100000">
                      <a:srgbClr val="068A50"/>
                    </a:gs>
                  </a:gsLst>
                  <a:lin ang="16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473420" y="3418809"/>
                  <a:ext cx="978408" cy="566928"/>
                </a:xfrm>
                <a:prstGeom prst="roundRect">
                  <a:avLst>
                    <a:gd name="adj" fmla="val 9462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6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269" name="Rectangle 268"/>
            <p:cNvSpPr/>
            <p:nvPr/>
          </p:nvSpPr>
          <p:spPr>
            <a:xfrm>
              <a:off x="4492547" y="4906601"/>
              <a:ext cx="1398963" cy="58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50">
                <a:defRPr/>
              </a:pPr>
              <a:r>
                <a:rPr lang="en-US" sz="1200" b="1" kern="0" dirty="0">
                  <a:solidFill>
                    <a:srgbClr val="FFFF00"/>
                  </a:solidFill>
                  <a:latin typeface="Calibri"/>
                </a:rPr>
                <a:t>Optimization</a:t>
              </a:r>
            </a:p>
            <a:p>
              <a:pPr algn="ctr" defTabSz="1219050">
                <a:defRPr/>
              </a:pPr>
              <a:r>
                <a:rPr lang="en-US" sz="1200" b="1" kern="0" dirty="0">
                  <a:solidFill>
                    <a:srgbClr val="FFFF00"/>
                  </a:solidFill>
                  <a:latin typeface="Calibri"/>
                </a:rPr>
                <a:t>(Week 15-20) </a:t>
              </a:r>
            </a:p>
          </p:txBody>
        </p:sp>
      </p:grpSp>
      <p:sp>
        <p:nvSpPr>
          <p:cNvPr id="105" name="Rectangle 79"/>
          <p:cNvSpPr/>
          <p:nvPr/>
        </p:nvSpPr>
        <p:spPr>
          <a:xfrm>
            <a:off x="1870993" y="4406723"/>
            <a:ext cx="2552160" cy="373684"/>
          </a:xfrm>
          <a:custGeom>
            <a:avLst/>
            <a:gdLst>
              <a:gd name="connsiteX0" fmla="*/ 0 w 4025245"/>
              <a:gd name="connsiteY0" fmla="*/ 0 h 581337"/>
              <a:gd name="connsiteX1" fmla="*/ 4025245 w 4025245"/>
              <a:gd name="connsiteY1" fmla="*/ 0 h 581337"/>
              <a:gd name="connsiteX2" fmla="*/ 4025245 w 4025245"/>
              <a:gd name="connsiteY2" fmla="*/ 581337 h 581337"/>
              <a:gd name="connsiteX3" fmla="*/ 0 w 4025245"/>
              <a:gd name="connsiteY3" fmla="*/ 581337 h 581337"/>
              <a:gd name="connsiteX4" fmla="*/ 0 w 4025245"/>
              <a:gd name="connsiteY4" fmla="*/ 0 h 581337"/>
              <a:gd name="connsiteX0" fmla="*/ 508000 w 4025245"/>
              <a:gd name="connsiteY0" fmla="*/ 6350 h 581337"/>
              <a:gd name="connsiteX1" fmla="*/ 4025245 w 4025245"/>
              <a:gd name="connsiteY1" fmla="*/ 0 h 581337"/>
              <a:gd name="connsiteX2" fmla="*/ 4025245 w 4025245"/>
              <a:gd name="connsiteY2" fmla="*/ 581337 h 581337"/>
              <a:gd name="connsiteX3" fmla="*/ 0 w 4025245"/>
              <a:gd name="connsiteY3" fmla="*/ 581337 h 581337"/>
              <a:gd name="connsiteX4" fmla="*/ 508000 w 4025245"/>
              <a:gd name="connsiteY4" fmla="*/ 6350 h 581337"/>
              <a:gd name="connsiteX0" fmla="*/ 508000 w 4025245"/>
              <a:gd name="connsiteY0" fmla="*/ 6350 h 600387"/>
              <a:gd name="connsiteX1" fmla="*/ 4025245 w 4025245"/>
              <a:gd name="connsiteY1" fmla="*/ 0 h 600387"/>
              <a:gd name="connsiteX2" fmla="*/ 3695045 w 4025245"/>
              <a:gd name="connsiteY2" fmla="*/ 600387 h 600387"/>
              <a:gd name="connsiteX3" fmla="*/ 0 w 4025245"/>
              <a:gd name="connsiteY3" fmla="*/ 581337 h 600387"/>
              <a:gd name="connsiteX4" fmla="*/ 508000 w 4025245"/>
              <a:gd name="connsiteY4" fmla="*/ 6350 h 600387"/>
              <a:gd name="connsiteX0" fmla="*/ 508000 w 4025245"/>
              <a:gd name="connsiteY0" fmla="*/ 6350 h 581337"/>
              <a:gd name="connsiteX1" fmla="*/ 4025245 w 4025245"/>
              <a:gd name="connsiteY1" fmla="*/ 0 h 581337"/>
              <a:gd name="connsiteX2" fmla="*/ 3796645 w 4025245"/>
              <a:gd name="connsiteY2" fmla="*/ 574987 h 581337"/>
              <a:gd name="connsiteX3" fmla="*/ 0 w 4025245"/>
              <a:gd name="connsiteY3" fmla="*/ 581337 h 581337"/>
              <a:gd name="connsiteX4" fmla="*/ 508000 w 4025245"/>
              <a:gd name="connsiteY4" fmla="*/ 6350 h 581337"/>
              <a:gd name="connsiteX0" fmla="*/ 522251 w 4039496"/>
              <a:gd name="connsiteY0" fmla="*/ 6350 h 574987"/>
              <a:gd name="connsiteX1" fmla="*/ 4039496 w 4039496"/>
              <a:gd name="connsiteY1" fmla="*/ 0 h 574987"/>
              <a:gd name="connsiteX2" fmla="*/ 3810896 w 4039496"/>
              <a:gd name="connsiteY2" fmla="*/ 574987 h 574987"/>
              <a:gd name="connsiteX3" fmla="*/ 0 w 4039496"/>
              <a:gd name="connsiteY3" fmla="*/ 574987 h 574987"/>
              <a:gd name="connsiteX4" fmla="*/ 522251 w 4039496"/>
              <a:gd name="connsiteY4" fmla="*/ 6350 h 574987"/>
              <a:gd name="connsiteX0" fmla="*/ 522251 w 4117875"/>
              <a:gd name="connsiteY0" fmla="*/ 0 h 568637"/>
              <a:gd name="connsiteX1" fmla="*/ 4117875 w 4117875"/>
              <a:gd name="connsiteY1" fmla="*/ 57150 h 568637"/>
              <a:gd name="connsiteX2" fmla="*/ 3810896 w 4117875"/>
              <a:gd name="connsiteY2" fmla="*/ 568637 h 568637"/>
              <a:gd name="connsiteX3" fmla="*/ 0 w 4117875"/>
              <a:gd name="connsiteY3" fmla="*/ 568637 h 568637"/>
              <a:gd name="connsiteX4" fmla="*/ 522251 w 4117875"/>
              <a:gd name="connsiteY4" fmla="*/ 0 h 568637"/>
              <a:gd name="connsiteX0" fmla="*/ 522251 w 4117875"/>
              <a:gd name="connsiteY0" fmla="*/ 0 h 574987"/>
              <a:gd name="connsiteX1" fmla="*/ 4117875 w 4117875"/>
              <a:gd name="connsiteY1" fmla="*/ 57150 h 574987"/>
              <a:gd name="connsiteX2" fmla="*/ 3839398 w 4117875"/>
              <a:gd name="connsiteY2" fmla="*/ 574987 h 574987"/>
              <a:gd name="connsiteX3" fmla="*/ 0 w 4117875"/>
              <a:gd name="connsiteY3" fmla="*/ 568637 h 574987"/>
              <a:gd name="connsiteX4" fmla="*/ 522251 w 4117875"/>
              <a:gd name="connsiteY4" fmla="*/ 0 h 574987"/>
              <a:gd name="connsiteX0" fmla="*/ 522251 w 4258312"/>
              <a:gd name="connsiteY0" fmla="*/ 0 h 574987"/>
              <a:gd name="connsiteX1" fmla="*/ 4258312 w 4258312"/>
              <a:gd name="connsiteY1" fmla="*/ 57149 h 574987"/>
              <a:gd name="connsiteX2" fmla="*/ 3839398 w 4258312"/>
              <a:gd name="connsiteY2" fmla="*/ 574987 h 574987"/>
              <a:gd name="connsiteX3" fmla="*/ 0 w 4258312"/>
              <a:gd name="connsiteY3" fmla="*/ 568637 h 574987"/>
              <a:gd name="connsiteX4" fmla="*/ 522251 w 4258312"/>
              <a:gd name="connsiteY4" fmla="*/ 0 h 574987"/>
              <a:gd name="connsiteX0" fmla="*/ 428625 w 4164686"/>
              <a:gd name="connsiteY0" fmla="*/ 0 h 574987"/>
              <a:gd name="connsiteX1" fmla="*/ 4164686 w 4164686"/>
              <a:gd name="connsiteY1" fmla="*/ 57149 h 574987"/>
              <a:gd name="connsiteX2" fmla="*/ 3745772 w 4164686"/>
              <a:gd name="connsiteY2" fmla="*/ 574987 h 574987"/>
              <a:gd name="connsiteX3" fmla="*/ 0 w 4164686"/>
              <a:gd name="connsiteY3" fmla="*/ 414144 h 574987"/>
              <a:gd name="connsiteX4" fmla="*/ 428625 w 4164686"/>
              <a:gd name="connsiteY4" fmla="*/ 0 h 57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4686" h="574987">
                <a:moveTo>
                  <a:pt x="428625" y="0"/>
                </a:moveTo>
                <a:lnTo>
                  <a:pt x="4164686" y="57149"/>
                </a:lnTo>
                <a:lnTo>
                  <a:pt x="3745772" y="574987"/>
                </a:lnTo>
                <a:lnTo>
                  <a:pt x="0" y="414144"/>
                </a:lnTo>
                <a:lnTo>
                  <a:pt x="428625" y="0"/>
                </a:lnTo>
                <a:close/>
              </a:path>
            </a:pathLst>
          </a:cu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dirty="0">
              <a:solidFill>
                <a:srgbClr val="0A8A51"/>
              </a:solidFill>
              <a:latin typeface="Calibri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97" y="3898362"/>
            <a:ext cx="314264" cy="684181"/>
          </a:xfrm>
          <a:prstGeom prst="rect">
            <a:avLst/>
          </a:prstGeom>
        </p:spPr>
      </p:pic>
      <p:sp>
        <p:nvSpPr>
          <p:cNvPr id="107" name="Rectangle 79"/>
          <p:cNvSpPr/>
          <p:nvPr/>
        </p:nvSpPr>
        <p:spPr>
          <a:xfrm>
            <a:off x="3558079" y="2473029"/>
            <a:ext cx="2109223" cy="373684"/>
          </a:xfrm>
          <a:custGeom>
            <a:avLst/>
            <a:gdLst>
              <a:gd name="connsiteX0" fmla="*/ 0 w 4025245"/>
              <a:gd name="connsiteY0" fmla="*/ 0 h 581337"/>
              <a:gd name="connsiteX1" fmla="*/ 4025245 w 4025245"/>
              <a:gd name="connsiteY1" fmla="*/ 0 h 581337"/>
              <a:gd name="connsiteX2" fmla="*/ 4025245 w 4025245"/>
              <a:gd name="connsiteY2" fmla="*/ 581337 h 581337"/>
              <a:gd name="connsiteX3" fmla="*/ 0 w 4025245"/>
              <a:gd name="connsiteY3" fmla="*/ 581337 h 581337"/>
              <a:gd name="connsiteX4" fmla="*/ 0 w 4025245"/>
              <a:gd name="connsiteY4" fmla="*/ 0 h 581337"/>
              <a:gd name="connsiteX0" fmla="*/ 508000 w 4025245"/>
              <a:gd name="connsiteY0" fmla="*/ 6350 h 581337"/>
              <a:gd name="connsiteX1" fmla="*/ 4025245 w 4025245"/>
              <a:gd name="connsiteY1" fmla="*/ 0 h 581337"/>
              <a:gd name="connsiteX2" fmla="*/ 4025245 w 4025245"/>
              <a:gd name="connsiteY2" fmla="*/ 581337 h 581337"/>
              <a:gd name="connsiteX3" fmla="*/ 0 w 4025245"/>
              <a:gd name="connsiteY3" fmla="*/ 581337 h 581337"/>
              <a:gd name="connsiteX4" fmla="*/ 508000 w 4025245"/>
              <a:gd name="connsiteY4" fmla="*/ 6350 h 581337"/>
              <a:gd name="connsiteX0" fmla="*/ 508000 w 4025245"/>
              <a:gd name="connsiteY0" fmla="*/ 6350 h 600387"/>
              <a:gd name="connsiteX1" fmla="*/ 4025245 w 4025245"/>
              <a:gd name="connsiteY1" fmla="*/ 0 h 600387"/>
              <a:gd name="connsiteX2" fmla="*/ 3695045 w 4025245"/>
              <a:gd name="connsiteY2" fmla="*/ 600387 h 600387"/>
              <a:gd name="connsiteX3" fmla="*/ 0 w 4025245"/>
              <a:gd name="connsiteY3" fmla="*/ 581337 h 600387"/>
              <a:gd name="connsiteX4" fmla="*/ 508000 w 4025245"/>
              <a:gd name="connsiteY4" fmla="*/ 6350 h 600387"/>
              <a:gd name="connsiteX0" fmla="*/ 508000 w 4025245"/>
              <a:gd name="connsiteY0" fmla="*/ 6350 h 581337"/>
              <a:gd name="connsiteX1" fmla="*/ 4025245 w 4025245"/>
              <a:gd name="connsiteY1" fmla="*/ 0 h 581337"/>
              <a:gd name="connsiteX2" fmla="*/ 3796645 w 4025245"/>
              <a:gd name="connsiteY2" fmla="*/ 574987 h 581337"/>
              <a:gd name="connsiteX3" fmla="*/ 0 w 4025245"/>
              <a:gd name="connsiteY3" fmla="*/ 581337 h 581337"/>
              <a:gd name="connsiteX4" fmla="*/ 508000 w 4025245"/>
              <a:gd name="connsiteY4" fmla="*/ 6350 h 581337"/>
              <a:gd name="connsiteX0" fmla="*/ 522251 w 4039496"/>
              <a:gd name="connsiteY0" fmla="*/ 6350 h 574987"/>
              <a:gd name="connsiteX1" fmla="*/ 4039496 w 4039496"/>
              <a:gd name="connsiteY1" fmla="*/ 0 h 574987"/>
              <a:gd name="connsiteX2" fmla="*/ 3810896 w 4039496"/>
              <a:gd name="connsiteY2" fmla="*/ 574987 h 574987"/>
              <a:gd name="connsiteX3" fmla="*/ 0 w 4039496"/>
              <a:gd name="connsiteY3" fmla="*/ 574987 h 574987"/>
              <a:gd name="connsiteX4" fmla="*/ 522251 w 4039496"/>
              <a:gd name="connsiteY4" fmla="*/ 6350 h 574987"/>
              <a:gd name="connsiteX0" fmla="*/ 522251 w 4117875"/>
              <a:gd name="connsiteY0" fmla="*/ 0 h 568637"/>
              <a:gd name="connsiteX1" fmla="*/ 4117875 w 4117875"/>
              <a:gd name="connsiteY1" fmla="*/ 57150 h 568637"/>
              <a:gd name="connsiteX2" fmla="*/ 3810896 w 4117875"/>
              <a:gd name="connsiteY2" fmla="*/ 568637 h 568637"/>
              <a:gd name="connsiteX3" fmla="*/ 0 w 4117875"/>
              <a:gd name="connsiteY3" fmla="*/ 568637 h 568637"/>
              <a:gd name="connsiteX4" fmla="*/ 522251 w 4117875"/>
              <a:gd name="connsiteY4" fmla="*/ 0 h 568637"/>
              <a:gd name="connsiteX0" fmla="*/ 522251 w 4117875"/>
              <a:gd name="connsiteY0" fmla="*/ 0 h 574987"/>
              <a:gd name="connsiteX1" fmla="*/ 4117875 w 4117875"/>
              <a:gd name="connsiteY1" fmla="*/ 57150 h 574987"/>
              <a:gd name="connsiteX2" fmla="*/ 3839398 w 4117875"/>
              <a:gd name="connsiteY2" fmla="*/ 574987 h 574987"/>
              <a:gd name="connsiteX3" fmla="*/ 0 w 4117875"/>
              <a:gd name="connsiteY3" fmla="*/ 568637 h 574987"/>
              <a:gd name="connsiteX4" fmla="*/ 522251 w 4117875"/>
              <a:gd name="connsiteY4" fmla="*/ 0 h 574987"/>
              <a:gd name="connsiteX0" fmla="*/ 522251 w 4258312"/>
              <a:gd name="connsiteY0" fmla="*/ 0 h 574987"/>
              <a:gd name="connsiteX1" fmla="*/ 4258312 w 4258312"/>
              <a:gd name="connsiteY1" fmla="*/ 57149 h 574987"/>
              <a:gd name="connsiteX2" fmla="*/ 3839398 w 4258312"/>
              <a:gd name="connsiteY2" fmla="*/ 574987 h 574987"/>
              <a:gd name="connsiteX3" fmla="*/ 0 w 4258312"/>
              <a:gd name="connsiteY3" fmla="*/ 568637 h 574987"/>
              <a:gd name="connsiteX4" fmla="*/ 522251 w 4258312"/>
              <a:gd name="connsiteY4" fmla="*/ 0 h 574987"/>
              <a:gd name="connsiteX0" fmla="*/ 428625 w 4164686"/>
              <a:gd name="connsiteY0" fmla="*/ 0 h 574987"/>
              <a:gd name="connsiteX1" fmla="*/ 4164686 w 4164686"/>
              <a:gd name="connsiteY1" fmla="*/ 57149 h 574987"/>
              <a:gd name="connsiteX2" fmla="*/ 3745772 w 4164686"/>
              <a:gd name="connsiteY2" fmla="*/ 574987 h 574987"/>
              <a:gd name="connsiteX3" fmla="*/ 0 w 4164686"/>
              <a:gd name="connsiteY3" fmla="*/ 414144 h 574987"/>
              <a:gd name="connsiteX4" fmla="*/ 428625 w 4164686"/>
              <a:gd name="connsiteY4" fmla="*/ 0 h 57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4686" h="574987">
                <a:moveTo>
                  <a:pt x="428625" y="0"/>
                </a:moveTo>
                <a:lnTo>
                  <a:pt x="4164686" y="57149"/>
                </a:lnTo>
                <a:lnTo>
                  <a:pt x="3745772" y="574987"/>
                </a:lnTo>
                <a:lnTo>
                  <a:pt x="0" y="414144"/>
                </a:lnTo>
                <a:lnTo>
                  <a:pt x="428625" y="0"/>
                </a:lnTo>
                <a:close/>
              </a:path>
            </a:pathLst>
          </a:cu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dirty="0">
              <a:solidFill>
                <a:srgbClr val="0A8A51"/>
              </a:solidFill>
              <a:latin typeface="Calibri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78" y="1461092"/>
            <a:ext cx="305113" cy="84401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349006" y="4912610"/>
            <a:ext cx="6979680" cy="1620238"/>
            <a:chOff x="2464286" y="3684458"/>
            <a:chExt cx="5282228" cy="1218711"/>
          </a:xfrm>
        </p:grpSpPr>
        <p:sp>
          <p:nvSpPr>
            <p:cNvPr id="9" name="Rectangle 8"/>
            <p:cNvSpPr/>
            <p:nvPr/>
          </p:nvSpPr>
          <p:spPr>
            <a:xfrm>
              <a:off x="3297783" y="3684458"/>
              <a:ext cx="3839617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buClr>
                  <a:srgbClr val="1F497D"/>
                </a:buClr>
              </a:pPr>
              <a:r>
                <a:rPr lang="en-US" sz="1067" dirty="0">
                  <a:solidFill>
                    <a:srgbClr val="1F497D"/>
                  </a:solidFill>
                  <a:latin typeface="Calibri"/>
                </a:rPr>
                <a:t>Establish core project milestones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45637" y="4691428"/>
              <a:ext cx="3870217" cy="21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US" sz="1067" dirty="0">
                  <a:solidFill>
                    <a:srgbClr val="1F497D"/>
                  </a:solidFill>
                  <a:latin typeface="Calibri"/>
                </a:rPr>
                <a:t>Define and finalize the Test environment, Test-data generation strategies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89383" y="3930650"/>
              <a:ext cx="3870217" cy="21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US" sz="1067" dirty="0">
                  <a:solidFill>
                    <a:srgbClr val="1F497D"/>
                  </a:solidFill>
                  <a:latin typeface="Calibri"/>
                </a:rPr>
                <a:t>Standardize templates, estimation models  and NFR definition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810737" y="4438052"/>
              <a:ext cx="3870217" cy="21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US" sz="1067" dirty="0">
                  <a:solidFill>
                    <a:srgbClr val="1F497D"/>
                  </a:solidFill>
                  <a:latin typeface="Calibri"/>
                </a:rPr>
                <a:t>Decide &amp; Agree upon the key performance metrics / processes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975083" y="4184650"/>
              <a:ext cx="4771431" cy="21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US" sz="1067" dirty="0">
                  <a:solidFill>
                    <a:srgbClr val="1F497D"/>
                  </a:solidFill>
                  <a:latin typeface="Calibri"/>
                </a:rPr>
                <a:t>Decide &amp; Finalize the tool stack (JMeter, Grafana, Influx DB &amp; Azure-App Insights, CI/CD tools) 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08024" y="3795613"/>
              <a:ext cx="172052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946886" y="4051622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788136" y="4307631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642086" y="4563640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464286" y="4819650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4678680" y="3022602"/>
            <a:ext cx="6039472" cy="1477058"/>
            <a:chOff x="2607796" y="3684458"/>
            <a:chExt cx="4529604" cy="1107793"/>
          </a:xfrm>
        </p:grpSpPr>
        <p:sp>
          <p:nvSpPr>
            <p:cNvPr id="125" name="Rectangle 124"/>
            <p:cNvSpPr/>
            <p:nvPr/>
          </p:nvSpPr>
          <p:spPr>
            <a:xfrm>
              <a:off x="3297783" y="3684458"/>
              <a:ext cx="3839617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buClr>
                  <a:srgbClr val="1F497D"/>
                </a:buClr>
              </a:pPr>
              <a:r>
                <a:rPr lang="en-IN" sz="1067" dirty="0">
                  <a:solidFill>
                    <a:srgbClr val="1F497D"/>
                  </a:solidFill>
                  <a:latin typeface="Calibri"/>
                </a:rPr>
                <a:t> Improve scripting standards, execution and reporting process </a:t>
              </a:r>
              <a:endParaRPr lang="en-US" sz="1067" dirty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89383" y="3930650"/>
              <a:ext cx="3870217" cy="21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IN" sz="1067" dirty="0">
                  <a:solidFill>
                    <a:srgbClr val="1F497D"/>
                  </a:solidFill>
                  <a:latin typeface="Calibri"/>
                </a:rPr>
                <a:t>Introduce Risk based framework and implement early performance engineering </a:t>
              </a:r>
              <a:endParaRPr lang="en-US" sz="1067" dirty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786435" y="4426622"/>
              <a:ext cx="4283825" cy="365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IN" sz="1067" dirty="0">
                  <a:solidFill>
                    <a:srgbClr val="1F497D"/>
                  </a:solidFill>
                  <a:latin typeface="Calibri"/>
                </a:rPr>
                <a:t>Performance modelling for downsize environment  &amp; implement analytic driven load </a:t>
              </a:r>
            </a:p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IN" sz="1067" dirty="0">
                  <a:solidFill>
                    <a:srgbClr val="1F497D"/>
                  </a:solidFill>
                  <a:latin typeface="Calibri"/>
                </a:rPr>
                <a:t>generation </a:t>
              </a:r>
              <a:endParaRPr lang="en-US" sz="1067" dirty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75083" y="4184650"/>
              <a:ext cx="3870217" cy="21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US" sz="1067" dirty="0">
                  <a:solidFill>
                    <a:srgbClr val="1F497D"/>
                  </a:solidFill>
                  <a:latin typeface="Calibri"/>
                </a:rPr>
                <a:t>Develop solution accelerators  &amp; reusable assets and define enterprise level NFR 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3096795" y="3795613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896086" y="4051622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2769086" y="4307631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2607796" y="4563640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508024" y="5046611"/>
            <a:ext cx="140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1200" dirty="0">
                <a:solidFill>
                  <a:prstClr val="white"/>
                </a:solidFill>
                <a:latin typeface="Calibri"/>
              </a:rPr>
              <a:t>Ownership of Performance Testing 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66136" y="6000045"/>
            <a:ext cx="1378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1200" dirty="0">
                <a:solidFill>
                  <a:prstClr val="white"/>
                </a:solidFill>
                <a:latin typeface="Calibri"/>
              </a:rPr>
              <a:t>Dedicated Performance CoE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058112" y="6032787"/>
            <a:ext cx="99674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/>
            <a:r>
              <a:rPr lang="en-US" sz="1200" dirty="0">
                <a:solidFill>
                  <a:prstClr val="white"/>
                </a:solidFill>
                <a:latin typeface="Calibri"/>
              </a:rPr>
              <a:t>Minimize Process Gaps 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764559" y="5083825"/>
            <a:ext cx="1159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1200" dirty="0">
                <a:solidFill>
                  <a:prstClr val="white"/>
                </a:solidFill>
                <a:latin typeface="Calibri"/>
              </a:rPr>
              <a:t>Initialization of Performance Engineering </a:t>
            </a:r>
          </a:p>
        </p:txBody>
      </p:sp>
      <p:sp>
        <p:nvSpPr>
          <p:cNvPr id="16" name="Rectangle 15"/>
          <p:cNvSpPr/>
          <p:nvPr/>
        </p:nvSpPr>
        <p:spPr>
          <a:xfrm rot="18901154">
            <a:off x="-407992" y="1721243"/>
            <a:ext cx="3595763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IN" sz="2133" b="1" spc="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End to End Performance Testing  &amp; Engineering </a:t>
            </a:r>
            <a:endParaRPr lang="en-US" sz="2133" b="1" spc="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13670" y="5031915"/>
            <a:ext cx="1950539" cy="1234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US" sz="1067" dirty="0">
                <a:solidFill>
                  <a:srgbClr val="1F497D"/>
                </a:solidFill>
                <a:latin typeface="Calibri"/>
              </a:rPr>
              <a:t>Process Templates &amp; checklist </a:t>
            </a:r>
          </a:p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US" sz="1067" dirty="0">
                <a:solidFill>
                  <a:srgbClr val="1F497D"/>
                </a:solidFill>
                <a:latin typeface="Calibri"/>
              </a:rPr>
              <a:t>RACI chart and Communication plan </a:t>
            </a:r>
          </a:p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US" sz="1067" dirty="0">
                <a:solidFill>
                  <a:srgbClr val="1F497D"/>
                </a:solidFill>
                <a:latin typeface="Calibri"/>
              </a:rPr>
              <a:t>Performance CoE working model 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258321" y="787401"/>
            <a:ext cx="187463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1467" b="1" kern="0" spc="400" dirty="0">
                <a:solidFill>
                  <a:srgbClr val="FF8200"/>
                </a:solidFill>
                <a:latin typeface="Calibri"/>
              </a:rPr>
              <a:t>Activities 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317368" y="787401"/>
            <a:ext cx="187463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1467" b="1" kern="0" spc="400" dirty="0">
                <a:solidFill>
                  <a:srgbClr val="FF8200"/>
                </a:solidFill>
                <a:latin typeface="Calibri"/>
              </a:rPr>
              <a:t>Deliverables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245529" y="2905241"/>
            <a:ext cx="958257" cy="789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IN" sz="1133" dirty="0">
                <a:solidFill>
                  <a:prstClr val="white"/>
                </a:solidFill>
                <a:latin typeface="Calibri"/>
              </a:rPr>
              <a:t>Dual Shift approach aligned with SDLC</a:t>
            </a:r>
            <a:endParaRPr lang="en-US" sz="1133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29054" y="3774974"/>
            <a:ext cx="1253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1200" dirty="0">
                <a:solidFill>
                  <a:prstClr val="white"/>
                </a:solidFill>
                <a:latin typeface="Calibri"/>
              </a:rPr>
              <a:t>Improved process and standards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758265" y="3678325"/>
            <a:ext cx="97710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/>
            <a:r>
              <a:rPr lang="en-IN" sz="1200" dirty="0">
                <a:solidFill>
                  <a:prstClr val="white"/>
                </a:solidFill>
                <a:latin typeface="Calibri"/>
              </a:rPr>
              <a:t>Organizational level NFR  blueprint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413460" y="2821965"/>
            <a:ext cx="833649" cy="615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IN" sz="1133" dirty="0">
                <a:solidFill>
                  <a:prstClr val="white"/>
                </a:solidFill>
                <a:latin typeface="Calibri"/>
              </a:rPr>
              <a:t>Effective usage of environment </a:t>
            </a:r>
            <a:endParaRPr lang="en-US" sz="933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0075774" y="2990396"/>
            <a:ext cx="2251558" cy="142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IN" sz="1067" dirty="0">
                <a:solidFill>
                  <a:srgbClr val="1F497D"/>
                </a:solidFill>
                <a:latin typeface="Calibri"/>
              </a:rPr>
              <a:t>Process guidelines and best practices</a:t>
            </a:r>
          </a:p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IN" sz="1067" dirty="0">
                <a:solidFill>
                  <a:srgbClr val="1F497D"/>
                </a:solidFill>
                <a:latin typeface="Calibri"/>
              </a:rPr>
              <a:t>Dual Shift  and analytic driven load Strategy </a:t>
            </a:r>
          </a:p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IN" sz="1067" dirty="0">
                <a:solidFill>
                  <a:srgbClr val="1F497D"/>
                </a:solidFill>
                <a:latin typeface="Calibri"/>
              </a:rPr>
              <a:t>Reusable test assets </a:t>
            </a:r>
          </a:p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IN" sz="1067" dirty="0">
                <a:solidFill>
                  <a:srgbClr val="1F497D"/>
                </a:solidFill>
                <a:latin typeface="Calibri"/>
              </a:rPr>
              <a:t>Automatized CI/CD Performance testing at release level </a:t>
            </a:r>
            <a:endParaRPr lang="en-US" sz="1067" dirty="0">
              <a:solidFill>
                <a:srgbClr val="1F497D"/>
              </a:solidFill>
              <a:latin typeface="Calibri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5832488" y="1102360"/>
            <a:ext cx="5965192" cy="1332833"/>
            <a:chOff x="2596366" y="3638738"/>
            <a:chExt cx="4473894" cy="999625"/>
          </a:xfrm>
        </p:grpSpPr>
        <p:sp>
          <p:nvSpPr>
            <p:cNvPr id="150" name="Rectangle 149"/>
            <p:cNvSpPr/>
            <p:nvPr/>
          </p:nvSpPr>
          <p:spPr>
            <a:xfrm>
              <a:off x="3297784" y="3638738"/>
              <a:ext cx="2720512" cy="315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buClr>
                  <a:srgbClr val="1F497D"/>
                </a:buClr>
              </a:pPr>
              <a:r>
                <a:rPr lang="en-IN" sz="1067" dirty="0">
                  <a:solidFill>
                    <a:srgbClr val="1F497D"/>
                  </a:solidFill>
                  <a:latin typeface="Calibri"/>
                </a:rPr>
                <a:t>Proactive performance monitoring and performance testing on product environment (cut-off strategy)</a:t>
              </a:r>
              <a:endParaRPr lang="en-US" sz="1067" dirty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106420" y="3930650"/>
              <a:ext cx="2907751" cy="21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IN" sz="1067" dirty="0">
                  <a:solidFill>
                    <a:srgbClr val="1F497D"/>
                  </a:solidFill>
                  <a:latin typeface="Calibri"/>
                </a:rPr>
                <a:t>RCA, Performance tuning and automated bottleneck analytics</a:t>
              </a:r>
              <a:endParaRPr lang="en-US" sz="1067" dirty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786435" y="4426622"/>
              <a:ext cx="4283825" cy="21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IN" sz="1067" dirty="0">
                  <a:solidFill>
                    <a:srgbClr val="1F497D"/>
                  </a:solidFill>
                  <a:latin typeface="Calibri"/>
                </a:rPr>
                <a:t>Production feedback tracking system</a:t>
              </a:r>
              <a:endParaRPr lang="en-US" sz="1067" dirty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975083" y="4184650"/>
              <a:ext cx="3870217" cy="211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ts val="1600"/>
                </a:lnSpc>
                <a:buClr>
                  <a:srgbClr val="1F497D"/>
                </a:buClr>
              </a:pPr>
              <a:r>
                <a:rPr lang="en-IN" sz="1067" dirty="0">
                  <a:solidFill>
                    <a:srgbClr val="1F497D"/>
                  </a:solidFill>
                  <a:latin typeface="Calibri"/>
                </a:rPr>
                <a:t>In-depth production and performance monitoring</a:t>
              </a:r>
              <a:endParaRPr lang="en-US" sz="1067" dirty="0">
                <a:solidFill>
                  <a:srgbClr val="1F497D"/>
                </a:solidFill>
                <a:latin typeface="Calibri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3119655" y="3727033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2896086" y="4051622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769086" y="4307631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596366" y="4563640"/>
              <a:ext cx="156411" cy="0"/>
            </a:xfrm>
            <a:prstGeom prst="line">
              <a:avLst/>
            </a:prstGeom>
            <a:ln w="25400">
              <a:solidFill>
                <a:srgbClr val="1F497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Rectangle 203"/>
          <p:cNvSpPr/>
          <p:nvPr/>
        </p:nvSpPr>
        <p:spPr>
          <a:xfrm>
            <a:off x="5798486" y="889000"/>
            <a:ext cx="815149" cy="3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IN" sz="933" dirty="0">
                <a:solidFill>
                  <a:prstClr val="white"/>
                </a:solidFill>
                <a:latin typeface="Calibri"/>
              </a:rPr>
              <a:t>100% Coverage </a:t>
            </a:r>
            <a:endParaRPr lang="en-US" sz="66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486400" y="1393031"/>
            <a:ext cx="815149" cy="23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IN" sz="933" dirty="0">
                <a:solidFill>
                  <a:prstClr val="white"/>
                </a:solidFill>
                <a:latin typeface="Calibri"/>
              </a:rPr>
              <a:t>SLA Driven </a:t>
            </a:r>
            <a:endParaRPr lang="en-US" sz="66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127108" y="1118909"/>
            <a:ext cx="1970044" cy="1234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IN" sz="1067" dirty="0">
                <a:solidFill>
                  <a:srgbClr val="1F497D"/>
                </a:solidFill>
                <a:latin typeface="Calibri"/>
              </a:rPr>
              <a:t>Tool consolidation and tool optimization report </a:t>
            </a:r>
          </a:p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IN" sz="1067" dirty="0">
                <a:solidFill>
                  <a:srgbClr val="1F497D"/>
                </a:solidFill>
                <a:latin typeface="Calibri"/>
              </a:rPr>
              <a:t>Performance regression pack</a:t>
            </a:r>
          </a:p>
          <a:p>
            <a:pPr marL="228594" indent="-228594" defTabSz="1219170">
              <a:lnSpc>
                <a:spcPts val="1467"/>
              </a:lnSpc>
              <a:buFont typeface="Wingdings" panose="05000000000000000000" pitchFamily="2" charset="2"/>
              <a:buChar char="ü"/>
            </a:pPr>
            <a:r>
              <a:rPr lang="en-IN" sz="1067" dirty="0">
                <a:solidFill>
                  <a:srgbClr val="1F497D"/>
                </a:solidFill>
                <a:latin typeface="Calibri"/>
              </a:rPr>
              <a:t>Production monitoring strategy  </a:t>
            </a:r>
            <a:endParaRPr lang="en-US" sz="1067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977129" y="1943061"/>
            <a:ext cx="1186607" cy="3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IN" sz="933" dirty="0">
                <a:solidFill>
                  <a:prstClr val="white"/>
                </a:solidFill>
                <a:latin typeface="Calibri"/>
              </a:rPr>
              <a:t>RCA analysis &amp; Recommendations </a:t>
            </a:r>
            <a:endParaRPr lang="en-US" sz="66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886439" y="2116443"/>
            <a:ext cx="1186607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IN" sz="1067" dirty="0">
                <a:solidFill>
                  <a:prstClr val="white"/>
                </a:solidFill>
                <a:latin typeface="Calibri"/>
              </a:rPr>
              <a:t>Predictability </a:t>
            </a:r>
            <a:endParaRPr lang="en-US" sz="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198194" y="1803401"/>
            <a:ext cx="1186607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IN" sz="1067" dirty="0">
                <a:solidFill>
                  <a:prstClr val="white"/>
                </a:solidFill>
                <a:latin typeface="Calibri"/>
              </a:rPr>
              <a:t>Agility </a:t>
            </a:r>
            <a:endParaRPr lang="en-US" sz="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13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62EB-8D9E-6358-710A-ED4EA257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Measure the effectiveness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44F7B-1D00-1694-5343-F73F9B93B413}"/>
              </a:ext>
            </a:extLst>
          </p:cNvPr>
          <p:cNvSpPr/>
          <p:nvPr/>
        </p:nvSpPr>
        <p:spPr>
          <a:xfrm>
            <a:off x="4353008" y="1330506"/>
            <a:ext cx="7111196" cy="4838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3D106-F394-0FE7-7A0A-9FB147C6F45F}"/>
              </a:ext>
            </a:extLst>
          </p:cNvPr>
          <p:cNvSpPr/>
          <p:nvPr/>
        </p:nvSpPr>
        <p:spPr>
          <a:xfrm>
            <a:off x="571613" y="1330505"/>
            <a:ext cx="3826141" cy="4838281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7D7E7F-C1CD-D3CC-07D0-121392EC591C}"/>
              </a:ext>
            </a:extLst>
          </p:cNvPr>
          <p:cNvSpPr txBox="1">
            <a:spLocks/>
          </p:cNvSpPr>
          <p:nvPr/>
        </p:nvSpPr>
        <p:spPr>
          <a:xfrm>
            <a:off x="1669200" y="929666"/>
            <a:ext cx="8229600" cy="48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3B5BE1-75EE-DF13-25B0-1012BD9F3386}"/>
              </a:ext>
            </a:extLst>
          </p:cNvPr>
          <p:cNvCxnSpPr/>
          <p:nvPr/>
        </p:nvCxnSpPr>
        <p:spPr>
          <a:xfrm>
            <a:off x="1253016" y="2304255"/>
            <a:ext cx="2451295" cy="0"/>
          </a:xfrm>
          <a:prstGeom prst="line">
            <a:avLst/>
          </a:prstGeom>
          <a:ln w="19050">
            <a:solidFill>
              <a:srgbClr val="735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471E4D-A413-9A65-6BE0-D298614BA0CB}"/>
              </a:ext>
            </a:extLst>
          </p:cNvPr>
          <p:cNvCxnSpPr/>
          <p:nvPr/>
        </p:nvCxnSpPr>
        <p:spPr>
          <a:xfrm>
            <a:off x="1253016" y="2926036"/>
            <a:ext cx="2451295" cy="0"/>
          </a:xfrm>
          <a:prstGeom prst="line">
            <a:avLst/>
          </a:prstGeom>
          <a:ln w="19050">
            <a:solidFill>
              <a:srgbClr val="752B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85052C-2D9B-CC02-6D7A-AD86674DF116}"/>
              </a:ext>
            </a:extLst>
          </p:cNvPr>
          <p:cNvCxnSpPr/>
          <p:nvPr/>
        </p:nvCxnSpPr>
        <p:spPr>
          <a:xfrm>
            <a:off x="1253016" y="3666520"/>
            <a:ext cx="2451295" cy="0"/>
          </a:xfrm>
          <a:prstGeom prst="line">
            <a:avLst/>
          </a:prstGeom>
          <a:ln w="19050">
            <a:solidFill>
              <a:srgbClr val="637B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B7D59-2F23-F03D-1154-62D99F8F2807}"/>
              </a:ext>
            </a:extLst>
          </p:cNvPr>
          <p:cNvCxnSpPr/>
          <p:nvPr/>
        </p:nvCxnSpPr>
        <p:spPr>
          <a:xfrm>
            <a:off x="1253016" y="4352320"/>
            <a:ext cx="2451295" cy="0"/>
          </a:xfrm>
          <a:prstGeom prst="line">
            <a:avLst/>
          </a:prstGeom>
          <a:ln w="19050">
            <a:solidFill>
              <a:srgbClr val="286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0F8B84-EE97-CED9-949D-42F87DFBBF2A}"/>
              </a:ext>
            </a:extLst>
          </p:cNvPr>
          <p:cNvCxnSpPr/>
          <p:nvPr/>
        </p:nvCxnSpPr>
        <p:spPr>
          <a:xfrm>
            <a:off x="1253016" y="4885720"/>
            <a:ext cx="2696425" cy="0"/>
          </a:xfrm>
          <a:prstGeom prst="line">
            <a:avLst/>
          </a:prstGeom>
          <a:ln w="19050">
            <a:solidFill>
              <a:srgbClr val="C55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9">
            <a:extLst>
              <a:ext uri="{FF2B5EF4-FFF2-40B4-BE49-F238E27FC236}">
                <a16:creationId xmlns:a16="http://schemas.microsoft.com/office/drawing/2014/main" id="{ABF402E1-12D0-0CCB-0B17-6DCBBD9675E1}"/>
              </a:ext>
            </a:extLst>
          </p:cNvPr>
          <p:cNvSpPr>
            <a:spLocks/>
          </p:cNvSpPr>
          <p:nvPr/>
        </p:nvSpPr>
        <p:spPr bwMode="auto">
          <a:xfrm flipH="1">
            <a:off x="5045402" y="3030732"/>
            <a:ext cx="5291642" cy="634948"/>
          </a:xfrm>
          <a:custGeom>
            <a:avLst/>
            <a:gdLst>
              <a:gd name="T0" fmla="*/ 431 w 1620"/>
              <a:gd name="T1" fmla="*/ 0 h 498"/>
              <a:gd name="T2" fmla="*/ 431 w 1620"/>
              <a:gd name="T3" fmla="*/ 0 h 498"/>
              <a:gd name="T4" fmla="*/ 144 w 1620"/>
              <a:gd name="T5" fmla="*/ 0 h 498"/>
              <a:gd name="T6" fmla="*/ 0 w 1620"/>
              <a:gd name="T7" fmla="*/ 249 h 498"/>
              <a:gd name="T8" fmla="*/ 144 w 1620"/>
              <a:gd name="T9" fmla="*/ 498 h 498"/>
              <a:gd name="T10" fmla="*/ 192 w 1620"/>
              <a:gd name="T11" fmla="*/ 498 h 498"/>
              <a:gd name="T12" fmla="*/ 431 w 1620"/>
              <a:gd name="T13" fmla="*/ 498 h 498"/>
              <a:gd name="T14" fmla="*/ 1620 w 1620"/>
              <a:gd name="T15" fmla="*/ 498 h 498"/>
              <a:gd name="T16" fmla="*/ 1620 w 1620"/>
              <a:gd name="T17" fmla="*/ 0 h 498"/>
              <a:gd name="T18" fmla="*/ 431 w 1620"/>
              <a:gd name="T19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0" h="498">
                <a:moveTo>
                  <a:pt x="431" y="0"/>
                </a:moveTo>
                <a:lnTo>
                  <a:pt x="431" y="0"/>
                </a:lnTo>
                <a:lnTo>
                  <a:pt x="144" y="0"/>
                </a:lnTo>
                <a:lnTo>
                  <a:pt x="0" y="249"/>
                </a:lnTo>
                <a:lnTo>
                  <a:pt x="144" y="498"/>
                </a:lnTo>
                <a:lnTo>
                  <a:pt x="192" y="498"/>
                </a:lnTo>
                <a:lnTo>
                  <a:pt x="431" y="498"/>
                </a:lnTo>
                <a:lnTo>
                  <a:pt x="1620" y="498"/>
                </a:lnTo>
                <a:lnTo>
                  <a:pt x="1620" y="0"/>
                </a:lnTo>
                <a:lnTo>
                  <a:pt x="431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32">
            <a:extLst>
              <a:ext uri="{FF2B5EF4-FFF2-40B4-BE49-F238E27FC236}">
                <a16:creationId xmlns:a16="http://schemas.microsoft.com/office/drawing/2014/main" id="{7966110A-EECA-DA5E-2603-269B3A8473B3}"/>
              </a:ext>
            </a:extLst>
          </p:cNvPr>
          <p:cNvSpPr>
            <a:spLocks/>
          </p:cNvSpPr>
          <p:nvPr/>
        </p:nvSpPr>
        <p:spPr bwMode="auto">
          <a:xfrm>
            <a:off x="3841069" y="4875042"/>
            <a:ext cx="1220677" cy="270284"/>
          </a:xfrm>
          <a:custGeom>
            <a:avLst/>
            <a:gdLst>
              <a:gd name="T0" fmla="*/ 650 w 669"/>
              <a:gd name="T1" fmla="*/ 0 h 148"/>
              <a:gd name="T2" fmla="*/ 333 w 669"/>
              <a:gd name="T3" fmla="*/ 23 h 148"/>
              <a:gd name="T4" fmla="*/ 18 w 669"/>
              <a:gd name="T5" fmla="*/ 0 h 148"/>
              <a:gd name="T6" fmla="*/ 14 w 669"/>
              <a:gd name="T7" fmla="*/ 24 h 148"/>
              <a:gd name="T8" fmla="*/ 26 w 669"/>
              <a:gd name="T9" fmla="*/ 67 h 148"/>
              <a:gd name="T10" fmla="*/ 33 w 669"/>
              <a:gd name="T11" fmla="*/ 148 h 148"/>
              <a:gd name="T12" fmla="*/ 315 w 669"/>
              <a:gd name="T13" fmla="*/ 148 h 148"/>
              <a:gd name="T14" fmla="*/ 352 w 669"/>
              <a:gd name="T15" fmla="*/ 148 h 148"/>
              <a:gd name="T16" fmla="*/ 636 w 669"/>
              <a:gd name="T17" fmla="*/ 148 h 148"/>
              <a:gd name="T18" fmla="*/ 643 w 669"/>
              <a:gd name="T19" fmla="*/ 67 h 148"/>
              <a:gd name="T20" fmla="*/ 655 w 669"/>
              <a:gd name="T21" fmla="*/ 25 h 148"/>
              <a:gd name="T22" fmla="*/ 650 w 669"/>
              <a:gd name="T2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9" h="148">
                <a:moveTo>
                  <a:pt x="650" y="0"/>
                </a:moveTo>
                <a:cubicBezTo>
                  <a:pt x="589" y="15"/>
                  <a:pt x="395" y="22"/>
                  <a:pt x="333" y="23"/>
                </a:cubicBezTo>
                <a:cubicBezTo>
                  <a:pt x="272" y="22"/>
                  <a:pt x="79" y="15"/>
                  <a:pt x="18" y="0"/>
                </a:cubicBezTo>
                <a:cubicBezTo>
                  <a:pt x="18" y="0"/>
                  <a:pt x="0" y="2"/>
                  <a:pt x="14" y="24"/>
                </a:cubicBezTo>
                <a:cubicBezTo>
                  <a:pt x="14" y="24"/>
                  <a:pt x="24" y="29"/>
                  <a:pt x="26" y="67"/>
                </a:cubicBezTo>
                <a:cubicBezTo>
                  <a:pt x="29" y="104"/>
                  <a:pt x="18" y="129"/>
                  <a:pt x="33" y="148"/>
                </a:cubicBezTo>
                <a:cubicBezTo>
                  <a:pt x="315" y="148"/>
                  <a:pt x="315" y="148"/>
                  <a:pt x="315" y="148"/>
                </a:cubicBezTo>
                <a:cubicBezTo>
                  <a:pt x="352" y="148"/>
                  <a:pt x="352" y="148"/>
                  <a:pt x="352" y="148"/>
                </a:cubicBezTo>
                <a:cubicBezTo>
                  <a:pt x="636" y="148"/>
                  <a:pt x="636" y="148"/>
                  <a:pt x="636" y="148"/>
                </a:cubicBezTo>
                <a:cubicBezTo>
                  <a:pt x="651" y="129"/>
                  <a:pt x="640" y="104"/>
                  <a:pt x="643" y="67"/>
                </a:cubicBezTo>
                <a:cubicBezTo>
                  <a:pt x="645" y="29"/>
                  <a:pt x="655" y="25"/>
                  <a:pt x="655" y="25"/>
                </a:cubicBezTo>
                <a:cubicBezTo>
                  <a:pt x="669" y="3"/>
                  <a:pt x="650" y="0"/>
                  <a:pt x="650" y="0"/>
                </a:cubicBezTo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5000">
                <a:schemeClr val="bg1">
                  <a:lumMod val="65000"/>
                </a:schemeClr>
              </a:gs>
              <a:gs pos="75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264C8C93-DD8D-58BB-6DC1-083F24FA3270}"/>
              </a:ext>
            </a:extLst>
          </p:cNvPr>
          <p:cNvSpPr>
            <a:spLocks/>
          </p:cNvSpPr>
          <p:nvPr/>
        </p:nvSpPr>
        <p:spPr bwMode="auto">
          <a:xfrm>
            <a:off x="4046611" y="5227039"/>
            <a:ext cx="209941" cy="550624"/>
          </a:xfrm>
          <a:custGeom>
            <a:avLst/>
            <a:gdLst>
              <a:gd name="T0" fmla="*/ 119 w 119"/>
              <a:gd name="T1" fmla="*/ 274 h 312"/>
              <a:gd name="T2" fmla="*/ 119 w 119"/>
              <a:gd name="T3" fmla="*/ 9 h 312"/>
              <a:gd name="T4" fmla="*/ 0 w 119"/>
              <a:gd name="T5" fmla="*/ 14 h 312"/>
              <a:gd name="T6" fmla="*/ 0 w 119"/>
              <a:gd name="T7" fmla="*/ 279 h 312"/>
              <a:gd name="T8" fmla="*/ 119 w 119"/>
              <a:gd name="T9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12">
                <a:moveTo>
                  <a:pt x="119" y="274"/>
                </a:moveTo>
                <a:cubicBezTo>
                  <a:pt x="119" y="263"/>
                  <a:pt x="119" y="20"/>
                  <a:pt x="119" y="9"/>
                </a:cubicBezTo>
                <a:cubicBezTo>
                  <a:pt x="119" y="0"/>
                  <a:pt x="0" y="7"/>
                  <a:pt x="0" y="14"/>
                </a:cubicBezTo>
                <a:cubicBezTo>
                  <a:pt x="0" y="25"/>
                  <a:pt x="0" y="268"/>
                  <a:pt x="0" y="279"/>
                </a:cubicBezTo>
                <a:cubicBezTo>
                  <a:pt x="17" y="312"/>
                  <a:pt x="110" y="308"/>
                  <a:pt x="119" y="2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43ADFDAA-EEB2-F805-7269-203048FFAF57}"/>
              </a:ext>
            </a:extLst>
          </p:cNvPr>
          <p:cNvSpPr>
            <a:spLocks/>
          </p:cNvSpPr>
          <p:nvPr/>
        </p:nvSpPr>
        <p:spPr bwMode="auto">
          <a:xfrm>
            <a:off x="4646263" y="5227039"/>
            <a:ext cx="209941" cy="550624"/>
          </a:xfrm>
          <a:custGeom>
            <a:avLst/>
            <a:gdLst>
              <a:gd name="T0" fmla="*/ 119 w 119"/>
              <a:gd name="T1" fmla="*/ 274 h 312"/>
              <a:gd name="T2" fmla="*/ 119 w 119"/>
              <a:gd name="T3" fmla="*/ 9 h 312"/>
              <a:gd name="T4" fmla="*/ 0 w 119"/>
              <a:gd name="T5" fmla="*/ 14 h 312"/>
              <a:gd name="T6" fmla="*/ 0 w 119"/>
              <a:gd name="T7" fmla="*/ 279 h 312"/>
              <a:gd name="T8" fmla="*/ 119 w 119"/>
              <a:gd name="T9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12">
                <a:moveTo>
                  <a:pt x="119" y="274"/>
                </a:moveTo>
                <a:cubicBezTo>
                  <a:pt x="119" y="263"/>
                  <a:pt x="119" y="20"/>
                  <a:pt x="119" y="9"/>
                </a:cubicBezTo>
                <a:cubicBezTo>
                  <a:pt x="119" y="0"/>
                  <a:pt x="0" y="7"/>
                  <a:pt x="0" y="14"/>
                </a:cubicBezTo>
                <a:cubicBezTo>
                  <a:pt x="0" y="25"/>
                  <a:pt x="0" y="268"/>
                  <a:pt x="0" y="279"/>
                </a:cubicBezTo>
                <a:cubicBezTo>
                  <a:pt x="17" y="312"/>
                  <a:pt x="110" y="308"/>
                  <a:pt x="119" y="2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75">
            <a:extLst>
              <a:ext uri="{FF2B5EF4-FFF2-40B4-BE49-F238E27FC236}">
                <a16:creationId xmlns:a16="http://schemas.microsoft.com/office/drawing/2014/main" id="{DDC70F12-1787-B2A4-B9E5-FB3458B85632}"/>
              </a:ext>
            </a:extLst>
          </p:cNvPr>
          <p:cNvSpPr>
            <a:spLocks/>
          </p:cNvSpPr>
          <p:nvPr/>
        </p:nvSpPr>
        <p:spPr bwMode="auto">
          <a:xfrm>
            <a:off x="3910212" y="5580293"/>
            <a:ext cx="1082391" cy="75428"/>
          </a:xfrm>
          <a:custGeom>
            <a:avLst/>
            <a:gdLst>
              <a:gd name="T0" fmla="*/ 615 w 615"/>
              <a:gd name="T1" fmla="*/ 19 h 43"/>
              <a:gd name="T2" fmla="*/ 615 w 615"/>
              <a:gd name="T3" fmla="*/ 19 h 43"/>
              <a:gd name="T4" fmla="*/ 602 w 615"/>
              <a:gd name="T5" fmla="*/ 2 h 43"/>
              <a:gd name="T6" fmla="*/ 601 w 615"/>
              <a:gd name="T7" fmla="*/ 2 h 43"/>
              <a:gd name="T8" fmla="*/ 598 w 615"/>
              <a:gd name="T9" fmla="*/ 1 h 43"/>
              <a:gd name="T10" fmla="*/ 598 w 615"/>
              <a:gd name="T11" fmla="*/ 1 h 43"/>
              <a:gd name="T12" fmla="*/ 595 w 615"/>
              <a:gd name="T13" fmla="*/ 0 h 43"/>
              <a:gd name="T14" fmla="*/ 594 w 615"/>
              <a:gd name="T15" fmla="*/ 0 h 43"/>
              <a:gd name="T16" fmla="*/ 591 w 615"/>
              <a:gd name="T17" fmla="*/ 0 h 43"/>
              <a:gd name="T18" fmla="*/ 24 w 615"/>
              <a:gd name="T19" fmla="*/ 0 h 43"/>
              <a:gd name="T20" fmla="*/ 21 w 615"/>
              <a:gd name="T21" fmla="*/ 0 h 43"/>
              <a:gd name="T22" fmla="*/ 20 w 615"/>
              <a:gd name="T23" fmla="*/ 0 h 43"/>
              <a:gd name="T24" fmla="*/ 17 w 615"/>
              <a:gd name="T25" fmla="*/ 1 h 43"/>
              <a:gd name="T26" fmla="*/ 16 w 615"/>
              <a:gd name="T27" fmla="*/ 1 h 43"/>
              <a:gd name="T28" fmla="*/ 13 w 615"/>
              <a:gd name="T29" fmla="*/ 2 h 43"/>
              <a:gd name="T30" fmla="*/ 13 w 615"/>
              <a:gd name="T31" fmla="*/ 2 h 43"/>
              <a:gd name="T32" fmla="*/ 10 w 615"/>
              <a:gd name="T33" fmla="*/ 4 h 43"/>
              <a:gd name="T34" fmla="*/ 10 w 615"/>
              <a:gd name="T35" fmla="*/ 4 h 43"/>
              <a:gd name="T36" fmla="*/ 10 w 615"/>
              <a:gd name="T37" fmla="*/ 4 h 43"/>
              <a:gd name="T38" fmla="*/ 0 w 615"/>
              <a:gd name="T39" fmla="*/ 19 h 43"/>
              <a:gd name="T40" fmla="*/ 0 w 615"/>
              <a:gd name="T41" fmla="*/ 19 h 43"/>
              <a:gd name="T42" fmla="*/ 0 w 615"/>
              <a:gd name="T43" fmla="*/ 19 h 43"/>
              <a:gd name="T44" fmla="*/ 0 w 615"/>
              <a:gd name="T45" fmla="*/ 22 h 43"/>
              <a:gd name="T46" fmla="*/ 24 w 615"/>
              <a:gd name="T47" fmla="*/ 43 h 43"/>
              <a:gd name="T48" fmla="*/ 591 w 615"/>
              <a:gd name="T49" fmla="*/ 43 h 43"/>
              <a:gd name="T50" fmla="*/ 615 w 615"/>
              <a:gd name="T51" fmla="*/ 22 h 43"/>
              <a:gd name="T52" fmla="*/ 615 w 615"/>
              <a:gd name="T53" fmla="*/ 19 h 43"/>
              <a:gd name="T54" fmla="*/ 615 w 615"/>
              <a:gd name="T55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3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3"/>
                  <a:pt x="24" y="43"/>
                </a:cubicBezTo>
                <a:cubicBezTo>
                  <a:pt x="591" y="43"/>
                  <a:pt x="591" y="43"/>
                  <a:pt x="591" y="43"/>
                </a:cubicBezTo>
                <a:cubicBezTo>
                  <a:pt x="604" y="43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76">
            <a:extLst>
              <a:ext uri="{FF2B5EF4-FFF2-40B4-BE49-F238E27FC236}">
                <a16:creationId xmlns:a16="http://schemas.microsoft.com/office/drawing/2014/main" id="{C34BA099-71EC-7914-FE85-D0FC9519D632}"/>
              </a:ext>
            </a:extLst>
          </p:cNvPr>
          <p:cNvSpPr>
            <a:spLocks/>
          </p:cNvSpPr>
          <p:nvPr/>
        </p:nvSpPr>
        <p:spPr bwMode="auto">
          <a:xfrm>
            <a:off x="3910212" y="5449552"/>
            <a:ext cx="1082391" cy="77942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3 h 44"/>
              <a:gd name="T6" fmla="*/ 601 w 615"/>
              <a:gd name="T7" fmla="*/ 3 h 44"/>
              <a:gd name="T8" fmla="*/ 598 w 615"/>
              <a:gd name="T9" fmla="*/ 2 h 44"/>
              <a:gd name="T10" fmla="*/ 598 w 615"/>
              <a:gd name="T11" fmla="*/ 2 h 44"/>
              <a:gd name="T12" fmla="*/ 595 w 615"/>
              <a:gd name="T13" fmla="*/ 1 h 44"/>
              <a:gd name="T14" fmla="*/ 594 w 615"/>
              <a:gd name="T15" fmla="*/ 1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1 h 44"/>
              <a:gd name="T22" fmla="*/ 20 w 615"/>
              <a:gd name="T23" fmla="*/ 1 h 44"/>
              <a:gd name="T24" fmla="*/ 17 w 615"/>
              <a:gd name="T25" fmla="*/ 2 h 44"/>
              <a:gd name="T26" fmla="*/ 16 w 615"/>
              <a:gd name="T27" fmla="*/ 2 h 44"/>
              <a:gd name="T28" fmla="*/ 13 w 615"/>
              <a:gd name="T29" fmla="*/ 3 h 44"/>
              <a:gd name="T30" fmla="*/ 13 w 615"/>
              <a:gd name="T31" fmla="*/ 3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77">
            <a:extLst>
              <a:ext uri="{FF2B5EF4-FFF2-40B4-BE49-F238E27FC236}">
                <a16:creationId xmlns:a16="http://schemas.microsoft.com/office/drawing/2014/main" id="{FD81FCDB-E321-DACD-1D0D-ED9FF9113683}"/>
              </a:ext>
            </a:extLst>
          </p:cNvPr>
          <p:cNvSpPr>
            <a:spLocks/>
          </p:cNvSpPr>
          <p:nvPr/>
        </p:nvSpPr>
        <p:spPr bwMode="auto">
          <a:xfrm>
            <a:off x="3910212" y="5317552"/>
            <a:ext cx="1082391" cy="77942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2 h 44"/>
              <a:gd name="T6" fmla="*/ 601 w 615"/>
              <a:gd name="T7" fmla="*/ 2 h 44"/>
              <a:gd name="T8" fmla="*/ 598 w 615"/>
              <a:gd name="T9" fmla="*/ 1 h 44"/>
              <a:gd name="T10" fmla="*/ 598 w 615"/>
              <a:gd name="T11" fmla="*/ 1 h 44"/>
              <a:gd name="T12" fmla="*/ 595 w 615"/>
              <a:gd name="T13" fmla="*/ 0 h 44"/>
              <a:gd name="T14" fmla="*/ 594 w 615"/>
              <a:gd name="T15" fmla="*/ 0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0 h 44"/>
              <a:gd name="T22" fmla="*/ 20 w 615"/>
              <a:gd name="T23" fmla="*/ 0 h 44"/>
              <a:gd name="T24" fmla="*/ 17 w 615"/>
              <a:gd name="T25" fmla="*/ 1 h 44"/>
              <a:gd name="T26" fmla="*/ 16 w 615"/>
              <a:gd name="T27" fmla="*/ 1 h 44"/>
              <a:gd name="T28" fmla="*/ 13 w 615"/>
              <a:gd name="T29" fmla="*/ 2 h 44"/>
              <a:gd name="T30" fmla="*/ 13 w 615"/>
              <a:gd name="T31" fmla="*/ 2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78">
            <a:extLst>
              <a:ext uri="{FF2B5EF4-FFF2-40B4-BE49-F238E27FC236}">
                <a16:creationId xmlns:a16="http://schemas.microsoft.com/office/drawing/2014/main" id="{879F7771-0D7F-EACB-7E46-BAC6E2D21EB4}"/>
              </a:ext>
            </a:extLst>
          </p:cNvPr>
          <p:cNvSpPr>
            <a:spLocks/>
          </p:cNvSpPr>
          <p:nvPr/>
        </p:nvSpPr>
        <p:spPr bwMode="auto">
          <a:xfrm>
            <a:off x="3910212" y="5186811"/>
            <a:ext cx="1082391" cy="77942"/>
          </a:xfrm>
          <a:custGeom>
            <a:avLst/>
            <a:gdLst>
              <a:gd name="T0" fmla="*/ 24 w 615"/>
              <a:gd name="T1" fmla="*/ 44 h 44"/>
              <a:gd name="T2" fmla="*/ 591 w 615"/>
              <a:gd name="T3" fmla="*/ 44 h 44"/>
              <a:gd name="T4" fmla="*/ 615 w 615"/>
              <a:gd name="T5" fmla="*/ 22 h 44"/>
              <a:gd name="T6" fmla="*/ 615 w 615"/>
              <a:gd name="T7" fmla="*/ 19 h 44"/>
              <a:gd name="T8" fmla="*/ 615 w 615"/>
              <a:gd name="T9" fmla="*/ 19 h 44"/>
              <a:gd name="T10" fmla="*/ 615 w 615"/>
              <a:gd name="T11" fmla="*/ 19 h 44"/>
              <a:gd name="T12" fmla="*/ 602 w 615"/>
              <a:gd name="T13" fmla="*/ 3 h 44"/>
              <a:gd name="T14" fmla="*/ 601 w 615"/>
              <a:gd name="T15" fmla="*/ 3 h 44"/>
              <a:gd name="T16" fmla="*/ 598 w 615"/>
              <a:gd name="T17" fmla="*/ 2 h 44"/>
              <a:gd name="T18" fmla="*/ 598 w 615"/>
              <a:gd name="T19" fmla="*/ 2 h 44"/>
              <a:gd name="T20" fmla="*/ 595 w 615"/>
              <a:gd name="T21" fmla="*/ 1 h 44"/>
              <a:gd name="T22" fmla="*/ 594 w 615"/>
              <a:gd name="T23" fmla="*/ 1 h 44"/>
              <a:gd name="T24" fmla="*/ 591 w 615"/>
              <a:gd name="T25" fmla="*/ 0 h 44"/>
              <a:gd name="T26" fmla="*/ 24 w 615"/>
              <a:gd name="T27" fmla="*/ 0 h 44"/>
              <a:gd name="T28" fmla="*/ 21 w 615"/>
              <a:gd name="T29" fmla="*/ 1 h 44"/>
              <a:gd name="T30" fmla="*/ 20 w 615"/>
              <a:gd name="T31" fmla="*/ 1 h 44"/>
              <a:gd name="T32" fmla="*/ 17 w 615"/>
              <a:gd name="T33" fmla="*/ 2 h 44"/>
              <a:gd name="T34" fmla="*/ 16 w 615"/>
              <a:gd name="T35" fmla="*/ 2 h 44"/>
              <a:gd name="T36" fmla="*/ 13 w 615"/>
              <a:gd name="T37" fmla="*/ 3 h 44"/>
              <a:gd name="T38" fmla="*/ 13 w 615"/>
              <a:gd name="T39" fmla="*/ 3 h 44"/>
              <a:gd name="T40" fmla="*/ 10 w 615"/>
              <a:gd name="T41" fmla="*/ 4 h 44"/>
              <a:gd name="T42" fmla="*/ 10 w 615"/>
              <a:gd name="T43" fmla="*/ 5 h 44"/>
              <a:gd name="T44" fmla="*/ 10 w 615"/>
              <a:gd name="T45" fmla="*/ 5 h 44"/>
              <a:gd name="T46" fmla="*/ 0 w 615"/>
              <a:gd name="T47" fmla="*/ 19 h 44"/>
              <a:gd name="T48" fmla="*/ 0 w 615"/>
              <a:gd name="T49" fmla="*/ 19 h 44"/>
              <a:gd name="T50" fmla="*/ 0 w 615"/>
              <a:gd name="T51" fmla="*/ 19 h 44"/>
              <a:gd name="T52" fmla="*/ 0 w 615"/>
              <a:gd name="T53" fmla="*/ 22 h 44"/>
              <a:gd name="T54" fmla="*/ 24 w 615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24" y="44"/>
                </a:move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DEE16D22-56DE-FEE7-D0FF-92D8D1EB4F50}"/>
              </a:ext>
            </a:extLst>
          </p:cNvPr>
          <p:cNvSpPr>
            <a:spLocks/>
          </p:cNvSpPr>
          <p:nvPr/>
        </p:nvSpPr>
        <p:spPr bwMode="auto">
          <a:xfrm flipH="1">
            <a:off x="4472814" y="1818634"/>
            <a:ext cx="5864229" cy="652928"/>
          </a:xfrm>
          <a:custGeom>
            <a:avLst/>
            <a:gdLst>
              <a:gd name="T0" fmla="*/ 469 w 1973"/>
              <a:gd name="T1" fmla="*/ 0 h 444"/>
              <a:gd name="T2" fmla="*/ 469 w 1973"/>
              <a:gd name="T3" fmla="*/ 0 h 444"/>
              <a:gd name="T4" fmla="*/ 157 w 1973"/>
              <a:gd name="T5" fmla="*/ 0 h 444"/>
              <a:gd name="T6" fmla="*/ 0 w 1973"/>
              <a:gd name="T7" fmla="*/ 222 h 444"/>
              <a:gd name="T8" fmla="*/ 157 w 1973"/>
              <a:gd name="T9" fmla="*/ 444 h 444"/>
              <a:gd name="T10" fmla="*/ 240 w 1973"/>
              <a:gd name="T11" fmla="*/ 444 h 444"/>
              <a:gd name="T12" fmla="*/ 469 w 1973"/>
              <a:gd name="T13" fmla="*/ 444 h 444"/>
              <a:gd name="T14" fmla="*/ 1973 w 1973"/>
              <a:gd name="T15" fmla="*/ 444 h 444"/>
              <a:gd name="T16" fmla="*/ 1973 w 1973"/>
              <a:gd name="T17" fmla="*/ 0 h 444"/>
              <a:gd name="T18" fmla="*/ 469 w 1973"/>
              <a:gd name="T1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3" h="444">
                <a:moveTo>
                  <a:pt x="469" y="0"/>
                </a:moveTo>
                <a:lnTo>
                  <a:pt x="469" y="0"/>
                </a:lnTo>
                <a:lnTo>
                  <a:pt x="157" y="0"/>
                </a:lnTo>
                <a:lnTo>
                  <a:pt x="0" y="222"/>
                </a:lnTo>
                <a:lnTo>
                  <a:pt x="157" y="444"/>
                </a:lnTo>
                <a:lnTo>
                  <a:pt x="240" y="444"/>
                </a:lnTo>
                <a:lnTo>
                  <a:pt x="469" y="444"/>
                </a:lnTo>
                <a:lnTo>
                  <a:pt x="1973" y="444"/>
                </a:lnTo>
                <a:lnTo>
                  <a:pt x="1973" y="0"/>
                </a:lnTo>
                <a:lnTo>
                  <a:pt x="469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4FB2118F-6D6A-64A4-C2C0-4FABB8BB6D8B}"/>
              </a:ext>
            </a:extLst>
          </p:cNvPr>
          <p:cNvSpPr>
            <a:spLocks/>
          </p:cNvSpPr>
          <p:nvPr/>
        </p:nvSpPr>
        <p:spPr bwMode="auto">
          <a:xfrm>
            <a:off x="5045402" y="2385683"/>
            <a:ext cx="5291642" cy="653943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8E3F6292-0200-E241-6D0E-57EEDC65EF78}"/>
              </a:ext>
            </a:extLst>
          </p:cNvPr>
          <p:cNvSpPr>
            <a:spLocks/>
          </p:cNvSpPr>
          <p:nvPr/>
        </p:nvSpPr>
        <p:spPr bwMode="auto">
          <a:xfrm>
            <a:off x="4917175" y="2462604"/>
            <a:ext cx="2315639" cy="594625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2EE8FC33-E321-E27B-F555-7C20FFD9352B}"/>
              </a:ext>
            </a:extLst>
          </p:cNvPr>
          <p:cNvSpPr>
            <a:spLocks/>
          </p:cNvSpPr>
          <p:nvPr/>
        </p:nvSpPr>
        <p:spPr bwMode="auto">
          <a:xfrm>
            <a:off x="5045402" y="3658137"/>
            <a:ext cx="5291642" cy="678851"/>
          </a:xfrm>
          <a:custGeom>
            <a:avLst/>
            <a:gdLst>
              <a:gd name="T0" fmla="*/ 1351 w 1506"/>
              <a:gd name="T1" fmla="*/ 1 h 540"/>
              <a:gd name="T2" fmla="*/ 1251 w 1506"/>
              <a:gd name="T3" fmla="*/ 1 h 540"/>
              <a:gd name="T4" fmla="*/ 1251 w 1506"/>
              <a:gd name="T5" fmla="*/ 0 h 540"/>
              <a:gd name="T6" fmla="*/ 0 w 1506"/>
              <a:gd name="T7" fmla="*/ 0 h 540"/>
              <a:gd name="T8" fmla="*/ 0 w 1506"/>
              <a:gd name="T9" fmla="*/ 540 h 540"/>
              <a:gd name="T10" fmla="*/ 1040 w 1506"/>
              <a:gd name="T11" fmla="*/ 540 h 540"/>
              <a:gd name="T12" fmla="*/ 1251 w 1506"/>
              <a:gd name="T13" fmla="*/ 540 h 540"/>
              <a:gd name="T14" fmla="*/ 1351 w 1506"/>
              <a:gd name="T15" fmla="*/ 540 h 540"/>
              <a:gd name="T16" fmla="*/ 1506 w 1506"/>
              <a:gd name="T17" fmla="*/ 270 h 540"/>
              <a:gd name="T18" fmla="*/ 1351 w 1506"/>
              <a:gd name="T19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6" h="540">
                <a:moveTo>
                  <a:pt x="1351" y="1"/>
                </a:moveTo>
                <a:lnTo>
                  <a:pt x="1251" y="1"/>
                </a:lnTo>
                <a:lnTo>
                  <a:pt x="1251" y="0"/>
                </a:lnTo>
                <a:lnTo>
                  <a:pt x="0" y="0"/>
                </a:lnTo>
                <a:lnTo>
                  <a:pt x="0" y="540"/>
                </a:lnTo>
                <a:lnTo>
                  <a:pt x="1040" y="540"/>
                </a:lnTo>
                <a:lnTo>
                  <a:pt x="1251" y="540"/>
                </a:lnTo>
                <a:lnTo>
                  <a:pt x="1351" y="540"/>
                </a:lnTo>
                <a:lnTo>
                  <a:pt x="1506" y="270"/>
                </a:lnTo>
                <a:lnTo>
                  <a:pt x="1351" y="1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E20FEE20-5C88-C01F-90D6-8069684E76EB}"/>
              </a:ext>
            </a:extLst>
          </p:cNvPr>
          <p:cNvSpPr>
            <a:spLocks/>
          </p:cNvSpPr>
          <p:nvPr/>
        </p:nvSpPr>
        <p:spPr bwMode="auto">
          <a:xfrm flipH="1">
            <a:off x="5045402" y="4336989"/>
            <a:ext cx="5291642" cy="789117"/>
          </a:xfrm>
          <a:custGeom>
            <a:avLst/>
            <a:gdLst>
              <a:gd name="T0" fmla="*/ 1401 w 1401"/>
              <a:gd name="T1" fmla="*/ 0 h 499"/>
              <a:gd name="T2" fmla="*/ 144 w 1401"/>
              <a:gd name="T3" fmla="*/ 0 h 499"/>
              <a:gd name="T4" fmla="*/ 0 w 1401"/>
              <a:gd name="T5" fmla="*/ 249 h 499"/>
              <a:gd name="T6" fmla="*/ 144 w 1401"/>
              <a:gd name="T7" fmla="*/ 499 h 499"/>
              <a:gd name="T8" fmla="*/ 1401 w 1401"/>
              <a:gd name="T9" fmla="*/ 499 h 499"/>
              <a:gd name="T10" fmla="*/ 1401 w 1401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499">
                <a:moveTo>
                  <a:pt x="1401" y="0"/>
                </a:moveTo>
                <a:lnTo>
                  <a:pt x="144" y="0"/>
                </a:lnTo>
                <a:lnTo>
                  <a:pt x="0" y="249"/>
                </a:lnTo>
                <a:lnTo>
                  <a:pt x="144" y="499"/>
                </a:lnTo>
                <a:lnTo>
                  <a:pt x="1401" y="499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56">
            <a:extLst>
              <a:ext uri="{FF2B5EF4-FFF2-40B4-BE49-F238E27FC236}">
                <a16:creationId xmlns:a16="http://schemas.microsoft.com/office/drawing/2014/main" id="{77BBAFE0-7EDC-1B57-7BA7-7014B3258F7C}"/>
              </a:ext>
            </a:extLst>
          </p:cNvPr>
          <p:cNvSpPr>
            <a:spLocks/>
          </p:cNvSpPr>
          <p:nvPr/>
        </p:nvSpPr>
        <p:spPr bwMode="auto">
          <a:xfrm>
            <a:off x="3494100" y="1808662"/>
            <a:ext cx="1910842" cy="657712"/>
          </a:xfrm>
          <a:custGeom>
            <a:avLst/>
            <a:gdLst>
              <a:gd name="T0" fmla="*/ 524 w 1047"/>
              <a:gd name="T1" fmla="*/ 316 h 316"/>
              <a:gd name="T2" fmla="*/ 1047 w 1047"/>
              <a:gd name="T3" fmla="*/ 234 h 316"/>
              <a:gd name="T4" fmla="*/ 524 w 1047"/>
              <a:gd name="T5" fmla="*/ 0 h 316"/>
              <a:gd name="T6" fmla="*/ 0 w 1047"/>
              <a:gd name="T7" fmla="*/ 238 h 316"/>
              <a:gd name="T8" fmla="*/ 524 w 1047"/>
              <a:gd name="T9" fmla="*/ 31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316">
                <a:moveTo>
                  <a:pt x="524" y="316"/>
                </a:moveTo>
                <a:cubicBezTo>
                  <a:pt x="725" y="316"/>
                  <a:pt x="911" y="287"/>
                  <a:pt x="1047" y="234"/>
                </a:cubicBezTo>
                <a:cubicBezTo>
                  <a:pt x="919" y="92"/>
                  <a:pt x="731" y="0"/>
                  <a:pt x="524" y="0"/>
                </a:cubicBezTo>
                <a:cubicBezTo>
                  <a:pt x="308" y="0"/>
                  <a:pt x="128" y="96"/>
                  <a:pt x="0" y="238"/>
                </a:cubicBezTo>
                <a:cubicBezTo>
                  <a:pt x="136" y="291"/>
                  <a:pt x="324" y="316"/>
                  <a:pt x="524" y="316"/>
                </a:cubicBezTo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25000">
                <a:schemeClr val="accent4"/>
              </a:gs>
              <a:gs pos="75000">
                <a:schemeClr val="accent4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57">
            <a:extLst>
              <a:ext uri="{FF2B5EF4-FFF2-40B4-BE49-F238E27FC236}">
                <a16:creationId xmlns:a16="http://schemas.microsoft.com/office/drawing/2014/main" id="{99B532CD-577F-79A0-F78B-784BCAD01CB7}"/>
              </a:ext>
            </a:extLst>
          </p:cNvPr>
          <p:cNvSpPr>
            <a:spLocks/>
          </p:cNvSpPr>
          <p:nvPr/>
        </p:nvSpPr>
        <p:spPr bwMode="auto">
          <a:xfrm>
            <a:off x="3271589" y="3654364"/>
            <a:ext cx="2359639" cy="711537"/>
          </a:xfrm>
          <a:custGeom>
            <a:avLst/>
            <a:gdLst>
              <a:gd name="T0" fmla="*/ 646 w 1293"/>
              <a:gd name="T1" fmla="*/ 38 h 390"/>
              <a:gd name="T2" fmla="*/ 0 w 1293"/>
              <a:gd name="T3" fmla="*/ 0 h 390"/>
              <a:gd name="T4" fmla="*/ 76 w 1293"/>
              <a:gd name="T5" fmla="*/ 138 h 390"/>
              <a:gd name="T6" fmla="*/ 212 w 1293"/>
              <a:gd name="T7" fmla="*/ 378 h 390"/>
              <a:gd name="T8" fmla="*/ 649 w 1293"/>
              <a:gd name="T9" fmla="*/ 390 h 390"/>
              <a:gd name="T10" fmla="*/ 1076 w 1293"/>
              <a:gd name="T11" fmla="*/ 378 h 390"/>
              <a:gd name="T12" fmla="*/ 1194 w 1293"/>
              <a:gd name="T13" fmla="*/ 166 h 390"/>
              <a:gd name="T14" fmla="*/ 1293 w 1293"/>
              <a:gd name="T15" fmla="*/ 0 h 390"/>
              <a:gd name="T16" fmla="*/ 646 w 1293"/>
              <a:gd name="T17" fmla="*/ 3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3" h="390">
                <a:moveTo>
                  <a:pt x="646" y="38"/>
                </a:moveTo>
                <a:cubicBezTo>
                  <a:pt x="422" y="38"/>
                  <a:pt x="205" y="25"/>
                  <a:pt x="0" y="0"/>
                </a:cubicBezTo>
                <a:cubicBezTo>
                  <a:pt x="20" y="49"/>
                  <a:pt x="46" y="95"/>
                  <a:pt x="76" y="138"/>
                </a:cubicBezTo>
                <a:cubicBezTo>
                  <a:pt x="78" y="142"/>
                  <a:pt x="167" y="268"/>
                  <a:pt x="212" y="378"/>
                </a:cubicBezTo>
                <a:cubicBezTo>
                  <a:pt x="355" y="386"/>
                  <a:pt x="501" y="390"/>
                  <a:pt x="649" y="390"/>
                </a:cubicBezTo>
                <a:cubicBezTo>
                  <a:pt x="794" y="390"/>
                  <a:pt x="936" y="386"/>
                  <a:pt x="1076" y="378"/>
                </a:cubicBezTo>
                <a:cubicBezTo>
                  <a:pt x="1111" y="293"/>
                  <a:pt x="1169" y="203"/>
                  <a:pt x="1194" y="166"/>
                </a:cubicBezTo>
                <a:cubicBezTo>
                  <a:pt x="1234" y="116"/>
                  <a:pt x="1267" y="60"/>
                  <a:pt x="1293" y="0"/>
                </a:cubicBezTo>
                <a:cubicBezTo>
                  <a:pt x="1088" y="25"/>
                  <a:pt x="871" y="38"/>
                  <a:pt x="646" y="38"/>
                </a:cubicBezTo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25000">
                <a:schemeClr val="accent5">
                  <a:lumMod val="75000"/>
                </a:schemeClr>
              </a:gs>
              <a:gs pos="75000">
                <a:schemeClr val="accent5">
                  <a:lumMod val="75000"/>
                </a:schemeClr>
              </a:gs>
              <a:gs pos="50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gradFill flip="none" rotWithShape="1">
              <a:gsLst>
                <a:gs pos="25000">
                  <a:schemeClr val="accent5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75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58">
            <a:extLst>
              <a:ext uri="{FF2B5EF4-FFF2-40B4-BE49-F238E27FC236}">
                <a16:creationId xmlns:a16="http://schemas.microsoft.com/office/drawing/2014/main" id="{D06ECDD3-CC11-C0FF-43F8-1E3614BF9BA6}"/>
              </a:ext>
            </a:extLst>
          </p:cNvPr>
          <p:cNvSpPr>
            <a:spLocks/>
          </p:cNvSpPr>
          <p:nvPr/>
        </p:nvSpPr>
        <p:spPr bwMode="auto">
          <a:xfrm>
            <a:off x="3195505" y="2310491"/>
            <a:ext cx="2538805" cy="766851"/>
          </a:xfrm>
          <a:custGeom>
            <a:avLst/>
            <a:gdLst>
              <a:gd name="T0" fmla="*/ 703 w 1407"/>
              <a:gd name="T1" fmla="*/ 85 h 420"/>
              <a:gd name="T2" fmla="*/ 173 w 1407"/>
              <a:gd name="T3" fmla="*/ 0 h 420"/>
              <a:gd name="T4" fmla="*/ 0 w 1407"/>
              <a:gd name="T5" fmla="*/ 349 h 420"/>
              <a:gd name="T6" fmla="*/ 702 w 1407"/>
              <a:gd name="T7" fmla="*/ 420 h 420"/>
              <a:gd name="T8" fmla="*/ 1407 w 1407"/>
              <a:gd name="T9" fmla="*/ 350 h 420"/>
              <a:gd name="T10" fmla="*/ 1233 w 1407"/>
              <a:gd name="T11" fmla="*/ 0 h 420"/>
              <a:gd name="T12" fmla="*/ 703 w 1407"/>
              <a:gd name="T13" fmla="*/ 85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7" h="420">
                <a:moveTo>
                  <a:pt x="703" y="85"/>
                </a:moveTo>
                <a:cubicBezTo>
                  <a:pt x="499" y="85"/>
                  <a:pt x="312" y="53"/>
                  <a:pt x="173" y="0"/>
                </a:cubicBezTo>
                <a:cubicBezTo>
                  <a:pt x="85" y="96"/>
                  <a:pt x="23" y="216"/>
                  <a:pt x="0" y="349"/>
                </a:cubicBezTo>
                <a:cubicBezTo>
                  <a:pt x="210" y="394"/>
                  <a:pt x="449" y="420"/>
                  <a:pt x="702" y="420"/>
                </a:cubicBezTo>
                <a:cubicBezTo>
                  <a:pt x="957" y="420"/>
                  <a:pt x="1197" y="395"/>
                  <a:pt x="1407" y="350"/>
                </a:cubicBezTo>
                <a:cubicBezTo>
                  <a:pt x="1384" y="217"/>
                  <a:pt x="1322" y="96"/>
                  <a:pt x="1233" y="0"/>
                </a:cubicBezTo>
                <a:cubicBezTo>
                  <a:pt x="1095" y="53"/>
                  <a:pt x="908" y="85"/>
                  <a:pt x="703" y="85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25000">
                <a:schemeClr val="accent2">
                  <a:lumMod val="75000"/>
                </a:schemeClr>
              </a:gs>
              <a:gs pos="75000">
                <a:schemeClr val="accent2">
                  <a:lumMod val="75000"/>
                </a:schemeClr>
              </a:gs>
              <a:gs pos="5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0" scaled="1"/>
          </a:gradFill>
          <a:ln w="12700">
            <a:gradFill flip="none" rotWithShape="1">
              <a:gsLst>
                <a:gs pos="25000">
                  <a:schemeClr val="accent2">
                    <a:lumMod val="75000"/>
                  </a:schemeClr>
                </a:gs>
                <a:gs pos="0">
                  <a:schemeClr val="accent2">
                    <a:lumMod val="50000"/>
                  </a:schemeClr>
                </a:gs>
                <a:gs pos="50000">
                  <a:schemeClr val="accent2"/>
                </a:gs>
                <a:gs pos="75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1080000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59">
            <a:extLst>
              <a:ext uri="{FF2B5EF4-FFF2-40B4-BE49-F238E27FC236}">
                <a16:creationId xmlns:a16="http://schemas.microsoft.com/office/drawing/2014/main" id="{79A29E9D-53AD-D8E3-D5AA-8A6A84AD85DC}"/>
              </a:ext>
            </a:extLst>
          </p:cNvPr>
          <p:cNvSpPr>
            <a:spLocks/>
          </p:cNvSpPr>
          <p:nvPr/>
        </p:nvSpPr>
        <p:spPr bwMode="auto">
          <a:xfrm>
            <a:off x="3196013" y="2940041"/>
            <a:ext cx="2569034" cy="822557"/>
          </a:xfrm>
          <a:custGeom>
            <a:avLst/>
            <a:gdLst>
              <a:gd name="T0" fmla="*/ 717 w 1437"/>
              <a:gd name="T1" fmla="*/ 71 h 425"/>
              <a:gd name="T2" fmla="*/ 11 w 1437"/>
              <a:gd name="T3" fmla="*/ 0 h 425"/>
              <a:gd name="T4" fmla="*/ 0 w 1437"/>
              <a:gd name="T5" fmla="*/ 119 h 425"/>
              <a:gd name="T6" fmla="*/ 55 w 1437"/>
              <a:gd name="T7" fmla="*/ 387 h 425"/>
              <a:gd name="T8" fmla="*/ 718 w 1437"/>
              <a:gd name="T9" fmla="*/ 425 h 425"/>
              <a:gd name="T10" fmla="*/ 1382 w 1437"/>
              <a:gd name="T11" fmla="*/ 387 h 425"/>
              <a:gd name="T12" fmla="*/ 1437 w 1437"/>
              <a:gd name="T13" fmla="*/ 119 h 425"/>
              <a:gd name="T14" fmla="*/ 1426 w 1437"/>
              <a:gd name="T15" fmla="*/ 0 h 425"/>
              <a:gd name="T16" fmla="*/ 717 w 1437"/>
              <a:gd name="T17" fmla="*/ 71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7" h="425">
                <a:moveTo>
                  <a:pt x="717" y="71"/>
                </a:moveTo>
                <a:cubicBezTo>
                  <a:pt x="462" y="71"/>
                  <a:pt x="222" y="45"/>
                  <a:pt x="11" y="0"/>
                </a:cubicBezTo>
                <a:cubicBezTo>
                  <a:pt x="4" y="39"/>
                  <a:pt x="0" y="79"/>
                  <a:pt x="0" y="119"/>
                </a:cubicBezTo>
                <a:cubicBezTo>
                  <a:pt x="0" y="214"/>
                  <a:pt x="20" y="304"/>
                  <a:pt x="55" y="387"/>
                </a:cubicBezTo>
                <a:cubicBezTo>
                  <a:pt x="265" y="412"/>
                  <a:pt x="488" y="425"/>
                  <a:pt x="718" y="425"/>
                </a:cubicBezTo>
                <a:cubicBezTo>
                  <a:pt x="949" y="425"/>
                  <a:pt x="1172" y="412"/>
                  <a:pt x="1382" y="387"/>
                </a:cubicBezTo>
                <a:cubicBezTo>
                  <a:pt x="1417" y="304"/>
                  <a:pt x="1437" y="214"/>
                  <a:pt x="1437" y="119"/>
                </a:cubicBezTo>
                <a:cubicBezTo>
                  <a:pt x="1437" y="79"/>
                  <a:pt x="1433" y="39"/>
                  <a:pt x="1426" y="0"/>
                </a:cubicBezTo>
                <a:cubicBezTo>
                  <a:pt x="1215" y="45"/>
                  <a:pt x="973" y="71"/>
                  <a:pt x="717" y="71"/>
                </a:cubicBezTo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75000"/>
                </a:schemeClr>
              </a:gs>
              <a:gs pos="50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61">
            <a:extLst>
              <a:ext uri="{FF2B5EF4-FFF2-40B4-BE49-F238E27FC236}">
                <a16:creationId xmlns:a16="http://schemas.microsoft.com/office/drawing/2014/main" id="{25152E5D-39FB-AA31-3B03-299960A7196E}"/>
              </a:ext>
            </a:extLst>
          </p:cNvPr>
          <p:cNvSpPr>
            <a:spLocks/>
          </p:cNvSpPr>
          <p:nvPr/>
        </p:nvSpPr>
        <p:spPr bwMode="auto">
          <a:xfrm>
            <a:off x="3658785" y="4344532"/>
            <a:ext cx="1576444" cy="574510"/>
          </a:xfrm>
          <a:custGeom>
            <a:avLst/>
            <a:gdLst>
              <a:gd name="T0" fmla="*/ 437 w 864"/>
              <a:gd name="T1" fmla="*/ 12 h 315"/>
              <a:gd name="T2" fmla="*/ 0 w 864"/>
              <a:gd name="T3" fmla="*/ 0 h 315"/>
              <a:gd name="T4" fmla="*/ 11 w 864"/>
              <a:gd name="T5" fmla="*/ 27 h 315"/>
              <a:gd name="T6" fmla="*/ 155 w 864"/>
              <a:gd name="T7" fmla="*/ 315 h 315"/>
              <a:gd name="T8" fmla="*/ 431 w 864"/>
              <a:gd name="T9" fmla="*/ 315 h 315"/>
              <a:gd name="T10" fmla="*/ 434 w 864"/>
              <a:gd name="T11" fmla="*/ 315 h 315"/>
              <a:gd name="T12" fmla="*/ 709 w 864"/>
              <a:gd name="T13" fmla="*/ 315 h 315"/>
              <a:gd name="T14" fmla="*/ 854 w 864"/>
              <a:gd name="T15" fmla="*/ 27 h 315"/>
              <a:gd name="T16" fmla="*/ 864 w 864"/>
              <a:gd name="T17" fmla="*/ 0 h 315"/>
              <a:gd name="T18" fmla="*/ 437 w 864"/>
              <a:gd name="T19" fmla="*/ 1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315">
                <a:moveTo>
                  <a:pt x="437" y="12"/>
                </a:moveTo>
                <a:cubicBezTo>
                  <a:pt x="289" y="12"/>
                  <a:pt x="143" y="8"/>
                  <a:pt x="0" y="0"/>
                </a:cubicBezTo>
                <a:cubicBezTo>
                  <a:pt x="4" y="9"/>
                  <a:pt x="8" y="18"/>
                  <a:pt x="11" y="27"/>
                </a:cubicBezTo>
                <a:cubicBezTo>
                  <a:pt x="52" y="145"/>
                  <a:pt x="50" y="315"/>
                  <a:pt x="155" y="315"/>
                </a:cubicBezTo>
                <a:cubicBezTo>
                  <a:pt x="431" y="315"/>
                  <a:pt x="431" y="315"/>
                  <a:pt x="431" y="315"/>
                </a:cubicBezTo>
                <a:cubicBezTo>
                  <a:pt x="434" y="315"/>
                  <a:pt x="434" y="315"/>
                  <a:pt x="434" y="315"/>
                </a:cubicBezTo>
                <a:cubicBezTo>
                  <a:pt x="709" y="315"/>
                  <a:pt x="709" y="315"/>
                  <a:pt x="709" y="315"/>
                </a:cubicBezTo>
                <a:cubicBezTo>
                  <a:pt x="814" y="315"/>
                  <a:pt x="812" y="145"/>
                  <a:pt x="854" y="27"/>
                </a:cubicBezTo>
                <a:cubicBezTo>
                  <a:pt x="857" y="18"/>
                  <a:pt x="860" y="9"/>
                  <a:pt x="864" y="0"/>
                </a:cubicBezTo>
                <a:cubicBezTo>
                  <a:pt x="724" y="8"/>
                  <a:pt x="582" y="12"/>
                  <a:pt x="437" y="12"/>
                </a:cubicBezTo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5000">
                <a:schemeClr val="accent6">
                  <a:lumMod val="75000"/>
                </a:schemeClr>
              </a:gs>
              <a:gs pos="75000">
                <a:schemeClr val="accent6">
                  <a:lumMod val="75000"/>
                </a:schemeClr>
              </a:gs>
              <a:gs pos="50000">
                <a:schemeClr val="accent6"/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 w="15875">
            <a:gradFill flip="none" rotWithShape="1">
              <a:gsLst>
                <a:gs pos="25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75000">
                  <a:schemeClr val="accent6">
                    <a:lumMod val="75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0D8594-CAF8-6DAB-A32E-B20F517D6F8D}"/>
              </a:ext>
            </a:extLst>
          </p:cNvPr>
          <p:cNvSpPr/>
          <p:nvPr/>
        </p:nvSpPr>
        <p:spPr>
          <a:xfrm>
            <a:off x="1787928" y="1413293"/>
            <a:ext cx="183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spc="300" dirty="0">
                <a:solidFill>
                  <a:srgbClr val="FF8700"/>
                </a:solidFill>
                <a:latin typeface="+mj-lt"/>
              </a:rPr>
              <a:t>Focus Areas </a:t>
            </a:r>
            <a:endParaRPr lang="bn-IN" b="1" i="1" spc="300" dirty="0">
              <a:solidFill>
                <a:srgbClr val="FF8700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F17BE7-B631-057A-2921-0EE45805A035}"/>
              </a:ext>
            </a:extLst>
          </p:cNvPr>
          <p:cNvSpPr/>
          <p:nvPr/>
        </p:nvSpPr>
        <p:spPr>
          <a:xfrm>
            <a:off x="4409025" y="1413293"/>
            <a:ext cx="5801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i="1" spc="300" dirty="0">
                <a:solidFill>
                  <a:srgbClr val="FF8700"/>
                </a:solidFill>
                <a:latin typeface="+mj-lt"/>
              </a:rPr>
              <a:t>Measurable Quantifiable and Qualifiable benefits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ECA697-6F4B-7C30-5BAE-2B5D06491770}"/>
              </a:ext>
            </a:extLst>
          </p:cNvPr>
          <p:cNvGrpSpPr/>
          <p:nvPr/>
        </p:nvGrpSpPr>
        <p:grpSpPr>
          <a:xfrm>
            <a:off x="1472926" y="1944091"/>
            <a:ext cx="2058577" cy="2757111"/>
            <a:chOff x="203682" y="1138864"/>
            <a:chExt cx="2058577" cy="27571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A7DD25-0FC2-F181-0FD4-CE4DFBB14E32}"/>
                </a:ext>
              </a:extLst>
            </p:cNvPr>
            <p:cNvSpPr/>
            <p:nvPr/>
          </p:nvSpPr>
          <p:spPr>
            <a:xfrm>
              <a:off x="203682" y="1138864"/>
              <a:ext cx="20585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Enabling Business to Scale up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A06C2C-0FBC-2C34-6EB2-E9D5DE5FFDB6}"/>
                </a:ext>
              </a:extLst>
            </p:cNvPr>
            <p:cNvSpPr/>
            <p:nvPr/>
          </p:nvSpPr>
          <p:spPr>
            <a:xfrm>
              <a:off x="203682" y="1581317"/>
              <a:ext cx="20116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Increase User Experience and Business Continuity</a:t>
              </a:r>
              <a:endParaRPr 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35D448-CE08-2BEB-3CC7-9674E8FEA81D}"/>
                </a:ext>
              </a:extLst>
            </p:cNvPr>
            <p:cNvSpPr/>
            <p:nvPr/>
          </p:nvSpPr>
          <p:spPr>
            <a:xfrm>
              <a:off x="203682" y="2326778"/>
              <a:ext cx="17365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Predictability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372B1E-A056-3F70-277E-B0BF24BB2239}"/>
                </a:ext>
              </a:extLst>
            </p:cNvPr>
            <p:cNvSpPr/>
            <p:nvPr/>
          </p:nvSpPr>
          <p:spPr>
            <a:xfrm>
              <a:off x="203682" y="3004252"/>
              <a:ext cx="10727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NFR Coverage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D7EA36-0D17-5613-5BC6-5CA3B403F456}"/>
                </a:ext>
              </a:extLst>
            </p:cNvPr>
            <p:cNvSpPr/>
            <p:nvPr/>
          </p:nvSpPr>
          <p:spPr>
            <a:xfrm>
              <a:off x="203682" y="3618976"/>
              <a:ext cx="20116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rial" panose="020B0604020202020204" pitchFamily="34" charset="0"/>
                </a:rPr>
                <a:t>Reduce Time to Market </a:t>
              </a:r>
            </a:p>
          </p:txBody>
        </p:sp>
      </p:grpSp>
      <p:pic>
        <p:nvPicPr>
          <p:cNvPr id="38" name="Picture 2" descr="https://cdn0.iconfinder.com/data/icons/seo-smart-pack/128/grey_new_seo-37-512.png">
            <a:extLst>
              <a:ext uri="{FF2B5EF4-FFF2-40B4-BE49-F238E27FC236}">
                <a16:creationId xmlns:a16="http://schemas.microsoft.com/office/drawing/2014/main" id="{A336165D-87C2-3632-B4CE-730FCB0D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26" y="1952601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www.freeiconspng.com/uploads/data-network-icon-image-gallery-5.png">
            <a:extLst>
              <a:ext uri="{FF2B5EF4-FFF2-40B4-BE49-F238E27FC236}">
                <a16:creationId xmlns:a16="http://schemas.microsoft.com/office/drawing/2014/main" id="{913175B5-9E30-B0B4-CA2F-30AC386E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11" y="2652863"/>
            <a:ext cx="294905" cy="29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cdn1.iconfinder.com/data/icons/electronics-glyphs-3/128/112-512.png">
            <a:extLst>
              <a:ext uri="{FF2B5EF4-FFF2-40B4-BE49-F238E27FC236}">
                <a16:creationId xmlns:a16="http://schemas.microsoft.com/office/drawing/2014/main" id="{5F48E969-16D3-165D-FAC3-B26740C7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05" y="3209615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http://files.softicons.com/download/system-icons/web0.2ama-icons-by-chrfb/png/256x256/Update.png">
            <a:extLst>
              <a:ext uri="{FF2B5EF4-FFF2-40B4-BE49-F238E27FC236}">
                <a16:creationId xmlns:a16="http://schemas.microsoft.com/office/drawing/2014/main" id="{7B1C92F7-4489-02E5-D695-3907D7B2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52" y="3856162"/>
            <a:ext cx="329503" cy="32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http://wilnajapan.com/wp-content/uploads/2016/01/oc_support_icon.png">
            <a:extLst>
              <a:ext uri="{FF2B5EF4-FFF2-40B4-BE49-F238E27FC236}">
                <a16:creationId xmlns:a16="http://schemas.microsoft.com/office/drawing/2014/main" id="{7EE2FDB1-8C06-7D37-EFA2-CA7CE6926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44" y="4529737"/>
            <a:ext cx="246062" cy="26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E2AC75A-C171-F012-3A3C-1B10A02D3E7D}"/>
              </a:ext>
            </a:extLst>
          </p:cNvPr>
          <p:cNvSpPr/>
          <p:nvPr/>
        </p:nvSpPr>
        <p:spPr>
          <a:xfrm rot="5400000">
            <a:off x="1201322" y="1988499"/>
            <a:ext cx="253924" cy="135920"/>
          </a:xfrm>
          <a:prstGeom prst="triangle">
            <a:avLst/>
          </a:prstGeom>
          <a:solidFill>
            <a:srgbClr val="755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B49F419-3D30-C534-8E64-D7E35E3F346A}"/>
              </a:ext>
            </a:extLst>
          </p:cNvPr>
          <p:cNvSpPr/>
          <p:nvPr/>
        </p:nvSpPr>
        <p:spPr>
          <a:xfrm rot="5400000">
            <a:off x="1201322" y="2470855"/>
            <a:ext cx="253924" cy="135920"/>
          </a:xfrm>
          <a:prstGeom prst="triangle">
            <a:avLst/>
          </a:prstGeom>
          <a:solidFill>
            <a:srgbClr val="802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478212E-81E9-38CF-1421-08BB67552985}"/>
              </a:ext>
            </a:extLst>
          </p:cNvPr>
          <p:cNvSpPr/>
          <p:nvPr/>
        </p:nvSpPr>
        <p:spPr>
          <a:xfrm rot="5400000">
            <a:off x="1201322" y="3207379"/>
            <a:ext cx="253924" cy="135920"/>
          </a:xfrm>
          <a:prstGeom prst="triangle">
            <a:avLst/>
          </a:prstGeom>
          <a:solidFill>
            <a:srgbClr val="5B7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810D9D6-ACD2-963B-44CA-AB192D13BCDF}"/>
              </a:ext>
            </a:extLst>
          </p:cNvPr>
          <p:cNvSpPr/>
          <p:nvPr/>
        </p:nvSpPr>
        <p:spPr>
          <a:xfrm rot="5400000">
            <a:off x="1201322" y="3867855"/>
            <a:ext cx="253924" cy="135920"/>
          </a:xfrm>
          <a:prstGeom prst="triangle">
            <a:avLst/>
          </a:prstGeom>
          <a:solidFill>
            <a:srgbClr val="296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C940910-996A-448C-1832-72029C452964}"/>
              </a:ext>
            </a:extLst>
          </p:cNvPr>
          <p:cNvSpPr/>
          <p:nvPr/>
        </p:nvSpPr>
        <p:spPr>
          <a:xfrm rot="5400000">
            <a:off x="1201322" y="4515631"/>
            <a:ext cx="253924" cy="135920"/>
          </a:xfrm>
          <a:prstGeom prst="triangle">
            <a:avLst/>
          </a:prstGeom>
          <a:solidFill>
            <a:srgbClr val="C65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B3B168-C36A-96E3-CDCE-64DEE30249BA}"/>
              </a:ext>
            </a:extLst>
          </p:cNvPr>
          <p:cNvGrpSpPr/>
          <p:nvPr/>
        </p:nvGrpSpPr>
        <p:grpSpPr>
          <a:xfrm>
            <a:off x="5396353" y="1807386"/>
            <a:ext cx="4704947" cy="565924"/>
            <a:chOff x="4127109" y="942737"/>
            <a:chExt cx="4704947" cy="6847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D79340-62F0-EAE7-E862-E475E29B10AB}"/>
                </a:ext>
              </a:extLst>
            </p:cNvPr>
            <p:cNvSpPr txBox="1"/>
            <p:nvPr/>
          </p:nvSpPr>
          <p:spPr>
            <a:xfrm>
              <a:off x="5519985" y="942737"/>
              <a:ext cx="331207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Production scalability / capacity monitoring </a:t>
              </a:r>
            </a:p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Capturing performance test results with production measurement </a:t>
              </a:r>
            </a:p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Cost saving due to infra optimization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254D75-4362-5940-6889-7F9254D4C973}"/>
                </a:ext>
              </a:extLst>
            </p:cNvPr>
            <p:cNvSpPr txBox="1"/>
            <p:nvPr/>
          </p:nvSpPr>
          <p:spPr>
            <a:xfrm>
              <a:off x="4127109" y="981174"/>
              <a:ext cx="12062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Ability of the application to support business growth and agility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1EC805-D90C-A2C2-EF9A-D1438E1E2818}"/>
                </a:ext>
              </a:extLst>
            </p:cNvPr>
            <p:cNvCxnSpPr/>
            <p:nvPr/>
          </p:nvCxnSpPr>
          <p:spPr>
            <a:xfrm>
              <a:off x="5486400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397470-2B1E-0127-2101-C7F664ABDA80}"/>
                </a:ext>
              </a:extLst>
            </p:cNvPr>
            <p:cNvCxnSpPr/>
            <p:nvPr/>
          </p:nvCxnSpPr>
          <p:spPr>
            <a:xfrm>
              <a:off x="5334000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8531618-ECF9-EC95-DCE2-4D65E439E319}"/>
                </a:ext>
              </a:extLst>
            </p:cNvPr>
            <p:cNvSpPr/>
            <p:nvPr/>
          </p:nvSpPr>
          <p:spPr>
            <a:xfrm>
              <a:off x="5254823" y="1047750"/>
              <a:ext cx="307777" cy="462627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IN" sz="8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Measure</a:t>
              </a:r>
              <a:endParaRPr lang="en-US" sz="8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79DE7A-7A94-6ADE-D666-B9D499AF55CD}"/>
              </a:ext>
            </a:extLst>
          </p:cNvPr>
          <p:cNvGrpSpPr/>
          <p:nvPr/>
        </p:nvGrpSpPr>
        <p:grpSpPr>
          <a:xfrm>
            <a:off x="5660672" y="2382400"/>
            <a:ext cx="4704947" cy="648620"/>
            <a:chOff x="4127109" y="911925"/>
            <a:chExt cx="4704947" cy="7848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AEF0F2-1CB1-EFAD-411A-199294858B98}"/>
                </a:ext>
              </a:extLst>
            </p:cNvPr>
            <p:cNvSpPr txBox="1"/>
            <p:nvPr/>
          </p:nvSpPr>
          <p:spPr>
            <a:xfrm>
              <a:off x="5519985" y="1011987"/>
              <a:ext cx="3312071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# P1 /P2 incident specific to performance </a:t>
              </a:r>
            </a:p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Time spent by Ops team on performance issues </a:t>
              </a:r>
            </a:p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Production health check / synthetic monitoring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0722B6-443B-A54F-653E-0AE648F25DAE}"/>
                </a:ext>
              </a:extLst>
            </p:cNvPr>
            <p:cNvSpPr txBox="1"/>
            <p:nvPr/>
          </p:nvSpPr>
          <p:spPr>
            <a:xfrm>
              <a:off x="4127109" y="911925"/>
              <a:ext cx="1206238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Number of production incident specific to performance should be minimal 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4159CA-408B-CEA5-460F-80CE8282565D}"/>
                </a:ext>
              </a:extLst>
            </p:cNvPr>
            <p:cNvCxnSpPr/>
            <p:nvPr/>
          </p:nvCxnSpPr>
          <p:spPr>
            <a:xfrm>
              <a:off x="5486400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D712BF-0486-F10B-72D1-17DB4E84137F}"/>
                </a:ext>
              </a:extLst>
            </p:cNvPr>
            <p:cNvCxnSpPr/>
            <p:nvPr/>
          </p:nvCxnSpPr>
          <p:spPr>
            <a:xfrm>
              <a:off x="5334000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B5BA8D-8129-78DD-277F-3556218EC097}"/>
                </a:ext>
              </a:extLst>
            </p:cNvPr>
            <p:cNvSpPr/>
            <p:nvPr/>
          </p:nvSpPr>
          <p:spPr>
            <a:xfrm>
              <a:off x="5254823" y="1047750"/>
              <a:ext cx="307777" cy="462627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IN" sz="8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Measure</a:t>
              </a:r>
              <a:endParaRPr lang="en-US" sz="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E48CDD7-0F29-12C3-F8DE-7AC7BFD1AB4C}"/>
              </a:ext>
            </a:extLst>
          </p:cNvPr>
          <p:cNvGrpSpPr/>
          <p:nvPr/>
        </p:nvGrpSpPr>
        <p:grpSpPr>
          <a:xfrm>
            <a:off x="5791275" y="3054321"/>
            <a:ext cx="3968987" cy="648620"/>
            <a:chOff x="4171847" y="911925"/>
            <a:chExt cx="3968987" cy="7848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0BF297-57D3-1521-AFEE-4ADC16AAFE2A}"/>
                </a:ext>
              </a:extLst>
            </p:cNvPr>
            <p:cNvSpPr txBox="1"/>
            <p:nvPr/>
          </p:nvSpPr>
          <p:spPr>
            <a:xfrm>
              <a:off x="5662123" y="1034847"/>
              <a:ext cx="2478711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Capture performance test statistics against product statistics specific to "performance, scalability, availability and capacity"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F6CEA-C181-74A5-FE9F-0CFF742623A5}"/>
                </a:ext>
              </a:extLst>
            </p:cNvPr>
            <p:cNvSpPr txBox="1"/>
            <p:nvPr/>
          </p:nvSpPr>
          <p:spPr>
            <a:xfrm>
              <a:off x="4171847" y="911925"/>
              <a:ext cx="1326862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Increase confidence in performance test results through comprehensive NFR management strategy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65B351-DF3F-D91D-0ED1-E02B8CCD9C52}"/>
                </a:ext>
              </a:extLst>
            </p:cNvPr>
            <p:cNvCxnSpPr/>
            <p:nvPr/>
          </p:nvCxnSpPr>
          <p:spPr>
            <a:xfrm>
              <a:off x="5486400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CD2619-EC15-09F7-716C-074FED3CB05C}"/>
                </a:ext>
              </a:extLst>
            </p:cNvPr>
            <p:cNvCxnSpPr/>
            <p:nvPr/>
          </p:nvCxnSpPr>
          <p:spPr>
            <a:xfrm>
              <a:off x="5651109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632A29-03FC-4681-625C-C9FC937535D3}"/>
                </a:ext>
              </a:extLst>
            </p:cNvPr>
            <p:cNvSpPr/>
            <p:nvPr/>
          </p:nvSpPr>
          <p:spPr>
            <a:xfrm>
              <a:off x="5419532" y="1047750"/>
              <a:ext cx="307777" cy="462627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IN" sz="8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Measure</a:t>
              </a:r>
              <a:endParaRPr lang="en-US" sz="8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7B71F01-3FE5-C87C-497C-12C69628EFF9}"/>
              </a:ext>
            </a:extLst>
          </p:cNvPr>
          <p:cNvGrpSpPr/>
          <p:nvPr/>
        </p:nvGrpSpPr>
        <p:grpSpPr>
          <a:xfrm>
            <a:off x="5660672" y="3799473"/>
            <a:ext cx="4704947" cy="534158"/>
            <a:chOff x="4127109" y="981174"/>
            <a:chExt cx="4704947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76274B1-49DD-0861-D197-14BBB04C725C}"/>
                </a:ext>
              </a:extLst>
            </p:cNvPr>
            <p:cNvSpPr txBox="1"/>
            <p:nvPr/>
          </p:nvSpPr>
          <p:spPr>
            <a:xfrm>
              <a:off x="5519985" y="1011987"/>
              <a:ext cx="3312071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% applications covered  as part of NFR management </a:t>
              </a:r>
            </a:p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Performance improvement trend across applications </a:t>
              </a:r>
            </a:p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NFR management maturity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D7FC55-D4BD-7903-EA90-DBAF12621683}"/>
                </a:ext>
              </a:extLst>
            </p:cNvPr>
            <p:cNvSpPr txBox="1"/>
            <p:nvPr/>
          </p:nvSpPr>
          <p:spPr>
            <a:xfrm>
              <a:off x="4127109" y="981174"/>
              <a:ext cx="12062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High % NFR management coverage across IT programmes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D239FB7-DC67-76F0-F839-19F3A7FC75BA}"/>
                </a:ext>
              </a:extLst>
            </p:cNvPr>
            <p:cNvCxnSpPr/>
            <p:nvPr/>
          </p:nvCxnSpPr>
          <p:spPr>
            <a:xfrm>
              <a:off x="5486400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860CB06-33EB-35D1-A466-CBA27B82EF91}"/>
                </a:ext>
              </a:extLst>
            </p:cNvPr>
            <p:cNvCxnSpPr/>
            <p:nvPr/>
          </p:nvCxnSpPr>
          <p:spPr>
            <a:xfrm>
              <a:off x="5334000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1CFBEB-D4CE-9BCE-2DB9-6EB498EBABAE}"/>
                </a:ext>
              </a:extLst>
            </p:cNvPr>
            <p:cNvSpPr/>
            <p:nvPr/>
          </p:nvSpPr>
          <p:spPr>
            <a:xfrm>
              <a:off x="5254823" y="1002866"/>
              <a:ext cx="323165" cy="507511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IN" sz="9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Measure</a:t>
              </a:r>
              <a:endParaRPr lang="en-US" sz="90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9FC8EA1-677F-78EA-9DE0-E73338653D71}"/>
              </a:ext>
            </a:extLst>
          </p:cNvPr>
          <p:cNvGrpSpPr/>
          <p:nvPr/>
        </p:nvGrpSpPr>
        <p:grpSpPr>
          <a:xfrm>
            <a:off x="5208820" y="4408516"/>
            <a:ext cx="4797185" cy="657858"/>
            <a:chOff x="4127109" y="900747"/>
            <a:chExt cx="4797185" cy="79600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3D53671-153D-81F7-C57E-2D8334032B29}"/>
                </a:ext>
              </a:extLst>
            </p:cNvPr>
            <p:cNvSpPr txBox="1"/>
            <p:nvPr/>
          </p:nvSpPr>
          <p:spPr>
            <a:xfrm>
              <a:off x="5612223" y="900747"/>
              <a:ext cx="3312071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Performance defect trend</a:t>
              </a:r>
            </a:p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# defects identified late in the lifecycle across release (trend) </a:t>
              </a:r>
            </a:p>
            <a:p>
              <a:pPr marL="171450" indent="-171450">
                <a:buClr>
                  <a:schemeClr val="bg1"/>
                </a:buClr>
                <a:buFont typeface="Calibri" panose="020F0502020204030204" pitchFamily="34" charset="0"/>
                <a:buChar char="»"/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Incident - delay in production roll out due to performance issues, production roll out without proper performance validation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F57B64-B85D-BA1E-4D95-A2BB98270CB4}"/>
                </a:ext>
              </a:extLst>
            </p:cNvPr>
            <p:cNvSpPr txBox="1"/>
            <p:nvPr/>
          </p:nvSpPr>
          <p:spPr>
            <a:xfrm>
              <a:off x="4127109" y="911925"/>
              <a:ext cx="1206238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IN" sz="900" kern="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Early identification of performance  issues &amp; increased confident on production roll-out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BD3C19-17C5-B778-609A-4894F9DFB490}"/>
                </a:ext>
              </a:extLst>
            </p:cNvPr>
            <p:cNvCxnSpPr/>
            <p:nvPr/>
          </p:nvCxnSpPr>
          <p:spPr>
            <a:xfrm>
              <a:off x="5486400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106CCF-EA76-6D38-8BC6-0AECDD41C81F}"/>
                </a:ext>
              </a:extLst>
            </p:cNvPr>
            <p:cNvCxnSpPr/>
            <p:nvPr/>
          </p:nvCxnSpPr>
          <p:spPr>
            <a:xfrm>
              <a:off x="5334000" y="1071820"/>
              <a:ext cx="0" cy="45320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C5A165-EEBC-34FC-C759-2E1848DF0E72}"/>
                </a:ext>
              </a:extLst>
            </p:cNvPr>
            <p:cNvSpPr/>
            <p:nvPr/>
          </p:nvSpPr>
          <p:spPr>
            <a:xfrm>
              <a:off x="5254823" y="1002866"/>
              <a:ext cx="323165" cy="507511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IN" sz="9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Measure</a:t>
              </a:r>
              <a:endParaRPr lang="en-US" sz="9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C72A0DE-B3B2-2761-3A78-80F7FD9A45D7}"/>
              </a:ext>
            </a:extLst>
          </p:cNvPr>
          <p:cNvGrpSpPr/>
          <p:nvPr/>
        </p:nvGrpSpPr>
        <p:grpSpPr>
          <a:xfrm>
            <a:off x="1253016" y="5397036"/>
            <a:ext cx="9144000" cy="405641"/>
            <a:chOff x="-16228" y="4591809"/>
            <a:chExt cx="9144000" cy="40564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15FFEBC-C591-7290-56D5-C32A8C748680}"/>
                </a:ext>
              </a:extLst>
            </p:cNvPr>
            <p:cNvSpPr/>
            <p:nvPr/>
          </p:nvSpPr>
          <p:spPr>
            <a:xfrm>
              <a:off x="-16228" y="4591809"/>
              <a:ext cx="9144000" cy="4056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>
                <a:solidFill>
                  <a:schemeClr val="bg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5F0DBEA-037D-ECD4-0FDE-83E9E3B631D4}"/>
                </a:ext>
              </a:extLst>
            </p:cNvPr>
            <p:cNvSpPr/>
            <p:nvPr/>
          </p:nvSpPr>
          <p:spPr>
            <a:xfrm>
              <a:off x="50800" y="4667250"/>
              <a:ext cx="1021185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Enablers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A25F574-9AB2-9E48-B6FD-03B1D7609A8D}"/>
                </a:ext>
              </a:extLst>
            </p:cNvPr>
            <p:cNvSpPr/>
            <p:nvPr/>
          </p:nvSpPr>
          <p:spPr>
            <a:xfrm>
              <a:off x="1336516" y="4683641"/>
              <a:ext cx="1359197" cy="27432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CxO Dashboard </a:t>
              </a:r>
              <a:r>
                <a:rPr lang="en-IN" sz="1200" baseline="30000" dirty="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357953-B036-857A-239B-8ED6CC8E3987}"/>
                </a:ext>
              </a:extLst>
            </p:cNvPr>
            <p:cNvSpPr/>
            <p:nvPr/>
          </p:nvSpPr>
          <p:spPr>
            <a:xfrm>
              <a:off x="2756386" y="4683641"/>
              <a:ext cx="3418640" cy="27432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Performance Metrics and Measurement Framework </a:t>
              </a:r>
              <a:endParaRPr lang="en-IN" sz="12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3943AE-B029-7A4D-764B-CDAF8717FA09}"/>
                </a:ext>
              </a:extLst>
            </p:cNvPr>
            <p:cNvSpPr/>
            <p:nvPr/>
          </p:nvSpPr>
          <p:spPr>
            <a:xfrm>
              <a:off x="6235700" y="4683641"/>
              <a:ext cx="2825324" cy="27432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Performance Management Office (PMO) </a:t>
              </a:r>
              <a:endParaRPr lang="en-IN" sz="1200" baseline="3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71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632" y="119844"/>
            <a:ext cx="9665164" cy="5355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9570" lvl="1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  <a:ea typeface="+mj-ea"/>
                <a:cs typeface="+mj-cs"/>
              </a:rPr>
              <a:t>Performance Engineering Framework</a:t>
            </a:r>
            <a:endParaRPr lang="en-IN" sz="32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4F1408-8E1E-4B5A-BDF2-F12721FBC733}"/>
              </a:ext>
            </a:extLst>
          </p:cNvPr>
          <p:cNvSpPr/>
          <p:nvPr/>
        </p:nvSpPr>
        <p:spPr>
          <a:xfrm>
            <a:off x="0" y="1361725"/>
            <a:ext cx="5166307" cy="4115177"/>
          </a:xfrm>
          <a:prstGeom prst="rect">
            <a:avLst/>
          </a:prstGeom>
          <a:solidFill>
            <a:srgbClr val="04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10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6281E2-B555-48F1-9B7C-A2133EFA8C3A}"/>
              </a:ext>
            </a:extLst>
          </p:cNvPr>
          <p:cNvSpPr/>
          <p:nvPr/>
        </p:nvSpPr>
        <p:spPr>
          <a:xfrm>
            <a:off x="4679518" y="1361725"/>
            <a:ext cx="7526337" cy="41151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E033EE5-D482-4E42-ADAD-C5741124A5F5}"/>
              </a:ext>
            </a:extLst>
          </p:cNvPr>
          <p:cNvSpPr/>
          <p:nvPr/>
        </p:nvSpPr>
        <p:spPr>
          <a:xfrm>
            <a:off x="-12861" y="786886"/>
            <a:ext cx="12218716" cy="9361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F2B4D2-657E-475D-A85C-4D6CAD2C9B3D}"/>
              </a:ext>
            </a:extLst>
          </p:cNvPr>
          <p:cNvSpPr/>
          <p:nvPr/>
        </p:nvSpPr>
        <p:spPr>
          <a:xfrm>
            <a:off x="2551507" y="2227133"/>
            <a:ext cx="1873197" cy="11787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1C3759-178E-4509-B568-838E4378A6A2}"/>
              </a:ext>
            </a:extLst>
          </p:cNvPr>
          <p:cNvSpPr/>
          <p:nvPr/>
        </p:nvSpPr>
        <p:spPr>
          <a:xfrm>
            <a:off x="292379" y="4123521"/>
            <a:ext cx="1873197" cy="11787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DAAECC1D-FD0C-4CD6-A173-6280D4C097A0}"/>
              </a:ext>
            </a:extLst>
          </p:cNvPr>
          <p:cNvSpPr>
            <a:spLocks/>
          </p:cNvSpPr>
          <p:nvPr/>
        </p:nvSpPr>
        <p:spPr bwMode="auto">
          <a:xfrm>
            <a:off x="2484015" y="1919443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9F16494-DD56-4B04-83BB-00B45D630C99}"/>
              </a:ext>
            </a:extLst>
          </p:cNvPr>
          <p:cNvSpPr/>
          <p:nvPr/>
        </p:nvSpPr>
        <p:spPr>
          <a:xfrm>
            <a:off x="2747265" y="1933119"/>
            <a:ext cx="12968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Technical Analysis</a:t>
            </a:r>
          </a:p>
        </p:txBody>
      </p:sp>
      <p:sp>
        <p:nvSpPr>
          <p:cNvPr id="106" name="Freeform 6">
            <a:extLst>
              <a:ext uri="{FF2B5EF4-FFF2-40B4-BE49-F238E27FC236}">
                <a16:creationId xmlns:a16="http://schemas.microsoft.com/office/drawing/2014/main" id="{AE447350-ADC3-4170-8798-0CC341539430}"/>
              </a:ext>
            </a:extLst>
          </p:cNvPr>
          <p:cNvSpPr>
            <a:spLocks/>
          </p:cNvSpPr>
          <p:nvPr/>
        </p:nvSpPr>
        <p:spPr bwMode="auto">
          <a:xfrm>
            <a:off x="258632" y="3815831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0F330FE-FBA1-42CB-B8D5-01995E713EFC}"/>
              </a:ext>
            </a:extLst>
          </p:cNvPr>
          <p:cNvSpPr/>
          <p:nvPr/>
        </p:nvSpPr>
        <p:spPr>
          <a:xfrm>
            <a:off x="519148" y="3829507"/>
            <a:ext cx="1377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Functional Analysis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051483-009E-449D-AE5C-622ACABF3F4E}"/>
              </a:ext>
            </a:extLst>
          </p:cNvPr>
          <p:cNvSpPr txBox="1"/>
          <p:nvPr/>
        </p:nvSpPr>
        <p:spPr>
          <a:xfrm>
            <a:off x="2570431" y="2340513"/>
            <a:ext cx="1921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Protocols and communication channels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Integrations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lang="en-US" sz="1200" baseline="30000" dirty="0">
                <a:solidFill>
                  <a:prstClr val="white"/>
                </a:solidFill>
                <a:latin typeface="Calibri" panose="020F0502020204030204"/>
              </a:rPr>
              <a:t>rd</a:t>
            </a: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 party interfaces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Service layers et 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0C9F1A-359E-4FA6-A8BC-5B1B363269D6}"/>
              </a:ext>
            </a:extLst>
          </p:cNvPr>
          <p:cNvSpPr txBox="1"/>
          <p:nvPr/>
        </p:nvSpPr>
        <p:spPr>
          <a:xfrm>
            <a:off x="294551" y="4139753"/>
            <a:ext cx="1868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Business scenarios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Usage patterns – frequently used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Resource intensive and business critical scenarios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92095B-E37E-4460-AE8D-A15FB769F747}"/>
              </a:ext>
            </a:extLst>
          </p:cNvPr>
          <p:cNvSpPr/>
          <p:nvPr/>
        </p:nvSpPr>
        <p:spPr>
          <a:xfrm>
            <a:off x="297176" y="2210118"/>
            <a:ext cx="1873197" cy="11787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B253A7AB-3115-4279-9C3B-0156A66267B4}"/>
              </a:ext>
            </a:extLst>
          </p:cNvPr>
          <p:cNvSpPr>
            <a:spLocks/>
          </p:cNvSpPr>
          <p:nvPr/>
        </p:nvSpPr>
        <p:spPr bwMode="auto">
          <a:xfrm>
            <a:off x="229684" y="1902428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87DA942-C71E-4960-B7F0-CFF09AE9939F}"/>
              </a:ext>
            </a:extLst>
          </p:cNvPr>
          <p:cNvSpPr/>
          <p:nvPr/>
        </p:nvSpPr>
        <p:spPr>
          <a:xfrm>
            <a:off x="492936" y="1916103"/>
            <a:ext cx="1380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NFR Requirements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798AB5-780B-4BD3-879C-2CAFCAB950B2}"/>
              </a:ext>
            </a:extLst>
          </p:cNvPr>
          <p:cNvSpPr txBox="1"/>
          <p:nvPr/>
        </p:nvSpPr>
        <p:spPr>
          <a:xfrm>
            <a:off x="224333" y="2340514"/>
            <a:ext cx="204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Objective of performance tests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Types of tests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Performance bottlenecks and user experience issues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B2D623-E715-4E16-B6E7-C19A1FFC685B}"/>
              </a:ext>
            </a:extLst>
          </p:cNvPr>
          <p:cNvSpPr/>
          <p:nvPr/>
        </p:nvSpPr>
        <p:spPr>
          <a:xfrm>
            <a:off x="2536819" y="4123518"/>
            <a:ext cx="1873197" cy="11787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AF05C102-2B66-4DAE-825A-D2DB4803C3DB}"/>
              </a:ext>
            </a:extLst>
          </p:cNvPr>
          <p:cNvSpPr>
            <a:spLocks/>
          </p:cNvSpPr>
          <p:nvPr/>
        </p:nvSpPr>
        <p:spPr bwMode="auto">
          <a:xfrm>
            <a:off x="2503072" y="3815828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66ECB1-C63F-4467-BD4D-BB36259A10CB}"/>
              </a:ext>
            </a:extLst>
          </p:cNvPr>
          <p:cNvSpPr/>
          <p:nvPr/>
        </p:nvSpPr>
        <p:spPr>
          <a:xfrm>
            <a:off x="2652751" y="3829505"/>
            <a:ext cx="1527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Architectural Analysis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64E8115-8B4A-45B1-8FEF-A4B3D9A3D2B7}"/>
              </a:ext>
            </a:extLst>
          </p:cNvPr>
          <p:cNvSpPr txBox="1"/>
          <p:nvPr/>
        </p:nvSpPr>
        <p:spPr>
          <a:xfrm>
            <a:off x="2538989" y="4250591"/>
            <a:ext cx="192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Application architecture analysis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Finalise server and network metrics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3F51D3-64F6-4133-ABEC-53E7566A6BEA}"/>
              </a:ext>
            </a:extLst>
          </p:cNvPr>
          <p:cNvSpPr/>
          <p:nvPr/>
        </p:nvSpPr>
        <p:spPr>
          <a:xfrm>
            <a:off x="4867288" y="2227301"/>
            <a:ext cx="1873197" cy="13274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9" name="Freeform 6">
            <a:extLst>
              <a:ext uri="{FF2B5EF4-FFF2-40B4-BE49-F238E27FC236}">
                <a16:creationId xmlns:a16="http://schemas.microsoft.com/office/drawing/2014/main" id="{F3298B0C-EDC8-413A-ACB8-E87F4A85ADE2}"/>
              </a:ext>
            </a:extLst>
          </p:cNvPr>
          <p:cNvSpPr>
            <a:spLocks/>
          </p:cNvSpPr>
          <p:nvPr/>
        </p:nvSpPr>
        <p:spPr bwMode="auto">
          <a:xfrm>
            <a:off x="4833543" y="1919612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rgbClr val="5B446C"/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pPr defTabSz="914356"/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24B62E-8FB1-41F3-8D2E-25C5A1B969F4}"/>
              </a:ext>
            </a:extLst>
          </p:cNvPr>
          <p:cNvSpPr/>
          <p:nvPr/>
        </p:nvSpPr>
        <p:spPr>
          <a:xfrm>
            <a:off x="5204897" y="1933289"/>
            <a:ext cx="9839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Tool Analysis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D27150E-D0F6-4852-9193-744A62019FA1}"/>
              </a:ext>
            </a:extLst>
          </p:cNvPr>
          <p:cNvSpPr txBox="1"/>
          <p:nvPr/>
        </p:nvSpPr>
        <p:spPr>
          <a:xfrm>
            <a:off x="4869461" y="2340514"/>
            <a:ext cx="1868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Tool feasibility study – protocols, channels, APIs et al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Perform POC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Tool recommendation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CB96F7-BFCA-4B2F-8406-6464864394CE}"/>
              </a:ext>
            </a:extLst>
          </p:cNvPr>
          <p:cNvCxnSpPr/>
          <p:nvPr/>
        </p:nvCxnSpPr>
        <p:spPr>
          <a:xfrm>
            <a:off x="-45995" y="1185383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751ABEA-88DB-42A2-85DC-46F66015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53" y="914508"/>
            <a:ext cx="3840423" cy="6520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6">
              <a:defRPr/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900E9A2-099F-4869-AADA-B3BDABB119AA}"/>
              </a:ext>
            </a:extLst>
          </p:cNvPr>
          <p:cNvSpPr/>
          <p:nvPr/>
        </p:nvSpPr>
        <p:spPr>
          <a:xfrm flipH="1">
            <a:off x="1169680" y="988338"/>
            <a:ext cx="1996387" cy="5127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6">
              <a:lnSpc>
                <a:spcPct val="85000"/>
              </a:lnSpc>
              <a:defRPr/>
            </a:pPr>
            <a:r>
              <a:rPr lang="en-US" sz="1600" b="1" cap="small" dirty="0">
                <a:solidFill>
                  <a:prstClr val="white"/>
                </a:solidFill>
                <a:latin typeface="Calibri" panose="020F0502020204030204"/>
                <a:ea typeface="Tahoma" pitchFamily="34" charset="0"/>
                <a:cs typeface="Tahoma" pitchFamily="34" charset="0"/>
              </a:rPr>
              <a:t>Requirements analysis and Prepare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44995B7-400E-4E2A-B1BE-A3CE313A9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7" y="914509"/>
            <a:ext cx="2082643" cy="652060"/>
          </a:xfrm>
          <a:prstGeom prst="rect">
            <a:avLst/>
          </a:prstGeom>
          <a:solidFill>
            <a:srgbClr val="5B446C"/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6">
              <a:defRPr/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B5DA937-10BB-4D98-A56B-B41DFC9A4D3B}"/>
              </a:ext>
            </a:extLst>
          </p:cNvPr>
          <p:cNvSpPr/>
          <p:nvPr/>
        </p:nvSpPr>
        <p:spPr>
          <a:xfrm flipH="1">
            <a:off x="4786499" y="977848"/>
            <a:ext cx="2004328" cy="5127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6">
              <a:lnSpc>
                <a:spcPct val="85000"/>
              </a:lnSpc>
              <a:defRPr/>
            </a:pPr>
            <a:r>
              <a:rPr lang="en-US" sz="1600" b="1" cap="small" dirty="0">
                <a:solidFill>
                  <a:prstClr val="white"/>
                </a:solidFill>
                <a:latin typeface="Calibri" panose="020F0502020204030204"/>
                <a:ea typeface="Tahoma" pitchFamily="34" charset="0"/>
                <a:cs typeface="Tahoma" pitchFamily="34" charset="0"/>
              </a:rPr>
              <a:t>Tool Analysis and Workload design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B0F95E7-FAAD-4F2E-BFD8-378C84E4B272}"/>
              </a:ext>
            </a:extLst>
          </p:cNvPr>
          <p:cNvSpPr/>
          <p:nvPr/>
        </p:nvSpPr>
        <p:spPr>
          <a:xfrm rot="13500000">
            <a:off x="4538599" y="1097256"/>
            <a:ext cx="200789" cy="200789"/>
          </a:xfrm>
          <a:prstGeom prst="ellipse">
            <a:avLst/>
          </a:prstGeom>
          <a:solidFill>
            <a:srgbClr val="654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F9D8C9-73A9-41DA-A38C-F21A9071894D}"/>
              </a:ext>
            </a:extLst>
          </p:cNvPr>
          <p:cNvSpPr/>
          <p:nvPr/>
        </p:nvSpPr>
        <p:spPr>
          <a:xfrm>
            <a:off x="4933652" y="4137373"/>
            <a:ext cx="1873197" cy="11787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5A55732F-9F25-4BB0-9774-FB1B344ABAFD}"/>
              </a:ext>
            </a:extLst>
          </p:cNvPr>
          <p:cNvSpPr>
            <a:spLocks/>
          </p:cNvSpPr>
          <p:nvPr/>
        </p:nvSpPr>
        <p:spPr bwMode="auto">
          <a:xfrm>
            <a:off x="4899907" y="3829683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rgbClr val="5B446C"/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pPr defTabSz="914356"/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6D03FDA-3EE5-4795-8E82-91E23370371D}"/>
              </a:ext>
            </a:extLst>
          </p:cNvPr>
          <p:cNvSpPr/>
          <p:nvPr/>
        </p:nvSpPr>
        <p:spPr>
          <a:xfrm>
            <a:off x="5160422" y="3843359"/>
            <a:ext cx="1245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Workload Design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6891EA6-802B-4AF0-B325-9423C750C12F}"/>
              </a:ext>
            </a:extLst>
          </p:cNvPr>
          <p:cNvSpPr txBox="1"/>
          <p:nvPr/>
        </p:nvSpPr>
        <p:spPr>
          <a:xfrm>
            <a:off x="4935825" y="4264446"/>
            <a:ext cx="186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Assess, evaluate and interpret the realistic  traffic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Workload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B96BAEA-80B3-42CB-8804-8D7B50A35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1" y="928359"/>
            <a:ext cx="1865396" cy="652060"/>
          </a:xfrm>
          <a:prstGeom prst="rect">
            <a:avLst/>
          </a:prstGeom>
          <a:solidFill>
            <a:srgbClr val="004B8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 eaLnBrk="0" hangingPunct="0"/>
            <a:endParaRPr lang="en-US" sz="1333" dirty="0">
              <a:solidFill>
                <a:prstClr val="white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C4B8A2-4DA3-452E-BC7A-4997A9EE1238}"/>
              </a:ext>
            </a:extLst>
          </p:cNvPr>
          <p:cNvSpPr/>
          <p:nvPr/>
        </p:nvSpPr>
        <p:spPr>
          <a:xfrm flipH="1">
            <a:off x="7169487" y="991696"/>
            <a:ext cx="1847252" cy="5127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6">
              <a:lnSpc>
                <a:spcPct val="85000"/>
              </a:lnSpc>
              <a:defRPr/>
            </a:pPr>
            <a:r>
              <a:rPr lang="en-US" sz="1600" b="1" cap="small" dirty="0">
                <a:solidFill>
                  <a:prstClr val="white"/>
                </a:solidFill>
                <a:latin typeface="Calibri" panose="020F0502020204030204"/>
                <a:ea typeface="Tahoma" pitchFamily="34" charset="0"/>
                <a:cs typeface="Tahoma" pitchFamily="34" charset="0"/>
              </a:rPr>
              <a:t>Test Design and Scripting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5204542-1DA1-4FE2-9AB7-6BF86A77BBEB}"/>
              </a:ext>
            </a:extLst>
          </p:cNvPr>
          <p:cNvSpPr/>
          <p:nvPr/>
        </p:nvSpPr>
        <p:spPr>
          <a:xfrm rot="13500000">
            <a:off x="6963152" y="1111107"/>
            <a:ext cx="200789" cy="200789"/>
          </a:xfrm>
          <a:prstGeom prst="ellipse">
            <a:avLst/>
          </a:prstGeom>
          <a:solidFill>
            <a:srgbClr val="004B8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356" eaLnBrk="0" hangingPunct="0"/>
            <a:endParaRPr lang="en-US" sz="1333" dirty="0">
              <a:solidFill>
                <a:prstClr val="white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E088EB1-6078-4A0D-9952-ECEBBB88AD49}"/>
              </a:ext>
            </a:extLst>
          </p:cNvPr>
          <p:cNvSpPr/>
          <p:nvPr/>
        </p:nvSpPr>
        <p:spPr>
          <a:xfrm>
            <a:off x="7291838" y="2213444"/>
            <a:ext cx="1873197" cy="14934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ACE44DDA-3621-4A06-8A6B-C300B0483FCE}"/>
              </a:ext>
            </a:extLst>
          </p:cNvPr>
          <p:cNvSpPr>
            <a:spLocks/>
          </p:cNvSpPr>
          <p:nvPr/>
        </p:nvSpPr>
        <p:spPr bwMode="auto">
          <a:xfrm>
            <a:off x="7258091" y="1905755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rgbClr val="004B8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356" eaLnBrk="0" hangingPunct="0"/>
            <a:endParaRPr lang="en-US" sz="1333" dirty="0">
              <a:solidFill>
                <a:prstClr val="white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AC25395-8FB3-404C-A202-566D85BC7690}"/>
              </a:ext>
            </a:extLst>
          </p:cNvPr>
          <p:cNvSpPr/>
          <p:nvPr/>
        </p:nvSpPr>
        <p:spPr>
          <a:xfrm>
            <a:off x="7629447" y="1919431"/>
            <a:ext cx="11770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Test Design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440585-9938-49C7-AF68-ABAD7C863461}"/>
              </a:ext>
            </a:extLst>
          </p:cNvPr>
          <p:cNvSpPr txBox="1"/>
          <p:nvPr/>
        </p:nvSpPr>
        <p:spPr>
          <a:xfrm>
            <a:off x="7294009" y="2340514"/>
            <a:ext cx="1935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Develop reusable components and libraries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Business scenario mix and user mix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Configure: Ramp-up, Ramp-down and think time pacing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85344F-79F1-454F-86E3-C9E7A8F49C01}"/>
              </a:ext>
            </a:extLst>
          </p:cNvPr>
          <p:cNvSpPr/>
          <p:nvPr/>
        </p:nvSpPr>
        <p:spPr>
          <a:xfrm>
            <a:off x="7358202" y="4123514"/>
            <a:ext cx="1873197" cy="11787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Freeform 6">
            <a:extLst>
              <a:ext uri="{FF2B5EF4-FFF2-40B4-BE49-F238E27FC236}">
                <a16:creationId xmlns:a16="http://schemas.microsoft.com/office/drawing/2014/main" id="{9995D0C6-03F3-4FA4-8892-E163F87A33D3}"/>
              </a:ext>
            </a:extLst>
          </p:cNvPr>
          <p:cNvSpPr>
            <a:spLocks/>
          </p:cNvSpPr>
          <p:nvPr/>
        </p:nvSpPr>
        <p:spPr bwMode="auto">
          <a:xfrm>
            <a:off x="7324455" y="3815824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rgbClr val="004B8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356" eaLnBrk="0" hangingPunct="0"/>
            <a:endParaRPr lang="en-US" sz="1333" dirty="0">
              <a:solidFill>
                <a:prstClr val="white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8E13C1A-C694-4663-8C77-BD99A189254A}"/>
              </a:ext>
            </a:extLst>
          </p:cNvPr>
          <p:cNvSpPr/>
          <p:nvPr/>
        </p:nvSpPr>
        <p:spPr>
          <a:xfrm>
            <a:off x="7737372" y="3829501"/>
            <a:ext cx="10117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Test Scripting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CF20F69-E7E4-4EF2-A35B-489ACCAF3CD1}"/>
              </a:ext>
            </a:extLst>
          </p:cNvPr>
          <p:cNvSpPr txBox="1"/>
          <p:nvPr/>
        </p:nvSpPr>
        <p:spPr>
          <a:xfrm>
            <a:off x="7360374" y="4250586"/>
            <a:ext cx="1868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Develop scripts for user journeys finalised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Insert checkpoints for script validation 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Test data set-up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82E7411-01CA-410F-AC56-7030BF142533}"/>
              </a:ext>
            </a:extLst>
          </p:cNvPr>
          <p:cNvSpPr/>
          <p:nvPr/>
        </p:nvSpPr>
        <p:spPr>
          <a:xfrm>
            <a:off x="0" y="5494827"/>
            <a:ext cx="12192000" cy="1166132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1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2E8CEC6-C89D-4E45-B676-C66E2C1B9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477" y="914503"/>
            <a:ext cx="2440535" cy="6520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40"/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120B9C9-426C-45F1-A582-A3D0B5373672}"/>
              </a:ext>
            </a:extLst>
          </p:cNvPr>
          <p:cNvSpPr/>
          <p:nvPr/>
        </p:nvSpPr>
        <p:spPr>
          <a:xfrm flipH="1">
            <a:off x="9567982" y="977842"/>
            <a:ext cx="2129868" cy="5127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6">
              <a:lnSpc>
                <a:spcPct val="85000"/>
              </a:lnSpc>
              <a:defRPr/>
            </a:pPr>
            <a:r>
              <a:rPr lang="en-US" sz="1600" b="1" cap="small" dirty="0">
                <a:solidFill>
                  <a:prstClr val="white"/>
                </a:solidFill>
                <a:latin typeface="Calibri" panose="020F0502020204030204"/>
                <a:ea typeface="Tahoma" pitchFamily="34" charset="0"/>
                <a:cs typeface="Tahoma" pitchFamily="34" charset="0"/>
              </a:rPr>
              <a:t>Execution, Monitoring and Recommendations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1297726-535A-4D66-963C-4299ECE23B4B}"/>
              </a:ext>
            </a:extLst>
          </p:cNvPr>
          <p:cNvSpPr/>
          <p:nvPr/>
        </p:nvSpPr>
        <p:spPr>
          <a:xfrm rot="13500000">
            <a:off x="9235296" y="1097252"/>
            <a:ext cx="200789" cy="200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pPr defTabSz="914356"/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DC0F8F7-6C6B-47DE-BEAA-8B4221225A93}"/>
              </a:ext>
            </a:extLst>
          </p:cNvPr>
          <p:cNvSpPr/>
          <p:nvPr/>
        </p:nvSpPr>
        <p:spPr>
          <a:xfrm>
            <a:off x="9799504" y="2171877"/>
            <a:ext cx="1873197" cy="11924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Freeform 6">
            <a:extLst>
              <a:ext uri="{FF2B5EF4-FFF2-40B4-BE49-F238E27FC236}">
                <a16:creationId xmlns:a16="http://schemas.microsoft.com/office/drawing/2014/main" id="{265E5351-6C15-4DCE-B519-36BDD1A3A974}"/>
              </a:ext>
            </a:extLst>
          </p:cNvPr>
          <p:cNvSpPr>
            <a:spLocks/>
          </p:cNvSpPr>
          <p:nvPr/>
        </p:nvSpPr>
        <p:spPr bwMode="auto">
          <a:xfrm>
            <a:off x="9765759" y="1864187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pPr defTabSz="914356"/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FC71A88-EC67-4C21-8A67-5CB34375A1C5}"/>
              </a:ext>
            </a:extLst>
          </p:cNvPr>
          <p:cNvSpPr/>
          <p:nvPr/>
        </p:nvSpPr>
        <p:spPr>
          <a:xfrm>
            <a:off x="10137114" y="1877863"/>
            <a:ext cx="11770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Execute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05543CC-36E8-40B7-BF87-A1E342239FB2}"/>
              </a:ext>
            </a:extLst>
          </p:cNvPr>
          <p:cNvSpPr txBox="1"/>
          <p:nvPr/>
        </p:nvSpPr>
        <p:spPr>
          <a:xfrm>
            <a:off x="9801677" y="2340514"/>
            <a:ext cx="186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Execute smoke test scripts </a:t>
            </a:r>
          </a:p>
          <a:p>
            <a:pPr marL="150276" indent="-150276" defTabSz="914377">
              <a:buFont typeface="Calibri" panose="020F0502020204030204" pitchFamily="34" charset="0"/>
              <a:buChar char="»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Perform test runs simulating required load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7EE9E19-4F13-468F-B652-F1492809AF0C}"/>
              </a:ext>
            </a:extLst>
          </p:cNvPr>
          <p:cNvSpPr/>
          <p:nvPr/>
        </p:nvSpPr>
        <p:spPr>
          <a:xfrm>
            <a:off x="9865868" y="4081946"/>
            <a:ext cx="1873197" cy="11787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Freeform 6">
            <a:extLst>
              <a:ext uri="{FF2B5EF4-FFF2-40B4-BE49-F238E27FC236}">
                <a16:creationId xmlns:a16="http://schemas.microsoft.com/office/drawing/2014/main" id="{2D97D318-FDE0-49B0-84B4-3DE940693AA5}"/>
              </a:ext>
            </a:extLst>
          </p:cNvPr>
          <p:cNvSpPr>
            <a:spLocks/>
          </p:cNvSpPr>
          <p:nvPr/>
        </p:nvSpPr>
        <p:spPr bwMode="auto">
          <a:xfrm>
            <a:off x="9832123" y="3774256"/>
            <a:ext cx="1795312" cy="325856"/>
          </a:xfrm>
          <a:custGeom>
            <a:avLst/>
            <a:gdLst>
              <a:gd name="T0" fmla="*/ 1366 w 1366"/>
              <a:gd name="T1" fmla="*/ 300 h 300"/>
              <a:gd name="T2" fmla="*/ 150 w 1366"/>
              <a:gd name="T3" fmla="*/ 300 h 300"/>
              <a:gd name="T4" fmla="*/ 0 w 1366"/>
              <a:gd name="T5" fmla="*/ 0 h 300"/>
              <a:gd name="T6" fmla="*/ 1215 w 1366"/>
              <a:gd name="T7" fmla="*/ 0 h 300"/>
              <a:gd name="T8" fmla="*/ 1366 w 1366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6" h="300">
                <a:moveTo>
                  <a:pt x="1366" y="300"/>
                </a:moveTo>
                <a:lnTo>
                  <a:pt x="150" y="300"/>
                </a:lnTo>
                <a:lnTo>
                  <a:pt x="0" y="0"/>
                </a:lnTo>
                <a:lnTo>
                  <a:pt x="1215" y="0"/>
                </a:lnTo>
                <a:lnTo>
                  <a:pt x="1366" y="3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pPr defTabSz="914356"/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68B3CA4-5C81-41F6-94F7-77CDB4AE88D7}"/>
              </a:ext>
            </a:extLst>
          </p:cNvPr>
          <p:cNvSpPr/>
          <p:nvPr/>
        </p:nvSpPr>
        <p:spPr>
          <a:xfrm>
            <a:off x="9960565" y="3787933"/>
            <a:ext cx="1426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Monitor and Report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4CAE2D-D7AF-4EF2-8725-36ACFC672ECC}"/>
              </a:ext>
            </a:extLst>
          </p:cNvPr>
          <p:cNvSpPr txBox="1"/>
          <p:nvPr/>
        </p:nvSpPr>
        <p:spPr>
          <a:xfrm>
            <a:off x="9852988" y="4209019"/>
            <a:ext cx="2001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76" indent="-150276" defTabSz="1219140">
              <a:buFont typeface="Calibri" panose="020F0502020204030204" pitchFamily="34" charset="0"/>
              <a:buChar char="»"/>
            </a:pPr>
            <a:r>
              <a:rPr lang="en-IN" sz="1200" dirty="0">
                <a:solidFill>
                  <a:prstClr val="white"/>
                </a:solidFill>
                <a:latin typeface="Calibri" panose="020F0502020204030204"/>
              </a:rPr>
              <a:t>Monitor results and identify bottlenecks</a:t>
            </a:r>
          </a:p>
          <a:p>
            <a:pPr marL="150276" indent="-150276" defTabSz="1219140">
              <a:buFont typeface="Calibri" panose="020F0502020204030204" pitchFamily="34" charset="0"/>
              <a:buChar char="»"/>
            </a:pPr>
            <a:r>
              <a:rPr lang="en-IN" sz="1200" dirty="0">
                <a:solidFill>
                  <a:prstClr val="white"/>
                </a:solidFill>
                <a:latin typeface="Calibri" panose="020F0502020204030204"/>
              </a:rPr>
              <a:t>Provide pointed recommendations</a:t>
            </a:r>
          </a:p>
          <a:p>
            <a:pPr marL="150276" indent="-150276" defTabSz="1219140">
              <a:buFont typeface="Calibri" panose="020F0502020204030204" pitchFamily="34" charset="0"/>
              <a:buChar char="»"/>
            </a:pPr>
            <a:r>
              <a:rPr lang="en-IN" sz="1200" dirty="0">
                <a:solidFill>
                  <a:prstClr val="white"/>
                </a:solidFill>
                <a:latin typeface="Calibri" panose="020F0502020204030204"/>
              </a:rPr>
              <a:t>Publish a detailed report</a:t>
            </a:r>
            <a:endParaRPr lang="en-US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133C3C-E37C-47EB-B435-43C24C975413}"/>
              </a:ext>
            </a:extLst>
          </p:cNvPr>
          <p:cNvCxnSpPr/>
          <p:nvPr/>
        </p:nvCxnSpPr>
        <p:spPr>
          <a:xfrm>
            <a:off x="4658451" y="1723035"/>
            <a:ext cx="0" cy="377179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711BFA2-7F53-4ED7-8423-621BC1E44CBA}"/>
              </a:ext>
            </a:extLst>
          </p:cNvPr>
          <p:cNvCxnSpPr/>
          <p:nvPr/>
        </p:nvCxnSpPr>
        <p:spPr>
          <a:xfrm>
            <a:off x="6999875" y="1681471"/>
            <a:ext cx="0" cy="377179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6DC874B-5EEB-40B8-8F4F-AC932EFD4A5D}"/>
              </a:ext>
            </a:extLst>
          </p:cNvPr>
          <p:cNvCxnSpPr/>
          <p:nvPr/>
        </p:nvCxnSpPr>
        <p:spPr>
          <a:xfrm>
            <a:off x="9410560" y="1695324"/>
            <a:ext cx="0" cy="377179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E15B33A-5723-4E7E-80B3-78D2826B83BA}"/>
              </a:ext>
            </a:extLst>
          </p:cNvPr>
          <p:cNvSpPr/>
          <p:nvPr/>
        </p:nvSpPr>
        <p:spPr>
          <a:xfrm>
            <a:off x="133548" y="5958537"/>
            <a:ext cx="2080027" cy="596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 defTabSz="1219140"/>
            <a:r>
              <a:rPr lang="en-IN" sz="1300" dirty="0">
                <a:solidFill>
                  <a:srgbClr val="004B87"/>
                </a:solidFill>
                <a:latin typeface="Calibri" panose="020F0502020204030204"/>
              </a:rPr>
              <a:t>Comprehensive technical and architecture analysis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F1A324E-7719-4882-A0E8-2BD6684CFEFE}"/>
              </a:ext>
            </a:extLst>
          </p:cNvPr>
          <p:cNvSpPr/>
          <p:nvPr/>
        </p:nvSpPr>
        <p:spPr>
          <a:xfrm>
            <a:off x="2586956" y="5958537"/>
            <a:ext cx="2080027" cy="596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 defTabSz="1219140"/>
            <a:r>
              <a:rPr lang="en-IN" sz="1300" dirty="0">
                <a:solidFill>
                  <a:srgbClr val="004B87"/>
                </a:solidFill>
                <a:latin typeface="Calibri" panose="020F0502020204030204"/>
              </a:rPr>
              <a:t>Right choice of tool(s)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673DCC5-658F-48C8-96D3-310D542BF8B5}"/>
              </a:ext>
            </a:extLst>
          </p:cNvPr>
          <p:cNvSpPr/>
          <p:nvPr/>
        </p:nvSpPr>
        <p:spPr>
          <a:xfrm>
            <a:off x="5040364" y="5958537"/>
            <a:ext cx="2080027" cy="596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 defTabSz="1219140"/>
            <a:r>
              <a:rPr lang="en-IN" sz="1300" dirty="0">
                <a:solidFill>
                  <a:srgbClr val="004B87"/>
                </a:solidFill>
                <a:latin typeface="Calibri" panose="020F0502020204030204"/>
              </a:rPr>
              <a:t>Workload model to interpret realistic traffic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A7E5443-4B08-450D-85AA-E9E8516819FE}"/>
              </a:ext>
            </a:extLst>
          </p:cNvPr>
          <p:cNvSpPr/>
          <p:nvPr/>
        </p:nvSpPr>
        <p:spPr>
          <a:xfrm>
            <a:off x="7493772" y="5958537"/>
            <a:ext cx="2080027" cy="596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 defTabSz="1219140"/>
            <a:r>
              <a:rPr lang="en-IN" sz="1300" dirty="0">
                <a:solidFill>
                  <a:srgbClr val="004B87"/>
                </a:solidFill>
                <a:latin typeface="Calibri" panose="020F0502020204030204"/>
              </a:rPr>
              <a:t>Multiple check-points to ensure script readiness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2EF8988-466F-45EB-A9AD-4B2A75940158}"/>
              </a:ext>
            </a:extLst>
          </p:cNvPr>
          <p:cNvSpPr/>
          <p:nvPr/>
        </p:nvSpPr>
        <p:spPr>
          <a:xfrm>
            <a:off x="9947179" y="5958537"/>
            <a:ext cx="2080027" cy="596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 defTabSz="1219140"/>
            <a:r>
              <a:rPr lang="en-IN" sz="1300" dirty="0">
                <a:solidFill>
                  <a:srgbClr val="004B87"/>
                </a:solidFill>
                <a:latin typeface="Calibri" panose="020F0502020204030204"/>
              </a:rPr>
              <a:t>360 degree analysis of metrics related to network and server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5051CAB-52A5-496B-B3AC-E096351A1912}"/>
              </a:ext>
            </a:extLst>
          </p:cNvPr>
          <p:cNvSpPr/>
          <p:nvPr/>
        </p:nvSpPr>
        <p:spPr>
          <a:xfrm>
            <a:off x="4790903" y="5534584"/>
            <a:ext cx="2537547" cy="3581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IN" sz="1600" dirty="0">
                <a:solidFill>
                  <a:prstClr val="white"/>
                </a:solidFill>
                <a:latin typeface="Calibri"/>
              </a:rPr>
              <a:t>“Fit for purpose” levers</a:t>
            </a:r>
          </a:p>
        </p:txBody>
      </p:sp>
    </p:spTree>
    <p:extLst>
      <p:ext uri="{BB962C8B-B14F-4D97-AF65-F5344CB8AC3E}">
        <p14:creationId xmlns:p14="http://schemas.microsoft.com/office/powerpoint/2010/main" val="42165320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9CC"/>
      </a:accent1>
      <a:accent2>
        <a:srgbClr val="CC3300"/>
      </a:accent2>
      <a:accent3>
        <a:srgbClr val="FF6600"/>
      </a:accent3>
      <a:accent4>
        <a:srgbClr val="3366CC"/>
      </a:accent4>
      <a:accent5>
        <a:srgbClr val="C184FF"/>
      </a:accent5>
      <a:accent6>
        <a:srgbClr val="FE19FF"/>
      </a:accent6>
      <a:hlink>
        <a:srgbClr val="0B0B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MOURI_Tech_Design_Template</Template>
  <TotalTime>53462</TotalTime>
  <Words>1449</Words>
  <Application>Microsoft Office PowerPoint</Application>
  <PresentationFormat>Widescreen</PresentationFormat>
  <Paragraphs>351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Segoe UI Historic</vt:lpstr>
      <vt:lpstr>Wingdings</vt:lpstr>
      <vt:lpstr>1_Office Theme</vt:lpstr>
      <vt:lpstr>2_Office Theme</vt:lpstr>
      <vt:lpstr>Kognitiv – KLS Platform   Strategy to establish Performance Standards</vt:lpstr>
      <vt:lpstr>Agenda </vt:lpstr>
      <vt:lpstr>Setting the Context!</vt:lpstr>
      <vt:lpstr>Milestones – Planned</vt:lpstr>
      <vt:lpstr>Weekly Milestone Tracker</vt:lpstr>
      <vt:lpstr>Milestones – Achieved</vt:lpstr>
      <vt:lpstr>Strategic Future State Roadmap </vt:lpstr>
      <vt:lpstr>Measure the effectiveness </vt:lpstr>
      <vt:lpstr>PowerPoint Presentation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GANGALLA</dc:creator>
  <cp:lastModifiedBy>Sravanthi Chandrika NAGA</cp:lastModifiedBy>
  <cp:revision>438</cp:revision>
  <dcterms:created xsi:type="dcterms:W3CDTF">2021-01-07T03:59:16Z</dcterms:created>
  <dcterms:modified xsi:type="dcterms:W3CDTF">2022-09-09T20:55:44Z</dcterms:modified>
</cp:coreProperties>
</file>