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notesMasterIdLst>
    <p:notesMasterId r:id="rId30"/>
  </p:notesMasterIdLst>
  <p:sldIdLst>
    <p:sldId id="2030" r:id="rId2"/>
    <p:sldId id="2092" r:id="rId3"/>
    <p:sldId id="2006" r:id="rId4"/>
    <p:sldId id="2122" r:id="rId5"/>
    <p:sldId id="2119" r:id="rId6"/>
    <p:sldId id="2120" r:id="rId7"/>
    <p:sldId id="2121" r:id="rId8"/>
    <p:sldId id="2098" r:id="rId9"/>
    <p:sldId id="2123" r:id="rId10"/>
    <p:sldId id="2099" r:id="rId11"/>
    <p:sldId id="2124" r:id="rId12"/>
    <p:sldId id="2043" r:id="rId13"/>
    <p:sldId id="2125" r:id="rId14"/>
    <p:sldId id="2126" r:id="rId15"/>
    <p:sldId id="2127" r:id="rId16"/>
    <p:sldId id="2128" r:id="rId17"/>
    <p:sldId id="2129" r:id="rId18"/>
    <p:sldId id="2130" r:id="rId19"/>
    <p:sldId id="2051" r:id="rId20"/>
    <p:sldId id="2137" r:id="rId21"/>
    <p:sldId id="2138" r:id="rId22"/>
    <p:sldId id="2052" r:id="rId23"/>
    <p:sldId id="2132" r:id="rId24"/>
    <p:sldId id="2133" r:id="rId25"/>
    <p:sldId id="2134" r:id="rId26"/>
    <p:sldId id="2135" r:id="rId27"/>
    <p:sldId id="2136" r:id="rId28"/>
    <p:sldId id="2026" r:id="rId29"/>
  </p:sldIdLst>
  <p:sldSz cx="9144000" cy="5143500" type="screen16x9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50"/>
    <a:srgbClr val="020006"/>
    <a:srgbClr val="000000"/>
    <a:srgbClr val="3B1F4D"/>
    <a:srgbClr val="00B8DB"/>
    <a:srgbClr val="EC72A5"/>
    <a:srgbClr val="2D1E42"/>
    <a:srgbClr val="583F52"/>
    <a:srgbClr val="4AEDDE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08790-0775-4DCC-A90B-D91B9A5ED866}" v="18" dt="2021-09-27T20:31:22.054"/>
    <p1510:client id="{96F307FB-74EA-435A-B580-9EFABC5D822E}" v="165" dt="2021-09-27T20:26:17.40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2" autoAdjust="0"/>
    <p:restoredTop sz="96327" autoAdjust="0"/>
  </p:normalViewPr>
  <p:slideViewPr>
    <p:cSldViewPr snapToGrid="0" snapToObjects="1">
      <p:cViewPr varScale="1">
        <p:scale>
          <a:sx n="171" d="100"/>
          <a:sy n="171" d="100"/>
        </p:scale>
        <p:origin x="192" y="4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 Tae Gun" userId="8516834c2d8afcb4" providerId="Windows Live" clId="Web-{96F307FB-74EA-435A-B580-9EFABC5D822E}"/>
    <pc:docChg chg="modSld">
      <pc:chgData name="Jeong Tae Gun" userId="8516834c2d8afcb4" providerId="Windows Live" clId="Web-{96F307FB-74EA-435A-B580-9EFABC5D822E}" dt="2021-09-27T20:26:17.407" v="96" actId="20577"/>
      <pc:docMkLst>
        <pc:docMk/>
      </pc:docMkLst>
      <pc:sldChg chg="modSp">
        <pc:chgData name="Jeong Tae Gun" userId="8516834c2d8afcb4" providerId="Windows Live" clId="Web-{96F307FB-74EA-435A-B580-9EFABC5D822E}" dt="2021-09-27T20:21:18.252" v="5"/>
        <pc:sldMkLst>
          <pc:docMk/>
          <pc:sldMk cId="1809143196" sldId="2052"/>
        </pc:sldMkLst>
        <pc:graphicFrameChg chg="mod modGraphic">
          <ac:chgData name="Jeong Tae Gun" userId="8516834c2d8afcb4" providerId="Windows Live" clId="Web-{96F307FB-74EA-435A-B580-9EFABC5D822E}" dt="2021-09-27T20:21:18.252" v="5"/>
          <ac:graphicFrameMkLst>
            <pc:docMk/>
            <pc:sldMk cId="1809143196" sldId="2052"/>
            <ac:graphicFrameMk id="2" creationId="{AD1C2C0E-8894-4D4E-859D-75EF383978F2}"/>
          </ac:graphicFrameMkLst>
        </pc:graphicFrameChg>
      </pc:sldChg>
      <pc:sldChg chg="modSp">
        <pc:chgData name="Jeong Tae Gun" userId="8516834c2d8afcb4" providerId="Windows Live" clId="Web-{96F307FB-74EA-435A-B580-9EFABC5D822E}" dt="2021-09-27T20:21:48.721" v="17"/>
        <pc:sldMkLst>
          <pc:docMk/>
          <pc:sldMk cId="2244212608" sldId="2132"/>
        </pc:sldMkLst>
        <pc:graphicFrameChg chg="mod modGraphic">
          <ac:chgData name="Jeong Tae Gun" userId="8516834c2d8afcb4" providerId="Windows Live" clId="Web-{96F307FB-74EA-435A-B580-9EFABC5D822E}" dt="2021-09-27T20:21:48.721" v="17"/>
          <ac:graphicFrameMkLst>
            <pc:docMk/>
            <pc:sldMk cId="2244212608" sldId="2132"/>
            <ac:graphicFrameMk id="4" creationId="{811DD74C-E90D-4C4E-873F-10BEF8A61AD0}"/>
          </ac:graphicFrameMkLst>
        </pc:graphicFrameChg>
      </pc:sldChg>
      <pc:sldChg chg="modSp">
        <pc:chgData name="Jeong Tae Gun" userId="8516834c2d8afcb4" providerId="Windows Live" clId="Web-{96F307FB-74EA-435A-B580-9EFABC5D822E}" dt="2021-09-27T20:22:32.284" v="49"/>
        <pc:sldMkLst>
          <pc:docMk/>
          <pc:sldMk cId="427539882" sldId="2133"/>
        </pc:sldMkLst>
        <pc:graphicFrameChg chg="mod modGraphic">
          <ac:chgData name="Jeong Tae Gun" userId="8516834c2d8afcb4" providerId="Windows Live" clId="Web-{96F307FB-74EA-435A-B580-9EFABC5D822E}" dt="2021-09-27T20:22:32.284" v="49"/>
          <ac:graphicFrameMkLst>
            <pc:docMk/>
            <pc:sldMk cId="427539882" sldId="2133"/>
            <ac:graphicFrameMk id="4" creationId="{C0230A93-52AA-44CC-83FD-37B94F42DDED}"/>
          </ac:graphicFrameMkLst>
        </pc:graphicFrameChg>
      </pc:sldChg>
      <pc:sldChg chg="modSp">
        <pc:chgData name="Jeong Tae Gun" userId="8516834c2d8afcb4" providerId="Windows Live" clId="Web-{96F307FB-74EA-435A-B580-9EFABC5D822E}" dt="2021-09-27T20:23:41.866" v="81"/>
        <pc:sldMkLst>
          <pc:docMk/>
          <pc:sldMk cId="391020971" sldId="2134"/>
        </pc:sldMkLst>
        <pc:graphicFrameChg chg="mod modGraphic">
          <ac:chgData name="Jeong Tae Gun" userId="8516834c2d8afcb4" providerId="Windows Live" clId="Web-{96F307FB-74EA-435A-B580-9EFABC5D822E}" dt="2021-09-27T20:23:41.866" v="81"/>
          <ac:graphicFrameMkLst>
            <pc:docMk/>
            <pc:sldMk cId="391020971" sldId="2134"/>
            <ac:graphicFrameMk id="6" creationId="{3C25ED3A-083F-4956-83B9-095B43A23436}"/>
          </ac:graphicFrameMkLst>
        </pc:graphicFrameChg>
      </pc:sldChg>
      <pc:sldChg chg="modSp">
        <pc:chgData name="Jeong Tae Gun" userId="8516834c2d8afcb4" providerId="Windows Live" clId="Web-{96F307FB-74EA-435A-B580-9EFABC5D822E}" dt="2021-09-27T20:26:17.407" v="96" actId="20577"/>
        <pc:sldMkLst>
          <pc:docMk/>
          <pc:sldMk cId="777622877" sldId="2136"/>
        </pc:sldMkLst>
        <pc:spChg chg="mod">
          <ac:chgData name="Jeong Tae Gun" userId="8516834c2d8afcb4" providerId="Windows Live" clId="Web-{96F307FB-74EA-435A-B580-9EFABC5D822E}" dt="2021-09-27T20:26:17.407" v="96" actId="20577"/>
          <ac:spMkLst>
            <pc:docMk/>
            <pc:sldMk cId="777622877" sldId="2136"/>
            <ac:spMk id="8" creationId="{81CF3654-F4B8-485E-AD9D-E787645A3241}"/>
          </ac:spMkLst>
        </pc:spChg>
      </pc:sldChg>
    </pc:docChg>
  </pc:docChgLst>
  <pc:docChgLst>
    <pc:chgData name="Jeong Tae Gun" userId="8516834c2d8afcb4" providerId="Windows Live" clId="Web-{5B808790-0775-4DCC-A90B-D91B9A5ED866}"/>
    <pc:docChg chg="modSld">
      <pc:chgData name="Jeong Tae Gun" userId="8516834c2d8afcb4" providerId="Windows Live" clId="Web-{5B808790-0775-4DCC-A90B-D91B9A5ED866}" dt="2021-09-27T20:31:16.695" v="7" actId="20577"/>
      <pc:docMkLst>
        <pc:docMk/>
      </pc:docMkLst>
      <pc:sldChg chg="modSp">
        <pc:chgData name="Jeong Tae Gun" userId="8516834c2d8afcb4" providerId="Windows Live" clId="Web-{5B808790-0775-4DCC-A90B-D91B9A5ED866}" dt="2021-09-27T20:31:16.695" v="7" actId="20577"/>
        <pc:sldMkLst>
          <pc:docMk/>
          <pc:sldMk cId="777622877" sldId="2136"/>
        </pc:sldMkLst>
        <pc:spChg chg="mod">
          <ac:chgData name="Jeong Tae Gun" userId="8516834c2d8afcb4" providerId="Windows Live" clId="Web-{5B808790-0775-4DCC-A90B-D91B9A5ED866}" dt="2021-09-27T20:31:16.695" v="7" actId="20577"/>
          <ac:spMkLst>
            <pc:docMk/>
            <pc:sldMk cId="777622877" sldId="2136"/>
            <ac:spMk id="8" creationId="{81CF3654-F4B8-485E-AD9D-E787645A32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4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914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2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52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5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55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7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7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98ADF-4A3F-FC47-BE0C-40223D330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19230D-F6CF-C044-AFFA-5C3960FB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CF2E9-511F-2E4F-96D9-FE11656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36D3C-F82A-1F4F-9DF9-1E745AB5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ECA5A-428B-4347-9C87-5DC403B1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23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55C3-CB96-9F4D-9D3A-663AFEFC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1EBFE3-2240-0F4E-8C56-ECA6F46B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EC5AB-2660-344C-BB58-3A2A948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2101F-8534-3941-9695-059CF791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F4D72-B707-D440-9854-2F0C831B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747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7A3E3B-BBFE-844A-B371-A9650866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0E04E-0F58-D847-8C7C-23F5762C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BC009-6385-424B-8177-3D091350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665BA-149C-B54D-9377-F684A8D3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815B4-206D-3D41-9550-C5E5C36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2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12677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33102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605766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E07E0-C72B-8B4E-A9B4-1A0BA2C6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2883-06F1-EA43-8015-1A74374D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92CCE-7A62-7540-B8D7-D2B412AF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F3F09-968F-D34B-B201-4FCFBA28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2C19C-8E26-8743-BCEF-3B781645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374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63E9F-B78F-8D43-A019-B474C243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0AA51-29F3-F641-83F1-F143A08D2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5B17-69C3-2D4A-A743-639FA73D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80143-350F-294E-AC15-91724ED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79D2A-2A6B-394E-8E97-9B3416F2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627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D8D6-277B-9A43-9F56-BB35701D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51E9E-06FF-8040-B62E-1794D63F2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8D4B4-1331-C245-8849-5876D1C73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4B067-4604-7A4E-99DB-C8F95BE4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B8D9D-3C40-094F-BD58-22569259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88924-D55D-C044-9511-E61619A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389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2323-1748-7D43-9E1B-975E2D3C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D7B2A-C860-AC4D-BADF-9B3B2EA3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9F4A0-E09F-7343-A8B0-822A2E0C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57033-E5A4-FE4A-A422-3D90077D0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2FA33C-D755-674D-822F-438B0E3C9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946AF7-74A4-204E-8660-1E805948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899B1-0970-B54F-8473-49FB8AB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5EBD37-8577-2A4C-A362-43A91C10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687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4CB42-C1E8-2A4C-84E7-2135040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EC91F-E118-D34B-8627-11CA5EE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C73E60-76CC-904D-AFDD-276D90CF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3664D1-8990-4843-8F59-F40C921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11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9F48C-B39A-4547-AC07-660CA86D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73AD23-B6DA-E44C-B1F3-F9F539F2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5F50F-45E3-8F4D-9A9D-8D8015F0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754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E5DA-4642-7049-A5BB-F28B887C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2FAA3-67E4-D64F-B2C4-4E7A96F6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2DE21-3C02-3340-91BD-0476D781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671F6-A822-0145-8267-00A96FDB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1697-7E98-054F-AC91-947E322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42EBD-05BA-7B47-B36D-62949A31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796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BC26-B06D-EE42-8161-239FA68B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E3FE7-B627-584D-89F1-F28A5244F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FABF8-C662-1842-B940-7BA0E1B9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CC860-6C76-6B4A-95C5-35EFF545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C0205-84A0-D345-B38A-9B862873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08AC4-63F4-3F42-9EE8-ABC183A6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563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8BB28-0849-284A-B0F7-06396283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DC5CC-A233-6F4B-A344-4B026B97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0B5F3-5136-1247-B051-5515B880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2/19/22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EF576-B28E-AF40-A0CA-497CD4151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A8AB8-F762-0A46-B359-0CF1F611A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3980" r:id="rId15"/>
    <p:sldLayoutId id="2147483956" r:id="rId16"/>
    <p:sldLayoutId id="2147483953" r:id="rId17"/>
    <p:sldLayoutId id="2147483959" r:id="rId18"/>
    <p:sldLayoutId id="2147483960" r:id="rId19"/>
    <p:sldLayoutId id="2147483958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F835B9-07A1-2A4C-99C7-7D42E1B8509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103118-048E-7145-B6AB-8445F824EBC3}"/>
              </a:ext>
            </a:extLst>
          </p:cNvPr>
          <p:cNvSpPr/>
          <p:nvPr/>
        </p:nvSpPr>
        <p:spPr>
          <a:xfrm>
            <a:off x="1459345" y="1468582"/>
            <a:ext cx="6225310" cy="1348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F8FAC-540A-DD48-8942-5AF811FE52D0}"/>
              </a:ext>
            </a:extLst>
          </p:cNvPr>
          <p:cNvSpPr txBox="1"/>
          <p:nvPr/>
        </p:nvSpPr>
        <p:spPr>
          <a:xfrm>
            <a:off x="1663993" y="1902752"/>
            <a:ext cx="5816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ore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PCA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" altLang="ko-Kore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LDA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적용한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E8EC3-EEFA-404F-A405-7040AC2194F6}"/>
              </a:ext>
            </a:extLst>
          </p:cNvPr>
          <p:cNvSpPr txBox="1"/>
          <p:nvPr/>
        </p:nvSpPr>
        <p:spPr>
          <a:xfrm>
            <a:off x="3736676" y="3703843"/>
            <a:ext cx="1670650" cy="89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부경대학교</a:t>
            </a:r>
            <a:r>
              <a:rPr kumimoji="1" lang="ko-KR" altLang="en-US" sz="1200" dirty="0">
                <a:solidFill>
                  <a:schemeClr val="bg1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응용수학과</a:t>
            </a:r>
            <a:endParaRPr kumimoji="1" lang="en-US" altLang="ko-KR" sz="1200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정태군</a:t>
            </a:r>
            <a:endParaRPr kumimoji="1" lang="en-US" altLang="ko-KR" sz="1200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지도교수 윤 민</a:t>
            </a:r>
          </a:p>
        </p:txBody>
      </p:sp>
    </p:spTree>
    <p:extLst>
      <p:ext uri="{BB962C8B-B14F-4D97-AF65-F5344CB8AC3E}">
        <p14:creationId xmlns:p14="http://schemas.microsoft.com/office/powerpoint/2010/main" val="373276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5856BEC-246B-461B-A4D7-DA8F3C39C196}"/>
                  </a:ext>
                </a:extLst>
              </p:cNvPr>
              <p:cNvSpPr/>
              <p:nvPr/>
            </p:nvSpPr>
            <p:spPr>
              <a:xfrm>
                <a:off x="2115188" y="1857186"/>
                <a:ext cx="2419290" cy="14291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5856BEC-246B-461B-A4D7-DA8F3C39C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88" y="1857186"/>
                <a:ext cx="2419290" cy="1429128"/>
              </a:xfrm>
              <a:prstGeom prst="rect">
                <a:avLst/>
              </a:prstGeom>
              <a:blipFill>
                <a:blip r:embed="rId2"/>
                <a:stretch>
                  <a:fillRect l="-2604" t="-70796" b="-1159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7CBD8EE-98FA-4732-8BA0-2FE1B0197A02}"/>
                  </a:ext>
                </a:extLst>
              </p:cNvPr>
              <p:cNvSpPr/>
              <p:nvPr/>
            </p:nvSpPr>
            <p:spPr>
              <a:xfrm>
                <a:off x="1580332" y="2932098"/>
                <a:ext cx="5628776" cy="18479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7CBD8EE-98FA-4732-8BA0-2FE1B0197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32" y="2932098"/>
                <a:ext cx="5628776" cy="1847981"/>
              </a:xfrm>
              <a:prstGeom prst="rect">
                <a:avLst/>
              </a:prstGeom>
              <a:blipFill>
                <a:blip r:embed="rId3"/>
                <a:stretch>
                  <a:fillRect t="-42177" b="-775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B3D97A10-0E3A-1643-8483-1B53564BF3FD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BCF249-A4D8-5849-810D-DB6538B6205D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F95892-33D4-4B42-8C25-72F9687725AE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77E5497-6D99-DD42-8A35-4D93A4BB0DAD}"/>
              </a:ext>
            </a:extLst>
          </p:cNvPr>
          <p:cNvSpPr txBox="1"/>
          <p:nvPr/>
        </p:nvSpPr>
        <p:spPr>
          <a:xfrm>
            <a:off x="3216132" y="274289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주성분 분석 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(PCA)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5451E546-3AC1-F744-8F08-CAD681D8227D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6D8AF8-0986-E942-98E7-4DCCC1CD5364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D95C47-42C7-6147-9603-32434308C88A}"/>
              </a:ext>
            </a:extLst>
          </p:cNvPr>
          <p:cNvSpPr/>
          <p:nvPr/>
        </p:nvSpPr>
        <p:spPr>
          <a:xfrm>
            <a:off x="2115188" y="1152039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평균과 공분산</a:t>
            </a:r>
          </a:p>
        </p:txBody>
      </p:sp>
    </p:spTree>
    <p:extLst>
      <p:ext uri="{BB962C8B-B14F-4D97-AF65-F5344CB8AC3E}">
        <p14:creationId xmlns:p14="http://schemas.microsoft.com/office/powerpoint/2010/main" val="31769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8622F0-3486-450A-80B1-1A85D8199C09}"/>
              </a:ext>
            </a:extLst>
          </p:cNvPr>
          <p:cNvSpPr txBox="1"/>
          <p:nvPr/>
        </p:nvSpPr>
        <p:spPr>
          <a:xfrm>
            <a:off x="3852030" y="3966368"/>
            <a:ext cx="403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err="1">
                <a:latin typeface="Montserrat Bold"/>
                <a:ea typeface="Nunito Bold" charset="0"/>
                <a:cs typeface="Nunito Bold" charset="0"/>
              </a:rPr>
              <a:t>고윳값</a:t>
            </a:r>
            <a:r>
              <a:rPr lang="ko-KR" altLang="en-US" sz="1800" dirty="0">
                <a:latin typeface="Montserrat Bold"/>
                <a:ea typeface="Nunito Bold" charset="0"/>
                <a:cs typeface="Nunito Bold" charset="0"/>
              </a:rPr>
              <a:t> 순에 해당하는 각각의 벡터</a:t>
            </a:r>
            <a:endParaRPr lang="en-US" altLang="ko-KR" sz="1800" dirty="0">
              <a:latin typeface="Montserrat Bold"/>
              <a:ea typeface="Nunito Bold" charset="0"/>
              <a:cs typeface="Nunito Bol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1C96AB-7F6A-4629-B65E-F4D72B00854A}"/>
                  </a:ext>
                </a:extLst>
              </p:cNvPr>
              <p:cNvSpPr/>
              <p:nvPr/>
            </p:nvSpPr>
            <p:spPr>
              <a:xfrm>
                <a:off x="2391976" y="2106408"/>
                <a:ext cx="3124702" cy="930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21C96AB-7F6A-4629-B65E-F4D72B008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76" y="2106408"/>
                <a:ext cx="3124702" cy="930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1023EE-DBC9-4DAF-B73D-3AB148C391FC}"/>
                  </a:ext>
                </a:extLst>
              </p:cNvPr>
              <p:cNvSpPr/>
              <p:nvPr/>
            </p:nvSpPr>
            <p:spPr>
              <a:xfrm>
                <a:off x="2229123" y="2818802"/>
                <a:ext cx="2337472" cy="1052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21023EE-DBC9-4DAF-B73D-3AB148C3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23" y="2818802"/>
                <a:ext cx="2337472" cy="1052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20D386-4ABC-47BA-B006-CAE5B47AE6DE}"/>
                  </a:ext>
                </a:extLst>
              </p:cNvPr>
              <p:cNvSpPr/>
              <p:nvPr/>
            </p:nvSpPr>
            <p:spPr>
              <a:xfrm>
                <a:off x="1099383" y="3871171"/>
                <a:ext cx="2973314" cy="55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120D386-4ABC-47BA-B006-CAE5B47AE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83" y="3871171"/>
                <a:ext cx="2973314" cy="559726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5FCB3D-BADE-6147-ACCE-1218CDDA7161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73863-AA0D-034F-B09A-3FB7B2547380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36085-DEB7-894B-9CC1-38FE875836CF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F22B0D-7FC1-754F-BBF5-BD7507CD9727}"/>
              </a:ext>
            </a:extLst>
          </p:cNvPr>
          <p:cNvSpPr txBox="1"/>
          <p:nvPr/>
        </p:nvSpPr>
        <p:spPr>
          <a:xfrm>
            <a:off x="3216132" y="274289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주성분 분석 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(PCA)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98436C3-FC27-E841-B87E-709C0DD1BE2F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B7831-2E83-9C44-B207-7838ECF5170C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356CBB-2B18-CF4E-9E55-ECB61A0A96D0}"/>
              </a:ext>
            </a:extLst>
          </p:cNvPr>
          <p:cNvSpPr/>
          <p:nvPr/>
        </p:nvSpPr>
        <p:spPr>
          <a:xfrm>
            <a:off x="2115188" y="1152039"/>
            <a:ext cx="4913624" cy="930683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공분산의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고윳값의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크기 순으로 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고유벡터 행렬을 이용한 일차 변환</a:t>
            </a:r>
          </a:p>
        </p:txBody>
      </p:sp>
    </p:spTree>
    <p:extLst>
      <p:ext uri="{BB962C8B-B14F-4D97-AF65-F5344CB8AC3E}">
        <p14:creationId xmlns:p14="http://schemas.microsoft.com/office/powerpoint/2010/main" val="26626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E58ECE-B4C7-7E4E-A36E-08224FC0BA34}"/>
              </a:ext>
            </a:extLst>
          </p:cNvPr>
          <p:cNvSpPr/>
          <p:nvPr/>
        </p:nvSpPr>
        <p:spPr>
          <a:xfrm>
            <a:off x="1602509" y="1223241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C225D-C0DF-A340-981A-D54E78F8177B}"/>
              </a:ext>
            </a:extLst>
          </p:cNvPr>
          <p:cNvSpPr txBox="1"/>
          <p:nvPr/>
        </p:nvSpPr>
        <p:spPr>
          <a:xfrm>
            <a:off x="3534697" y="1657411"/>
            <a:ext cx="20746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sz="2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C7DEF-46A4-A54E-8B8E-1708E09AE690}"/>
              </a:ext>
            </a:extLst>
          </p:cNvPr>
          <p:cNvSpPr txBox="1"/>
          <p:nvPr/>
        </p:nvSpPr>
        <p:spPr>
          <a:xfrm>
            <a:off x="2655455" y="3005920"/>
            <a:ext cx="3833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59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C4B7B23-0823-F747-8FC0-CCCB75B9C077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E32CF-CFC2-1E45-A854-DD3D9D9384D7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4E061E-1E98-764A-A978-761A6DFAD19E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9897C3-0EC9-364A-AF57-C5F563AF9C5A}"/>
              </a:ext>
            </a:extLst>
          </p:cNvPr>
          <p:cNvSpPr txBox="1"/>
          <p:nvPr/>
        </p:nvSpPr>
        <p:spPr>
          <a:xfrm>
            <a:off x="3216132" y="27428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A763D9D-68A7-D441-9FDC-D51B181DAD1B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1B5CBF-B0D3-9047-B822-EF08E724FCF0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9C289E-9EA7-7541-9250-24D83E928478}"/>
              </a:ext>
            </a:extLst>
          </p:cNvPr>
          <p:cNvSpPr/>
          <p:nvPr/>
        </p:nvSpPr>
        <p:spPr>
          <a:xfrm>
            <a:off x="2115188" y="1371504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용어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7">
                <a:extLst>
                  <a:ext uri="{FF2B5EF4-FFF2-40B4-BE49-F238E27FC236}">
                    <a16:creationId xmlns:a16="http://schemas.microsoft.com/office/drawing/2014/main" id="{B8A352C0-F303-CF44-9897-751DFFD85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992269"/>
                  </p:ext>
                </p:extLst>
              </p:nvPr>
            </p:nvGraphicFramePr>
            <p:xfrm>
              <a:off x="2115188" y="2073891"/>
              <a:ext cx="4913624" cy="2636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545383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1368241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altLang="ko-KR" sz="1400" b="0" i="0" spc="113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 포인터의 </a:t>
                          </a:r>
                          <a:r>
                            <a:rPr lang="ko-KR" altLang="en-US" b="1" i="0" dirty="0" err="1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총개수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Nunito Bold" charset="0"/>
                                    <a:cs typeface="Nunito Bold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데이터 포인터의 총 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Nunito Bold" charset="0"/>
                                        <a:cs typeface="Nunito Bold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분산 행렬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436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ko-KR" sz="1400" spc="113" dirty="0">
                            <a:solidFill>
                              <a:schemeClr val="tx1"/>
                            </a:solidFill>
                            <a:latin typeface="Montserrat Bold"/>
                            <a:ea typeface="Nunito Bold" charset="0"/>
                            <a:cs typeface="Nunito Bold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52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데이터 포인터 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i="1" spc="113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pc="113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pc="113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spc="113" dirty="0">
                              <a:solidFill>
                                <a:schemeClr val="tx1"/>
                              </a:solidFill>
                              <a:latin typeface="Montserrat Bold"/>
                              <a:ea typeface="Nunito Bold" charset="0"/>
                              <a:cs typeface="Nunito Bold" charset="0"/>
                            </a:rPr>
                            <a:t> </a:t>
                          </a:r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712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7">
                <a:extLst>
                  <a:ext uri="{FF2B5EF4-FFF2-40B4-BE49-F238E27FC236}">
                    <a16:creationId xmlns:a16="http://schemas.microsoft.com/office/drawing/2014/main" id="{B8A352C0-F303-CF44-9897-751DFFD85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992269"/>
                  </p:ext>
                </p:extLst>
              </p:nvPr>
            </p:nvGraphicFramePr>
            <p:xfrm>
              <a:off x="2115188" y="2073891"/>
              <a:ext cx="4913624" cy="263652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3545383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1368241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3448" r="-926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 포인터의 </a:t>
                          </a:r>
                          <a:r>
                            <a:rPr lang="ko-KR" altLang="en-US" b="1" i="0" dirty="0" err="1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총개수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100000" r="-92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데이터 포인터의 총 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206897" r="-926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306897" r="-926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 클래스의 분산 행렬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406897" r="-926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3697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445455" r="-926" b="-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2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데이터 포인터 개수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60185" t="-620690" r="-92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712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12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EE38BB-32B0-4489-A7D3-F06FEF1A056D}"/>
                  </a:ext>
                </a:extLst>
              </p:cNvPr>
              <p:cNvSpPr/>
              <p:nvPr/>
            </p:nvSpPr>
            <p:spPr>
              <a:xfrm>
                <a:off x="5617039" y="3329529"/>
                <a:ext cx="2419290" cy="1429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3EE38BB-32B0-4489-A7D3-F06FEF1A0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39" y="3329529"/>
                <a:ext cx="2419290" cy="1429128"/>
              </a:xfrm>
              <a:prstGeom prst="rect">
                <a:avLst/>
              </a:prstGeom>
              <a:blipFill>
                <a:blip r:embed="rId2"/>
                <a:stretch>
                  <a:fillRect l="-3665" t="-88496" r="-12042" b="-1407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56FE38-1354-4964-A602-F0CEB2D82D3E}"/>
                  </a:ext>
                </a:extLst>
              </p:cNvPr>
              <p:cNvSpPr/>
              <p:nvPr/>
            </p:nvSpPr>
            <p:spPr>
              <a:xfrm>
                <a:off x="3562624" y="2027393"/>
                <a:ext cx="2419290" cy="1429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756FE38-1354-4964-A602-F0CEB2D82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24" y="2027393"/>
                <a:ext cx="2419290" cy="1429128"/>
              </a:xfrm>
              <a:prstGeom prst="rect">
                <a:avLst/>
              </a:prstGeom>
              <a:blipFill>
                <a:blip r:embed="rId3"/>
                <a:stretch>
                  <a:fillRect l="-10995" t="-90351" r="-1047" b="-1368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F48EF5F-6B7C-4C88-86F9-A8CB4975C81B}"/>
                  </a:ext>
                </a:extLst>
              </p:cNvPr>
              <p:cNvSpPr/>
              <p:nvPr/>
            </p:nvSpPr>
            <p:spPr>
              <a:xfrm>
                <a:off x="1190544" y="3350868"/>
                <a:ext cx="4565584" cy="1429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</a:rPr>
                  <a:t>,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F48EF5F-6B7C-4C88-86F9-A8CB4975C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44" y="3350868"/>
                <a:ext cx="4565584" cy="1429128"/>
              </a:xfrm>
              <a:prstGeom prst="rect">
                <a:avLst/>
              </a:prstGeom>
              <a:blipFill>
                <a:blip r:embed="rId4"/>
                <a:stretch>
                  <a:fillRect l="-2770" t="-15929" r="-3601" b="-39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4A08F304-686C-6043-A452-69CC39383FFA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1637E-E1E7-DA45-AF74-A67ED9FD4AE5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91140C-1586-E84B-8CBA-0640FB9F0C81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929AB2-155C-D34D-8EA6-1E154D5F69BA}"/>
              </a:ext>
            </a:extLst>
          </p:cNvPr>
          <p:cNvSpPr txBox="1"/>
          <p:nvPr/>
        </p:nvSpPr>
        <p:spPr>
          <a:xfrm>
            <a:off x="3216132" y="27428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99759B2-748B-4840-A300-DF2E179D8F1D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521CAC-1D80-C040-A233-0F65D3ABF65B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CBE83C-C5DB-1549-8AC5-CCA04A02AB23}"/>
              </a:ext>
            </a:extLst>
          </p:cNvPr>
          <p:cNvSpPr/>
          <p:nvPr/>
        </p:nvSpPr>
        <p:spPr>
          <a:xfrm>
            <a:off x="2115188" y="1371504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클래스의 분산 행렬의 합</a:t>
            </a:r>
          </a:p>
        </p:txBody>
      </p:sp>
    </p:spTree>
    <p:extLst>
      <p:ext uri="{BB962C8B-B14F-4D97-AF65-F5344CB8AC3E}">
        <p14:creationId xmlns:p14="http://schemas.microsoft.com/office/powerpoint/2010/main" val="37292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019DB62-FFD2-4DE0-A14B-EC1A3A61650B}"/>
                  </a:ext>
                </a:extLst>
              </p:cNvPr>
              <p:cNvSpPr/>
              <p:nvPr/>
            </p:nvSpPr>
            <p:spPr>
              <a:xfrm>
                <a:off x="2283018" y="3268520"/>
                <a:ext cx="4832032" cy="1429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019DB62-FFD2-4DE0-A14B-EC1A3A61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18" y="3268520"/>
                <a:ext cx="4832032" cy="1429128"/>
              </a:xfrm>
              <a:prstGeom prst="rect">
                <a:avLst/>
              </a:prstGeom>
              <a:blipFill>
                <a:blip r:embed="rId2"/>
                <a:stretch>
                  <a:fillRect l="-7349" t="-88596" b="-137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01E628-FD4C-41F5-96BE-C7A93B38DA2D}"/>
                  </a:ext>
                </a:extLst>
              </p:cNvPr>
              <p:cNvSpPr/>
              <p:nvPr/>
            </p:nvSpPr>
            <p:spPr>
              <a:xfrm>
                <a:off x="2478367" y="2082927"/>
                <a:ext cx="4269219" cy="10779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brk m:alnAt="25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brk m:alnAt="25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01E628-FD4C-41F5-96BE-C7A93B38D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7" y="2082927"/>
                <a:ext cx="4269219" cy="1077902"/>
              </a:xfrm>
              <a:prstGeom prst="rect">
                <a:avLst/>
              </a:prstGeom>
              <a:blipFill>
                <a:blip r:embed="rId3"/>
                <a:stretch>
                  <a:fillRect t="-37209" b="-67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4F9BE3-472B-4349-BDEE-79F84F16BB6D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05DA3B-2455-014A-8A11-023EF49382AC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8D767B-B323-7343-B1F3-D0947E93ECFF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B424CF9-AF11-3C47-901B-493473D5E7BB}"/>
              </a:ext>
            </a:extLst>
          </p:cNvPr>
          <p:cNvSpPr txBox="1"/>
          <p:nvPr/>
        </p:nvSpPr>
        <p:spPr>
          <a:xfrm>
            <a:off x="3216132" y="27428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15539EA-D127-0D42-91A6-B9913E8AEAAC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2C53EE-3D52-7745-9AAF-529C1796E57D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007BE2-B622-CA4C-8122-B68C5E611666}"/>
              </a:ext>
            </a:extLst>
          </p:cNvPr>
          <p:cNvSpPr/>
          <p:nvPr/>
        </p:nvSpPr>
        <p:spPr>
          <a:xfrm>
            <a:off x="2115188" y="1371504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각 클래스의 평균의 분산 행렬</a:t>
            </a:r>
          </a:p>
        </p:txBody>
      </p:sp>
    </p:spTree>
    <p:extLst>
      <p:ext uri="{BB962C8B-B14F-4D97-AF65-F5344CB8AC3E}">
        <p14:creationId xmlns:p14="http://schemas.microsoft.com/office/powerpoint/2010/main" val="8577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4F3A02-6068-452F-9527-A92E05133B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6" y="2298233"/>
            <a:ext cx="3865667" cy="201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3CE803-09FC-4DDA-BE8A-ADCC72E7B272}"/>
                  </a:ext>
                </a:extLst>
              </p:cNvPr>
              <p:cNvSpPr/>
              <p:nvPr/>
            </p:nvSpPr>
            <p:spPr>
              <a:xfrm>
                <a:off x="5637254" y="2510329"/>
                <a:ext cx="2419290" cy="1429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33CE803-09FC-4DDA-BE8A-ADCC72E7B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54" y="2510329"/>
                <a:ext cx="2419290" cy="1429128"/>
              </a:xfrm>
              <a:prstGeom prst="rect">
                <a:avLst/>
              </a:prstGeom>
              <a:blipFill>
                <a:blip r:embed="rId3"/>
                <a:stretch>
                  <a:fillRect l="-2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E7397C48-EB29-8C4C-8A11-981652B1327B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435BBF-35C8-A142-8B37-5B862DD88FA7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9AB057-575B-0044-84BE-7F12B90FC5E3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228E226-0C07-7C45-B595-5413CB17F13F}"/>
              </a:ext>
            </a:extLst>
          </p:cNvPr>
          <p:cNvSpPr txBox="1"/>
          <p:nvPr/>
        </p:nvSpPr>
        <p:spPr>
          <a:xfrm>
            <a:off x="3216132" y="27428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7AD4CD1-748C-5C4F-91C4-86062EB1CA65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32D596-E0A8-8544-AEF9-402E8F1413EB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2C9662-A8FA-644A-B6C2-7DDB01E4C1A3}"/>
              </a:ext>
            </a:extLst>
          </p:cNvPr>
          <p:cNvSpPr/>
          <p:nvPr/>
        </p:nvSpPr>
        <p:spPr>
          <a:xfrm>
            <a:off x="2115188" y="1073264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피셔의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목적함수</a:t>
            </a:r>
            <a:endParaRPr kumimoji="1" lang="ko-KR" altLang="en-US" b="1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6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D2A47DC-2390-41EE-AB6B-6927173E5A63}"/>
                  </a:ext>
                </a:extLst>
              </p:cNvPr>
              <p:cNvSpPr/>
              <p:nvPr/>
            </p:nvSpPr>
            <p:spPr>
              <a:xfrm>
                <a:off x="3605177" y="3398405"/>
                <a:ext cx="2337472" cy="1052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D2A47DC-2390-41EE-AB6B-6927173E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177" y="3398405"/>
                <a:ext cx="2337472" cy="1052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79E228E-1D6E-450A-90A8-D135717831C5}"/>
                  </a:ext>
                </a:extLst>
              </p:cNvPr>
              <p:cNvSpPr/>
              <p:nvPr/>
            </p:nvSpPr>
            <p:spPr>
              <a:xfrm>
                <a:off x="2654443" y="2165014"/>
                <a:ext cx="4238940" cy="10523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–</m:t>
                    </m:r>
                    <m:r>
                      <m:rPr>
                        <m:sty m:val="p"/>
                      </m:rP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800" dirty="0">
                    <a:solidFill>
                      <a:schemeClr val="tx1"/>
                    </a:solidFill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79E228E-1D6E-450A-90A8-D13571783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43" y="2165014"/>
                <a:ext cx="4238940" cy="1052369"/>
              </a:xfrm>
              <a:prstGeom prst="rect">
                <a:avLst/>
              </a:prstGeom>
              <a:blipFill>
                <a:blip r:embed="rId3"/>
                <a:stretch>
                  <a:fillRect r="-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4DA922D4-4494-B049-9FF7-8B8AD384C2A1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5BC5A8-B789-BF4B-B482-81FCC12E12F9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9327446-ACCC-F342-A029-74BEA7937DF5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FA9973-B20D-8749-8D55-9C7A1CAC762A}"/>
              </a:ext>
            </a:extLst>
          </p:cNvPr>
          <p:cNvSpPr txBox="1"/>
          <p:nvPr/>
        </p:nvSpPr>
        <p:spPr>
          <a:xfrm>
            <a:off x="3216132" y="274289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DA2FC0-EB4E-4549-B021-BD5020D0C673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E290B2-619B-5C44-A9C0-A74A6B17D56C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057286-AE1C-4744-8A2B-CAB46547071B}"/>
              </a:ext>
            </a:extLst>
          </p:cNvPr>
          <p:cNvSpPr/>
          <p:nvPr/>
        </p:nvSpPr>
        <p:spPr>
          <a:xfrm>
            <a:off x="2115188" y="1590301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선형 변환 행렬을 이용한 일차 변환</a:t>
            </a:r>
          </a:p>
        </p:txBody>
      </p:sp>
    </p:spTree>
    <p:extLst>
      <p:ext uri="{BB962C8B-B14F-4D97-AF65-F5344CB8AC3E}">
        <p14:creationId xmlns:p14="http://schemas.microsoft.com/office/powerpoint/2010/main" val="416593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59191C-921C-774A-8A7B-830558BA1B2A}"/>
              </a:ext>
            </a:extLst>
          </p:cNvPr>
          <p:cNvSpPr/>
          <p:nvPr/>
        </p:nvSpPr>
        <p:spPr>
          <a:xfrm>
            <a:off x="1602509" y="1223241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D274A-B406-5E46-9533-E1B8C25D9984}"/>
              </a:ext>
            </a:extLst>
          </p:cNvPr>
          <p:cNvSpPr txBox="1"/>
          <p:nvPr/>
        </p:nvSpPr>
        <p:spPr>
          <a:xfrm>
            <a:off x="3315085" y="1657411"/>
            <a:ext cx="251383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분류기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40F6C-47F0-454A-A96D-9A03B992E90B}"/>
              </a:ext>
            </a:extLst>
          </p:cNvPr>
          <p:cNvSpPr txBox="1"/>
          <p:nvPr/>
        </p:nvSpPr>
        <p:spPr>
          <a:xfrm>
            <a:off x="3036171" y="3005920"/>
            <a:ext cx="30716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FLOAT CHART</a:t>
            </a:r>
            <a:endParaRPr kumimoji="1" lang="ko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652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5DD504D-2A72-4897-9D89-CF77DC09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11" y="1196203"/>
            <a:ext cx="6649378" cy="341995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5AA076C-474E-AF4A-941E-5B0F70A8D98D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7D5254-A828-6446-AEFF-7FE1C8E22548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18876E-E470-384A-978A-94BE3FF1F9F8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489AAE0-6F61-AD4F-8977-2280B0D5B214}"/>
              </a:ext>
            </a:extLst>
          </p:cNvPr>
          <p:cNvSpPr txBox="1"/>
          <p:nvPr/>
        </p:nvSpPr>
        <p:spPr>
          <a:xfrm>
            <a:off x="3216132" y="274289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FRAMEWORK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C68042-09D1-FB4B-BA71-C56B3EF654AE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1B107-746D-D447-A748-AD42CBDAD435}"/>
              </a:ext>
            </a:extLst>
          </p:cNvPr>
          <p:cNvSpPr txBox="1"/>
          <p:nvPr/>
        </p:nvSpPr>
        <p:spPr>
          <a:xfrm>
            <a:off x="749428" y="25632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분류기 구성</a:t>
            </a:r>
          </a:p>
        </p:txBody>
      </p:sp>
    </p:spTree>
    <p:extLst>
      <p:ext uri="{BB962C8B-B14F-4D97-AF65-F5344CB8AC3E}">
        <p14:creationId xmlns:p14="http://schemas.microsoft.com/office/powerpoint/2010/main" val="38460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D5640F-E1E9-DE49-854D-3EA71A18DBF9}"/>
              </a:ext>
            </a:extLst>
          </p:cNvPr>
          <p:cNvSpPr/>
          <p:nvPr/>
        </p:nvSpPr>
        <p:spPr>
          <a:xfrm>
            <a:off x="152413" y="189250"/>
            <a:ext cx="2867877" cy="503477"/>
          </a:xfrm>
          <a:prstGeom prst="rect">
            <a:avLst/>
          </a:prstGeom>
          <a:solidFill>
            <a:srgbClr val="323F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411CF-53A9-9F40-A97E-EB30373FE5F1}"/>
              </a:ext>
            </a:extLst>
          </p:cNvPr>
          <p:cNvSpPr txBox="1"/>
          <p:nvPr/>
        </p:nvSpPr>
        <p:spPr>
          <a:xfrm>
            <a:off x="907127" y="256322"/>
            <a:ext cx="13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3F460-236D-2B41-899E-CD8336358DF4}"/>
              </a:ext>
            </a:extLst>
          </p:cNvPr>
          <p:cNvSpPr txBox="1"/>
          <p:nvPr/>
        </p:nvSpPr>
        <p:spPr>
          <a:xfrm>
            <a:off x="681418" y="910047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01 </a:t>
            </a:r>
            <a:r>
              <a:rPr kumimoji="1"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4C2F75A3-EBB1-F040-9001-EB0A96AA2098}"/>
              </a:ext>
            </a:extLst>
          </p:cNvPr>
          <p:cNvCxnSpPr/>
          <p:nvPr/>
        </p:nvCxnSpPr>
        <p:spPr>
          <a:xfrm>
            <a:off x="681418" y="1421155"/>
            <a:ext cx="3407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B03A4D-6B90-544C-BD42-2BC61DA24ED5}"/>
              </a:ext>
            </a:extLst>
          </p:cNvPr>
          <p:cNvSpPr txBox="1"/>
          <p:nvPr/>
        </p:nvSpPr>
        <p:spPr>
          <a:xfrm>
            <a:off x="681418" y="1491938"/>
            <a:ext cx="2060179" cy="102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주성분 분석 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(PCA)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선형판별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분석 </a:t>
            </a: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(LDA)</a:t>
            </a:r>
            <a:endParaRPr kumimoji="1"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8D740-DCB3-6141-BC85-65C85B741221}"/>
              </a:ext>
            </a:extLst>
          </p:cNvPr>
          <p:cNvSpPr txBox="1"/>
          <p:nvPr/>
        </p:nvSpPr>
        <p:spPr>
          <a:xfrm>
            <a:off x="4680763" y="910047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02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 구성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E407E20-BA60-A243-BE85-260576E89A42}"/>
              </a:ext>
            </a:extLst>
          </p:cNvPr>
          <p:cNvCxnSpPr/>
          <p:nvPr/>
        </p:nvCxnSpPr>
        <p:spPr>
          <a:xfrm>
            <a:off x="4680763" y="1421155"/>
            <a:ext cx="3407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3FF226-5B79-1141-B175-E87E0C0F1EB8}"/>
              </a:ext>
            </a:extLst>
          </p:cNvPr>
          <p:cNvSpPr txBox="1"/>
          <p:nvPr/>
        </p:nvSpPr>
        <p:spPr>
          <a:xfrm>
            <a:off x="4680763" y="1491938"/>
            <a:ext cx="1686680" cy="70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FLOAT CHART</a:t>
            </a:r>
            <a:endParaRPr kumimoji="1" lang="ko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4E802-FEC7-F744-BBF1-E97AA669EA70}"/>
              </a:ext>
            </a:extLst>
          </p:cNvPr>
          <p:cNvSpPr txBox="1"/>
          <p:nvPr/>
        </p:nvSpPr>
        <p:spPr>
          <a:xfrm>
            <a:off x="681418" y="270190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03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벤치마크 데이터 분석</a:t>
            </a: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309026F-44E6-D04A-8848-9F6CF185E62C}"/>
              </a:ext>
            </a:extLst>
          </p:cNvPr>
          <p:cNvCxnSpPr/>
          <p:nvPr/>
        </p:nvCxnSpPr>
        <p:spPr>
          <a:xfrm>
            <a:off x="681418" y="3213010"/>
            <a:ext cx="3407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CDE823-218A-B543-81E9-6153D7C7DD88}"/>
              </a:ext>
            </a:extLst>
          </p:cNvPr>
          <p:cNvSpPr txBox="1"/>
          <p:nvPr/>
        </p:nvSpPr>
        <p:spPr>
          <a:xfrm>
            <a:off x="681418" y="3283793"/>
            <a:ext cx="2186817" cy="1670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붓꽃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와인종류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폐암 수술 후 생존 여부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소나파</a:t>
            </a: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종류</a:t>
            </a:r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당뇨병 여부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AE21C-95BB-F448-851E-DE86B47D8255}"/>
              </a:ext>
            </a:extLst>
          </p:cNvPr>
          <p:cNvSpPr txBox="1"/>
          <p:nvPr/>
        </p:nvSpPr>
        <p:spPr>
          <a:xfrm>
            <a:off x="4680763" y="270190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04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분석결과</a:t>
            </a: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ECBA93D-8DF8-A44D-836F-6949FB200873}"/>
              </a:ext>
            </a:extLst>
          </p:cNvPr>
          <p:cNvCxnSpPr/>
          <p:nvPr/>
        </p:nvCxnSpPr>
        <p:spPr>
          <a:xfrm>
            <a:off x="4680763" y="3213010"/>
            <a:ext cx="3407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B8DD04-D519-0E4A-9044-5E1059E22137}"/>
              </a:ext>
            </a:extLst>
          </p:cNvPr>
          <p:cNvSpPr txBox="1"/>
          <p:nvPr/>
        </p:nvSpPr>
        <p:spPr>
          <a:xfrm>
            <a:off x="4680763" y="3283793"/>
            <a:ext cx="1146468" cy="377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2949519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5B7E52-5BB4-024F-BD58-2B3C31323028}"/>
              </a:ext>
            </a:extLst>
          </p:cNvPr>
          <p:cNvGrpSpPr/>
          <p:nvPr/>
        </p:nvGrpSpPr>
        <p:grpSpPr>
          <a:xfrm>
            <a:off x="507424" y="1234678"/>
            <a:ext cx="8298599" cy="3216096"/>
            <a:chOff x="528206" y="1422244"/>
            <a:chExt cx="8298599" cy="32160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83FE19-5EE7-499B-BEA0-76AB458527DC}"/>
                </a:ext>
              </a:extLst>
            </p:cNvPr>
            <p:cNvSpPr/>
            <p:nvPr/>
          </p:nvSpPr>
          <p:spPr>
            <a:xfrm>
              <a:off x="5291309" y="2609690"/>
              <a:ext cx="1006458" cy="908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err="1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이차식</a:t>
              </a:r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분류기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D7F71A2-2656-43F2-A000-AB18FF1DA4F8}"/>
                </a:ext>
              </a:extLst>
            </p:cNvPr>
            <p:cNvSpPr/>
            <p:nvPr/>
          </p:nvSpPr>
          <p:spPr>
            <a:xfrm>
              <a:off x="6733022" y="2608505"/>
              <a:ext cx="1087772" cy="9095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정확도</a:t>
              </a:r>
              <a:r>
                <a:rPr lang="en-US" altLang="ko-KR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(test data)</a:t>
              </a:r>
              <a:endParaRPr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순서도: 문서 2">
              <a:extLst>
                <a:ext uri="{FF2B5EF4-FFF2-40B4-BE49-F238E27FC236}">
                  <a16:creationId xmlns:a16="http://schemas.microsoft.com/office/drawing/2014/main" id="{A2FB9534-D1E6-494C-B9A4-15160B9011CF}"/>
                </a:ext>
              </a:extLst>
            </p:cNvPr>
            <p:cNvSpPr/>
            <p:nvPr/>
          </p:nvSpPr>
          <p:spPr>
            <a:xfrm>
              <a:off x="528206" y="1762528"/>
              <a:ext cx="1188456" cy="429949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시작</a:t>
              </a: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EA7880FB-ACAE-4767-9A61-1DB0E249BC75}"/>
                </a:ext>
              </a:extLst>
            </p:cNvPr>
            <p:cNvSpPr/>
            <p:nvPr/>
          </p:nvSpPr>
          <p:spPr>
            <a:xfrm>
              <a:off x="3435762" y="2550333"/>
              <a:ext cx="1136238" cy="102945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PCA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LDA</a:t>
              </a:r>
              <a:endParaRPr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F40C4401-9EF0-426E-941F-1FA68260CB17}"/>
                </a:ext>
              </a:extLst>
            </p:cNvPr>
            <p:cNvSpPr/>
            <p:nvPr/>
          </p:nvSpPr>
          <p:spPr>
            <a:xfrm>
              <a:off x="1716662" y="2609691"/>
              <a:ext cx="1212679" cy="908345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 입력</a:t>
              </a:r>
              <a:r>
                <a:rPr lang="en-US" altLang="ko-KR" sz="140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(train data)</a:t>
              </a:r>
              <a:endParaRPr lang="ko-KR" altLang="en-US" sz="14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FF5B475-C9E4-4699-BAC6-E6506DB13B23}"/>
                </a:ext>
              </a:extLst>
            </p:cNvPr>
            <p:cNvSpPr/>
            <p:nvPr/>
          </p:nvSpPr>
          <p:spPr>
            <a:xfrm>
              <a:off x="3436627" y="1422244"/>
              <a:ext cx="1135373" cy="755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PCA </a:t>
              </a:r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차원축소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C3F3985-1632-457F-9B41-6BDD509D4233}"/>
                </a:ext>
              </a:extLst>
            </p:cNvPr>
            <p:cNvSpPr/>
            <p:nvPr/>
          </p:nvSpPr>
          <p:spPr>
            <a:xfrm>
              <a:off x="3436627" y="3950687"/>
              <a:ext cx="1135373" cy="687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LDA </a:t>
              </a:r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차원축소</a:t>
              </a:r>
            </a:p>
          </p:txBody>
        </p:sp>
        <p:sp>
          <p:nvSpPr>
            <p:cNvPr id="49" name="순서도: 문서 48">
              <a:extLst>
                <a:ext uri="{FF2B5EF4-FFF2-40B4-BE49-F238E27FC236}">
                  <a16:creationId xmlns:a16="http://schemas.microsoft.com/office/drawing/2014/main" id="{55D01C32-A394-4FE2-83F8-312498CA7825}"/>
                </a:ext>
              </a:extLst>
            </p:cNvPr>
            <p:cNvSpPr/>
            <p:nvPr/>
          </p:nvSpPr>
          <p:spPr>
            <a:xfrm>
              <a:off x="7638349" y="4208391"/>
              <a:ext cx="1188456" cy="429949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끝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0E9D680-425D-4B70-84C1-A240E0A5FE48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2929341" y="3063864"/>
              <a:ext cx="506421" cy="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8C230E3-6BE8-493F-AF76-FC2E0D1B3328}"/>
                </a:ext>
              </a:extLst>
            </p:cNvPr>
            <p:cNvCxnSpPr>
              <a:stCxn id="10" idx="0"/>
              <a:endCxn id="45" idx="2"/>
            </p:cNvCxnSpPr>
            <p:nvPr/>
          </p:nvCxnSpPr>
          <p:spPr>
            <a:xfrm flipV="1">
              <a:off x="4003881" y="2178239"/>
              <a:ext cx="433" cy="37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71BFA8E-9E62-4EAF-96FF-3BBC357B49A5}"/>
                </a:ext>
              </a:extLst>
            </p:cNvPr>
            <p:cNvCxnSpPr>
              <a:stCxn id="10" idx="2"/>
              <a:endCxn id="47" idx="0"/>
            </p:cNvCxnSpPr>
            <p:nvPr/>
          </p:nvCxnSpPr>
          <p:spPr>
            <a:xfrm>
              <a:off x="4003881" y="3579791"/>
              <a:ext cx="433" cy="370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27844AD-0A10-4A6D-A832-945522F68190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 flipV="1">
              <a:off x="4572000" y="3063863"/>
              <a:ext cx="719309" cy="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1BF34C5-3883-4417-A61F-49DFD06B332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6297767" y="3063270"/>
              <a:ext cx="435255" cy="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27B0D21-EDF8-4472-BEE6-BE8C9FDA517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122434" y="2164053"/>
              <a:ext cx="0" cy="899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133FCA0-DA18-4724-8400-41DB61C0A3F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1122434" y="3063864"/>
              <a:ext cx="594228" cy="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0A79E6C-7AFC-48C4-9D84-0E0CCCF72089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7820794" y="3063270"/>
              <a:ext cx="411783" cy="1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8A2411C-8E2E-4F93-8A23-B7764975D50E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8232577" y="3072266"/>
              <a:ext cx="0" cy="1136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7F1A75-F9E0-4478-83B2-EBB09D7575B9}"/>
                </a:ext>
              </a:extLst>
            </p:cNvPr>
            <p:cNvSpPr/>
            <p:nvPr/>
          </p:nvSpPr>
          <p:spPr>
            <a:xfrm>
              <a:off x="4086669" y="3579791"/>
              <a:ext cx="429517" cy="219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yes</a:t>
              </a:r>
              <a:endPara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20E3957-1A7A-4E30-B168-9586504C0678}"/>
                </a:ext>
              </a:extLst>
            </p:cNvPr>
            <p:cNvSpPr/>
            <p:nvPr/>
          </p:nvSpPr>
          <p:spPr>
            <a:xfrm>
              <a:off x="4086668" y="2325865"/>
              <a:ext cx="429517" cy="219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yes</a:t>
              </a:r>
              <a:endPara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91AF610-420D-49C1-90C2-A53FB7D0C345}"/>
                </a:ext>
              </a:extLst>
            </p:cNvPr>
            <p:cNvSpPr/>
            <p:nvPr/>
          </p:nvSpPr>
          <p:spPr>
            <a:xfrm>
              <a:off x="4712221" y="3101687"/>
              <a:ext cx="429517" cy="219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</a:t>
              </a:r>
              <a:endParaRPr lang="ko-KR" altLang="en-US" sz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E55AA2C-E2D0-45AE-87F1-45090A2CAD50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4572000" y="1800242"/>
              <a:ext cx="1222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40838C7-555E-4A3B-B59F-ABA1C29F797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794538" y="1800242"/>
              <a:ext cx="0" cy="809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F107F1C-2FAE-4C02-A8D0-08E6B16CFA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323414"/>
              <a:ext cx="1222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84681EC4-2A8F-4B7B-A0F9-EA0CBF4AE42D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5794538" y="3518035"/>
              <a:ext cx="0" cy="776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8780B23-9C12-D94E-8F77-E2FE330947FF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CE5F32-6A57-764C-A439-17B60668781B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1208424-E1B7-8E40-9E43-2C2F1E74DB11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897441D-899A-7B49-AD99-98CCF7CF531C}"/>
              </a:ext>
            </a:extLst>
          </p:cNvPr>
          <p:cNvSpPr txBox="1"/>
          <p:nvPr/>
        </p:nvSpPr>
        <p:spPr>
          <a:xfrm>
            <a:off x="3216132" y="274289"/>
            <a:ext cx="1532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FLOAT CHART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4EE6776-7383-D14A-86CE-7D54F41A67EB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62BE4B-A6E0-AB41-8C1B-E39D6676CB80}"/>
              </a:ext>
            </a:extLst>
          </p:cNvPr>
          <p:cNvSpPr txBox="1"/>
          <p:nvPr/>
        </p:nvSpPr>
        <p:spPr>
          <a:xfrm>
            <a:off x="749428" y="25632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분류기 구성</a:t>
            </a:r>
          </a:p>
        </p:txBody>
      </p:sp>
    </p:spTree>
    <p:extLst>
      <p:ext uri="{BB962C8B-B14F-4D97-AF65-F5344CB8AC3E}">
        <p14:creationId xmlns:p14="http://schemas.microsoft.com/office/powerpoint/2010/main" val="15112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59191C-921C-774A-8A7B-830558BA1B2A}"/>
              </a:ext>
            </a:extLst>
          </p:cNvPr>
          <p:cNvSpPr/>
          <p:nvPr/>
        </p:nvSpPr>
        <p:spPr>
          <a:xfrm>
            <a:off x="1602509" y="682914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D274A-B406-5E46-9533-E1B8C25D9984}"/>
              </a:ext>
            </a:extLst>
          </p:cNvPr>
          <p:cNvSpPr txBox="1"/>
          <p:nvPr/>
        </p:nvSpPr>
        <p:spPr>
          <a:xfrm>
            <a:off x="2588127" y="1117084"/>
            <a:ext cx="39677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벤치마크 데이터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40F6C-47F0-454A-A96D-9A03B992E90B}"/>
              </a:ext>
            </a:extLst>
          </p:cNvPr>
          <p:cNvSpPr txBox="1"/>
          <p:nvPr/>
        </p:nvSpPr>
        <p:spPr>
          <a:xfrm>
            <a:off x="3036171" y="2465593"/>
            <a:ext cx="40943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붓꽃</a:t>
            </a:r>
            <a:endParaRPr kumimoji="1"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와인 종류</a:t>
            </a:r>
            <a:endParaRPr kumimoji="1"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폐암 수술 후 생존 여부</a:t>
            </a:r>
            <a:endParaRPr kumimoji="1"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소나파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종류</a:t>
            </a:r>
            <a:endParaRPr kumimoji="1"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당뇨병 여부</a:t>
            </a:r>
          </a:p>
        </p:txBody>
      </p:sp>
    </p:spTree>
    <p:extLst>
      <p:ext uri="{BB962C8B-B14F-4D97-AF65-F5344CB8AC3E}">
        <p14:creationId xmlns:p14="http://schemas.microsoft.com/office/powerpoint/2010/main" val="383607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1C2C0E-8894-4D4E-859D-75EF38397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66708"/>
              </p:ext>
            </p:extLst>
          </p:nvPr>
        </p:nvGraphicFramePr>
        <p:xfrm>
          <a:off x="1118051" y="1814998"/>
          <a:ext cx="6260064" cy="2917850"/>
        </p:xfrm>
        <a:graphic>
          <a:graphicData uri="http://schemas.openxmlformats.org/drawingml/2006/table">
            <a:tbl>
              <a:tblPr/>
              <a:tblGrid>
                <a:gridCol w="1565016">
                  <a:extLst>
                    <a:ext uri="{9D8B030D-6E8A-4147-A177-3AD203B41FA5}">
                      <a16:colId xmlns:a16="http://schemas.microsoft.com/office/drawing/2014/main" val="2418630388"/>
                    </a:ext>
                  </a:extLst>
                </a:gridCol>
                <a:gridCol w="1565016">
                  <a:extLst>
                    <a:ext uri="{9D8B030D-6E8A-4147-A177-3AD203B41FA5}">
                      <a16:colId xmlns:a16="http://schemas.microsoft.com/office/drawing/2014/main" val="3327858348"/>
                    </a:ext>
                  </a:extLst>
                </a:gridCol>
                <a:gridCol w="1565016">
                  <a:extLst>
                    <a:ext uri="{9D8B030D-6E8A-4147-A177-3AD203B41FA5}">
                      <a16:colId xmlns:a16="http://schemas.microsoft.com/office/drawing/2014/main" val="2537659242"/>
                    </a:ext>
                  </a:extLst>
                </a:gridCol>
                <a:gridCol w="1565016">
                  <a:extLst>
                    <a:ext uri="{9D8B030D-6E8A-4147-A177-3AD203B41FA5}">
                      <a16:colId xmlns:a16="http://schemas.microsoft.com/office/drawing/2014/main" val="3593414157"/>
                    </a:ext>
                  </a:extLst>
                </a:gridCol>
              </a:tblGrid>
              <a:tr h="583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855090"/>
                  </a:ext>
                </a:extLst>
              </a:tr>
              <a:tr h="5835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베이지안 분류기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93%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62071"/>
                  </a:ext>
                </a:extLst>
              </a:tr>
              <a:tr h="5835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099148"/>
                  </a:ext>
                </a:extLst>
              </a:tr>
              <a:tr h="5835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100%,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106031"/>
                  </a:ext>
                </a:extLst>
              </a:tr>
              <a:tr h="58357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LDA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1,2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32920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7DD281A-5805-4822-AA4B-C36A80C9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387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215476-C04B-4A46-8CD5-F02708EEE1E9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E04E3-18F3-B24A-9D94-76B480582800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C20C88-E864-8E41-B4A0-8114B38CA9F6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88A12F1-C4A4-F34C-B7D1-122E06DEA201}"/>
              </a:ext>
            </a:extLst>
          </p:cNvPr>
          <p:cNvSpPr txBox="1"/>
          <p:nvPr/>
        </p:nvSpPr>
        <p:spPr>
          <a:xfrm>
            <a:off x="3216132" y="27428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붓꽃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79AE682-720E-8A4F-B3A9-A93AACF9E95A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FDB896-3298-784F-B2D1-BC1F9647F981}"/>
              </a:ext>
            </a:extLst>
          </p:cNvPr>
          <p:cNvSpPr txBox="1"/>
          <p:nvPr/>
        </p:nvSpPr>
        <p:spPr>
          <a:xfrm>
            <a:off x="284559" y="25632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벤치마크 데이터 분석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02D6712A-1DD0-4F4D-ABBA-87A53B5037BD}"/>
              </a:ext>
            </a:extLst>
          </p:cNvPr>
          <p:cNvCxnSpPr>
            <a:cxnSpLocks/>
          </p:cNvCxnSpPr>
          <p:nvPr/>
        </p:nvCxnSpPr>
        <p:spPr>
          <a:xfrm>
            <a:off x="1118051" y="1814998"/>
            <a:ext cx="1573194" cy="571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EF1E33-2730-7D42-81F1-CC9ED46475CC}"/>
              </a:ext>
            </a:extLst>
          </p:cNvPr>
          <p:cNvSpPr/>
          <p:nvPr/>
        </p:nvSpPr>
        <p:spPr>
          <a:xfrm>
            <a:off x="1118052" y="1096360"/>
            <a:ext cx="626006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붓꽃 정확도 분석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150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차원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:4,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클래수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B139B-DD74-D64D-A02F-9A87819442DB}"/>
              </a:ext>
            </a:extLst>
          </p:cNvPr>
          <p:cNvSpPr txBox="1"/>
          <p:nvPr/>
        </p:nvSpPr>
        <p:spPr>
          <a:xfrm>
            <a:off x="2073768" y="189544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9C184-8AC3-5546-972B-ABD0FCD419B4}"/>
              </a:ext>
            </a:extLst>
          </p:cNvPr>
          <p:cNvSpPr txBox="1"/>
          <p:nvPr/>
        </p:nvSpPr>
        <p:spPr>
          <a:xfrm>
            <a:off x="1138586" y="208247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</a:t>
            </a:r>
          </a:p>
        </p:txBody>
      </p:sp>
    </p:spTree>
    <p:extLst>
      <p:ext uri="{BB962C8B-B14F-4D97-AF65-F5344CB8AC3E}">
        <p14:creationId xmlns:p14="http://schemas.microsoft.com/office/powerpoint/2010/main" val="18091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1DD74C-E90D-4C4E-873F-10BEF8A6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38434"/>
              </p:ext>
            </p:extLst>
          </p:nvPr>
        </p:nvGraphicFramePr>
        <p:xfrm>
          <a:off x="1118051" y="1787236"/>
          <a:ext cx="6260064" cy="2936652"/>
        </p:xfrm>
        <a:graphic>
          <a:graphicData uri="http://schemas.openxmlformats.org/drawingml/2006/table">
            <a:tbl>
              <a:tblPr/>
              <a:tblGrid>
                <a:gridCol w="2086688">
                  <a:extLst>
                    <a:ext uri="{9D8B030D-6E8A-4147-A177-3AD203B41FA5}">
                      <a16:colId xmlns:a16="http://schemas.microsoft.com/office/drawing/2014/main" val="272435206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1151324023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1339648595"/>
                    </a:ext>
                  </a:extLst>
                </a:gridCol>
              </a:tblGrid>
              <a:tr h="489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94010"/>
                  </a:ext>
                </a:extLst>
              </a:tr>
              <a:tr h="4894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베이지안 분류기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56340"/>
                  </a:ext>
                </a:extLst>
              </a:tr>
              <a:tr h="4894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43%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91%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361670"/>
                  </a:ext>
                </a:extLst>
              </a:tr>
              <a:tr h="4894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97%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80682"/>
                  </a:ext>
                </a:extLst>
              </a:tr>
              <a:tr h="4894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556855"/>
                  </a:ext>
                </a:extLst>
              </a:tr>
              <a:tr h="4894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92%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8628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1A2B5D6-06E4-3040-9B2B-FA63BCFAA300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1074C7-D4FA-5D4E-A480-A89D53ECB4E5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75480CB-4F48-6A49-B3A5-C07A23583692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65BE9B3-21C0-7745-BD5C-742E65D0C740}"/>
              </a:ext>
            </a:extLst>
          </p:cNvPr>
          <p:cNvSpPr txBox="1"/>
          <p:nvPr/>
        </p:nvSpPr>
        <p:spPr>
          <a:xfrm>
            <a:off x="3216132" y="274289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와인 종류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B98DECF-4099-5742-BBEF-62636BEE91A5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FCE2F7-D100-9D46-B062-A795394CCBEF}"/>
              </a:ext>
            </a:extLst>
          </p:cNvPr>
          <p:cNvSpPr txBox="1"/>
          <p:nvPr/>
        </p:nvSpPr>
        <p:spPr>
          <a:xfrm>
            <a:off x="284559" y="25632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벤치마크 데이터 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59CA2E-2548-E341-A073-0ABC5CB6521A}"/>
              </a:ext>
            </a:extLst>
          </p:cNvPr>
          <p:cNvSpPr/>
          <p:nvPr/>
        </p:nvSpPr>
        <p:spPr>
          <a:xfrm>
            <a:off x="1118052" y="1096360"/>
            <a:ext cx="626006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와인 정확도 분석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6497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차원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:12,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2FE915B-38C1-0E48-818A-767D1C300440}"/>
              </a:ext>
            </a:extLst>
          </p:cNvPr>
          <p:cNvCxnSpPr>
            <a:cxnSpLocks/>
          </p:cNvCxnSpPr>
          <p:nvPr/>
        </p:nvCxnSpPr>
        <p:spPr>
          <a:xfrm>
            <a:off x="1118051" y="1814998"/>
            <a:ext cx="2098081" cy="448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4964AE-660E-2146-8400-83E96409D68F}"/>
              </a:ext>
            </a:extLst>
          </p:cNvPr>
          <p:cNvSpPr txBox="1"/>
          <p:nvPr/>
        </p:nvSpPr>
        <p:spPr>
          <a:xfrm>
            <a:off x="2541358" y="1823746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21059-B213-6849-AA73-A71F11874054}"/>
              </a:ext>
            </a:extLst>
          </p:cNvPr>
          <p:cNvSpPr txBox="1"/>
          <p:nvPr/>
        </p:nvSpPr>
        <p:spPr>
          <a:xfrm>
            <a:off x="1145766" y="1998948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</a:t>
            </a:r>
          </a:p>
        </p:txBody>
      </p:sp>
    </p:spTree>
    <p:extLst>
      <p:ext uri="{BB962C8B-B14F-4D97-AF65-F5344CB8AC3E}">
        <p14:creationId xmlns:p14="http://schemas.microsoft.com/office/powerpoint/2010/main" val="22442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230A93-52AA-44CC-83FD-37B94F42D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03232"/>
              </p:ext>
            </p:extLst>
          </p:nvPr>
        </p:nvGraphicFramePr>
        <p:xfrm>
          <a:off x="1118052" y="1797628"/>
          <a:ext cx="6260064" cy="3071586"/>
        </p:xfrm>
        <a:graphic>
          <a:graphicData uri="http://schemas.openxmlformats.org/drawingml/2006/table">
            <a:tbl>
              <a:tblPr/>
              <a:tblGrid>
                <a:gridCol w="2086688">
                  <a:extLst>
                    <a:ext uri="{9D8B030D-6E8A-4147-A177-3AD203B41FA5}">
                      <a16:colId xmlns:a16="http://schemas.microsoft.com/office/drawing/2014/main" val="3643280579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3421088754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4272476971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96471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베이지안 분류기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91%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637413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179972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30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89573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44%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564689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25차원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58%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485649"/>
                  </a:ext>
                </a:extLst>
              </a:tr>
              <a:tr h="4387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35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36688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7C4B65B4-9867-BC41-8AE8-9106C51698B1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666C1-DA5A-C744-A458-0D90349CAC68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16451C-B905-DB47-96C0-35092719ED4B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017618-461F-EF4D-BD04-015F310C16B9}"/>
              </a:ext>
            </a:extLst>
          </p:cNvPr>
          <p:cNvSpPr txBox="1"/>
          <p:nvPr/>
        </p:nvSpPr>
        <p:spPr>
          <a:xfrm>
            <a:off x="3216132" y="2742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소나파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종류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4E1BA38-36CE-D540-8C54-2EC04CBA3334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E6700-3D3A-DB43-B626-BF74903A0658}"/>
              </a:ext>
            </a:extLst>
          </p:cNvPr>
          <p:cNvSpPr txBox="1"/>
          <p:nvPr/>
        </p:nvSpPr>
        <p:spPr>
          <a:xfrm>
            <a:off x="284559" y="25632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벤치마크 데이터 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54E0E1-4E00-7A45-BA6C-20DB830B0DC2}"/>
              </a:ext>
            </a:extLst>
          </p:cNvPr>
          <p:cNvSpPr/>
          <p:nvPr/>
        </p:nvSpPr>
        <p:spPr>
          <a:xfrm>
            <a:off x="1118052" y="1096360"/>
            <a:ext cx="626006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소나파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정확도 분석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208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차원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:60,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:2)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8FA03E5-7541-B74E-9BFF-941BD6D2C382}"/>
              </a:ext>
            </a:extLst>
          </p:cNvPr>
          <p:cNvCxnSpPr>
            <a:cxnSpLocks/>
          </p:cNvCxnSpPr>
          <p:nvPr/>
        </p:nvCxnSpPr>
        <p:spPr>
          <a:xfrm>
            <a:off x="1118051" y="1814998"/>
            <a:ext cx="2098081" cy="424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34D7B0-C830-0B49-9CD7-CFD3E44BC67B}"/>
              </a:ext>
            </a:extLst>
          </p:cNvPr>
          <p:cNvSpPr txBox="1"/>
          <p:nvPr/>
        </p:nvSpPr>
        <p:spPr>
          <a:xfrm>
            <a:off x="2541358" y="1823746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E9553-984B-4042-B107-9E731AB472F4}"/>
              </a:ext>
            </a:extLst>
          </p:cNvPr>
          <p:cNvSpPr txBox="1"/>
          <p:nvPr/>
        </p:nvSpPr>
        <p:spPr>
          <a:xfrm>
            <a:off x="1118050" y="196224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</a:t>
            </a:r>
          </a:p>
        </p:txBody>
      </p:sp>
    </p:spTree>
    <p:extLst>
      <p:ext uri="{BB962C8B-B14F-4D97-AF65-F5344CB8AC3E}">
        <p14:creationId xmlns:p14="http://schemas.microsoft.com/office/powerpoint/2010/main" val="427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C25ED3A-083F-4956-83B9-095B43A23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00611"/>
              </p:ext>
            </p:extLst>
          </p:nvPr>
        </p:nvGraphicFramePr>
        <p:xfrm>
          <a:off x="1118052" y="1814999"/>
          <a:ext cx="6260064" cy="2947721"/>
        </p:xfrm>
        <a:graphic>
          <a:graphicData uri="http://schemas.openxmlformats.org/drawingml/2006/table">
            <a:tbl>
              <a:tblPr/>
              <a:tblGrid>
                <a:gridCol w="2086688">
                  <a:extLst>
                    <a:ext uri="{9D8B030D-6E8A-4147-A177-3AD203B41FA5}">
                      <a16:colId xmlns:a16="http://schemas.microsoft.com/office/drawing/2014/main" val="1683542399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1839685604"/>
                    </a:ext>
                  </a:extLst>
                </a:gridCol>
                <a:gridCol w="2086688">
                  <a:extLst>
                    <a:ext uri="{9D8B030D-6E8A-4147-A177-3AD203B41FA5}">
                      <a16:colId xmlns:a16="http://schemas.microsoft.com/office/drawing/2014/main" val="1253570051"/>
                    </a:ext>
                  </a:extLst>
                </a:gridCol>
              </a:tblGrid>
              <a:tr h="421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i="0" kern="0" spc="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32031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베이지안 분류기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51%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652068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53%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171227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893897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</a:t>
                      </a: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76%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53%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941254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7차원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152550"/>
                  </a:ext>
                </a:extLst>
              </a:tr>
              <a:tr h="421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LCA </a:t>
                      </a:r>
                      <a:r>
                        <a:rPr lang="ko-KR" altLang="en-US" sz="1200" b="1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적용 및 8차원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81%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0" spc="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52%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7662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99CFBE5-8F83-424B-988F-35C5AE9C753B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6C082-CB01-494F-8E07-4F7599EA7842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15C767-6DD4-7146-855C-82D6858FDF30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F2A92C-BF13-A742-AB9C-5F9400E640B6}"/>
              </a:ext>
            </a:extLst>
          </p:cNvPr>
          <p:cNvSpPr txBox="1"/>
          <p:nvPr/>
        </p:nvSpPr>
        <p:spPr>
          <a:xfrm>
            <a:off x="3216132" y="274289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당뇨병 여부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C1F911F-AE4C-D242-9C5F-88B7980B1036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EC33A8-0265-0343-84E3-F2FCB1768FE4}"/>
              </a:ext>
            </a:extLst>
          </p:cNvPr>
          <p:cNvSpPr txBox="1"/>
          <p:nvPr/>
        </p:nvSpPr>
        <p:spPr>
          <a:xfrm>
            <a:off x="284559" y="25632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03 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벤치마크 데이터 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20EAFF-56D2-5B44-928E-AA2E0CC25CCE}"/>
              </a:ext>
            </a:extLst>
          </p:cNvPr>
          <p:cNvSpPr/>
          <p:nvPr/>
        </p:nvSpPr>
        <p:spPr>
          <a:xfrm>
            <a:off x="1118052" y="1096360"/>
            <a:ext cx="626006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당뇨병 여부 정확도 분석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총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768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차원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:9, 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클래스 </a:t>
            </a:r>
            <a:r>
              <a:rPr kumimoji="1" lang="en-US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2)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9087AB3-D15A-AD4D-A705-1296F80D2FC6}"/>
              </a:ext>
            </a:extLst>
          </p:cNvPr>
          <p:cNvCxnSpPr>
            <a:cxnSpLocks/>
          </p:cNvCxnSpPr>
          <p:nvPr/>
        </p:nvCxnSpPr>
        <p:spPr>
          <a:xfrm>
            <a:off x="1118051" y="1814998"/>
            <a:ext cx="2098081" cy="424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6E96BF-9936-0947-8D3D-CEA8F9E53C76}"/>
              </a:ext>
            </a:extLst>
          </p:cNvPr>
          <p:cNvSpPr txBox="1"/>
          <p:nvPr/>
        </p:nvSpPr>
        <p:spPr>
          <a:xfrm>
            <a:off x="2541358" y="1823746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5A46F-6E6A-554A-9726-C9436C0B37A0}"/>
              </a:ext>
            </a:extLst>
          </p:cNvPr>
          <p:cNvSpPr txBox="1"/>
          <p:nvPr/>
        </p:nvSpPr>
        <p:spPr>
          <a:xfrm>
            <a:off x="1118050" y="196224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분류기</a:t>
            </a:r>
          </a:p>
        </p:txBody>
      </p:sp>
    </p:spTree>
    <p:extLst>
      <p:ext uri="{BB962C8B-B14F-4D97-AF65-F5344CB8AC3E}">
        <p14:creationId xmlns:p14="http://schemas.microsoft.com/office/powerpoint/2010/main" val="39102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9117" y="2156251"/>
            <a:ext cx="2849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113" dirty="0">
                <a:solidFill>
                  <a:schemeClr val="bg1"/>
                </a:solidFill>
                <a:latin typeface="Montserrat Bold"/>
                <a:ea typeface="Nunito Bold" charset="0"/>
                <a:cs typeface="Nunito Bold" charset="0"/>
              </a:rPr>
              <a:t>분석 결과</a:t>
            </a:r>
            <a:endParaRPr lang="en-US" sz="4800" b="1" spc="113" dirty="0">
              <a:solidFill>
                <a:schemeClr val="bg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B90A75-1F20-8C48-8900-3D55ED6DC15B}"/>
              </a:ext>
            </a:extLst>
          </p:cNvPr>
          <p:cNvSpPr/>
          <p:nvPr/>
        </p:nvSpPr>
        <p:spPr>
          <a:xfrm>
            <a:off x="1602509" y="1223241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  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F22B2-56AD-0548-A784-FB426C094191}"/>
              </a:ext>
            </a:extLst>
          </p:cNvPr>
          <p:cNvSpPr txBox="1"/>
          <p:nvPr/>
        </p:nvSpPr>
        <p:spPr>
          <a:xfrm>
            <a:off x="3534697" y="1657411"/>
            <a:ext cx="20746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04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E1C0-6EA5-AE4C-A165-A7BC3ADFE713}"/>
              </a:ext>
            </a:extLst>
          </p:cNvPr>
          <p:cNvSpPr txBox="1"/>
          <p:nvPr/>
        </p:nvSpPr>
        <p:spPr>
          <a:xfrm>
            <a:off x="3651603" y="3005920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3850261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CF3654-F4B8-485E-AD9D-E787645A3241}"/>
              </a:ext>
            </a:extLst>
          </p:cNvPr>
          <p:cNvSpPr txBox="1"/>
          <p:nvPr/>
        </p:nvSpPr>
        <p:spPr>
          <a:xfrm>
            <a:off x="1435249" y="1424803"/>
            <a:ext cx="6476587" cy="2950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데이터 포인터들이 중심극한정리에 따라 평균 중심으로 분포되어 있는 정도를 확인할 수 있다</a:t>
            </a:r>
            <a:r>
              <a:rPr lang="en-US" altLang="ko-KR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LDA</a:t>
            </a:r>
            <a:r>
              <a:rPr lang="ko-KR" altLang="en-US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를 적용한 분류기는 클래스가  편중되지 않게 데이터를 어느 정도 조절할 수 있다</a:t>
            </a:r>
            <a:r>
              <a:rPr lang="en-US" altLang="ko-KR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공분산 행렬이 특이 행렬</a:t>
            </a:r>
            <a:r>
              <a:rPr lang="ko-KR" altLang="en-US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인</a:t>
            </a:r>
            <a:r>
              <a:rPr lang="ko-KR" altLang="en-US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 경우에 적용하기 힘들다</a:t>
            </a:r>
            <a:r>
              <a:rPr lang="en-US" altLang="ko-KR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데이터들이 평균 중심으로 분포되어 있지 않으면 다른 분류기를 고려해야 한다</a:t>
            </a:r>
            <a:r>
              <a:rPr lang="en-US" altLang="ko-KR" sz="1800" spc="113" dirty="0">
                <a:latin typeface="NanumGothic" panose="020D0604000000000000" pitchFamily="34" charset="-127"/>
                <a:ea typeface="NanumGothic" panose="020D0604000000000000" pitchFamily="34" charset="-127"/>
                <a:cs typeface="Nunito Bold" charset="0"/>
              </a:rPr>
              <a:t>.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6E169E-C35F-B146-87F3-3C1CE3426136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7BC1E-5BC3-2240-B969-4D3EFFF33C7E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162609-161D-A646-95C1-A82D2DC1702A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24B736-9957-F945-8245-D42D24EDFD93}"/>
              </a:ext>
            </a:extLst>
          </p:cNvPr>
          <p:cNvSpPr txBox="1"/>
          <p:nvPr/>
        </p:nvSpPr>
        <p:spPr>
          <a:xfrm>
            <a:off x="3216132" y="274289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분석결과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16B57EE-9B68-3442-A7B3-742EA03DB234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CB448D-3E4D-624E-AF7D-C30F08B83C73}"/>
              </a:ext>
            </a:extLst>
          </p:cNvPr>
          <p:cNvSpPr txBox="1"/>
          <p:nvPr/>
        </p:nvSpPr>
        <p:spPr>
          <a:xfrm>
            <a:off x="889695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04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분석결과</a:t>
            </a:r>
          </a:p>
        </p:txBody>
      </p:sp>
    </p:spTree>
    <p:extLst>
      <p:ext uri="{BB962C8B-B14F-4D97-AF65-F5344CB8AC3E}">
        <p14:creationId xmlns:p14="http://schemas.microsoft.com/office/powerpoint/2010/main" val="77762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8F4284-6AC0-C843-9835-BC385B75EDE9}"/>
              </a:ext>
            </a:extLst>
          </p:cNvPr>
          <p:cNvSpPr/>
          <p:nvPr/>
        </p:nvSpPr>
        <p:spPr>
          <a:xfrm>
            <a:off x="1602509" y="1897495"/>
            <a:ext cx="5938982" cy="1348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감사합니다</a:t>
            </a:r>
            <a:r>
              <a:rPr kumimoji="1" lang="en-US" altLang="ko-KR" sz="3600" b="1" dirty="0">
                <a:solidFill>
                  <a:schemeClr val="tx1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.</a:t>
            </a:r>
            <a:endParaRPr kumimoji="1" lang="ko-Kore-KR" altLang="en-US" sz="3600" b="1" dirty="0">
              <a:solidFill>
                <a:schemeClr val="tx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066112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CA37EBB-DC5B-314D-B158-5227923005EF}"/>
              </a:ext>
            </a:extLst>
          </p:cNvPr>
          <p:cNvSpPr/>
          <p:nvPr/>
        </p:nvSpPr>
        <p:spPr>
          <a:xfrm>
            <a:off x="1602509" y="1223241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65B2C-62F0-0E41-96B4-F7F85A68DA75}"/>
              </a:ext>
            </a:extLst>
          </p:cNvPr>
          <p:cNvSpPr txBox="1"/>
          <p:nvPr/>
        </p:nvSpPr>
        <p:spPr>
          <a:xfrm>
            <a:off x="3534697" y="1657411"/>
            <a:ext cx="20746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sz="2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CE99F-755B-E947-AE02-172724127B19}"/>
              </a:ext>
            </a:extLst>
          </p:cNvPr>
          <p:cNvSpPr txBox="1"/>
          <p:nvPr/>
        </p:nvSpPr>
        <p:spPr>
          <a:xfrm>
            <a:off x="3183640" y="3005920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ko-KR" altLang="en-US" sz="2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</p:spTree>
    <p:extLst>
      <p:ext uri="{BB962C8B-B14F-4D97-AF65-F5344CB8AC3E}">
        <p14:creationId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2E45167-05CA-9241-A35D-2ED92F68930D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29E1A5-3731-1A41-AF23-835173923488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606978-3390-FA4B-9814-C9D530BDC543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995727-2566-8849-87C2-D3DAB1958992}"/>
              </a:ext>
            </a:extLst>
          </p:cNvPr>
          <p:cNvSpPr txBox="1"/>
          <p:nvPr/>
        </p:nvSpPr>
        <p:spPr>
          <a:xfrm>
            <a:off x="3216132" y="274289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C948238-0AA4-B745-A72E-A8F2BF0B5696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C8618E-86CD-A146-87AC-218DC45E4C00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DAEDE-EADA-594B-8968-9F2606622C7B}"/>
              </a:ext>
            </a:extLst>
          </p:cNvPr>
          <p:cNvSpPr/>
          <p:nvPr/>
        </p:nvSpPr>
        <p:spPr>
          <a:xfrm>
            <a:off x="2115188" y="1371504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용어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17">
                <a:extLst>
                  <a:ext uri="{FF2B5EF4-FFF2-40B4-BE49-F238E27FC236}">
                    <a16:creationId xmlns:a16="http://schemas.microsoft.com/office/drawing/2014/main" id="{FF8D98A5-2A8D-9443-BBFC-5C382CF301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141086"/>
                  </p:ext>
                </p:extLst>
              </p:nvPr>
            </p:nvGraphicFramePr>
            <p:xfrm>
              <a:off x="2115188" y="2073891"/>
              <a:ext cx="4913624" cy="25958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586431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2327193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altLang="ko-KR" sz="1400" b="0" i="0" spc="113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공분산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b="0" i="0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집단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436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사후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확률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b="0" i="1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ko-KR" sz="1400" b="0" i="0" spc="113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1400" b="0" i="0" spc="113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400" b="0" i="0" spc="113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352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사전확률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 b="0" i="0" spc="113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ko-KR" sz="1400" b="0" i="0" spc="113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spc="113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1400" b="0" i="0" spc="113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400" b="0" i="1" spc="113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113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pc="113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ko-KR" sz="1400" b="0" i="0" spc="113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400" b="0" i="0" spc="113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</a:t>
                          </a:r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8712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17">
                <a:extLst>
                  <a:ext uri="{FF2B5EF4-FFF2-40B4-BE49-F238E27FC236}">
                    <a16:creationId xmlns:a16="http://schemas.microsoft.com/office/drawing/2014/main" id="{FF8D98A5-2A8D-9443-BBFC-5C382CF301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141086"/>
                  </p:ext>
                </p:extLst>
              </p:nvPr>
            </p:nvGraphicFramePr>
            <p:xfrm>
              <a:off x="2115188" y="2073891"/>
              <a:ext cx="4913624" cy="259588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586431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2327193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3448" r="-543" b="-6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100000" r="-543" b="-4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공분산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206897" r="-543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집단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306897" r="-543" b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데이터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406897" r="-543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436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사후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확률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490000" r="-54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2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사전확률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610345" r="-543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712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24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98E4407-3E8A-E04F-A775-CD3D8E3FD194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CD9DA3-15AE-C04B-912B-7297EAB0FDDC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9942AC-3A71-254C-95AF-2AFF41CB3BB4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A67F36-C62A-9D4D-B756-465C398C2020}"/>
              </a:ext>
            </a:extLst>
          </p:cNvPr>
          <p:cNvSpPr txBox="1"/>
          <p:nvPr/>
        </p:nvSpPr>
        <p:spPr>
          <a:xfrm>
            <a:off x="3216132" y="274289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9F98882-A4F3-2B4C-AB9C-8E7B6BEAB78A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449AB7-06BC-FC4C-B44E-EA77A6B217C6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6613D4-A7F5-6149-855B-54157C131D42}"/>
              </a:ext>
            </a:extLst>
          </p:cNvPr>
          <p:cNvSpPr/>
          <p:nvPr/>
        </p:nvSpPr>
        <p:spPr>
          <a:xfrm>
            <a:off x="2115188" y="1859781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가우시안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확률밀도함수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D61DF66-8D57-46D2-BEDC-1A7AEC54B7E4}"/>
                  </a:ext>
                </a:extLst>
              </p:cNvPr>
              <p:cNvSpPr/>
              <p:nvPr/>
            </p:nvSpPr>
            <p:spPr>
              <a:xfrm>
                <a:off x="889688" y="2461109"/>
                <a:ext cx="7696705" cy="1495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ko-KR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D61DF66-8D57-46D2-BEDC-1A7AEC54B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8" y="2461109"/>
                <a:ext cx="7696705" cy="14957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2B88EB-B16C-42EA-AB47-8D4BD628E09A}"/>
                  </a:ext>
                </a:extLst>
              </p:cNvPr>
              <p:cNvSpPr/>
              <p:nvPr/>
            </p:nvSpPr>
            <p:spPr>
              <a:xfrm>
                <a:off x="630971" y="2102754"/>
                <a:ext cx="4953140" cy="1495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2B88EB-B16C-42EA-AB47-8D4BD628E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71" y="2102754"/>
                <a:ext cx="4953140" cy="1495740"/>
              </a:xfrm>
              <a:prstGeom prst="rect">
                <a:avLst/>
              </a:prstGeom>
              <a:blipFill>
                <a:blip r:embed="rId2"/>
                <a:stretch>
                  <a:fillRect l="-2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63B1D80-E396-4016-90D2-58FE7D1BF5D6}"/>
                  </a:ext>
                </a:extLst>
              </p:cNvPr>
              <p:cNvSpPr/>
              <p:nvPr/>
            </p:nvSpPr>
            <p:spPr>
              <a:xfrm>
                <a:off x="1358513" y="3278669"/>
                <a:ext cx="7696705" cy="1495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l-GR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63B1D80-E396-4016-90D2-58FE7D1BF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13" y="3278669"/>
                <a:ext cx="7696705" cy="1495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2BB72990-D7B4-FA49-AEC1-01AAB4037ED3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33B3FE-08A5-4644-B50A-93BDC622C944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87A813-2848-2448-8B89-D0E251C5089A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4B2949-E24C-5C42-B584-D68438B18F2E}"/>
              </a:ext>
            </a:extLst>
          </p:cNvPr>
          <p:cNvSpPr txBox="1"/>
          <p:nvPr/>
        </p:nvSpPr>
        <p:spPr>
          <a:xfrm>
            <a:off x="3216132" y="274289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377643A-DB73-C743-B531-1F0CF09F6619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845C23-C6E6-9042-90E5-85F4C1F749C5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9095AB-4A57-B744-B477-4BB9E74294E8}"/>
              </a:ext>
            </a:extLst>
          </p:cNvPr>
          <p:cNvSpPr/>
          <p:nvPr/>
        </p:nvSpPr>
        <p:spPr>
          <a:xfrm>
            <a:off x="1821051" y="1151097"/>
            <a:ext cx="5501898" cy="963898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베이지 정리와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가우시안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확률밀도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함수를 적용한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" altLang="ko-KR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MAP(Maximum A Posterior)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판별함수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31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CB7E950-1453-4A5F-ACE9-EE0520103049}"/>
                  </a:ext>
                </a:extLst>
              </p:cNvPr>
              <p:cNvSpPr/>
              <p:nvPr/>
            </p:nvSpPr>
            <p:spPr>
              <a:xfrm>
                <a:off x="761113" y="2388834"/>
                <a:ext cx="7902596" cy="14957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l-GR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l-GR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CB7E950-1453-4A5F-ACE9-EE0520103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3" y="2388834"/>
                <a:ext cx="7902596" cy="1495740"/>
              </a:xfrm>
              <a:prstGeom prst="rect">
                <a:avLst/>
              </a:prstGeom>
              <a:blipFill>
                <a:blip r:embed="rId2"/>
                <a:stretch>
                  <a:fillRect t="-1667" b="-1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DEBAF436-EA5A-DF42-A183-77DC50BB4609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EAD91F-82A8-3A44-88AC-2AEE2CA4D90E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2E6C89-7BC3-984F-BA6A-1EAF2A53DCF4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1CB90F-EDAF-2844-945C-AF225042DDD6}"/>
              </a:ext>
            </a:extLst>
          </p:cNvPr>
          <p:cNvSpPr txBox="1"/>
          <p:nvPr/>
        </p:nvSpPr>
        <p:spPr>
          <a:xfrm>
            <a:off x="3216132" y="274289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이차식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E8C3B9A-7F83-254D-9E32-B98F790FA49E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2697C-14ED-CE47-BA1D-9FD79D6760AC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9A4335-AD98-BB41-A492-87B35CF69F79}"/>
              </a:ext>
            </a:extLst>
          </p:cNvPr>
          <p:cNvSpPr/>
          <p:nvPr/>
        </p:nvSpPr>
        <p:spPr>
          <a:xfrm>
            <a:off x="2115188" y="1503320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일반화된 </a:t>
            </a:r>
            <a:r>
              <a:rPr kumimoji="1" lang="ko-KR" altLang="en-US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베이지안</a:t>
            </a:r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분류기</a:t>
            </a:r>
          </a:p>
        </p:txBody>
      </p:sp>
    </p:spTree>
    <p:extLst>
      <p:ext uri="{BB962C8B-B14F-4D97-AF65-F5344CB8AC3E}">
        <p14:creationId xmlns:p14="http://schemas.microsoft.com/office/powerpoint/2010/main" val="11998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F10202-7E29-5243-9764-BE5118A207F4}"/>
              </a:ext>
            </a:extLst>
          </p:cNvPr>
          <p:cNvSpPr/>
          <p:nvPr/>
        </p:nvSpPr>
        <p:spPr>
          <a:xfrm>
            <a:off x="1602509" y="1223241"/>
            <a:ext cx="5938982" cy="1348509"/>
          </a:xfrm>
          <a:prstGeom prst="rect">
            <a:avLst/>
          </a:prstGeom>
          <a:solidFill>
            <a:srgbClr val="32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5ED35-1596-A441-AC33-0495594E7A95}"/>
              </a:ext>
            </a:extLst>
          </p:cNvPr>
          <p:cNvSpPr txBox="1"/>
          <p:nvPr/>
        </p:nvSpPr>
        <p:spPr>
          <a:xfrm>
            <a:off x="3534697" y="1657411"/>
            <a:ext cx="20746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sz="28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sz="28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0021E-9D15-FE44-B5BF-98FC69B8E292}"/>
              </a:ext>
            </a:extLst>
          </p:cNvPr>
          <p:cNvSpPr txBox="1"/>
          <p:nvPr/>
        </p:nvSpPr>
        <p:spPr>
          <a:xfrm>
            <a:off x="2817358" y="3005920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ko-KR" altLang="en-US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주성분 분석 </a:t>
            </a:r>
            <a:r>
              <a:rPr kumimoji="1" lang="en-US" altLang="ko-KR" sz="2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(PCA)</a:t>
            </a:r>
            <a:endParaRPr kumimoji="1" lang="ko-KR" altLang="en-US" sz="2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4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23C90A-AF78-9746-8849-1CE8863143A6}"/>
              </a:ext>
            </a:extLst>
          </p:cNvPr>
          <p:cNvGrpSpPr/>
          <p:nvPr/>
        </p:nvGrpSpPr>
        <p:grpSpPr>
          <a:xfrm>
            <a:off x="152413" y="189250"/>
            <a:ext cx="2867877" cy="503477"/>
            <a:chOff x="152413" y="189250"/>
            <a:chExt cx="2867877" cy="503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3F430B-5525-EE49-9B8B-A64A836A6BD2}"/>
                </a:ext>
              </a:extLst>
            </p:cNvPr>
            <p:cNvSpPr txBox="1"/>
            <p:nvPr/>
          </p:nvSpPr>
          <p:spPr>
            <a:xfrm>
              <a:off x="955412" y="256322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01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이론설명</a:t>
              </a:r>
              <a:endParaRPr kumimoji="1"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9D453C-66A6-8144-BFE2-2610D99B3C51}"/>
                </a:ext>
              </a:extLst>
            </p:cNvPr>
            <p:cNvSpPr/>
            <p:nvPr/>
          </p:nvSpPr>
          <p:spPr>
            <a:xfrm>
              <a:off x="152413" y="189250"/>
              <a:ext cx="2867877" cy="503477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246279-38CF-1E49-8F32-9F965EBE7546}"/>
              </a:ext>
            </a:extLst>
          </p:cNvPr>
          <p:cNvSpPr txBox="1"/>
          <p:nvPr/>
        </p:nvSpPr>
        <p:spPr>
          <a:xfrm>
            <a:off x="3216132" y="274289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주성분 분석 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(PCA)</a:t>
            </a:r>
            <a:endParaRPr kumimoji="1" lang="ko-KR" altLang="en-US" sz="1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1A31B57-A03E-C248-90A6-B41A8A8AF391}"/>
              </a:ext>
            </a:extLst>
          </p:cNvPr>
          <p:cNvCxnSpPr/>
          <p:nvPr/>
        </p:nvCxnSpPr>
        <p:spPr>
          <a:xfrm>
            <a:off x="3020290" y="692726"/>
            <a:ext cx="56434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04EE54-A2B4-DC48-B680-B89209D5F254}"/>
              </a:ext>
            </a:extLst>
          </p:cNvPr>
          <p:cNvSpPr txBox="1"/>
          <p:nvPr/>
        </p:nvSpPr>
        <p:spPr>
          <a:xfrm>
            <a:off x="889688" y="256322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01</a:t>
            </a:r>
            <a:r>
              <a:rPr kumimoji="1"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이론설명</a:t>
            </a:r>
            <a:endParaRPr kumimoji="1" lang="ko-KR" altLang="en-US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A8EA1A-EBA1-8E4C-8A49-CB90A870E558}"/>
              </a:ext>
            </a:extLst>
          </p:cNvPr>
          <p:cNvSpPr/>
          <p:nvPr/>
        </p:nvSpPr>
        <p:spPr>
          <a:xfrm>
            <a:off x="2115188" y="1774460"/>
            <a:ext cx="4913624" cy="503477"/>
          </a:xfrm>
          <a:prstGeom prst="rect">
            <a:avLst/>
          </a:prstGeom>
          <a:solidFill>
            <a:schemeClr val="bg1"/>
          </a:solidFill>
          <a:ln>
            <a:solidFill>
              <a:srgbClr val="32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용어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7">
                <a:extLst>
                  <a:ext uri="{FF2B5EF4-FFF2-40B4-BE49-F238E27FC236}">
                    <a16:creationId xmlns:a16="http://schemas.microsoft.com/office/drawing/2014/main" id="{19FEE2C1-EE83-144B-8F30-45592BDD63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97723"/>
                  </p:ext>
                </p:extLst>
              </p:nvPr>
            </p:nvGraphicFramePr>
            <p:xfrm>
              <a:off x="2115188" y="2476847"/>
              <a:ext cx="4913624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586431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2327193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pc="113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altLang="ko-KR" sz="1400" b="0" i="0" spc="113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공분산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1400" b="0" i="0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pc="113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데이터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pc="113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b="0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7">
                <a:extLst>
                  <a:ext uri="{FF2B5EF4-FFF2-40B4-BE49-F238E27FC236}">
                    <a16:creationId xmlns:a16="http://schemas.microsoft.com/office/drawing/2014/main" id="{19FEE2C1-EE83-144B-8F30-45592BDD63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97723"/>
                  </p:ext>
                </p:extLst>
              </p:nvPr>
            </p:nvGraphicFramePr>
            <p:xfrm>
              <a:off x="2115188" y="2476847"/>
              <a:ext cx="4913624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586431">
                      <a:extLst>
                        <a:ext uri="{9D8B030D-6E8A-4147-A177-3AD203B41FA5}">
                          <a16:colId xmlns:a16="http://schemas.microsoft.com/office/drawing/2014/main" val="1737245947"/>
                        </a:ext>
                      </a:extLst>
                    </a:gridCol>
                    <a:gridCol w="2327193">
                      <a:extLst>
                        <a:ext uri="{9D8B030D-6E8A-4147-A177-3AD203B41FA5}">
                          <a16:colId xmlns:a16="http://schemas.microsoft.com/office/drawing/2014/main" val="4100947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클래스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3448" r="-543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390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평균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100000" r="-543" b="-1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43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클래스의 공분산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206897" r="-543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97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각</a:t>
                          </a:r>
                          <a:r>
                            <a:rPr lang="ko-KR" altLang="en-US" b="1" i="0" dirty="0">
                              <a:solidFill>
                                <a:schemeClr val="tx1"/>
                              </a:solidFill>
                              <a:latin typeface="NanumGothic" panose="020D0604000000000000" pitchFamily="34" charset="-127"/>
                              <a:ea typeface="NanumGothic" panose="020D0604000000000000" pitchFamily="34" charset="-127"/>
                            </a:rPr>
                            <a:t> 데이터 포인터</a:t>
                          </a:r>
                          <a:endParaRPr lang="ko-Kore-KR" altLang="en-US" b="1" i="0" dirty="0">
                            <a:solidFill>
                              <a:schemeClr val="tx1"/>
                            </a:solidFill>
                            <a:latin typeface="NanumGothic" panose="020D0604000000000000" pitchFamily="34" charset="-127"/>
                            <a:ea typeface="NanumGothic" panose="020D0604000000000000" pitchFamily="34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1413" t="-306897" r="-54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9049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7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32193</TotalTime>
  <Words>832</Words>
  <Application>Microsoft Macintosh PowerPoint</Application>
  <PresentationFormat>화면 슬라이드 쇼(16:9)</PresentationFormat>
  <Paragraphs>270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Montserrat Bold</vt:lpstr>
      <vt:lpstr>NanumGothic</vt:lpstr>
      <vt:lpstr>NANUMGOTHIC EXTRABOLD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Ecomarine Eng</cp:lastModifiedBy>
  <cp:revision>6137</cp:revision>
  <dcterms:created xsi:type="dcterms:W3CDTF">2014-11-12T21:47:38Z</dcterms:created>
  <dcterms:modified xsi:type="dcterms:W3CDTF">2022-02-19T14:34:59Z</dcterms:modified>
  <cp:category/>
</cp:coreProperties>
</file>