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0" y="2824500"/>
            <a:ext cx="7370400" cy="23190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rot="10800000">
            <a:off x="5058904" y="0"/>
            <a:ext cx="4085100" cy="20526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grpSp>
        <p:nvGrpSpPr>
          <p:cNvPr id="14" name="Shape 14"/>
          <p:cNvGrpSpPr/>
          <p:nvPr/>
        </p:nvGrpSpPr>
        <p:grpSpPr>
          <a:xfrm>
            <a:off x="255200" y="592"/>
            <a:ext cx="2250362" cy="1044300"/>
            <a:chOff x="255200" y="592"/>
            <a:chExt cx="2250362"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509631"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18" name="Shape 18"/>
          <p:cNvGrpSpPr/>
          <p:nvPr/>
        </p:nvGrpSpPr>
        <p:grpSpPr>
          <a:xfrm>
            <a:off x="905394" y="592"/>
            <a:ext cx="2250362" cy="1044300"/>
            <a:chOff x="905394" y="592"/>
            <a:chExt cx="2250362" cy="1044300"/>
          </a:xfrm>
        </p:grpSpPr>
        <p:sp>
          <p:nvSpPr>
            <p:cNvPr id="19" name="Shape 19"/>
            <p:cNvSpPr/>
            <p:nvPr/>
          </p:nvSpPr>
          <p:spPr>
            <a:xfrm>
              <a:off x="1414257"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905394"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grpSp>
        <p:nvGrpSpPr>
          <p:cNvPr id="22" name="Shape 22"/>
          <p:cNvGrpSpPr/>
          <p:nvPr/>
        </p:nvGrpSpPr>
        <p:grpSpPr>
          <a:xfrm>
            <a:off x="7057467" y="5088"/>
            <a:ext cx="1851282" cy="752107"/>
            <a:chOff x="6917200" y="0"/>
            <a:chExt cx="2227776"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grpSp>
        <p:nvGrpSpPr>
          <p:cNvPr id="26" name="Shape 26"/>
          <p:cNvGrpSpPr/>
          <p:nvPr/>
        </p:nvGrpSpPr>
        <p:grpSpPr>
          <a:xfrm>
            <a:off x="6553031" y="4217851"/>
            <a:ext cx="2389067" cy="925737"/>
            <a:chOff x="6917200" y="0"/>
            <a:chExt cx="2227776"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6917200"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30" name="Shape 30"/>
          <p:cNvGrpSpPr/>
          <p:nvPr/>
        </p:nvGrpSpPr>
        <p:grpSpPr>
          <a:xfrm>
            <a:off x="199148" y="4055651"/>
            <a:ext cx="2795414" cy="1083307"/>
            <a:chOff x="6917200" y="0"/>
            <a:chExt cx="2227776"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6917200"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p:txBody>
      </p:sp>
      <p:sp>
        <p:nvSpPr>
          <p:cNvPr id="36" name="Shape 36"/>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nvGrpSpPr>
          <p:cNvPr id="111" name="Shape 111"/>
          <p:cNvGrpSpPr/>
          <p:nvPr/>
        </p:nvGrpSpPr>
        <p:grpSpPr>
          <a:xfrm>
            <a:off x="5959221" y="4119576"/>
            <a:ext cx="2520951" cy="1024165"/>
            <a:chOff x="6917200" y="0"/>
            <a:chExt cx="2227776"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6917200"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grpSp>
      <p:grpSp>
        <p:nvGrpSpPr>
          <p:cNvPr id="115" name="Shape 115"/>
          <p:cNvGrpSpPr/>
          <p:nvPr/>
        </p:nvGrpSpPr>
        <p:grpSpPr>
          <a:xfrm>
            <a:off x="199148" y="2"/>
            <a:ext cx="2795414" cy="1083307"/>
            <a:chOff x="6917200" y="0"/>
            <a:chExt cx="2227776"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rIns="91425" tIns="91425"/>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21" name="Shape 121"/>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nvGrpSpPr>
          <p:cNvPr id="39" name="Shape 39"/>
          <p:cNvGrpSpPr/>
          <p:nvPr/>
        </p:nvGrpSpPr>
        <p:grpSpPr>
          <a:xfrm>
            <a:off x="5594190" y="3961114"/>
            <a:ext cx="2910144" cy="1182339"/>
            <a:chOff x="6917200" y="0"/>
            <a:chExt cx="2227776"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6917200"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grpSp>
      <p:grpSp>
        <p:nvGrpSpPr>
          <p:cNvPr id="43" name="Shape 43"/>
          <p:cNvGrpSpPr/>
          <p:nvPr/>
        </p:nvGrpSpPr>
        <p:grpSpPr>
          <a:xfrm>
            <a:off x="199148" y="2"/>
            <a:ext cx="2795414" cy="1083307"/>
            <a:chOff x="6917200" y="0"/>
            <a:chExt cx="2227776"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47" name="Shape 47"/>
          <p:cNvSpPr txBox="1"/>
          <p:nvPr>
            <p:ph type="title"/>
          </p:nvPr>
        </p:nvSpPr>
        <p:spPr>
          <a:xfrm>
            <a:off x="1888683" y="1746100"/>
            <a:ext cx="5377500" cy="1646100"/>
          </a:xfrm>
          <a:prstGeom prst="rect">
            <a:avLst/>
          </a:prstGeom>
        </p:spPr>
        <p:txBody>
          <a:bodyPr anchorCtr="0" anchor="ctr" bIns="91425" lIns="91425" rIns="91425" tIns="91425"/>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p:txBody>
      </p:sp>
      <p:sp>
        <p:nvSpPr>
          <p:cNvPr id="48" name="Shape 48"/>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9" name="Shape 69"/>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30" y="2824500"/>
            <a:ext cx="7370400" cy="23190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6" name="Shape 76"/>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899"/>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flipH="1">
            <a:off x="3583210" y="1554112"/>
            <a:ext cx="5560500" cy="35895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nvGrpSpPr>
          <p:cNvPr id="80" name="Shape 80"/>
          <p:cNvGrpSpPr/>
          <p:nvPr/>
        </p:nvGrpSpPr>
        <p:grpSpPr>
          <a:xfrm>
            <a:off x="255991" y="-118"/>
            <a:ext cx="2251347" cy="1043407"/>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grpSp>
        <p:nvGrpSpPr>
          <p:cNvPr id="85" name="Shape 85"/>
          <p:cNvGrpSpPr/>
          <p:nvPr/>
        </p:nvGrpSpPr>
        <p:grpSpPr>
          <a:xfrm>
            <a:off x="34934" y="4522125"/>
            <a:ext cx="1593305" cy="617071"/>
            <a:chOff x="6917200" y="0"/>
            <a:chExt cx="2227776"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6917200"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grpSp>
        <p:nvGrpSpPr>
          <p:cNvPr id="89" name="Shape 89"/>
          <p:cNvGrpSpPr/>
          <p:nvPr/>
        </p:nvGrpSpPr>
        <p:grpSpPr>
          <a:xfrm>
            <a:off x="5886352" y="1242"/>
            <a:ext cx="3257454" cy="1261513"/>
            <a:chOff x="6917200" y="0"/>
            <a:chExt cx="2227776"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6917200"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grpSp>
      <p:sp>
        <p:nvSpPr>
          <p:cNvPr id="93" name="Shape 93"/>
          <p:cNvSpPr txBox="1"/>
          <p:nvPr>
            <p:ph type="title"/>
          </p:nvPr>
        </p:nvSpPr>
        <p:spPr>
          <a:xfrm>
            <a:off x="1393929" y="1301145"/>
            <a:ext cx="6366900" cy="2539200"/>
          </a:xfrm>
          <a:prstGeom prst="rect">
            <a:avLst/>
          </a:prstGeom>
        </p:spPr>
        <p:txBody>
          <a:bodyPr anchorCtr="0" anchor="ctr"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
        <p:nvSpPr>
          <p:cNvPr id="94" name="Shape 94"/>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2" name="Shape 102"/>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0" y="2824500"/>
            <a:ext cx="7370400" cy="23190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rIns="91425" tIns="91425"/>
          <a:lstStyle>
            <a:lvl1pPr lvl="0">
              <a:lnSpc>
                <a:spcPct val="100000"/>
              </a:lnSpc>
              <a:spcBef>
                <a:spcPts val="0"/>
              </a:spcBef>
              <a:spcAft>
                <a:spcPts val="0"/>
              </a:spcAft>
              <a:buNone/>
              <a:defRPr/>
            </a:lvl1pPr>
          </a:lstStyle>
          <a:p/>
        </p:txBody>
      </p:sp>
      <p:sp>
        <p:nvSpPr>
          <p:cNvPr id="108" name="Shape 108"/>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3" y="454366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rIns="91425" tIns="91425">
            <a:noAutofit/>
          </a:bodyPr>
          <a:lstStyle/>
          <a:p>
            <a:pPr lvl="0">
              <a:spcBef>
                <a:spcPts val="0"/>
              </a:spcBef>
              <a:buNone/>
            </a:pPr>
            <a:r>
              <a:rPr lang="en"/>
              <a:t>Sales Order System </a:t>
            </a:r>
          </a:p>
        </p:txBody>
      </p:sp>
      <p:sp>
        <p:nvSpPr>
          <p:cNvPr id="129" name="Shape 129"/>
          <p:cNvSpPr txBox="1"/>
          <p:nvPr>
            <p:ph idx="1" type="subTitle"/>
          </p:nvPr>
        </p:nvSpPr>
        <p:spPr>
          <a:xfrm>
            <a:off x="1858700" y="3413158"/>
            <a:ext cx="5361300" cy="522600"/>
          </a:xfrm>
          <a:prstGeom prst="rect">
            <a:avLst/>
          </a:prstGeom>
        </p:spPr>
        <p:txBody>
          <a:bodyPr anchorCtr="0" anchor="t" bIns="91425" lIns="91425" rIns="91425" tIns="91425">
            <a:noAutofit/>
          </a:bodyPr>
          <a:lstStyle/>
          <a:p>
            <a:pPr lvl="0">
              <a:spcBef>
                <a:spcPts val="0"/>
              </a:spcBef>
              <a:buNone/>
            </a:pPr>
            <a:r>
              <a:rPr lang="en"/>
              <a:t>Done by</a:t>
            </a:r>
          </a:p>
          <a:p>
            <a:pPr lvl="0">
              <a:spcBef>
                <a:spcPts val="0"/>
              </a:spcBef>
              <a:buNone/>
            </a:pPr>
            <a:r>
              <a:rPr lang="en"/>
              <a:t>B.S.Sathya </a:t>
            </a:r>
            <a:r>
              <a:rPr lang="en"/>
              <a:t>Swaruban</a:t>
            </a:r>
          </a:p>
          <a:p>
            <a:pPr lvl="0">
              <a:spcBef>
                <a:spcPts val="0"/>
              </a:spcBef>
              <a:buNone/>
            </a:pPr>
            <a:r>
              <a:rPr lang="en"/>
              <a:t>CB.EN.U4CSE15348</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Abstract </a:t>
            </a:r>
          </a:p>
        </p:txBody>
      </p:sp>
      <p:sp>
        <p:nvSpPr>
          <p:cNvPr id="135" name="Shape 135"/>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sz="1800">
                <a:solidFill>
                  <a:srgbClr val="000000"/>
                </a:solidFill>
              </a:rPr>
              <a:t>The objective of this project is to develop a database management system which is able to improve the functioning of a dedicated departmental store in terms of efficiency and also to increase the profit procured by the same. This particular system can add and evaluate records relating to the customers such as their name, address and keep track of the items purchased or orders placed by a particular customer. It can keep track of employees working at the store and orders handled by them likewise.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Abstract(contd)</a:t>
            </a:r>
          </a:p>
        </p:txBody>
      </p:sp>
      <p:sp>
        <p:nvSpPr>
          <p:cNvPr id="141" name="Shape 141"/>
          <p:cNvSpPr txBox="1"/>
          <p:nvPr>
            <p:ph idx="1" type="body"/>
          </p:nvPr>
        </p:nvSpPr>
        <p:spPr>
          <a:xfrm>
            <a:off x="819150" y="1990725"/>
            <a:ext cx="7505700" cy="2448000"/>
          </a:xfrm>
          <a:prstGeom prst="rect">
            <a:avLst/>
          </a:prstGeom>
        </p:spPr>
        <p:txBody>
          <a:bodyPr anchorCtr="0" anchor="t" bIns="91425" lIns="91425" rIns="91425" tIns="91425">
            <a:noAutofit/>
          </a:bodyPr>
          <a:lstStyle/>
          <a:p>
            <a:pPr lvl="0" rtl="0" algn="just">
              <a:spcBef>
                <a:spcPts val="0"/>
              </a:spcBef>
              <a:spcAft>
                <a:spcPts val="0"/>
              </a:spcAft>
              <a:buNone/>
            </a:pPr>
            <a:r>
              <a:rPr lang="en" sz="1800">
                <a:solidFill>
                  <a:srgbClr val="000000"/>
                </a:solidFill>
                <a:latin typeface="Arial"/>
                <a:ea typeface="Arial"/>
                <a:cs typeface="Arial"/>
                <a:sym typeface="Arial"/>
              </a:rPr>
              <a:t>It keeps track of the items available at the outlet, the items which are low on stock, so that the owner who has total access to the system is able to place orders correspondingly. Customers can raise service requests and each employee is assigned a particular group of customers which makes customer service easier. It provides information about the available products, details of customers and historical information about the products sold.</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609200" y="250800"/>
            <a:ext cx="7505700" cy="954600"/>
          </a:xfrm>
          <a:prstGeom prst="rect">
            <a:avLst/>
          </a:prstGeom>
        </p:spPr>
        <p:txBody>
          <a:bodyPr anchorCtr="0" anchor="t" bIns="91425" lIns="91425" rIns="91425" tIns="91425">
            <a:noAutofit/>
          </a:bodyPr>
          <a:lstStyle/>
          <a:p>
            <a:pPr lvl="0">
              <a:spcBef>
                <a:spcPts val="0"/>
              </a:spcBef>
              <a:buNone/>
            </a:pPr>
            <a:r>
              <a:rPr lang="en"/>
              <a:t>ER Diagram </a:t>
            </a:r>
          </a:p>
        </p:txBody>
      </p:sp>
      <p:pic>
        <p:nvPicPr>
          <p:cNvPr id="147" name="Shape 147"/>
          <p:cNvPicPr preferRelativeResize="0"/>
          <p:nvPr/>
        </p:nvPicPr>
        <p:blipFill>
          <a:blip r:embed="rId3">
            <a:alphaModFix/>
          </a:blip>
          <a:stretch>
            <a:fillRect/>
          </a:stretch>
        </p:blipFill>
        <p:spPr>
          <a:xfrm>
            <a:off x="233262" y="1104287"/>
            <a:ext cx="8677474" cy="3798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667525" y="414050"/>
            <a:ext cx="7505700" cy="954600"/>
          </a:xfrm>
          <a:prstGeom prst="rect">
            <a:avLst/>
          </a:prstGeom>
        </p:spPr>
        <p:txBody>
          <a:bodyPr anchorCtr="0" anchor="t" bIns="91425" lIns="91425" rIns="91425" tIns="91425">
            <a:noAutofit/>
          </a:bodyPr>
          <a:lstStyle/>
          <a:p>
            <a:pPr lvl="0">
              <a:spcBef>
                <a:spcPts val="0"/>
              </a:spcBef>
              <a:buNone/>
            </a:pPr>
            <a:r>
              <a:rPr lang="en"/>
              <a:t>Schema </a:t>
            </a:r>
          </a:p>
        </p:txBody>
      </p:sp>
      <p:pic>
        <p:nvPicPr>
          <p:cNvPr id="153" name="Shape 153"/>
          <p:cNvPicPr preferRelativeResize="0"/>
          <p:nvPr/>
        </p:nvPicPr>
        <p:blipFill>
          <a:blip r:embed="rId3">
            <a:alphaModFix/>
          </a:blip>
          <a:stretch>
            <a:fillRect/>
          </a:stretch>
        </p:blipFill>
        <p:spPr>
          <a:xfrm>
            <a:off x="209950" y="1136175"/>
            <a:ext cx="8735775" cy="379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Entity List </a:t>
            </a:r>
          </a:p>
        </p:txBody>
      </p:sp>
      <p:sp>
        <p:nvSpPr>
          <p:cNvPr id="159" name="Shape 159"/>
          <p:cNvSpPr txBox="1"/>
          <p:nvPr>
            <p:ph idx="1" type="body"/>
          </p:nvPr>
        </p:nvSpPr>
        <p:spPr>
          <a:xfrm>
            <a:off x="819150" y="1524225"/>
            <a:ext cx="7505700" cy="2651100"/>
          </a:xfrm>
          <a:prstGeom prst="rect">
            <a:avLst/>
          </a:prstGeom>
        </p:spPr>
        <p:txBody>
          <a:bodyPr anchorCtr="0" anchor="t" bIns="91425" lIns="91425" rIns="91425" tIns="91425">
            <a:noAutofit/>
          </a:bodyPr>
          <a:lstStyle/>
          <a:p>
            <a:pPr indent="-342900" lvl="0" marL="457200" rtl="0">
              <a:spcBef>
                <a:spcPts val="0"/>
              </a:spcBef>
              <a:buSzPct val="100000"/>
            </a:pPr>
            <a:r>
              <a:rPr b="1" lang="en" sz="1800"/>
              <a:t>Customer</a:t>
            </a:r>
            <a:r>
              <a:rPr lang="en" sz="1800"/>
              <a:t> :- Contains the details of customers who are registered in the shop.</a:t>
            </a:r>
          </a:p>
          <a:p>
            <a:pPr indent="-342900" lvl="0" marL="457200" rtl="0">
              <a:spcBef>
                <a:spcPts val="0"/>
              </a:spcBef>
              <a:buSzPct val="100000"/>
            </a:pPr>
            <a:r>
              <a:rPr b="1" lang="en" sz="1800"/>
              <a:t>Employee </a:t>
            </a:r>
            <a:r>
              <a:rPr lang="en" sz="1800"/>
              <a:t>:- Contains the details of the employees who are working in the shop.</a:t>
            </a:r>
          </a:p>
          <a:p>
            <a:pPr indent="-342900" lvl="0" marL="457200" rtl="0">
              <a:spcBef>
                <a:spcPts val="0"/>
              </a:spcBef>
              <a:buSzPct val="100000"/>
            </a:pPr>
            <a:r>
              <a:rPr b="1" lang="en" sz="1800"/>
              <a:t>Product</a:t>
            </a:r>
            <a:r>
              <a:rPr lang="en" sz="1800"/>
              <a:t> :- Contains the details of the products in the shop with their quantity available. </a:t>
            </a:r>
          </a:p>
          <a:p>
            <a:pPr indent="-342900" lvl="0" marL="457200" rtl="0">
              <a:spcBef>
                <a:spcPts val="0"/>
              </a:spcBef>
              <a:buSzPct val="100000"/>
            </a:pPr>
            <a:r>
              <a:rPr b="1" lang="en" sz="1800"/>
              <a:t>Order</a:t>
            </a:r>
            <a:r>
              <a:rPr lang="en" sz="1800"/>
              <a:t> :- Contains status of each bill, delivery information and the payment information.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Attributes</a:t>
            </a:r>
          </a:p>
        </p:txBody>
      </p:sp>
      <p:sp>
        <p:nvSpPr>
          <p:cNvPr id="165" name="Shape 165"/>
          <p:cNvSpPr txBox="1"/>
          <p:nvPr>
            <p:ph idx="1" type="body"/>
          </p:nvPr>
        </p:nvSpPr>
        <p:spPr>
          <a:xfrm>
            <a:off x="819150" y="1990725"/>
            <a:ext cx="7505700" cy="24480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Customer(</a:t>
            </a:r>
            <a:r>
              <a:rPr lang="en" sz="1800" u="sng"/>
              <a:t>cust_imp</a:t>
            </a:r>
            <a:r>
              <a:rPr lang="en" sz="1800"/>
              <a:t>,firstname,lastname,door_no,street_name,city)</a:t>
            </a:r>
          </a:p>
          <a:p>
            <a:pPr indent="-342900" lvl="0" marL="457200" rtl="0">
              <a:spcBef>
                <a:spcPts val="0"/>
              </a:spcBef>
              <a:buSzPct val="100000"/>
              <a:buChar char="➔"/>
            </a:pPr>
            <a:r>
              <a:rPr lang="en" sz="1800"/>
              <a:t>Employee(</a:t>
            </a:r>
            <a:r>
              <a:rPr lang="en" sz="1800" u="sng"/>
              <a:t>emp_id</a:t>
            </a:r>
            <a:r>
              <a:rPr lang="en" sz="1800"/>
              <a:t>,firstname,lastname,door_no,street_name,city,phone)</a:t>
            </a:r>
          </a:p>
          <a:p>
            <a:pPr indent="-342900" lvl="0" marL="457200" rtl="0">
              <a:spcBef>
                <a:spcPts val="0"/>
              </a:spcBef>
              <a:buSzPct val="100000"/>
              <a:buChar char="➔"/>
            </a:pPr>
            <a:r>
              <a:rPr lang="en" sz="1800"/>
              <a:t>Cust_phone(</a:t>
            </a:r>
            <a:r>
              <a:rPr lang="en" sz="1800" u="sng"/>
              <a:t>phone_no</a:t>
            </a:r>
            <a:r>
              <a:rPr lang="en" sz="1800"/>
              <a:t>,cust_id)</a:t>
            </a:r>
          </a:p>
          <a:p>
            <a:pPr indent="-342900" lvl="0" marL="457200" rtl="0">
              <a:spcBef>
                <a:spcPts val="0"/>
              </a:spcBef>
              <a:buSzPct val="100000"/>
              <a:buChar char="➔"/>
            </a:pPr>
            <a:r>
              <a:rPr lang="en" sz="1800"/>
              <a:t>Product(prod_id,prod_name,cust_id,price,quantity)</a:t>
            </a:r>
          </a:p>
          <a:p>
            <a:pPr indent="-342900" lvl="0" marL="457200" rtl="0">
              <a:spcBef>
                <a:spcPts val="0"/>
              </a:spcBef>
              <a:buSzPct val="100000"/>
              <a:buChar char="➔"/>
            </a:pPr>
            <a:r>
              <a:rPr lang="en" sz="1800"/>
              <a:t>Order(order_no,emp_id,prod_id,cust_id,order_date,deliver_date)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760825" y="285775"/>
            <a:ext cx="7505700" cy="954600"/>
          </a:xfrm>
          <a:prstGeom prst="rect">
            <a:avLst/>
          </a:prstGeom>
        </p:spPr>
        <p:txBody>
          <a:bodyPr anchorCtr="0" anchor="t" bIns="91425" lIns="91425" rIns="91425" tIns="91425">
            <a:noAutofit/>
          </a:bodyPr>
          <a:lstStyle/>
          <a:p>
            <a:pPr lvl="0">
              <a:spcBef>
                <a:spcPts val="0"/>
              </a:spcBef>
              <a:buNone/>
            </a:pPr>
            <a:r>
              <a:rPr lang="en"/>
              <a:t>Relationship</a:t>
            </a:r>
          </a:p>
        </p:txBody>
      </p:sp>
      <p:sp>
        <p:nvSpPr>
          <p:cNvPr id="171" name="Shape 171"/>
          <p:cNvSpPr txBox="1"/>
          <p:nvPr>
            <p:ph idx="1" type="body"/>
          </p:nvPr>
        </p:nvSpPr>
        <p:spPr>
          <a:xfrm>
            <a:off x="819150" y="1100425"/>
            <a:ext cx="7505700" cy="24480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There is a one to many [1:M] relation between employee and orders. One employee can handle many orders.</a:t>
            </a:r>
          </a:p>
          <a:p>
            <a:pPr indent="-342900" lvl="0" marL="457200" rtl="0">
              <a:spcBef>
                <a:spcPts val="0"/>
              </a:spcBef>
              <a:buSzPct val="100000"/>
              <a:buChar char="➔"/>
            </a:pPr>
            <a:r>
              <a:rPr lang="en" sz="1800"/>
              <a:t>There is one to many [1:M] relation between customers and products as one customer can buy one or more products but each product associates to just one customer.</a:t>
            </a:r>
          </a:p>
          <a:p>
            <a:pPr indent="-342900" lvl="0" marL="457200" rtl="0">
              <a:spcBef>
                <a:spcPts val="0"/>
              </a:spcBef>
              <a:buSzPct val="100000"/>
              <a:buChar char="➔"/>
            </a:pPr>
            <a:r>
              <a:rPr lang="en" sz="1800"/>
              <a:t>There is one to many [1:M] relation between order and employee as one employee can handle more than one order and order needs </a:t>
            </a:r>
          </a:p>
          <a:p>
            <a:pPr indent="-342900" lvl="0" marL="457200" rtl="0">
              <a:spcBef>
                <a:spcPts val="0"/>
              </a:spcBef>
              <a:buSzPct val="100000"/>
              <a:buChar char="➔"/>
            </a:pPr>
            <a:r>
              <a:rPr lang="en" sz="1800"/>
              <a:t>There is one to many  [1:M] relation between customer and order as one customer can place as many orders he desires and one order corresponds to only one customer.</a:t>
            </a:r>
          </a:p>
          <a:p>
            <a:pPr lv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Participation </a:t>
            </a:r>
          </a:p>
        </p:txBody>
      </p:sp>
      <p:sp>
        <p:nvSpPr>
          <p:cNvPr id="177" name="Shape 177"/>
          <p:cNvSpPr txBox="1"/>
          <p:nvPr>
            <p:ph idx="1" type="body"/>
          </p:nvPr>
        </p:nvSpPr>
        <p:spPr>
          <a:xfrm>
            <a:off x="819150" y="1990725"/>
            <a:ext cx="7505700" cy="2448000"/>
          </a:xfrm>
          <a:prstGeom prst="rect">
            <a:avLst/>
          </a:prstGeom>
        </p:spPr>
        <p:txBody>
          <a:bodyPr anchorCtr="0" anchor="t" bIns="91425" lIns="91425" rIns="91425" tIns="91425">
            <a:noAutofit/>
          </a:bodyPr>
          <a:lstStyle/>
          <a:p>
            <a:pPr indent="-342900" lvl="0" marL="457200">
              <a:spcBef>
                <a:spcPts val="0"/>
              </a:spcBef>
              <a:buSzPct val="100000"/>
            </a:pPr>
            <a:r>
              <a:rPr lang="en" sz="1800"/>
              <a:t>Every Order needs an Employee to be proceeded but not every Employee need not </a:t>
            </a:r>
            <a:r>
              <a:rPr lang="en" sz="1800"/>
              <a:t>necessarily handle an Order</a:t>
            </a:r>
            <a:r>
              <a:rPr lang="en" sz="1800"/>
              <a:t> .Thus, it is a total participation for Order.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