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7"/>
  </p:notesMasterIdLst>
  <p:sldIdLst>
    <p:sldId id="256" r:id="rId2"/>
    <p:sldId id="257" r:id="rId3"/>
    <p:sldId id="258" r:id="rId4"/>
    <p:sldId id="259" r:id="rId5"/>
    <p:sldId id="261" r:id="rId6"/>
    <p:sldId id="268" r:id="rId7"/>
    <p:sldId id="269" r:id="rId8"/>
    <p:sldId id="270" r:id="rId9"/>
    <p:sldId id="262" r:id="rId10"/>
    <p:sldId id="260" r:id="rId11"/>
    <p:sldId id="267" r:id="rId12"/>
    <p:sldId id="263"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F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36"/>
    <p:restoredTop sz="73767"/>
  </p:normalViewPr>
  <p:slideViewPr>
    <p:cSldViewPr snapToGrid="0">
      <p:cViewPr varScale="1">
        <p:scale>
          <a:sx n="92" d="100"/>
          <a:sy n="92" d="100"/>
        </p:scale>
        <p:origin x="18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1A8494-EB47-9A4F-B6D4-A4391E24A631}" type="datetimeFigureOut">
              <a:rPr lang="en-US" smtClean="0"/>
              <a:t>12/14/24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4AE7F6-6E42-B34E-8073-6833EB5854B8}" type="slidenum">
              <a:rPr lang="en-US" smtClean="0"/>
              <a:t>‹#›</a:t>
            </a:fld>
            <a:endParaRPr lang="en-US"/>
          </a:p>
        </p:txBody>
      </p:sp>
    </p:spTree>
    <p:extLst>
      <p:ext uri="{BB962C8B-B14F-4D97-AF65-F5344CB8AC3E}">
        <p14:creationId xmlns:p14="http://schemas.microsoft.com/office/powerpoint/2010/main" val="581481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this presentation which is a summary of Data analytics performed using R on BBY. </a:t>
            </a:r>
          </a:p>
          <a:p>
            <a:endParaRPr lang="en-US" dirty="0"/>
          </a:p>
          <a:p>
            <a:r>
              <a:rPr lang="en-US" dirty="0"/>
              <a:t> I am Ohm Kundurthy and I will be talking you through the analytics performed on their data to help their Marketing dept.</a:t>
            </a:r>
          </a:p>
        </p:txBody>
      </p:sp>
      <p:sp>
        <p:nvSpPr>
          <p:cNvPr id="4" name="Slide Number Placeholder 3"/>
          <p:cNvSpPr>
            <a:spLocks noGrp="1"/>
          </p:cNvSpPr>
          <p:nvPr>
            <p:ph type="sldNum" sz="quarter" idx="5"/>
          </p:nvPr>
        </p:nvSpPr>
        <p:spPr/>
        <p:txBody>
          <a:bodyPr/>
          <a:lstStyle/>
          <a:p>
            <a:fld id="{064AE7F6-6E42-B34E-8073-6833EB5854B8}" type="slidenum">
              <a:rPr lang="en-US" smtClean="0"/>
              <a:t>1</a:t>
            </a:fld>
            <a:endParaRPr lang="en-US"/>
          </a:p>
        </p:txBody>
      </p:sp>
    </p:spTree>
    <p:extLst>
      <p:ext uri="{BB962C8B-B14F-4D97-AF65-F5344CB8AC3E}">
        <p14:creationId xmlns:p14="http://schemas.microsoft.com/office/powerpoint/2010/main" val="1797010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deducing what features to use for feature engineering, I made a unique list of all the important features identified by the 4 models. This a list of 46 variables shown on the right-hand slide of the slide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surprisingly, Occupation, Education level, Consumer purchase behavior, ethnicity related attributes were among the top-most useful features…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I must say I did not see any problems in using these from an ethical standpoint as there were no religious or political views among these.. </a:t>
            </a:r>
          </a:p>
          <a:p>
            <a:endParaRPr lang="en-US" dirty="0"/>
          </a:p>
          <a:p>
            <a:r>
              <a:rPr lang="en-US" dirty="0"/>
              <a:t>Before discarding the rest, I decided to create some consolidated variables that could represent the essence of a lot of individual variables which we plan to drop. On the left of the slide, some binary features and other efforts of feature engineering..  </a:t>
            </a:r>
          </a:p>
          <a:p>
            <a:endParaRPr lang="en-US" dirty="0"/>
          </a:p>
          <a:p>
            <a:r>
              <a:rPr lang="en-US" dirty="0"/>
              <a:t>I then proceeded to drop all other features (57 variables)</a:t>
            </a:r>
          </a:p>
        </p:txBody>
      </p:sp>
      <p:sp>
        <p:nvSpPr>
          <p:cNvPr id="4" name="Slide Number Placeholder 3"/>
          <p:cNvSpPr>
            <a:spLocks noGrp="1"/>
          </p:cNvSpPr>
          <p:nvPr>
            <p:ph type="sldNum" sz="quarter" idx="5"/>
          </p:nvPr>
        </p:nvSpPr>
        <p:spPr/>
        <p:txBody>
          <a:bodyPr/>
          <a:lstStyle/>
          <a:p>
            <a:fld id="{064AE7F6-6E42-B34E-8073-6833EB5854B8}" type="slidenum">
              <a:rPr lang="en-US" smtClean="0"/>
              <a:t>10</a:t>
            </a:fld>
            <a:endParaRPr lang="en-US"/>
          </a:p>
        </p:txBody>
      </p:sp>
    </p:spTree>
    <p:extLst>
      <p:ext uri="{BB962C8B-B14F-4D97-AF65-F5344CB8AC3E}">
        <p14:creationId xmlns:p14="http://schemas.microsoft.com/office/powerpoint/2010/main" val="4185594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4 algorithms used in my first fit ]( Linear Reg, Random Forest, Gradient Boosting and XG Boost) were applied again on the subset. </a:t>
            </a:r>
          </a:p>
          <a:p>
            <a:endParaRPr lang="en-US" dirty="0"/>
          </a:p>
          <a:p>
            <a:r>
              <a:rPr lang="en-US" dirty="0"/>
              <a:t>Results of this iteration,  my R2 is comparable to my initial fit which confirms that we did not loose any significant features. The RMSE and other error metrics have gone down slightly confirming that the features engineering and removal of noisy features helped the model get more accurate. </a:t>
            </a:r>
          </a:p>
          <a:p>
            <a:r>
              <a:rPr lang="en-US" dirty="0"/>
              <a:t>And 3 of the 4 models (except rf) shows stability between training and testing</a:t>
            </a:r>
          </a:p>
          <a:p>
            <a:endParaRPr lang="en-US" dirty="0"/>
          </a:p>
          <a:p>
            <a:r>
              <a:rPr lang="en-US" dirty="0"/>
              <a:t>Low R2 cannot be improved given the data is anonymized and we cant join to external data except reference data or other economic data by geographical features etc. </a:t>
            </a:r>
          </a:p>
          <a:p>
            <a:endParaRPr lang="en-US" dirty="0"/>
          </a:p>
          <a:p>
            <a:r>
              <a:rPr lang="en-US" dirty="0"/>
              <a:t>As Random forest does not show stability, its omitted in my Final prediction which is an ensemble average between the other 3 remaining models to further reduce error. Reviewing the distribution of this prediction of revenue, we notice a very right skewed distribution compared to the training data set. I </a:t>
            </a:r>
            <a:r>
              <a:rPr lang="en-US" dirty="0" err="1"/>
              <a:t>ll</a:t>
            </a:r>
            <a:r>
              <a:rPr lang="en-US" dirty="0"/>
              <a:t> come back to this point in my final recommendations.</a:t>
            </a:r>
          </a:p>
        </p:txBody>
      </p:sp>
      <p:sp>
        <p:nvSpPr>
          <p:cNvPr id="4" name="Slide Number Placeholder 3"/>
          <p:cNvSpPr>
            <a:spLocks noGrp="1"/>
          </p:cNvSpPr>
          <p:nvPr>
            <p:ph type="sldNum" sz="quarter" idx="5"/>
          </p:nvPr>
        </p:nvSpPr>
        <p:spPr/>
        <p:txBody>
          <a:bodyPr/>
          <a:lstStyle/>
          <a:p>
            <a:fld id="{064AE7F6-6E42-B34E-8073-6833EB5854B8}" type="slidenum">
              <a:rPr lang="en-US" smtClean="0"/>
              <a:t>11</a:t>
            </a:fld>
            <a:endParaRPr lang="en-US"/>
          </a:p>
        </p:txBody>
      </p:sp>
    </p:spTree>
    <p:extLst>
      <p:ext uri="{BB962C8B-B14F-4D97-AF65-F5344CB8AC3E}">
        <p14:creationId xmlns:p14="http://schemas.microsoft.com/office/powerpoint/2010/main" val="1831304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comes to deriving insights and using it for strategy, there are a lot of use cases / problems that business might be interested in solving in which data analytics could come in handy </a:t>
            </a:r>
          </a:p>
          <a:p>
            <a:endParaRPr lang="en-US" dirty="0"/>
          </a:p>
          <a:p>
            <a:r>
              <a:rPr lang="en-US" dirty="0"/>
              <a:t>Some of those are on this slide. </a:t>
            </a:r>
          </a:p>
          <a:p>
            <a:endParaRPr lang="en-US" dirty="0"/>
          </a:p>
          <a:p>
            <a:r>
              <a:rPr lang="en-US" dirty="0"/>
              <a:t>However, in interest of the case prompt, lets focus on the Best customers : Criteria used here to define best customer is top 100 customers by revenue among the prospects. </a:t>
            </a:r>
          </a:p>
        </p:txBody>
      </p:sp>
      <p:sp>
        <p:nvSpPr>
          <p:cNvPr id="4" name="Slide Number Placeholder 3"/>
          <p:cNvSpPr>
            <a:spLocks noGrp="1"/>
          </p:cNvSpPr>
          <p:nvPr>
            <p:ph type="sldNum" sz="quarter" idx="5"/>
          </p:nvPr>
        </p:nvSpPr>
        <p:spPr/>
        <p:txBody>
          <a:bodyPr/>
          <a:lstStyle/>
          <a:p>
            <a:fld id="{064AE7F6-6E42-B34E-8073-6833EB5854B8}" type="slidenum">
              <a:rPr lang="en-US" smtClean="0"/>
              <a:t>12</a:t>
            </a:fld>
            <a:endParaRPr lang="en-US"/>
          </a:p>
        </p:txBody>
      </p:sp>
    </p:spTree>
    <p:extLst>
      <p:ext uri="{BB962C8B-B14F-4D97-AF65-F5344CB8AC3E}">
        <p14:creationId xmlns:p14="http://schemas.microsoft.com/office/powerpoint/2010/main" val="2314772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definition of the best customers, we can further analyze the features that are common across top 100 customers and the table is a glimpse of top 5 and some features that are highly relevant. </a:t>
            </a:r>
          </a:p>
          <a:p>
            <a:endParaRPr lang="en-US" dirty="0"/>
          </a:p>
          <a:p>
            <a:r>
              <a:rPr lang="en-US" dirty="0"/>
              <a:t>This analysis helps us define the persona of this top customer household which in this case is roughly something like a "Dog Owning, other ethnicity family with a median education years of 14 or more with no children and no upscale buyers at home...."</a:t>
            </a:r>
          </a:p>
        </p:txBody>
      </p:sp>
      <p:sp>
        <p:nvSpPr>
          <p:cNvPr id="4" name="Slide Number Placeholder 3"/>
          <p:cNvSpPr>
            <a:spLocks noGrp="1"/>
          </p:cNvSpPr>
          <p:nvPr>
            <p:ph type="sldNum" sz="quarter" idx="5"/>
          </p:nvPr>
        </p:nvSpPr>
        <p:spPr/>
        <p:txBody>
          <a:bodyPr/>
          <a:lstStyle/>
          <a:p>
            <a:fld id="{064AE7F6-6E42-B34E-8073-6833EB5854B8}" type="slidenum">
              <a:rPr lang="en-US" smtClean="0"/>
              <a:t>13</a:t>
            </a:fld>
            <a:endParaRPr lang="en-US"/>
          </a:p>
        </p:txBody>
      </p:sp>
    </p:spTree>
    <p:extLst>
      <p:ext uri="{BB962C8B-B14F-4D97-AF65-F5344CB8AC3E}">
        <p14:creationId xmlns:p14="http://schemas.microsoft.com/office/powerpoint/2010/main" val="3786556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I leave a few recommendation on potential next steps from here .. a couple that standout are</a:t>
            </a:r>
          </a:p>
          <a:p>
            <a:endParaRPr lang="en-US" dirty="0"/>
          </a:p>
          <a:p>
            <a:r>
              <a:rPr lang="en-US" dirty="0"/>
              <a:t>making sure there is a well distributed prospects across the segments (perhaps Low / Med / High by Revenue) and then creating tailored marketing campaigns based on segmentation … </a:t>
            </a:r>
          </a:p>
          <a:p>
            <a:endParaRPr lang="en-US" dirty="0"/>
          </a:p>
          <a:p>
            <a:r>
              <a:rPr lang="en-US" dirty="0"/>
              <a:t>Performing some cost benefit analysis of implementing any marketing strategy to assess potential upside vs downside of the strategy before making an informed decision.</a:t>
            </a:r>
          </a:p>
          <a:p>
            <a:endParaRPr lang="en-US" dirty="0"/>
          </a:p>
          <a:p>
            <a:endParaRPr lang="en-US" dirty="0"/>
          </a:p>
        </p:txBody>
      </p:sp>
      <p:sp>
        <p:nvSpPr>
          <p:cNvPr id="4" name="Slide Number Placeholder 3"/>
          <p:cNvSpPr>
            <a:spLocks noGrp="1"/>
          </p:cNvSpPr>
          <p:nvPr>
            <p:ph type="sldNum" sz="quarter" idx="5"/>
          </p:nvPr>
        </p:nvSpPr>
        <p:spPr/>
        <p:txBody>
          <a:bodyPr/>
          <a:lstStyle/>
          <a:p>
            <a:fld id="{064AE7F6-6E42-B34E-8073-6833EB5854B8}" type="slidenum">
              <a:rPr lang="en-US" smtClean="0"/>
              <a:t>14</a:t>
            </a:fld>
            <a:endParaRPr lang="en-US"/>
          </a:p>
        </p:txBody>
      </p:sp>
    </p:spTree>
    <p:extLst>
      <p:ext uri="{BB962C8B-B14F-4D97-AF65-F5344CB8AC3E}">
        <p14:creationId xmlns:p14="http://schemas.microsoft.com/office/powerpoint/2010/main" val="580220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to all my audience and I hope you found this presentation logical and useful in taking your ideas a step further into the world of ML / analytics.. </a:t>
            </a:r>
          </a:p>
        </p:txBody>
      </p:sp>
      <p:sp>
        <p:nvSpPr>
          <p:cNvPr id="4" name="Slide Number Placeholder 3"/>
          <p:cNvSpPr>
            <a:spLocks noGrp="1"/>
          </p:cNvSpPr>
          <p:nvPr>
            <p:ph type="sldNum" sz="quarter" idx="5"/>
          </p:nvPr>
        </p:nvSpPr>
        <p:spPr/>
        <p:txBody>
          <a:bodyPr/>
          <a:lstStyle/>
          <a:p>
            <a:fld id="{064AE7F6-6E42-B34E-8073-6833EB5854B8}" type="slidenum">
              <a:rPr lang="en-US" smtClean="0"/>
              <a:t>15</a:t>
            </a:fld>
            <a:endParaRPr lang="en-US"/>
          </a:p>
        </p:txBody>
      </p:sp>
    </p:spTree>
    <p:extLst>
      <p:ext uri="{BB962C8B-B14F-4D97-AF65-F5344CB8AC3E}">
        <p14:creationId xmlns:p14="http://schemas.microsoft.com/office/powerpoint/2010/main" val="2022486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Agenda is outlined here,</a:t>
            </a:r>
          </a:p>
          <a:p>
            <a:r>
              <a:rPr lang="en-US" dirty="0"/>
              <a:t> Objectives followed by some understanding of the data available,</a:t>
            </a:r>
          </a:p>
          <a:p>
            <a:r>
              <a:rPr lang="en-US" dirty="0"/>
              <a:t> then how we create an initial fit </a:t>
            </a:r>
          </a:p>
          <a:p>
            <a:r>
              <a:rPr lang="en-US" dirty="0"/>
              <a:t>which we refine to build a parsimonious Model </a:t>
            </a:r>
          </a:p>
          <a:p>
            <a:r>
              <a:rPr lang="en-US" dirty="0"/>
              <a:t>and finally leave you with some glimpses of how modeling could help the marketing department for solving a use case </a:t>
            </a:r>
          </a:p>
        </p:txBody>
      </p:sp>
      <p:sp>
        <p:nvSpPr>
          <p:cNvPr id="4" name="Slide Number Placeholder 3"/>
          <p:cNvSpPr>
            <a:spLocks noGrp="1"/>
          </p:cNvSpPr>
          <p:nvPr>
            <p:ph type="sldNum" sz="quarter" idx="5"/>
          </p:nvPr>
        </p:nvSpPr>
        <p:spPr/>
        <p:txBody>
          <a:bodyPr/>
          <a:lstStyle/>
          <a:p>
            <a:fld id="{064AE7F6-6E42-B34E-8073-6833EB5854B8}" type="slidenum">
              <a:rPr lang="en-US" smtClean="0"/>
              <a:t>2</a:t>
            </a:fld>
            <a:endParaRPr lang="en-US"/>
          </a:p>
        </p:txBody>
      </p:sp>
    </p:spTree>
    <p:extLst>
      <p:ext uri="{BB962C8B-B14F-4D97-AF65-F5344CB8AC3E}">
        <p14:creationId xmlns:p14="http://schemas.microsoft.com/office/powerpoint/2010/main" val="2369051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Objectives for the lead data scientist is - Creating a revenue prediction model from a training data set of 15K loyal customers HH's dataset and then evaluating the models for  accuracy, identifying relevant features for predicting the revenue, applying the model to test data set of 5K customers to review the validity of the model. Finally use the model(s) to predict customer revenue on a prospect data set (~6K customers). </a:t>
            </a:r>
          </a:p>
          <a:p>
            <a:endParaRPr lang="en-US" dirty="0"/>
          </a:p>
          <a:p>
            <a:r>
              <a:rPr lang="en-US" dirty="0"/>
              <a:t>Where modeling ends the real world problem solving starts, </a:t>
            </a:r>
          </a:p>
          <a:p>
            <a:endParaRPr lang="en-US" dirty="0"/>
          </a:p>
          <a:p>
            <a:r>
              <a:rPr lang="en-US" dirty="0"/>
              <a:t>so Ideally, we want to do some further Exploration of results based the predictions to identify the best customers of BBY </a:t>
            </a:r>
          </a:p>
          <a:p>
            <a:r>
              <a:rPr lang="en-US" dirty="0"/>
              <a:t>and bring those insights from the final exploration to the data science department for acceptance (and who knows may be even inspiration)...</a:t>
            </a:r>
          </a:p>
        </p:txBody>
      </p:sp>
      <p:sp>
        <p:nvSpPr>
          <p:cNvPr id="4" name="Slide Number Placeholder 3"/>
          <p:cNvSpPr>
            <a:spLocks noGrp="1"/>
          </p:cNvSpPr>
          <p:nvPr>
            <p:ph type="sldNum" sz="quarter" idx="5"/>
          </p:nvPr>
        </p:nvSpPr>
        <p:spPr/>
        <p:txBody>
          <a:bodyPr/>
          <a:lstStyle/>
          <a:p>
            <a:fld id="{064AE7F6-6E42-B34E-8073-6833EB5854B8}" type="slidenum">
              <a:rPr lang="en-US" smtClean="0"/>
              <a:t>3</a:t>
            </a:fld>
            <a:endParaRPr lang="en-US"/>
          </a:p>
        </p:txBody>
      </p:sp>
    </p:spTree>
    <p:extLst>
      <p:ext uri="{BB962C8B-B14F-4D97-AF65-F5344CB8AC3E}">
        <p14:creationId xmlns:p14="http://schemas.microsoft.com/office/powerpoint/2010/main" val="121059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available is a household data set obtained from internal and external sources of the stores. </a:t>
            </a:r>
          </a:p>
          <a:p>
            <a:endParaRPr lang="en-US" dirty="0"/>
          </a:p>
          <a:p>
            <a:r>
              <a:rPr lang="en-US" dirty="0"/>
              <a:t>The makers of the case have made the data highly anonymized and randomized, to be very evenly distributed by most parameters making most features low predictors … you will see what I mean by this in the next slides visually…. </a:t>
            </a:r>
          </a:p>
          <a:p>
            <a:endParaRPr lang="en-US" dirty="0"/>
          </a:p>
          <a:p>
            <a:r>
              <a:rPr lang="en-US" dirty="0"/>
              <a:t>Data is pre-sampled into training, testing and prospect data each set consisting of 5 files of same attributes … there is a variety of information - 80 attributes - ranging from demographics to consumer purchase behavior to types of donations made by HH’s , other geographic data, magazine </a:t>
            </a:r>
            <a:r>
              <a:rPr lang="en-US" dirty="0" err="1"/>
              <a:t>scubscriptions</a:t>
            </a:r>
            <a:r>
              <a:rPr lang="en-US" dirty="0"/>
              <a:t> of the HH’s and even their political views / affiliations, </a:t>
            </a:r>
          </a:p>
          <a:p>
            <a:endParaRPr lang="en-US" dirty="0"/>
          </a:p>
          <a:p>
            <a:r>
              <a:rPr lang="en-US" dirty="0"/>
              <a:t>frankly we need careful consideration on what is fair to use in a model from an ethical standpoint ….</a:t>
            </a:r>
          </a:p>
        </p:txBody>
      </p:sp>
      <p:sp>
        <p:nvSpPr>
          <p:cNvPr id="4" name="Slide Number Placeholder 3"/>
          <p:cNvSpPr>
            <a:spLocks noGrp="1"/>
          </p:cNvSpPr>
          <p:nvPr>
            <p:ph type="sldNum" sz="quarter" idx="5"/>
          </p:nvPr>
        </p:nvSpPr>
        <p:spPr/>
        <p:txBody>
          <a:bodyPr/>
          <a:lstStyle/>
          <a:p>
            <a:fld id="{064AE7F6-6E42-B34E-8073-6833EB5854B8}" type="slidenum">
              <a:rPr lang="en-US" smtClean="0"/>
              <a:t>4</a:t>
            </a:fld>
            <a:endParaRPr lang="en-US"/>
          </a:p>
        </p:txBody>
      </p:sp>
    </p:spTree>
    <p:extLst>
      <p:ext uri="{BB962C8B-B14F-4D97-AF65-F5344CB8AC3E}">
        <p14:creationId xmlns:p14="http://schemas.microsoft.com/office/powerpoint/2010/main" val="3528071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into reviewing the training data, first up on the left we have a histogram to represent the revenue by frequency. This is a nice distribution peaking roughly in the middle and very gaussian. Something that's obvious but not always conspicuous is the fact that this data represents loyal customers who made a purchase, so when it comes to applying this on prospect data we are going to miss the info / features that make up who is likely to not be a customer of BBY, which means we are already going to have some error on that front. </a:t>
            </a:r>
          </a:p>
          <a:p>
            <a:endParaRPr lang="en-US" dirty="0"/>
          </a:p>
          <a:p>
            <a:r>
              <a:rPr lang="en-US" dirty="0"/>
              <a:t>Next up, On the right, we have Gender composition of the HH's and how the revenue averages vary by that. Vey even distribution and a lot of unknowns underscore this data set. </a:t>
            </a:r>
          </a:p>
        </p:txBody>
      </p:sp>
      <p:sp>
        <p:nvSpPr>
          <p:cNvPr id="4" name="Slide Number Placeholder 3"/>
          <p:cNvSpPr>
            <a:spLocks noGrp="1"/>
          </p:cNvSpPr>
          <p:nvPr>
            <p:ph type="sldNum" sz="quarter" idx="5"/>
          </p:nvPr>
        </p:nvSpPr>
        <p:spPr/>
        <p:txBody>
          <a:bodyPr/>
          <a:lstStyle/>
          <a:p>
            <a:fld id="{064AE7F6-6E42-B34E-8073-6833EB5854B8}" type="slidenum">
              <a:rPr lang="en-US" smtClean="0"/>
              <a:t>5</a:t>
            </a:fld>
            <a:endParaRPr lang="en-US"/>
          </a:p>
        </p:txBody>
      </p:sp>
    </p:spTree>
    <p:extLst>
      <p:ext uri="{BB962C8B-B14F-4D97-AF65-F5344CB8AC3E}">
        <p14:creationId xmlns:p14="http://schemas.microsoft.com/office/powerpoint/2010/main" val="321182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on the left we have box plot of revenue by presence of children, again very evenly distributed. and on the right we have boxplot of </a:t>
            </a:r>
            <a:r>
              <a:rPr lang="en-US" dirty="0" err="1"/>
              <a:t>HomeOwner</a:t>
            </a:r>
            <a:r>
              <a:rPr lang="en-US" dirty="0"/>
              <a:t> vs renter against average revenue. Clearly again nothing much to infer here as the data is very evenly distributed, making these variables also low predictors (</a:t>
            </a:r>
            <a:r>
              <a:rPr lang="en-US" dirty="0" err="1"/>
              <a:t>atleast</a:t>
            </a:r>
            <a:r>
              <a:rPr lang="en-US" dirty="0"/>
              <a:t> on their own).</a:t>
            </a:r>
          </a:p>
          <a:p>
            <a:endParaRPr lang="en-US" dirty="0"/>
          </a:p>
          <a:p>
            <a:r>
              <a:rPr lang="en-US" dirty="0"/>
              <a:t>Something else to call is that most features have a lot of Unknowns or blank values which will means that the data needs some treatments / standardizations before it could be used for modeling purposes.</a:t>
            </a:r>
          </a:p>
        </p:txBody>
      </p:sp>
      <p:sp>
        <p:nvSpPr>
          <p:cNvPr id="4" name="Slide Number Placeholder 3"/>
          <p:cNvSpPr>
            <a:spLocks noGrp="1"/>
          </p:cNvSpPr>
          <p:nvPr>
            <p:ph type="sldNum" sz="quarter" idx="5"/>
          </p:nvPr>
        </p:nvSpPr>
        <p:spPr/>
        <p:txBody>
          <a:bodyPr/>
          <a:lstStyle/>
          <a:p>
            <a:fld id="{064AE7F6-6E42-B34E-8073-6833EB5854B8}" type="slidenum">
              <a:rPr lang="en-US" smtClean="0"/>
              <a:t>6</a:t>
            </a:fld>
            <a:endParaRPr lang="en-US"/>
          </a:p>
        </p:txBody>
      </p:sp>
    </p:spTree>
    <p:extLst>
      <p:ext uri="{BB962C8B-B14F-4D97-AF65-F5344CB8AC3E}">
        <p14:creationId xmlns:p14="http://schemas.microsoft.com/office/powerpoint/2010/main" val="2271126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Scatter plot on the left shows </a:t>
            </a:r>
            <a:r>
              <a:rPr lang="en-US" dirty="0" err="1"/>
              <a:t>networth</a:t>
            </a:r>
            <a:r>
              <a:rPr lang="en-US" dirty="0"/>
              <a:t> buckets and the spread of revenue along the buckets. </a:t>
            </a:r>
          </a:p>
          <a:p>
            <a:endParaRPr lang="en-US" dirty="0"/>
          </a:p>
          <a:p>
            <a:r>
              <a:rPr lang="en-US" dirty="0" err="1"/>
              <a:t>Barchart</a:t>
            </a:r>
            <a:r>
              <a:rPr lang="en-US" dirty="0"/>
              <a:t> on the right shows Education levels and the corresponding of the average revenue for each education level</a:t>
            </a:r>
          </a:p>
          <a:p>
            <a:endParaRPr lang="en-US" dirty="0"/>
          </a:p>
          <a:p>
            <a:r>
              <a:rPr lang="en-US" dirty="0"/>
              <a:t>Recurring theme, even distribution of data, exception is one education category which shows a higher than average revenue than rest of categories.</a:t>
            </a:r>
          </a:p>
        </p:txBody>
      </p:sp>
      <p:sp>
        <p:nvSpPr>
          <p:cNvPr id="4" name="Slide Number Placeholder 3"/>
          <p:cNvSpPr>
            <a:spLocks noGrp="1"/>
          </p:cNvSpPr>
          <p:nvPr>
            <p:ph type="sldNum" sz="quarter" idx="5"/>
          </p:nvPr>
        </p:nvSpPr>
        <p:spPr/>
        <p:txBody>
          <a:bodyPr/>
          <a:lstStyle/>
          <a:p>
            <a:fld id="{064AE7F6-6E42-B34E-8073-6833EB5854B8}" type="slidenum">
              <a:rPr lang="en-US" smtClean="0"/>
              <a:t>7</a:t>
            </a:fld>
            <a:endParaRPr lang="en-US"/>
          </a:p>
        </p:txBody>
      </p:sp>
    </p:spTree>
    <p:extLst>
      <p:ext uri="{BB962C8B-B14F-4D97-AF65-F5344CB8AC3E}">
        <p14:creationId xmlns:p14="http://schemas.microsoft.com/office/powerpoint/2010/main" val="2976469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let review the data on a map, highly evenly distributed across all states of </a:t>
            </a:r>
            <a:r>
              <a:rPr lang="en-US" dirty="0" err="1"/>
              <a:t>usa</a:t>
            </a:r>
            <a:r>
              <a:rPr lang="en-US" dirty="0"/>
              <a:t> and with color scheme of blue (low revenue) to red (high Revenue) </a:t>
            </a:r>
          </a:p>
          <a:p>
            <a:endParaRPr lang="en-US" dirty="0"/>
          </a:p>
          <a:p>
            <a:r>
              <a:rPr lang="en-US" dirty="0"/>
              <a:t>Reviewing the revenue distribution using STATEFIPS , which are standardized codes representing the 50 something states of </a:t>
            </a:r>
            <a:r>
              <a:rPr lang="en-US" dirty="0" err="1"/>
              <a:t>usa</a:t>
            </a:r>
            <a:r>
              <a:rPr lang="en-US" dirty="0"/>
              <a:t>, on a bar chart we find backing for our inference from the map. </a:t>
            </a:r>
          </a:p>
        </p:txBody>
      </p:sp>
      <p:sp>
        <p:nvSpPr>
          <p:cNvPr id="4" name="Slide Number Placeholder 3"/>
          <p:cNvSpPr>
            <a:spLocks noGrp="1"/>
          </p:cNvSpPr>
          <p:nvPr>
            <p:ph type="sldNum" sz="quarter" idx="5"/>
          </p:nvPr>
        </p:nvSpPr>
        <p:spPr/>
        <p:txBody>
          <a:bodyPr/>
          <a:lstStyle/>
          <a:p>
            <a:fld id="{064AE7F6-6E42-B34E-8073-6833EB5854B8}" type="slidenum">
              <a:rPr lang="en-US" smtClean="0"/>
              <a:t>8</a:t>
            </a:fld>
            <a:endParaRPr lang="en-US"/>
          </a:p>
        </p:txBody>
      </p:sp>
    </p:spTree>
    <p:extLst>
      <p:ext uri="{BB962C8B-B14F-4D97-AF65-F5344CB8AC3E}">
        <p14:creationId xmlns:p14="http://schemas.microsoft.com/office/powerpoint/2010/main" val="45343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used </a:t>
            </a:r>
            <a:r>
              <a:rPr lang="en-US" dirty="0" err="1"/>
              <a:t>Vtreat</a:t>
            </a:r>
            <a:r>
              <a:rPr lang="en-US" dirty="0"/>
              <a:t> library in R to standardize my input data as a one step solution to avoid manual imputation and other decisions.</a:t>
            </a:r>
          </a:p>
          <a:p>
            <a:endParaRPr lang="en-US" dirty="0"/>
          </a:p>
          <a:p>
            <a:r>
              <a:rPr lang="en-US" dirty="0"/>
              <a:t>Models used in my first fit are Linear Reg, Random Forest, Gradient Boosting and XG Boost. Given the nature of the data being evenly distributed, to avoid overfit problems, I have also used cross validation into 3pools across all the 4 fits.</a:t>
            </a:r>
          </a:p>
          <a:p>
            <a:endParaRPr lang="en-US" dirty="0"/>
          </a:p>
          <a:p>
            <a:r>
              <a:rPr lang="en-US" dirty="0"/>
              <a:t>For this first iteration,  I decided to let the models use all the variables in treated input set as I am trying to assess most useful features in predicting revenue and then in establishing a baseline for my error metrics which ideally, we want to improve them in the final model. </a:t>
            </a:r>
          </a:p>
          <a:p>
            <a:r>
              <a:rPr lang="en-US" dirty="0"/>
              <a:t>Low R2 and RMSE in the high 90's underscore these initial models. </a:t>
            </a:r>
          </a:p>
          <a:p>
            <a:endParaRPr lang="en-US" dirty="0"/>
          </a:p>
          <a:p>
            <a:r>
              <a:rPr lang="en-US" dirty="0" err="1"/>
              <a:t>VarImp</a:t>
            </a:r>
            <a:r>
              <a:rPr lang="en-US" dirty="0"/>
              <a:t> Function in caret package was used to retrieve the top 20 variables of each model and the second table on the slide shows top 10 only but the point here is to build a parsimonious model considering the most relevant features</a:t>
            </a:r>
          </a:p>
          <a:p>
            <a:endParaRPr lang="en-US" dirty="0"/>
          </a:p>
        </p:txBody>
      </p:sp>
      <p:sp>
        <p:nvSpPr>
          <p:cNvPr id="4" name="Slide Number Placeholder 3"/>
          <p:cNvSpPr>
            <a:spLocks noGrp="1"/>
          </p:cNvSpPr>
          <p:nvPr>
            <p:ph type="sldNum" sz="quarter" idx="5"/>
          </p:nvPr>
        </p:nvSpPr>
        <p:spPr/>
        <p:txBody>
          <a:bodyPr/>
          <a:lstStyle/>
          <a:p>
            <a:fld id="{064AE7F6-6E42-B34E-8073-6833EB5854B8}" type="slidenum">
              <a:rPr lang="en-US" smtClean="0"/>
              <a:t>9</a:t>
            </a:fld>
            <a:endParaRPr lang="en-US"/>
          </a:p>
        </p:txBody>
      </p:sp>
    </p:spTree>
    <p:extLst>
      <p:ext uri="{BB962C8B-B14F-4D97-AF65-F5344CB8AC3E}">
        <p14:creationId xmlns:p14="http://schemas.microsoft.com/office/powerpoint/2010/main" val="324239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12/14/24</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8842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12/14/24</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156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12/14/24</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238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12/14/24</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721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12/14/24</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888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12/14/24</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3038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12/14/24</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974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12/14/24</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0010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12/14/24</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926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12/14/24</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1330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12/14/24</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7842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12/14/24</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54055648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21">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ED0186-5611-8D51-4F24-CA0FD57A2BBF}"/>
              </a:ext>
            </a:extLst>
          </p:cNvPr>
          <p:cNvSpPr>
            <a:spLocks noGrp="1"/>
          </p:cNvSpPr>
          <p:nvPr>
            <p:ph type="ctrTitle"/>
          </p:nvPr>
        </p:nvSpPr>
        <p:spPr>
          <a:xfrm>
            <a:off x="176693" y="2355599"/>
            <a:ext cx="5709391" cy="2387600"/>
          </a:xfrm>
        </p:spPr>
        <p:txBody>
          <a:bodyPr>
            <a:normAutofit/>
          </a:bodyPr>
          <a:lstStyle/>
          <a:p>
            <a:pPr algn="l"/>
            <a:r>
              <a:rPr lang="en-US" dirty="0"/>
              <a:t>Bedding Bathing &amp; Yonder (BBY) </a:t>
            </a:r>
          </a:p>
        </p:txBody>
      </p:sp>
      <p:pic>
        <p:nvPicPr>
          <p:cNvPr id="4" name="Picture 3">
            <a:extLst>
              <a:ext uri="{FF2B5EF4-FFF2-40B4-BE49-F238E27FC236}">
                <a16:creationId xmlns:a16="http://schemas.microsoft.com/office/drawing/2014/main" id="{94BE1FAB-9069-133B-C03B-AD5BE4DA5018}"/>
              </a:ext>
            </a:extLst>
          </p:cNvPr>
          <p:cNvPicPr>
            <a:picLocks noChangeAspect="1"/>
          </p:cNvPicPr>
          <p:nvPr/>
        </p:nvPicPr>
        <p:blipFill>
          <a:blip r:embed="rId3"/>
          <a:srcRect l="16592" r="12780"/>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26"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8"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9DAFB70-CDC8-5668-5665-7A02259BD731}"/>
              </a:ext>
            </a:extLst>
          </p:cNvPr>
          <p:cNvSpPr txBox="1"/>
          <p:nvPr/>
        </p:nvSpPr>
        <p:spPr>
          <a:xfrm>
            <a:off x="176693" y="4886143"/>
            <a:ext cx="6193366"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rPr>
              <a:t>An American merchandise retail chain </a:t>
            </a:r>
            <a:endParaRPr lang="en-US" dirty="0"/>
          </a:p>
        </p:txBody>
      </p:sp>
      <p:sp>
        <p:nvSpPr>
          <p:cNvPr id="3" name="TextBox 2">
            <a:extLst>
              <a:ext uri="{FF2B5EF4-FFF2-40B4-BE49-F238E27FC236}">
                <a16:creationId xmlns:a16="http://schemas.microsoft.com/office/drawing/2014/main" id="{DE3EBDDD-D0F3-6879-F79F-BAF1D9F04788}"/>
              </a:ext>
            </a:extLst>
          </p:cNvPr>
          <p:cNvSpPr txBox="1"/>
          <p:nvPr/>
        </p:nvSpPr>
        <p:spPr>
          <a:xfrm>
            <a:off x="176693" y="2192508"/>
            <a:ext cx="6193366" cy="646331"/>
          </a:xfrm>
          <a:prstGeom prst="rect">
            <a:avLst/>
          </a:prstGeom>
          <a:noFill/>
        </p:spPr>
        <p:txBody>
          <a:bodyPr wrap="square">
            <a:spAutoFit/>
          </a:bodyPr>
          <a:lstStyle/>
          <a:p>
            <a:r>
              <a:rPr lang="en-US" sz="2400" dirty="0">
                <a:latin typeface="Calibri" panose="020F0502020204030204" pitchFamily="34" charset="0"/>
              </a:rPr>
              <a:t>Data Analytics </a:t>
            </a:r>
          </a:p>
          <a:p>
            <a:r>
              <a:rPr lang="en-US" sz="1200" dirty="0">
                <a:latin typeface="Calibri" panose="020F0502020204030204" pitchFamily="34" charset="0"/>
              </a:rPr>
              <a:t> Marketing Department</a:t>
            </a:r>
            <a:endParaRPr lang="en-US" sz="1200" dirty="0"/>
          </a:p>
        </p:txBody>
      </p:sp>
    </p:spTree>
    <p:extLst>
      <p:ext uri="{BB962C8B-B14F-4D97-AF65-F5344CB8AC3E}">
        <p14:creationId xmlns:p14="http://schemas.microsoft.com/office/powerpoint/2010/main" val="165958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B15CA7F-B6B0-1E43-C0A6-57AB1FCEA239}"/>
              </a:ext>
            </a:extLst>
          </p:cNvPr>
          <p:cNvSpPr txBox="1"/>
          <p:nvPr/>
        </p:nvSpPr>
        <p:spPr>
          <a:xfrm>
            <a:off x="655890" y="1056409"/>
            <a:ext cx="5393361"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Summary of the feature engineering performed</a:t>
            </a:r>
          </a:p>
          <a:p>
            <a:pPr indent="-228600">
              <a:lnSpc>
                <a:spcPct val="90000"/>
              </a:lnSpc>
              <a:spcAft>
                <a:spcPts val="600"/>
              </a:spcAft>
              <a:buFont typeface="Arial" panose="020B0604020202020204" pitchFamily="34" charset="0"/>
              <a:buChar char="•"/>
            </a:pPr>
            <a:endParaRPr lang="en-US" dirty="0"/>
          </a:p>
        </p:txBody>
      </p:sp>
      <p:sp>
        <p:nvSpPr>
          <p:cNvPr id="13"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2829C436-1294-077D-BFCB-7DB9286B0850}"/>
              </a:ext>
            </a:extLst>
          </p:cNvPr>
          <p:cNvSpPr txBox="1">
            <a:spLocks/>
          </p:cNvSpPr>
          <p:nvPr/>
        </p:nvSpPr>
        <p:spPr>
          <a:xfrm>
            <a:off x="547290" y="-1322772"/>
            <a:ext cx="6577905" cy="22850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t>Feature Engineering</a:t>
            </a:r>
          </a:p>
        </p:txBody>
      </p:sp>
      <p:sp>
        <p:nvSpPr>
          <p:cNvPr id="3" name="TextBox 2">
            <a:extLst>
              <a:ext uri="{FF2B5EF4-FFF2-40B4-BE49-F238E27FC236}">
                <a16:creationId xmlns:a16="http://schemas.microsoft.com/office/drawing/2014/main" id="{A6CB1443-9E6D-BF50-4925-25D8101F275B}"/>
              </a:ext>
            </a:extLst>
          </p:cNvPr>
          <p:cNvSpPr txBox="1"/>
          <p:nvPr/>
        </p:nvSpPr>
        <p:spPr>
          <a:xfrm>
            <a:off x="6466489" y="992482"/>
            <a:ext cx="6097978" cy="341632"/>
          </a:xfrm>
          <a:prstGeom prst="rect">
            <a:avLst/>
          </a:prstGeom>
          <a:noFill/>
        </p:spPr>
        <p:txBody>
          <a:bodyPr wrap="square">
            <a:spAutoFit/>
          </a:bodyPr>
          <a:lstStyle/>
          <a:p>
            <a:pPr indent="-228600">
              <a:lnSpc>
                <a:spcPct val="90000"/>
              </a:lnSpc>
              <a:spcAft>
                <a:spcPts val="600"/>
              </a:spcAft>
              <a:buFont typeface="Arial" panose="020B0604020202020204" pitchFamily="34" charset="0"/>
              <a:buChar char="•"/>
            </a:pPr>
            <a:r>
              <a:rPr lang="en-US" dirty="0"/>
              <a:t>Included Variables</a:t>
            </a:r>
          </a:p>
        </p:txBody>
      </p:sp>
      <p:sp>
        <p:nvSpPr>
          <p:cNvPr id="6" name="TextBox 5">
            <a:extLst>
              <a:ext uri="{FF2B5EF4-FFF2-40B4-BE49-F238E27FC236}">
                <a16:creationId xmlns:a16="http://schemas.microsoft.com/office/drawing/2014/main" id="{D2CB66B6-4E7D-6778-5E5C-F919ECC491A7}"/>
              </a:ext>
            </a:extLst>
          </p:cNvPr>
          <p:cNvSpPr txBox="1"/>
          <p:nvPr/>
        </p:nvSpPr>
        <p:spPr>
          <a:xfrm>
            <a:off x="6631658" y="1405471"/>
            <a:ext cx="4380172" cy="3785652"/>
          </a:xfrm>
          <a:prstGeom prst="rect">
            <a:avLst/>
          </a:prstGeom>
          <a:noFill/>
          <a:ln>
            <a:solidFill>
              <a:schemeClr val="accent1"/>
            </a:solidFill>
          </a:ln>
        </p:spPr>
        <p:txBody>
          <a:bodyPr wrap="square">
            <a:spAutoFit/>
          </a:bodyPr>
          <a:lstStyle/>
          <a:p>
            <a:r>
              <a:rPr lang="en-US" sz="1000" dirty="0">
                <a:solidFill>
                  <a:srgbClr val="00B050"/>
                </a:solidFill>
              </a:rPr>
              <a:t>"</a:t>
            </a:r>
            <a:r>
              <a:rPr lang="en-US" sz="1000" dirty="0" err="1">
                <a:solidFill>
                  <a:srgbClr val="00B050"/>
                </a:solidFill>
              </a:rPr>
              <a:t>Education_lev_x_Some_College_minus_Extremely_Likely</a:t>
            </a:r>
            <a:r>
              <a:rPr lang="en-US" sz="1000" dirty="0">
                <a:solidFill>
                  <a:srgbClr val="00B050"/>
                </a:solidFill>
              </a:rPr>
              <a:t>", "</a:t>
            </a:r>
            <a:r>
              <a:rPr lang="en-US" sz="1000" dirty="0" err="1">
                <a:solidFill>
                  <a:srgbClr val="00B050"/>
                </a:solidFill>
              </a:rPr>
              <a:t>DogOwner_lev_x</a:t>
            </a:r>
            <a:r>
              <a:rPr lang="en-US" sz="1000" dirty="0">
                <a:solidFill>
                  <a:srgbClr val="00B050"/>
                </a:solidFill>
              </a:rPr>
              <a:t>_", "</a:t>
            </a:r>
            <a:r>
              <a:rPr lang="en-US" sz="1000" dirty="0" err="1">
                <a:solidFill>
                  <a:srgbClr val="00B050"/>
                </a:solidFill>
              </a:rPr>
              <a:t>EthnicDescription_catN</a:t>
            </a:r>
            <a:r>
              <a:rPr lang="en-US" sz="1000" dirty="0">
                <a:solidFill>
                  <a:srgbClr val="00B050"/>
                </a:solidFill>
              </a:rPr>
              <a:t>", "</a:t>
            </a:r>
            <a:r>
              <a:rPr lang="en-US" sz="1000" dirty="0" err="1">
                <a:solidFill>
                  <a:srgbClr val="00B050"/>
                </a:solidFill>
              </a:rPr>
              <a:t>MedianEducationYears</a:t>
            </a:r>
            <a:r>
              <a:rPr lang="en-US" sz="1000" dirty="0">
                <a:solidFill>
                  <a:srgbClr val="00B050"/>
                </a:solidFill>
              </a:rPr>
              <a:t>", "</a:t>
            </a:r>
            <a:r>
              <a:rPr lang="en-US" sz="1000" dirty="0" err="1">
                <a:solidFill>
                  <a:srgbClr val="00B050"/>
                </a:solidFill>
              </a:rPr>
              <a:t>Education_lev_x_HS_Diploma_minus_Likely</a:t>
            </a:r>
            <a:r>
              <a:rPr lang="en-US" sz="1000" dirty="0">
                <a:solidFill>
                  <a:srgbClr val="00B050"/>
                </a:solidFill>
              </a:rPr>
              <a:t>", "BookBuyerInHome_lev_x_2_book_purchases_in_home", "</a:t>
            </a:r>
            <a:r>
              <a:rPr lang="en-US" sz="1000" dirty="0" err="1">
                <a:solidFill>
                  <a:srgbClr val="00B050"/>
                </a:solidFill>
              </a:rPr>
              <a:t>OccupationIndustry_lev_x_Clerical_slash_Office</a:t>
            </a:r>
            <a:r>
              <a:rPr lang="en-US" sz="1000" dirty="0">
                <a:solidFill>
                  <a:srgbClr val="00B050"/>
                </a:solidFill>
              </a:rPr>
              <a:t>", "</a:t>
            </a:r>
            <a:r>
              <a:rPr lang="en-US" sz="1000" dirty="0" err="1">
                <a:solidFill>
                  <a:srgbClr val="00B050"/>
                </a:solidFill>
              </a:rPr>
              <a:t>OccupationIndustry_lev_x_Manufacturing</a:t>
            </a:r>
            <a:r>
              <a:rPr lang="en-US" sz="1000" dirty="0">
                <a:solidFill>
                  <a:srgbClr val="00B050"/>
                </a:solidFill>
              </a:rPr>
              <a:t>", "</a:t>
            </a:r>
            <a:r>
              <a:rPr lang="en-US" sz="1000" dirty="0" err="1">
                <a:solidFill>
                  <a:srgbClr val="00B050"/>
                </a:solidFill>
              </a:rPr>
              <a:t>OccupationIndustry_lev_x_Financial_Services</a:t>
            </a:r>
            <a:r>
              <a:rPr lang="en-US" sz="1000" dirty="0">
                <a:solidFill>
                  <a:srgbClr val="00B050"/>
                </a:solidFill>
              </a:rPr>
              <a:t>", "</a:t>
            </a:r>
            <a:r>
              <a:rPr lang="en-US" sz="1000" dirty="0" err="1">
                <a:solidFill>
                  <a:srgbClr val="00B050"/>
                </a:solidFill>
              </a:rPr>
              <a:t>Education_lev_x_HS_Diploma_minus_Extremely_Likely</a:t>
            </a:r>
            <a:r>
              <a:rPr lang="en-US" sz="1000" dirty="0">
                <a:solidFill>
                  <a:srgbClr val="00B050"/>
                </a:solidFill>
              </a:rPr>
              <a:t>", "</a:t>
            </a:r>
            <a:r>
              <a:rPr lang="en-US" sz="1000" dirty="0" err="1">
                <a:solidFill>
                  <a:srgbClr val="00B050"/>
                </a:solidFill>
              </a:rPr>
              <a:t>BookBuyerInHome_catP</a:t>
            </a:r>
            <a:r>
              <a:rPr lang="en-US" sz="1000" dirty="0">
                <a:solidFill>
                  <a:srgbClr val="00B050"/>
                </a:solidFill>
              </a:rPr>
              <a:t>", "</a:t>
            </a:r>
            <a:r>
              <a:rPr lang="en-US" sz="1000" dirty="0" err="1">
                <a:solidFill>
                  <a:srgbClr val="00B050"/>
                </a:solidFill>
              </a:rPr>
              <a:t>BookBuyerInHome_lev_x</a:t>
            </a:r>
            <a:r>
              <a:rPr lang="en-US" sz="1000" dirty="0">
                <a:solidFill>
                  <a:srgbClr val="00B050"/>
                </a:solidFill>
              </a:rPr>
              <a:t>_", "BookBuyerInHome_lev_x_1_book_purchase_in_home_", "</a:t>
            </a:r>
            <a:r>
              <a:rPr lang="en-US" sz="1000" dirty="0" err="1">
                <a:solidFill>
                  <a:srgbClr val="00B050"/>
                </a:solidFill>
              </a:rPr>
              <a:t>OccupationIndustry_lev_x_Skilled_Trades</a:t>
            </a:r>
            <a:r>
              <a:rPr lang="en-US" sz="1000" dirty="0">
                <a:solidFill>
                  <a:srgbClr val="00B050"/>
                </a:solidFill>
              </a:rPr>
              <a:t>", "</a:t>
            </a:r>
            <a:r>
              <a:rPr lang="en-US" sz="1000" dirty="0" err="1">
                <a:solidFill>
                  <a:srgbClr val="00B050"/>
                </a:solidFill>
              </a:rPr>
              <a:t>OccupationIndustry_lev_x_Medical</a:t>
            </a:r>
            <a:r>
              <a:rPr lang="en-US" sz="1000" dirty="0">
                <a:solidFill>
                  <a:srgbClr val="00B050"/>
                </a:solidFill>
              </a:rPr>
              <a:t>", "</a:t>
            </a:r>
            <a:r>
              <a:rPr lang="en-US" sz="1000" dirty="0" err="1">
                <a:solidFill>
                  <a:srgbClr val="00B050"/>
                </a:solidFill>
              </a:rPr>
              <a:t>OccupationIndustry_lev_x_Management</a:t>
            </a:r>
            <a:r>
              <a:rPr lang="en-US" sz="1000" dirty="0">
                <a:solidFill>
                  <a:srgbClr val="00B050"/>
                </a:solidFill>
              </a:rPr>
              <a:t>", "</a:t>
            </a:r>
            <a:r>
              <a:rPr lang="en-US" sz="1000" dirty="0" err="1">
                <a:solidFill>
                  <a:srgbClr val="00B050"/>
                </a:solidFill>
              </a:rPr>
              <a:t>OccupationIndustry_lev_x_Unknown</a:t>
            </a:r>
            <a:r>
              <a:rPr lang="en-US" sz="1000" dirty="0">
                <a:solidFill>
                  <a:srgbClr val="00B050"/>
                </a:solidFill>
              </a:rPr>
              <a:t>", "</a:t>
            </a:r>
            <a:r>
              <a:rPr lang="en-US" sz="1000" dirty="0" err="1">
                <a:solidFill>
                  <a:srgbClr val="00B050"/>
                </a:solidFill>
              </a:rPr>
              <a:t>OccupationIndustry_catP</a:t>
            </a:r>
            <a:r>
              <a:rPr lang="en-US" sz="1000" dirty="0">
                <a:solidFill>
                  <a:srgbClr val="00B050"/>
                </a:solidFill>
              </a:rPr>
              <a:t>", "</a:t>
            </a:r>
            <a:r>
              <a:rPr lang="en-US" sz="1000" dirty="0" err="1">
                <a:solidFill>
                  <a:srgbClr val="00B050"/>
                </a:solidFill>
              </a:rPr>
              <a:t>OccupationIndustry_lev_x_Other</a:t>
            </a:r>
            <a:r>
              <a:rPr lang="en-US" sz="1000" dirty="0">
                <a:solidFill>
                  <a:srgbClr val="00B050"/>
                </a:solidFill>
              </a:rPr>
              <a:t>", "</a:t>
            </a:r>
            <a:r>
              <a:rPr lang="en-US" sz="1000" dirty="0" err="1">
                <a:solidFill>
                  <a:srgbClr val="00B050"/>
                </a:solidFill>
              </a:rPr>
              <a:t>OccupationIndustry_lev_x_Education</a:t>
            </a:r>
            <a:r>
              <a:rPr lang="en-US" sz="1000" dirty="0">
                <a:solidFill>
                  <a:srgbClr val="00B050"/>
                </a:solidFill>
              </a:rPr>
              <a:t>", "</a:t>
            </a:r>
            <a:r>
              <a:rPr lang="en-US" sz="1000" dirty="0" err="1">
                <a:solidFill>
                  <a:srgbClr val="00B050"/>
                </a:solidFill>
              </a:rPr>
              <a:t>BroadEthnicGroupings_catP</a:t>
            </a:r>
            <a:r>
              <a:rPr lang="en-US" sz="1000" dirty="0">
                <a:solidFill>
                  <a:srgbClr val="00B050"/>
                </a:solidFill>
              </a:rPr>
              <a:t>", "ISPSA", "</a:t>
            </a:r>
            <a:r>
              <a:rPr lang="en-US" sz="1000" dirty="0" err="1">
                <a:solidFill>
                  <a:srgbClr val="00B050"/>
                </a:solidFill>
              </a:rPr>
              <a:t>BroadEthnicGroupings_catD</a:t>
            </a:r>
            <a:r>
              <a:rPr lang="en-US" sz="1000" dirty="0">
                <a:solidFill>
                  <a:srgbClr val="00B050"/>
                </a:solidFill>
              </a:rPr>
              <a:t>", "</a:t>
            </a:r>
            <a:r>
              <a:rPr lang="en-US" sz="1000" dirty="0" err="1">
                <a:solidFill>
                  <a:srgbClr val="00B050"/>
                </a:solidFill>
              </a:rPr>
              <a:t>EthnicDescription_catP</a:t>
            </a:r>
            <a:r>
              <a:rPr lang="en-US" sz="1000" dirty="0">
                <a:solidFill>
                  <a:srgbClr val="00B050"/>
                </a:solidFill>
              </a:rPr>
              <a:t>", "</a:t>
            </a:r>
            <a:r>
              <a:rPr lang="en-US" sz="1000" dirty="0" err="1">
                <a:solidFill>
                  <a:srgbClr val="00B050"/>
                </a:solidFill>
              </a:rPr>
              <a:t>BroadEthnicGroupings_catN</a:t>
            </a:r>
            <a:r>
              <a:rPr lang="en-US" sz="1000" dirty="0">
                <a:solidFill>
                  <a:srgbClr val="00B050"/>
                </a:solidFill>
              </a:rPr>
              <a:t>", "</a:t>
            </a:r>
            <a:r>
              <a:rPr lang="en-US" sz="1000" dirty="0" err="1">
                <a:solidFill>
                  <a:srgbClr val="00B050"/>
                </a:solidFill>
              </a:rPr>
              <a:t>Education_catP</a:t>
            </a:r>
            <a:r>
              <a:rPr lang="en-US" sz="1000" dirty="0">
                <a:solidFill>
                  <a:srgbClr val="00B050"/>
                </a:solidFill>
              </a:rPr>
              <a:t>", "</a:t>
            </a:r>
            <a:r>
              <a:rPr lang="en-US" sz="1000" dirty="0" err="1">
                <a:solidFill>
                  <a:srgbClr val="00B050"/>
                </a:solidFill>
              </a:rPr>
              <a:t>EthnicDescription_catD</a:t>
            </a:r>
            <a:r>
              <a:rPr lang="en-US" sz="1000" dirty="0">
                <a:solidFill>
                  <a:srgbClr val="00B050"/>
                </a:solidFill>
              </a:rPr>
              <a:t>", "</a:t>
            </a:r>
            <a:r>
              <a:rPr lang="en-US" sz="1000" dirty="0" err="1">
                <a:solidFill>
                  <a:srgbClr val="00B050"/>
                </a:solidFill>
              </a:rPr>
              <a:t>Education_catD</a:t>
            </a:r>
            <a:r>
              <a:rPr lang="en-US" sz="1000" dirty="0">
                <a:solidFill>
                  <a:srgbClr val="00B050"/>
                </a:solidFill>
              </a:rPr>
              <a:t>", "</a:t>
            </a:r>
            <a:r>
              <a:rPr lang="en-US" sz="1000" dirty="0" err="1">
                <a:solidFill>
                  <a:srgbClr val="00B050"/>
                </a:solidFill>
              </a:rPr>
              <a:t>Education_catN</a:t>
            </a:r>
            <a:r>
              <a:rPr lang="en-US" sz="1000" dirty="0">
                <a:solidFill>
                  <a:srgbClr val="00B050"/>
                </a:solidFill>
              </a:rPr>
              <a:t>", "</a:t>
            </a:r>
            <a:r>
              <a:rPr lang="en-US" sz="1000" dirty="0" err="1">
                <a:solidFill>
                  <a:srgbClr val="00B050"/>
                </a:solidFill>
              </a:rPr>
              <a:t>NetWorth_catN</a:t>
            </a:r>
            <a:r>
              <a:rPr lang="en-US" sz="1000" dirty="0">
                <a:solidFill>
                  <a:srgbClr val="00B050"/>
                </a:solidFill>
              </a:rPr>
              <a:t>", "</a:t>
            </a:r>
            <a:r>
              <a:rPr lang="en-US" sz="1000" dirty="0" err="1">
                <a:solidFill>
                  <a:srgbClr val="00B050"/>
                </a:solidFill>
              </a:rPr>
              <a:t>OccupationIndustry_catD</a:t>
            </a:r>
            <a:r>
              <a:rPr lang="en-US" sz="1000" dirty="0">
                <a:solidFill>
                  <a:srgbClr val="00B050"/>
                </a:solidFill>
              </a:rPr>
              <a:t>", "</a:t>
            </a:r>
            <a:r>
              <a:rPr lang="en-US" sz="1000" dirty="0" err="1">
                <a:solidFill>
                  <a:srgbClr val="00B050"/>
                </a:solidFill>
              </a:rPr>
              <a:t>NetWorth_catP</a:t>
            </a:r>
            <a:r>
              <a:rPr lang="en-US" sz="1000" dirty="0">
                <a:solidFill>
                  <a:srgbClr val="00B050"/>
                </a:solidFill>
              </a:rPr>
              <a:t>", "</a:t>
            </a:r>
            <a:r>
              <a:rPr lang="en-US" sz="1000" dirty="0" err="1">
                <a:solidFill>
                  <a:srgbClr val="00B050"/>
                </a:solidFill>
              </a:rPr>
              <a:t>OccupationIndustry_catN</a:t>
            </a:r>
            <a:r>
              <a:rPr lang="en-US" sz="1000" dirty="0">
                <a:solidFill>
                  <a:srgbClr val="00B050"/>
                </a:solidFill>
              </a:rPr>
              <a:t>", "</a:t>
            </a:r>
            <a:r>
              <a:rPr lang="en-US" sz="1000" dirty="0" err="1">
                <a:solidFill>
                  <a:srgbClr val="00B050"/>
                </a:solidFill>
              </a:rPr>
              <a:t>NetWorth_catD</a:t>
            </a:r>
            <a:r>
              <a:rPr lang="en-US" sz="1000" dirty="0">
                <a:solidFill>
                  <a:srgbClr val="00B050"/>
                </a:solidFill>
              </a:rPr>
              <a:t>", "</a:t>
            </a:r>
            <a:r>
              <a:rPr lang="en-US" sz="1000" dirty="0" err="1">
                <a:solidFill>
                  <a:srgbClr val="00B050"/>
                </a:solidFill>
              </a:rPr>
              <a:t>BookBuyerInHome_catD</a:t>
            </a:r>
            <a:r>
              <a:rPr lang="en-US" sz="1000" dirty="0">
                <a:solidFill>
                  <a:srgbClr val="00B050"/>
                </a:solidFill>
              </a:rPr>
              <a:t>", "</a:t>
            </a:r>
            <a:r>
              <a:rPr lang="en-US" sz="1000" dirty="0" err="1">
                <a:solidFill>
                  <a:srgbClr val="00B050"/>
                </a:solidFill>
              </a:rPr>
              <a:t>BookBuyerInHome_catN</a:t>
            </a:r>
            <a:r>
              <a:rPr lang="en-US" sz="1000" dirty="0">
                <a:solidFill>
                  <a:srgbClr val="00B050"/>
                </a:solidFill>
              </a:rPr>
              <a:t>", "</a:t>
            </a:r>
            <a:r>
              <a:rPr lang="en-US" sz="1000" dirty="0" err="1">
                <a:solidFill>
                  <a:srgbClr val="00B050"/>
                </a:solidFill>
              </a:rPr>
              <a:t>PresenceOfChildrenCode_catN</a:t>
            </a:r>
            <a:r>
              <a:rPr lang="en-US" sz="1000" dirty="0">
                <a:solidFill>
                  <a:srgbClr val="00B050"/>
                </a:solidFill>
              </a:rPr>
              <a:t>", "</a:t>
            </a:r>
            <a:r>
              <a:rPr lang="en-US" sz="1000" dirty="0" err="1">
                <a:solidFill>
                  <a:srgbClr val="00B050"/>
                </a:solidFill>
              </a:rPr>
              <a:t>UpscaleBuyerInHome_catN</a:t>
            </a:r>
            <a:r>
              <a:rPr lang="en-US" sz="1000" dirty="0">
                <a:solidFill>
                  <a:srgbClr val="00B050"/>
                </a:solidFill>
              </a:rPr>
              <a:t>", "</a:t>
            </a:r>
            <a:r>
              <a:rPr lang="en-US" sz="1000" dirty="0" err="1">
                <a:solidFill>
                  <a:srgbClr val="00B050"/>
                </a:solidFill>
              </a:rPr>
              <a:t>UpscaleBuyerInHome_catD</a:t>
            </a:r>
            <a:r>
              <a:rPr lang="en-US" sz="1000" dirty="0">
                <a:solidFill>
                  <a:srgbClr val="00B050"/>
                </a:solidFill>
              </a:rPr>
              <a:t>", "</a:t>
            </a:r>
            <a:r>
              <a:rPr lang="en-US" sz="1000" dirty="0" err="1">
                <a:solidFill>
                  <a:srgbClr val="00B050"/>
                </a:solidFill>
              </a:rPr>
              <a:t>UpscaleBuyerInHome</a:t>
            </a:r>
            <a:r>
              <a:rPr lang="en-US" sz="1000" dirty="0">
                <a:solidFill>
                  <a:srgbClr val="00B050"/>
                </a:solidFill>
              </a:rPr>
              <a:t>_</a:t>
            </a:r>
          </a:p>
        </p:txBody>
      </p:sp>
      <p:sp>
        <p:nvSpPr>
          <p:cNvPr id="9" name="TextBox 8">
            <a:extLst>
              <a:ext uri="{FF2B5EF4-FFF2-40B4-BE49-F238E27FC236}">
                <a16:creationId xmlns:a16="http://schemas.microsoft.com/office/drawing/2014/main" id="{92EB40AA-6A58-ABBC-AF47-AECE2A11F4E3}"/>
              </a:ext>
            </a:extLst>
          </p:cNvPr>
          <p:cNvSpPr txBox="1"/>
          <p:nvPr/>
        </p:nvSpPr>
        <p:spPr>
          <a:xfrm>
            <a:off x="734767" y="1520165"/>
            <a:ext cx="5220505" cy="4339650"/>
          </a:xfrm>
          <a:prstGeom prst="rect">
            <a:avLst/>
          </a:prstGeom>
          <a:noFill/>
        </p:spPr>
        <p:txBody>
          <a:bodyPr wrap="square">
            <a:spAutoFit/>
          </a:bodyPr>
          <a:lstStyle/>
          <a:p>
            <a:r>
              <a:rPr lang="en-US" sz="1200" b="1" dirty="0" err="1"/>
              <a:t>AnyDonation</a:t>
            </a:r>
            <a:r>
              <a:rPr lang="en-US" sz="1200" b="1" dirty="0"/>
              <a:t> (Binary Indicator)</a:t>
            </a:r>
            <a:r>
              <a:rPr lang="en-US" sz="1200" dirty="0"/>
              <a:t>:</a:t>
            </a:r>
          </a:p>
          <a:p>
            <a:pPr>
              <a:buFont typeface="Arial" panose="020B0604020202020204" pitchFamily="34" charset="0"/>
              <a:buChar char="•"/>
            </a:pPr>
            <a:r>
              <a:rPr lang="en-US" sz="1200" dirty="0"/>
              <a:t> Indicates whether a person has made any donation across multiple categories (e.g., environment, healthcare, veterans). </a:t>
            </a:r>
          </a:p>
          <a:p>
            <a:endParaRPr lang="en-US" sz="1200" b="1" dirty="0"/>
          </a:p>
          <a:p>
            <a:r>
              <a:rPr lang="en-US" sz="1200" b="1" dirty="0" err="1"/>
              <a:t>HighSpenders</a:t>
            </a:r>
            <a:r>
              <a:rPr lang="en-US" sz="1200" b="1" dirty="0"/>
              <a:t> (Binary Indicator)</a:t>
            </a:r>
            <a:r>
              <a:rPr lang="en-US" sz="1200" dirty="0"/>
              <a:t>:</a:t>
            </a:r>
          </a:p>
          <a:p>
            <a:pPr>
              <a:buFont typeface="Arial" panose="020B0604020202020204" pitchFamily="34" charset="0"/>
              <a:buChar char="•"/>
            </a:pPr>
            <a:r>
              <a:rPr lang="en-US" sz="1200" dirty="0"/>
              <a:t> identifies high spenders, based on whether individuals buy upscale items (e.g., antiques, art) or collect general items. It is marked as 1 if any of these conditions are true and 0 otherwise.</a:t>
            </a:r>
          </a:p>
          <a:p>
            <a:endParaRPr lang="en-US" sz="1200" b="1" dirty="0"/>
          </a:p>
          <a:p>
            <a:r>
              <a:rPr lang="en-US" sz="1200" b="1" dirty="0" err="1"/>
              <a:t>OccupationRebinned</a:t>
            </a:r>
            <a:r>
              <a:rPr lang="en-US" sz="1200" b="1" dirty="0"/>
              <a:t> (Re-categorized Occupation Industry)</a:t>
            </a:r>
            <a:r>
              <a:rPr lang="en-US" sz="1200" dirty="0"/>
              <a:t>:</a:t>
            </a:r>
          </a:p>
          <a:p>
            <a:pPr>
              <a:buFont typeface="Arial" panose="020B0604020202020204" pitchFamily="34" charset="0"/>
              <a:buChar char="•"/>
            </a:pPr>
            <a:r>
              <a:rPr lang="en-US" sz="1200" dirty="0"/>
              <a:t>Re-binned occupation industry categories into broader groups such as Professional, Service-Oriented, Leadership/Management, Healthcare, and Other to reduces the complexity / cardinality of the original occupation categories, </a:t>
            </a:r>
          </a:p>
          <a:p>
            <a:endParaRPr lang="en-US" sz="1200" b="1" dirty="0"/>
          </a:p>
          <a:p>
            <a:r>
              <a:rPr lang="en-US" sz="1200" b="1" dirty="0" err="1"/>
              <a:t>HasPet</a:t>
            </a:r>
            <a:r>
              <a:rPr lang="en-US" sz="1200" b="1" dirty="0"/>
              <a:t> (Binary Indicator)</a:t>
            </a:r>
            <a:r>
              <a:rPr lang="en-US" sz="1200" dirty="0"/>
              <a:t>:</a:t>
            </a:r>
          </a:p>
          <a:p>
            <a:pPr>
              <a:buFont typeface="Arial" panose="020B0604020202020204" pitchFamily="34" charset="0"/>
              <a:buChar char="•"/>
            </a:pPr>
            <a:r>
              <a:rPr lang="en-US" sz="1200" dirty="0"/>
              <a:t>Consolidated pet ownership data (horse, cat, dog, or other pet) into a single binary feature</a:t>
            </a:r>
          </a:p>
          <a:p>
            <a:pPr>
              <a:buFont typeface="Arial" panose="020B0604020202020204" pitchFamily="34" charset="0"/>
              <a:buChar char="•"/>
            </a:pPr>
            <a:endParaRPr lang="en-US" sz="1200" b="1" dirty="0"/>
          </a:p>
          <a:p>
            <a:r>
              <a:rPr lang="en-US" sz="1200" b="1" dirty="0" err="1"/>
              <a:t>MagazineSubscriptionCount</a:t>
            </a:r>
            <a:r>
              <a:rPr lang="en-US" sz="1200" b="1" dirty="0"/>
              <a:t> (Continuous Variable)</a:t>
            </a:r>
            <a:r>
              <a:rPr lang="en-US" sz="1200" dirty="0"/>
              <a:t>:</a:t>
            </a:r>
          </a:p>
          <a:p>
            <a:pPr>
              <a:buFont typeface="Arial" panose="020B0604020202020204" pitchFamily="34" charset="0"/>
              <a:buChar char="•"/>
            </a:pPr>
            <a:r>
              <a:rPr lang="en-US" sz="1200" dirty="0"/>
              <a:t>A new continuous feature that counts the number of magazine subscriptions a person has, based on several magazine-related categories. </a:t>
            </a:r>
          </a:p>
        </p:txBody>
      </p:sp>
      <p:sp>
        <p:nvSpPr>
          <p:cNvPr id="16" name="TextBox 15">
            <a:extLst>
              <a:ext uri="{FF2B5EF4-FFF2-40B4-BE49-F238E27FC236}">
                <a16:creationId xmlns:a16="http://schemas.microsoft.com/office/drawing/2014/main" id="{C3F0927E-2FD6-9187-6AAF-E46FD22DA9E7}"/>
              </a:ext>
            </a:extLst>
          </p:cNvPr>
          <p:cNvSpPr txBox="1"/>
          <p:nvPr/>
        </p:nvSpPr>
        <p:spPr>
          <a:xfrm>
            <a:off x="6564982" y="5235794"/>
            <a:ext cx="4380172" cy="1200329"/>
          </a:xfrm>
          <a:prstGeom prst="rect">
            <a:avLst/>
          </a:prstGeom>
          <a:noFill/>
        </p:spPr>
        <p:txBody>
          <a:bodyPr wrap="square">
            <a:spAutoFit/>
          </a:bodyPr>
          <a:lstStyle/>
          <a:p>
            <a:r>
              <a:rPr lang="en-US" sz="1200" dirty="0"/>
              <a:t>Above list derived based on importance (p-value) for each model and the remaining variables are all excluded from the refit. </a:t>
            </a:r>
          </a:p>
          <a:p>
            <a:endParaRPr lang="en-US" sz="1200" dirty="0"/>
          </a:p>
          <a:p>
            <a:r>
              <a:rPr lang="en-US" sz="1200" dirty="0"/>
              <a:t>46 variables retained, 5 variables engineered, and 57 variables excluded</a:t>
            </a:r>
          </a:p>
        </p:txBody>
      </p:sp>
    </p:spTree>
    <p:extLst>
      <p:ext uri="{BB962C8B-B14F-4D97-AF65-F5344CB8AC3E}">
        <p14:creationId xmlns:p14="http://schemas.microsoft.com/office/powerpoint/2010/main" val="1137258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F7F13-889B-7E8A-A83C-4EDFBB372B1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BDCFB16-3C2C-0C21-A984-1E8EDB82CF4E}"/>
              </a:ext>
            </a:extLst>
          </p:cNvPr>
          <p:cNvSpPr txBox="1"/>
          <p:nvPr/>
        </p:nvSpPr>
        <p:spPr>
          <a:xfrm>
            <a:off x="814449" y="1064828"/>
            <a:ext cx="5393361"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Results Training vs Validation </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endParaRPr lang="en-US" dirty="0"/>
          </a:p>
          <a:p>
            <a:pPr indent="-228600">
              <a:lnSpc>
                <a:spcPct val="90000"/>
              </a:lnSpc>
              <a:spcAft>
                <a:spcPts val="600"/>
              </a:spcAft>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1066FFDD-25A6-F9F7-5C7C-AA37B04CA478}"/>
              </a:ext>
            </a:extLst>
          </p:cNvPr>
          <p:cNvSpPr txBox="1">
            <a:spLocks/>
          </p:cNvSpPr>
          <p:nvPr/>
        </p:nvSpPr>
        <p:spPr>
          <a:xfrm>
            <a:off x="547290" y="-1322772"/>
            <a:ext cx="8450406" cy="2387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t>Parsimonious Model</a:t>
            </a:r>
          </a:p>
        </p:txBody>
      </p:sp>
      <p:pic>
        <p:nvPicPr>
          <p:cNvPr id="8" name="Picture 7">
            <a:extLst>
              <a:ext uri="{FF2B5EF4-FFF2-40B4-BE49-F238E27FC236}">
                <a16:creationId xmlns:a16="http://schemas.microsoft.com/office/drawing/2014/main" id="{3487541F-FE99-8D7E-8417-16A4CFCE3FAD}"/>
              </a:ext>
            </a:extLst>
          </p:cNvPr>
          <p:cNvPicPr>
            <a:picLocks noChangeAspect="1"/>
          </p:cNvPicPr>
          <p:nvPr/>
        </p:nvPicPr>
        <p:blipFill>
          <a:blip r:embed="rId3"/>
          <a:stretch>
            <a:fillRect/>
          </a:stretch>
        </p:blipFill>
        <p:spPr>
          <a:xfrm>
            <a:off x="1136519" y="1525263"/>
            <a:ext cx="9345558" cy="1143489"/>
          </a:xfrm>
          <a:prstGeom prst="rect">
            <a:avLst/>
          </a:prstGeom>
        </p:spPr>
      </p:pic>
      <p:sp>
        <p:nvSpPr>
          <p:cNvPr id="10" name="TextBox 9">
            <a:extLst>
              <a:ext uri="{FF2B5EF4-FFF2-40B4-BE49-F238E27FC236}">
                <a16:creationId xmlns:a16="http://schemas.microsoft.com/office/drawing/2014/main" id="{E779A5A4-C2FE-53B4-2920-6B78B279D832}"/>
              </a:ext>
            </a:extLst>
          </p:cNvPr>
          <p:cNvSpPr txBox="1"/>
          <p:nvPr/>
        </p:nvSpPr>
        <p:spPr>
          <a:xfrm>
            <a:off x="1040081" y="2948821"/>
            <a:ext cx="4481946" cy="2560701"/>
          </a:xfrm>
          <a:prstGeom prst="rect">
            <a:avLst/>
          </a:prstGeom>
          <a:noFill/>
        </p:spPr>
        <p:txBody>
          <a:bodyPr wrap="square">
            <a:spAutoFit/>
          </a:bodyPr>
          <a:lstStyle/>
          <a:p>
            <a:pPr indent="-228600">
              <a:lnSpc>
                <a:spcPct val="90000"/>
              </a:lnSpc>
              <a:spcAft>
                <a:spcPts val="600"/>
              </a:spcAft>
              <a:buFont typeface="Arial" panose="020B0604020202020204" pitchFamily="34" charset="0"/>
              <a:buChar char="•"/>
            </a:pPr>
            <a:r>
              <a:rPr lang="en-US" sz="1200" dirty="0"/>
              <a:t>How did Models perform ? Random Forest model did not show the necessary stability expected for a good model [as training vs testing metrics vary over 10% ]</a:t>
            </a:r>
          </a:p>
          <a:p>
            <a:pPr indent="-228600">
              <a:lnSpc>
                <a:spcPct val="90000"/>
              </a:lnSpc>
              <a:spcAft>
                <a:spcPts val="600"/>
              </a:spcAft>
              <a:buFont typeface="Arial" panose="020B0604020202020204" pitchFamily="34" charset="0"/>
              <a:buChar char="•"/>
            </a:pPr>
            <a:endParaRPr lang="en-US" sz="1200" dirty="0"/>
          </a:p>
          <a:p>
            <a:pPr indent="-228600">
              <a:lnSpc>
                <a:spcPct val="90000"/>
              </a:lnSpc>
              <a:spcAft>
                <a:spcPts val="600"/>
              </a:spcAft>
              <a:buFont typeface="Arial" panose="020B0604020202020204" pitchFamily="34" charset="0"/>
              <a:buChar char="•"/>
            </a:pPr>
            <a:r>
              <a:rPr lang="en-US" sz="1200" dirty="0"/>
              <a:t>Low R2 Acceptable ?  Although other 3 models show stability from Training to testing set, their R2 is lower than usual. The data is actual consumer data that has been randomized, so a higher RMSE and lower R-squared is to be expected in a way. </a:t>
            </a:r>
          </a:p>
          <a:p>
            <a:pPr>
              <a:lnSpc>
                <a:spcPct val="90000"/>
              </a:lnSpc>
              <a:spcAft>
                <a:spcPts val="600"/>
              </a:spcAft>
            </a:pPr>
            <a:endParaRPr lang="en-US" sz="1200" dirty="0"/>
          </a:p>
          <a:p>
            <a:pPr indent="-228600">
              <a:lnSpc>
                <a:spcPct val="90000"/>
              </a:lnSpc>
              <a:spcAft>
                <a:spcPts val="600"/>
              </a:spcAft>
              <a:buFont typeface="Arial" panose="020B0604020202020204" pitchFamily="34" charset="0"/>
              <a:buChar char="•"/>
            </a:pPr>
            <a:r>
              <a:rPr lang="en-US" sz="1200" dirty="0"/>
              <a:t>Final Prediction Model Recommended: Ensemble Average prediction from remaining 3 models to reduce the % error in prediction using multiple models</a:t>
            </a:r>
          </a:p>
        </p:txBody>
      </p:sp>
      <p:pic>
        <p:nvPicPr>
          <p:cNvPr id="11" name="Picture 10">
            <a:extLst>
              <a:ext uri="{FF2B5EF4-FFF2-40B4-BE49-F238E27FC236}">
                <a16:creationId xmlns:a16="http://schemas.microsoft.com/office/drawing/2014/main" id="{9558EDA6-430B-9B3E-33F3-D6D4DC082271}"/>
              </a:ext>
            </a:extLst>
          </p:cNvPr>
          <p:cNvPicPr>
            <a:picLocks noChangeAspect="1"/>
          </p:cNvPicPr>
          <p:nvPr/>
        </p:nvPicPr>
        <p:blipFill>
          <a:blip r:embed="rId4"/>
          <a:stretch>
            <a:fillRect/>
          </a:stretch>
        </p:blipFill>
        <p:spPr>
          <a:xfrm>
            <a:off x="6207810" y="3119824"/>
            <a:ext cx="3268698" cy="3332651"/>
          </a:xfrm>
          <a:prstGeom prst="rect">
            <a:avLst/>
          </a:prstGeom>
          <a:solidFill>
            <a:schemeClr val="bg1"/>
          </a:solidFill>
          <a:ln>
            <a:solidFill>
              <a:schemeClr val="accent1"/>
            </a:solidFill>
          </a:ln>
        </p:spPr>
      </p:pic>
      <p:pic>
        <p:nvPicPr>
          <p:cNvPr id="12" name="Picture 11">
            <a:extLst>
              <a:ext uri="{FF2B5EF4-FFF2-40B4-BE49-F238E27FC236}">
                <a16:creationId xmlns:a16="http://schemas.microsoft.com/office/drawing/2014/main" id="{18530E4C-4920-F7B0-05D5-D1EF4A8E49BA}"/>
              </a:ext>
            </a:extLst>
          </p:cNvPr>
          <p:cNvPicPr>
            <a:picLocks noChangeAspect="1"/>
          </p:cNvPicPr>
          <p:nvPr/>
        </p:nvPicPr>
        <p:blipFill>
          <a:blip r:embed="rId5"/>
          <a:stretch>
            <a:fillRect/>
          </a:stretch>
        </p:blipFill>
        <p:spPr>
          <a:xfrm>
            <a:off x="10101015" y="3129187"/>
            <a:ext cx="1613728" cy="1648885"/>
          </a:xfrm>
          <a:prstGeom prst="rect">
            <a:avLst/>
          </a:prstGeom>
          <a:ln>
            <a:solidFill>
              <a:schemeClr val="accent1">
                <a:shade val="15000"/>
              </a:schemeClr>
            </a:solidFill>
          </a:ln>
        </p:spPr>
      </p:pic>
      <p:sp>
        <p:nvSpPr>
          <p:cNvPr id="13" name="Lightning Bolt 12">
            <a:extLst>
              <a:ext uri="{FF2B5EF4-FFF2-40B4-BE49-F238E27FC236}">
                <a16:creationId xmlns:a16="http://schemas.microsoft.com/office/drawing/2014/main" id="{960CF9E2-C251-50C9-8049-488CFD66F6E9}"/>
              </a:ext>
            </a:extLst>
          </p:cNvPr>
          <p:cNvSpPr/>
          <p:nvPr/>
        </p:nvSpPr>
        <p:spPr>
          <a:xfrm rot="16891114">
            <a:off x="9447871" y="4811237"/>
            <a:ext cx="653144" cy="475013"/>
          </a:xfrm>
          <a:prstGeom prst="lightningBol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1161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0">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Arc 19">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Arc 16">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B6C57DB0-ED0F-A3E1-9AF2-1620B700E387}"/>
              </a:ext>
            </a:extLst>
          </p:cNvPr>
          <p:cNvSpPr txBox="1">
            <a:spLocks/>
          </p:cNvSpPr>
          <p:nvPr/>
        </p:nvSpPr>
        <p:spPr>
          <a:xfrm>
            <a:off x="113940" y="2451941"/>
            <a:ext cx="5001539" cy="306054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6000" kern="1200" dirty="0">
                <a:solidFill>
                  <a:srgbClr val="FFFFFF"/>
                </a:solidFill>
                <a:latin typeface="+mj-lt"/>
                <a:ea typeface="+mj-ea"/>
                <a:cs typeface="+mj-cs"/>
              </a:rPr>
              <a:t>What Insights may benefit Marketing ?</a:t>
            </a:r>
          </a:p>
        </p:txBody>
      </p:sp>
      <p:sp>
        <p:nvSpPr>
          <p:cNvPr id="19" name="Oval 18">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32962507-DBC2-F993-B690-E4D37818150D}"/>
              </a:ext>
            </a:extLst>
          </p:cNvPr>
          <p:cNvSpPr txBox="1"/>
          <p:nvPr/>
        </p:nvSpPr>
        <p:spPr>
          <a:xfrm rot="20725846">
            <a:off x="5467481" y="702072"/>
            <a:ext cx="3934951" cy="477054"/>
          </a:xfrm>
          <a:prstGeom prst="rect">
            <a:avLst/>
          </a:prstGeom>
          <a:noFill/>
        </p:spPr>
        <p:txBody>
          <a:bodyPr wrap="square" rtlCol="0">
            <a:spAutoFit/>
          </a:bodyPr>
          <a:lstStyle/>
          <a:p>
            <a:pPr algn="ctr">
              <a:spcAft>
                <a:spcPts val="600"/>
              </a:spcAft>
            </a:pPr>
            <a:r>
              <a:rPr lang="en-US" sz="1000" dirty="0">
                <a:solidFill>
                  <a:srgbClr val="C00000"/>
                </a:solidFill>
              </a:rPr>
              <a:t>Model  validity ?</a:t>
            </a:r>
          </a:p>
          <a:p>
            <a:pPr algn="ctr">
              <a:spcAft>
                <a:spcPts val="600"/>
              </a:spcAft>
            </a:pPr>
            <a:r>
              <a:rPr lang="en-US" sz="1000" dirty="0">
                <a:solidFill>
                  <a:srgbClr val="C00000"/>
                </a:solidFill>
              </a:rPr>
              <a:t>(error range acceptable )</a:t>
            </a:r>
          </a:p>
        </p:txBody>
      </p:sp>
      <p:sp>
        <p:nvSpPr>
          <p:cNvPr id="7" name="TextBox 6">
            <a:extLst>
              <a:ext uri="{FF2B5EF4-FFF2-40B4-BE49-F238E27FC236}">
                <a16:creationId xmlns:a16="http://schemas.microsoft.com/office/drawing/2014/main" id="{F1AB64BB-7068-AF68-D23A-796FBCC054A4}"/>
              </a:ext>
            </a:extLst>
          </p:cNvPr>
          <p:cNvSpPr txBox="1"/>
          <p:nvPr/>
        </p:nvSpPr>
        <p:spPr>
          <a:xfrm rot="20401409">
            <a:off x="7317494" y="5458730"/>
            <a:ext cx="2863615" cy="461665"/>
          </a:xfrm>
          <a:prstGeom prst="rect">
            <a:avLst/>
          </a:prstGeom>
          <a:noFill/>
        </p:spPr>
        <p:txBody>
          <a:bodyPr wrap="square" rtlCol="0">
            <a:spAutoFit/>
          </a:bodyPr>
          <a:lstStyle/>
          <a:p>
            <a:pPr algn="ctr">
              <a:spcAft>
                <a:spcPts val="600"/>
              </a:spcAft>
            </a:pPr>
            <a:r>
              <a:rPr lang="en-US" sz="1200" dirty="0">
                <a:solidFill>
                  <a:schemeClr val="accent4">
                    <a:lumMod val="40000"/>
                    <a:lumOff val="60000"/>
                  </a:schemeClr>
                </a:solidFill>
              </a:rPr>
              <a:t>Who are targets for Cross Sell Opportunities   ?</a:t>
            </a:r>
          </a:p>
        </p:txBody>
      </p:sp>
      <p:sp>
        <p:nvSpPr>
          <p:cNvPr id="8" name="TextBox 7">
            <a:extLst>
              <a:ext uri="{FF2B5EF4-FFF2-40B4-BE49-F238E27FC236}">
                <a16:creationId xmlns:a16="http://schemas.microsoft.com/office/drawing/2014/main" id="{3BF86094-D914-36E2-4E01-969A15C3E17A}"/>
              </a:ext>
            </a:extLst>
          </p:cNvPr>
          <p:cNvSpPr txBox="1"/>
          <p:nvPr/>
        </p:nvSpPr>
        <p:spPr>
          <a:xfrm rot="20847241">
            <a:off x="6849838" y="2275842"/>
            <a:ext cx="4113563" cy="830997"/>
          </a:xfrm>
          <a:prstGeom prst="rect">
            <a:avLst/>
          </a:prstGeom>
          <a:noFill/>
        </p:spPr>
        <p:txBody>
          <a:bodyPr wrap="none" rtlCol="0">
            <a:spAutoFit/>
          </a:bodyPr>
          <a:lstStyle/>
          <a:p>
            <a:pPr algn="ctr"/>
            <a:r>
              <a:rPr lang="en-US" sz="2400" dirty="0">
                <a:solidFill>
                  <a:srgbClr val="FFC000"/>
                </a:solidFill>
              </a:rPr>
              <a:t>Who are the Top prospects?</a:t>
            </a:r>
          </a:p>
          <a:p>
            <a:pPr algn="ctr"/>
            <a:r>
              <a:rPr lang="en-US" sz="2400" dirty="0">
                <a:solidFill>
                  <a:srgbClr val="FFC000"/>
                </a:solidFill>
              </a:rPr>
              <a:t>(Personas)</a:t>
            </a:r>
          </a:p>
        </p:txBody>
      </p:sp>
      <p:sp>
        <p:nvSpPr>
          <p:cNvPr id="9" name="TextBox 8">
            <a:extLst>
              <a:ext uri="{FF2B5EF4-FFF2-40B4-BE49-F238E27FC236}">
                <a16:creationId xmlns:a16="http://schemas.microsoft.com/office/drawing/2014/main" id="{0F877CDF-4C89-15F9-E07D-A5E6EF77D4CC}"/>
              </a:ext>
            </a:extLst>
          </p:cNvPr>
          <p:cNvSpPr txBox="1"/>
          <p:nvPr/>
        </p:nvSpPr>
        <p:spPr>
          <a:xfrm rot="457818">
            <a:off x="7605822" y="1293806"/>
            <a:ext cx="2230675" cy="461665"/>
          </a:xfrm>
          <a:prstGeom prst="rect">
            <a:avLst/>
          </a:prstGeom>
          <a:noFill/>
        </p:spPr>
        <p:txBody>
          <a:bodyPr wrap="none" rtlCol="0">
            <a:spAutoFit/>
          </a:bodyPr>
          <a:lstStyle/>
          <a:p>
            <a:pPr algn="ctr"/>
            <a:r>
              <a:rPr lang="en-US" sz="1200" dirty="0">
                <a:solidFill>
                  <a:srgbClr val="FF0000"/>
                </a:solidFill>
              </a:rPr>
              <a:t>Segmentation of customers ?</a:t>
            </a:r>
          </a:p>
          <a:p>
            <a:pPr algn="ctr"/>
            <a:r>
              <a:rPr lang="en-US" sz="1200" dirty="0">
                <a:solidFill>
                  <a:srgbClr val="FF0000"/>
                </a:solidFill>
              </a:rPr>
              <a:t>High / Med / Low </a:t>
            </a:r>
          </a:p>
        </p:txBody>
      </p:sp>
      <p:sp>
        <p:nvSpPr>
          <p:cNvPr id="10" name="TextBox 9">
            <a:extLst>
              <a:ext uri="{FF2B5EF4-FFF2-40B4-BE49-F238E27FC236}">
                <a16:creationId xmlns:a16="http://schemas.microsoft.com/office/drawing/2014/main" id="{578DB4BB-0A39-BECD-234C-41D644487678}"/>
              </a:ext>
            </a:extLst>
          </p:cNvPr>
          <p:cNvSpPr txBox="1"/>
          <p:nvPr/>
        </p:nvSpPr>
        <p:spPr>
          <a:xfrm rot="19176496">
            <a:off x="5039761" y="2767301"/>
            <a:ext cx="2606483" cy="369332"/>
          </a:xfrm>
          <a:prstGeom prst="rect">
            <a:avLst/>
          </a:prstGeom>
          <a:noFill/>
        </p:spPr>
        <p:txBody>
          <a:bodyPr wrap="none" rtlCol="0">
            <a:spAutoFit/>
          </a:bodyPr>
          <a:lstStyle/>
          <a:p>
            <a:r>
              <a:rPr lang="en-US" dirty="0">
                <a:solidFill>
                  <a:schemeClr val="accent3">
                    <a:lumMod val="50000"/>
                  </a:schemeClr>
                </a:solidFill>
              </a:rPr>
              <a:t>increase transactions ? </a:t>
            </a:r>
          </a:p>
        </p:txBody>
      </p:sp>
      <p:sp>
        <p:nvSpPr>
          <p:cNvPr id="12" name="TextBox 11">
            <a:extLst>
              <a:ext uri="{FF2B5EF4-FFF2-40B4-BE49-F238E27FC236}">
                <a16:creationId xmlns:a16="http://schemas.microsoft.com/office/drawing/2014/main" id="{09BFB775-F81A-1EDD-6242-6C6436D7E866}"/>
              </a:ext>
            </a:extLst>
          </p:cNvPr>
          <p:cNvSpPr txBox="1"/>
          <p:nvPr/>
        </p:nvSpPr>
        <p:spPr>
          <a:xfrm rot="2007176">
            <a:off x="6033478" y="4120563"/>
            <a:ext cx="3386207" cy="307777"/>
          </a:xfrm>
          <a:prstGeom prst="rect">
            <a:avLst/>
          </a:prstGeom>
          <a:noFill/>
        </p:spPr>
        <p:txBody>
          <a:bodyPr wrap="square" rtlCol="0">
            <a:spAutoFit/>
          </a:bodyPr>
          <a:lstStyle/>
          <a:p>
            <a:r>
              <a:rPr lang="en-US" sz="1400" dirty="0">
                <a:solidFill>
                  <a:srgbClr val="7030A0"/>
                </a:solidFill>
              </a:rPr>
              <a:t>Increase Loyal customers population ? </a:t>
            </a:r>
          </a:p>
        </p:txBody>
      </p:sp>
      <p:sp>
        <p:nvSpPr>
          <p:cNvPr id="14" name="TextBox 13">
            <a:extLst>
              <a:ext uri="{FF2B5EF4-FFF2-40B4-BE49-F238E27FC236}">
                <a16:creationId xmlns:a16="http://schemas.microsoft.com/office/drawing/2014/main" id="{36A64833-BD01-8417-2C4B-44F822190D58}"/>
              </a:ext>
            </a:extLst>
          </p:cNvPr>
          <p:cNvSpPr txBox="1"/>
          <p:nvPr/>
        </p:nvSpPr>
        <p:spPr>
          <a:xfrm>
            <a:off x="7453628" y="3311211"/>
            <a:ext cx="3669979" cy="369332"/>
          </a:xfrm>
          <a:prstGeom prst="rect">
            <a:avLst/>
          </a:prstGeom>
          <a:noFill/>
        </p:spPr>
        <p:txBody>
          <a:bodyPr wrap="none" rtlCol="0">
            <a:spAutoFit/>
          </a:bodyPr>
          <a:lstStyle/>
          <a:p>
            <a:r>
              <a:rPr lang="en-US" dirty="0">
                <a:solidFill>
                  <a:srgbClr val="92D050"/>
                </a:solidFill>
              </a:rPr>
              <a:t>Revenue for a period vs lifetime? </a:t>
            </a:r>
          </a:p>
        </p:txBody>
      </p:sp>
      <p:sp>
        <p:nvSpPr>
          <p:cNvPr id="2" name="TextBox 1">
            <a:extLst>
              <a:ext uri="{FF2B5EF4-FFF2-40B4-BE49-F238E27FC236}">
                <a16:creationId xmlns:a16="http://schemas.microsoft.com/office/drawing/2014/main" id="{15D6D75C-EDD7-B140-08CA-0B30E12C9EDC}"/>
              </a:ext>
            </a:extLst>
          </p:cNvPr>
          <p:cNvSpPr txBox="1"/>
          <p:nvPr/>
        </p:nvSpPr>
        <p:spPr>
          <a:xfrm rot="1141811">
            <a:off x="7998974" y="4198427"/>
            <a:ext cx="2863615" cy="584775"/>
          </a:xfrm>
          <a:prstGeom prst="rect">
            <a:avLst/>
          </a:prstGeom>
          <a:noFill/>
        </p:spPr>
        <p:txBody>
          <a:bodyPr wrap="square" rtlCol="0">
            <a:spAutoFit/>
          </a:bodyPr>
          <a:lstStyle/>
          <a:p>
            <a:pPr algn="ctr">
              <a:spcAft>
                <a:spcPts val="600"/>
              </a:spcAft>
            </a:pPr>
            <a:r>
              <a:rPr lang="en-US" sz="1600" dirty="0">
                <a:solidFill>
                  <a:schemeClr val="tx2">
                    <a:lumMod val="60000"/>
                    <a:lumOff val="40000"/>
                  </a:schemeClr>
                </a:solidFill>
              </a:rPr>
              <a:t>Who are targets for upsell Opportunities   ?</a:t>
            </a:r>
          </a:p>
        </p:txBody>
      </p:sp>
      <p:sp>
        <p:nvSpPr>
          <p:cNvPr id="3" name="TextBox 2">
            <a:extLst>
              <a:ext uri="{FF2B5EF4-FFF2-40B4-BE49-F238E27FC236}">
                <a16:creationId xmlns:a16="http://schemas.microsoft.com/office/drawing/2014/main" id="{3B89B1E1-25B4-3269-EF27-E368EA985FA8}"/>
              </a:ext>
            </a:extLst>
          </p:cNvPr>
          <p:cNvSpPr txBox="1"/>
          <p:nvPr/>
        </p:nvSpPr>
        <p:spPr>
          <a:xfrm rot="428258">
            <a:off x="5918421" y="1729230"/>
            <a:ext cx="1977401" cy="323165"/>
          </a:xfrm>
          <a:prstGeom prst="rect">
            <a:avLst/>
          </a:prstGeom>
          <a:noFill/>
        </p:spPr>
        <p:txBody>
          <a:bodyPr wrap="none" rtlCol="0">
            <a:spAutoFit/>
          </a:bodyPr>
          <a:lstStyle/>
          <a:p>
            <a:r>
              <a:rPr lang="en-US" sz="1500" dirty="0"/>
              <a:t>Revenue by region ?</a:t>
            </a:r>
          </a:p>
        </p:txBody>
      </p:sp>
      <p:sp>
        <p:nvSpPr>
          <p:cNvPr id="5" name="TextBox 4">
            <a:extLst>
              <a:ext uri="{FF2B5EF4-FFF2-40B4-BE49-F238E27FC236}">
                <a16:creationId xmlns:a16="http://schemas.microsoft.com/office/drawing/2014/main" id="{E8D3DB23-A826-507E-7F26-466951870918}"/>
              </a:ext>
            </a:extLst>
          </p:cNvPr>
          <p:cNvSpPr txBox="1"/>
          <p:nvPr/>
        </p:nvSpPr>
        <p:spPr>
          <a:xfrm>
            <a:off x="5906005" y="4854982"/>
            <a:ext cx="2162772" cy="230832"/>
          </a:xfrm>
          <a:prstGeom prst="rect">
            <a:avLst/>
          </a:prstGeom>
          <a:noFill/>
        </p:spPr>
        <p:txBody>
          <a:bodyPr wrap="none" rtlCol="0">
            <a:spAutoFit/>
          </a:bodyPr>
          <a:lstStyle/>
          <a:p>
            <a:r>
              <a:rPr lang="en-US" sz="900" dirty="0">
                <a:solidFill>
                  <a:srgbClr val="FF2F92"/>
                </a:solidFill>
              </a:rPr>
              <a:t>Revenue by Season / purchase timing</a:t>
            </a:r>
          </a:p>
        </p:txBody>
      </p:sp>
    </p:spTree>
    <p:extLst>
      <p:ext uri="{BB962C8B-B14F-4D97-AF65-F5344CB8AC3E}">
        <p14:creationId xmlns:p14="http://schemas.microsoft.com/office/powerpoint/2010/main" val="2954903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1461C7-9B2D-21C9-E4BD-154693F0F5D3}"/>
              </a:ext>
            </a:extLst>
          </p:cNvPr>
          <p:cNvSpPr>
            <a:spLocks noGrp="1"/>
          </p:cNvSpPr>
          <p:nvPr>
            <p:ph type="title"/>
          </p:nvPr>
        </p:nvSpPr>
        <p:spPr>
          <a:xfrm>
            <a:off x="686834" y="591344"/>
            <a:ext cx="3200400" cy="5585619"/>
          </a:xfrm>
        </p:spPr>
        <p:txBody>
          <a:bodyPr>
            <a:normAutofit/>
          </a:bodyPr>
          <a:lstStyle/>
          <a:p>
            <a:r>
              <a:rPr lang="en-US" dirty="0">
                <a:solidFill>
                  <a:srgbClr val="FFFFFF"/>
                </a:solidFill>
              </a:rPr>
              <a:t>Review of  Top Prospects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TextBox 22">
            <a:extLst>
              <a:ext uri="{FF2B5EF4-FFF2-40B4-BE49-F238E27FC236}">
                <a16:creationId xmlns:a16="http://schemas.microsoft.com/office/drawing/2014/main" id="{78EE90BD-43B9-B5EC-DB9E-A96AE73E77D7}"/>
              </a:ext>
            </a:extLst>
          </p:cNvPr>
          <p:cNvSpPr txBox="1"/>
          <p:nvPr/>
        </p:nvSpPr>
        <p:spPr>
          <a:xfrm>
            <a:off x="4354578" y="730988"/>
            <a:ext cx="1841306" cy="2677656"/>
          </a:xfrm>
          <a:prstGeom prst="rect">
            <a:avLst/>
          </a:prstGeom>
          <a:noFill/>
        </p:spPr>
        <p:txBody>
          <a:bodyPr wrap="square">
            <a:spAutoFit/>
          </a:bodyPr>
          <a:lstStyle/>
          <a:p>
            <a:r>
              <a:rPr lang="en-US" sz="1200" dirty="0"/>
              <a:t>Adjoining Table is just a small portion of top 5 prospects by their revenue estimates. </a:t>
            </a:r>
          </a:p>
          <a:p>
            <a:endParaRPr lang="en-US" sz="1200" dirty="0"/>
          </a:p>
          <a:p>
            <a:r>
              <a:rPr lang="en-US" sz="1200" dirty="0"/>
              <a:t>Many of these features exhibit the same or similar values across the top 100 prospects data </a:t>
            </a:r>
          </a:p>
          <a:p>
            <a:endParaRPr lang="en-US" sz="1200" dirty="0"/>
          </a:p>
          <a:p>
            <a:r>
              <a:rPr lang="en-US" sz="1200" dirty="0"/>
              <a:t>This allows us to define the persona of a potential top prospect</a:t>
            </a:r>
          </a:p>
        </p:txBody>
      </p:sp>
      <p:sp>
        <p:nvSpPr>
          <p:cNvPr id="25" name="TextBox 24">
            <a:extLst>
              <a:ext uri="{FF2B5EF4-FFF2-40B4-BE49-F238E27FC236}">
                <a16:creationId xmlns:a16="http://schemas.microsoft.com/office/drawing/2014/main" id="{B163D49D-CE8B-1D80-F303-D752731AC87A}"/>
              </a:ext>
            </a:extLst>
          </p:cNvPr>
          <p:cNvSpPr txBox="1"/>
          <p:nvPr/>
        </p:nvSpPr>
        <p:spPr>
          <a:xfrm>
            <a:off x="4382287" y="4030402"/>
            <a:ext cx="2980805" cy="1754326"/>
          </a:xfrm>
          <a:prstGeom prst="rect">
            <a:avLst/>
          </a:prstGeom>
          <a:noFill/>
        </p:spPr>
        <p:txBody>
          <a:bodyPr wrap="square">
            <a:spAutoFit/>
          </a:bodyPr>
          <a:lstStyle/>
          <a:p>
            <a:r>
              <a:rPr lang="en-US" sz="1200" b="1" dirty="0" err="1"/>
              <a:t>DogOwner_lev_x_Yes</a:t>
            </a:r>
            <a:r>
              <a:rPr lang="en-US" sz="1200" dirty="0"/>
              <a:t>:</a:t>
            </a:r>
          </a:p>
          <a:p>
            <a:pPr>
              <a:buFont typeface="Arial" panose="020B0604020202020204" pitchFamily="34" charset="0"/>
              <a:buChar char="•"/>
            </a:pPr>
            <a:r>
              <a:rPr lang="en-US" sz="1200" dirty="0"/>
              <a:t> Most cases the value is 1</a:t>
            </a:r>
          </a:p>
          <a:p>
            <a:pPr>
              <a:buFont typeface="Arial" panose="020B0604020202020204" pitchFamily="34" charset="0"/>
              <a:buChar char="•"/>
            </a:pPr>
            <a:endParaRPr lang="en-US" sz="1200" dirty="0"/>
          </a:p>
          <a:p>
            <a:r>
              <a:rPr lang="en-US" sz="1200" b="1" dirty="0" err="1"/>
              <a:t>EthnicDescription_catN</a:t>
            </a:r>
            <a:r>
              <a:rPr lang="en-US" sz="1200" dirty="0"/>
              <a:t>:</a:t>
            </a:r>
          </a:p>
          <a:p>
            <a:pPr>
              <a:buFont typeface="Arial" panose="020B0604020202020204" pitchFamily="34" charset="0"/>
              <a:buChar char="•"/>
            </a:pPr>
            <a:r>
              <a:rPr lang="en-US" sz="1200" dirty="0"/>
              <a:t>Commonly has the value Other across many rows.</a:t>
            </a:r>
          </a:p>
          <a:p>
            <a:pPr>
              <a:buFont typeface="Arial" panose="020B0604020202020204" pitchFamily="34" charset="0"/>
              <a:buChar char="•"/>
            </a:pPr>
            <a:endParaRPr lang="en-US" sz="1200" dirty="0"/>
          </a:p>
          <a:p>
            <a:r>
              <a:rPr lang="en-US" sz="1200" b="1" dirty="0" err="1"/>
              <a:t>MedianEducationYears</a:t>
            </a:r>
            <a:r>
              <a:rPr lang="en-US" sz="1200" dirty="0"/>
              <a:t>:</a:t>
            </a:r>
          </a:p>
          <a:p>
            <a:pPr>
              <a:buFont typeface="Arial" panose="020B0604020202020204" pitchFamily="34" charset="0"/>
              <a:buChar char="•"/>
            </a:pPr>
            <a:r>
              <a:rPr lang="en-US" sz="1200" dirty="0"/>
              <a:t>Values are consistently greater than 14</a:t>
            </a:r>
          </a:p>
        </p:txBody>
      </p:sp>
      <p:sp>
        <p:nvSpPr>
          <p:cNvPr id="27" name="TextBox 26">
            <a:extLst>
              <a:ext uri="{FF2B5EF4-FFF2-40B4-BE49-F238E27FC236}">
                <a16:creationId xmlns:a16="http://schemas.microsoft.com/office/drawing/2014/main" id="{330D71CC-2BA6-C154-E947-485AA983C956}"/>
              </a:ext>
            </a:extLst>
          </p:cNvPr>
          <p:cNvSpPr txBox="1"/>
          <p:nvPr/>
        </p:nvSpPr>
        <p:spPr>
          <a:xfrm>
            <a:off x="7720988" y="4030402"/>
            <a:ext cx="3477444" cy="1384995"/>
          </a:xfrm>
          <a:prstGeom prst="rect">
            <a:avLst/>
          </a:prstGeom>
          <a:noFill/>
        </p:spPr>
        <p:txBody>
          <a:bodyPr wrap="square">
            <a:spAutoFit/>
          </a:bodyPr>
          <a:lstStyle/>
          <a:p>
            <a:r>
              <a:rPr lang="en-US" sz="1200" b="1" dirty="0" err="1"/>
              <a:t>PresenceOfChildrenCode</a:t>
            </a:r>
            <a:r>
              <a:rPr lang="en-US" sz="1200" b="1" dirty="0"/>
              <a:t> Variables</a:t>
            </a:r>
            <a:r>
              <a:rPr lang="en-US" sz="1200" dirty="0"/>
              <a:t>:</a:t>
            </a:r>
          </a:p>
          <a:p>
            <a:pPr>
              <a:buFont typeface="Arial" panose="020B0604020202020204" pitchFamily="34" charset="0"/>
              <a:buChar char="•"/>
            </a:pPr>
            <a:r>
              <a:rPr lang="en-US" sz="1200" dirty="0"/>
              <a:t>Mostly 0, indicating absence of children in the household.</a:t>
            </a:r>
          </a:p>
          <a:p>
            <a:pPr>
              <a:buFont typeface="Arial" panose="020B0604020202020204" pitchFamily="34" charset="0"/>
              <a:buChar char="•"/>
            </a:pPr>
            <a:endParaRPr lang="en-US" sz="1200" dirty="0"/>
          </a:p>
          <a:p>
            <a:r>
              <a:rPr lang="en-US" sz="1200" b="1" dirty="0" err="1"/>
              <a:t>UpscaleBuyerInHome</a:t>
            </a:r>
            <a:r>
              <a:rPr lang="en-US" sz="1200" b="1" dirty="0"/>
              <a:t> Variables</a:t>
            </a:r>
            <a:r>
              <a:rPr lang="en-US" sz="1200" dirty="0"/>
              <a:t>:</a:t>
            </a:r>
          </a:p>
          <a:p>
            <a:pPr>
              <a:buFont typeface="Arial" panose="020B0604020202020204" pitchFamily="34" charset="0"/>
              <a:buChar char="•"/>
            </a:pPr>
            <a:r>
              <a:rPr lang="en-US" sz="1200" dirty="0"/>
              <a:t>Commonly marked with values like 0 for both </a:t>
            </a:r>
            <a:r>
              <a:rPr lang="en-US" sz="1200" dirty="0" err="1"/>
              <a:t>catN</a:t>
            </a:r>
            <a:r>
              <a:rPr lang="en-US" sz="1200" dirty="0"/>
              <a:t> and </a:t>
            </a:r>
            <a:r>
              <a:rPr lang="en-US" sz="1200" dirty="0" err="1"/>
              <a:t>catD</a:t>
            </a:r>
            <a:endParaRPr lang="en-US" sz="1200" dirty="0"/>
          </a:p>
        </p:txBody>
      </p:sp>
      <p:pic>
        <p:nvPicPr>
          <p:cNvPr id="29" name="Picture 28">
            <a:extLst>
              <a:ext uri="{FF2B5EF4-FFF2-40B4-BE49-F238E27FC236}">
                <a16:creationId xmlns:a16="http://schemas.microsoft.com/office/drawing/2014/main" id="{79054066-D683-EEC5-BB3E-96812D1F9DED}"/>
              </a:ext>
            </a:extLst>
          </p:cNvPr>
          <p:cNvPicPr>
            <a:picLocks noChangeAspect="1"/>
          </p:cNvPicPr>
          <p:nvPr/>
        </p:nvPicPr>
        <p:blipFill>
          <a:blip r:embed="rId3"/>
          <a:stretch>
            <a:fillRect/>
          </a:stretch>
        </p:blipFill>
        <p:spPr>
          <a:xfrm>
            <a:off x="6383194" y="730988"/>
            <a:ext cx="5515592" cy="3116617"/>
          </a:xfrm>
          <a:prstGeom prst="rect">
            <a:avLst/>
          </a:prstGeom>
        </p:spPr>
      </p:pic>
    </p:spTree>
    <p:extLst>
      <p:ext uri="{BB962C8B-B14F-4D97-AF65-F5344CB8AC3E}">
        <p14:creationId xmlns:p14="http://schemas.microsoft.com/office/powerpoint/2010/main" val="2603526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Freeform: Shape 35">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Arc 37">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40" name="Rectangle 39">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Oval 45">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4C3253-82A6-1EB5-240F-E9BB002D623E}"/>
              </a:ext>
            </a:extLst>
          </p:cNvPr>
          <p:cNvSpPr>
            <a:spLocks noGrp="1"/>
          </p:cNvSpPr>
          <p:nvPr>
            <p:ph type="title"/>
          </p:nvPr>
        </p:nvSpPr>
        <p:spPr>
          <a:xfrm>
            <a:off x="3384350" y="-778760"/>
            <a:ext cx="5561938" cy="2513516"/>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What Next</a:t>
            </a:r>
          </a:p>
        </p:txBody>
      </p:sp>
      <p:sp>
        <p:nvSpPr>
          <p:cNvPr id="48" name="Arc 47">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2">
                <a:lumMod val="75000"/>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 name="Oval 49">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6B8C8766-C72B-725C-73C2-95FE68024569}"/>
              </a:ext>
            </a:extLst>
          </p:cNvPr>
          <p:cNvSpPr txBox="1"/>
          <p:nvPr/>
        </p:nvSpPr>
        <p:spPr>
          <a:xfrm>
            <a:off x="3552122" y="1810841"/>
            <a:ext cx="5006507" cy="4339650"/>
          </a:xfrm>
          <a:prstGeom prst="rect">
            <a:avLst/>
          </a:prstGeom>
          <a:noFill/>
        </p:spPr>
        <p:txBody>
          <a:bodyPr wrap="square">
            <a:spAutoFit/>
          </a:bodyPr>
          <a:lstStyle/>
          <a:p>
            <a:pPr marL="171450" indent="-171450">
              <a:buFont typeface="Arial" panose="020B0604020202020204" pitchFamily="34" charset="0"/>
              <a:buChar char="•"/>
            </a:pPr>
            <a:r>
              <a:rPr lang="en-US" sz="1200" dirty="0"/>
              <a:t>Tune hyperparameters or try alternative ensemble methods if error is to be decreased further</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Review other segments of prospects and their behavioral features in comparison to top prospects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Tailor Marketing campaigns based on segments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If real data behind was available, look to enrich data to improve R2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 Perform cost benefit analysis of implementing any marketing strategy based on these models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Define steps for model deployment &amp; define monitoring tools to track model performance in production</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Review the model to ensure that it doesn’t introduce / amplify bias and that its fair from ethical view-point ( free from using features such as political affiliations which could be controversial)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149166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Arc 36">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3F138222-D274-4866-96E7-C3B1D6DA8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Arc 40">
            <a:extLst>
              <a:ext uri="{FF2B5EF4-FFF2-40B4-BE49-F238E27FC236}">
                <a16:creationId xmlns:a16="http://schemas.microsoft.com/office/drawing/2014/main" id="{5888E255-D20B-4F26-B9DA-3DF036797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7AC959-1A8E-1E0C-A871-EB00282D4B4B}"/>
              </a:ext>
            </a:extLst>
          </p:cNvPr>
          <p:cNvSpPr>
            <a:spLocks noGrp="1"/>
          </p:cNvSpPr>
          <p:nvPr>
            <p:ph type="title"/>
          </p:nvPr>
        </p:nvSpPr>
        <p:spPr>
          <a:xfrm>
            <a:off x="841512" y="1122363"/>
            <a:ext cx="5087631" cy="2387600"/>
          </a:xfrm>
        </p:spPr>
        <p:txBody>
          <a:bodyPr vert="horz" lIns="91440" tIns="45720" rIns="91440" bIns="45720" rtlCol="0" anchor="b">
            <a:normAutofit/>
          </a:bodyPr>
          <a:lstStyle/>
          <a:p>
            <a:pPr algn="ctr"/>
            <a:r>
              <a:rPr lang="en-US" sz="6000" kern="1200">
                <a:solidFill>
                  <a:srgbClr val="FFFFFF"/>
                </a:solidFill>
                <a:latin typeface="+mj-lt"/>
                <a:ea typeface="+mj-ea"/>
                <a:cs typeface="+mj-cs"/>
              </a:rPr>
              <a:t>Thank You</a:t>
            </a:r>
          </a:p>
        </p:txBody>
      </p:sp>
      <p:sp>
        <p:nvSpPr>
          <p:cNvPr id="43" name="Oval 42">
            <a:extLst>
              <a:ext uri="{FF2B5EF4-FFF2-40B4-BE49-F238E27FC236}">
                <a16:creationId xmlns:a16="http://schemas.microsoft.com/office/drawing/2014/main" id="{02AD46D6-02D6-45B3-921C-F4033826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2790" y="5367348"/>
            <a:ext cx="616353" cy="59963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6" name="Graphic 65" descr="Smiling Face with No Fill">
            <a:extLst>
              <a:ext uri="{FF2B5EF4-FFF2-40B4-BE49-F238E27FC236}">
                <a16:creationId xmlns:a16="http://schemas.microsoft.com/office/drawing/2014/main" id="{7171F871-22A7-2110-9E56-7E2350A95E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92678" y="895604"/>
            <a:ext cx="5051479" cy="5051479"/>
          </a:xfrm>
          <a:custGeom>
            <a:avLst/>
            <a:gdLst/>
            <a:ahLst/>
            <a:cxnLst/>
            <a:rect l="l" t="t" r="r" b="b"/>
            <a:pathLst>
              <a:path w="5051479" h="5503900">
                <a:moveTo>
                  <a:pt x="151948" y="0"/>
                </a:moveTo>
                <a:lnTo>
                  <a:pt x="4899531" y="0"/>
                </a:lnTo>
                <a:cubicBezTo>
                  <a:pt x="4983450" y="0"/>
                  <a:pt x="5051479" y="68029"/>
                  <a:pt x="5051479" y="151948"/>
                </a:cubicBezTo>
                <a:lnTo>
                  <a:pt x="5051479" y="5351952"/>
                </a:lnTo>
                <a:cubicBezTo>
                  <a:pt x="5051479" y="5435871"/>
                  <a:pt x="4983450" y="5503900"/>
                  <a:pt x="4899531" y="5503900"/>
                </a:cubicBezTo>
                <a:lnTo>
                  <a:pt x="151948" y="5503900"/>
                </a:lnTo>
                <a:cubicBezTo>
                  <a:pt x="68029" y="5503900"/>
                  <a:pt x="0" y="5435871"/>
                  <a:pt x="0" y="5351952"/>
                </a:cubicBezTo>
                <a:lnTo>
                  <a:pt x="0" y="151948"/>
                </a:lnTo>
                <a:cubicBezTo>
                  <a:pt x="0" y="68029"/>
                  <a:pt x="68029" y="0"/>
                  <a:pt x="151948" y="0"/>
                </a:cubicBezTo>
                <a:close/>
              </a:path>
            </a:pathLst>
          </a:custGeom>
        </p:spPr>
      </p:pic>
    </p:spTree>
    <p:extLst>
      <p:ext uri="{BB962C8B-B14F-4D97-AF65-F5344CB8AC3E}">
        <p14:creationId xmlns:p14="http://schemas.microsoft.com/office/powerpoint/2010/main" val="3691193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6"/>
                                        </p:tgtEl>
                                        <p:attrNameLst>
                                          <p:attrName>style.visibility</p:attrName>
                                        </p:attrNameLst>
                                      </p:cBhvr>
                                      <p:to>
                                        <p:strVal val="visible"/>
                                      </p:to>
                                    </p:set>
                                    <p:animEffect transition="in" filter="fade">
                                      <p:cBhvr>
                                        <p:cTn id="10" dur="7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7">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Arc 26">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B804F8-78F7-1760-B4E1-582C5AC0AF27}"/>
              </a:ext>
            </a:extLst>
          </p:cNvPr>
          <p:cNvSpPr>
            <a:spLocks noGrp="1"/>
          </p:cNvSpPr>
          <p:nvPr>
            <p:ph type="title"/>
          </p:nvPr>
        </p:nvSpPr>
        <p:spPr>
          <a:xfrm>
            <a:off x="547290" y="-1322772"/>
            <a:ext cx="5425781" cy="2387600"/>
          </a:xfrm>
        </p:spPr>
        <p:txBody>
          <a:bodyPr vert="horz" lIns="91440" tIns="45720" rIns="91440" bIns="45720" rtlCol="0" anchor="b">
            <a:normAutofit/>
          </a:bodyPr>
          <a:lstStyle/>
          <a:p>
            <a:r>
              <a:rPr lang="en-US" sz="6000" kern="1200" dirty="0">
                <a:solidFill>
                  <a:schemeClr val="tx1"/>
                </a:solidFill>
                <a:latin typeface="+mj-lt"/>
                <a:ea typeface="+mj-ea"/>
                <a:cs typeface="+mj-cs"/>
              </a:rPr>
              <a:t>Agenda</a:t>
            </a:r>
          </a:p>
        </p:txBody>
      </p:sp>
      <p:sp>
        <p:nvSpPr>
          <p:cNvPr id="30" name="Freeform: Shape 13">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Oval 30">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Block Arc 31">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Shape 19">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4" name="Straight Connector 33">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Arc 25">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635C655-D626-700B-D04C-0199F9C5280E}"/>
              </a:ext>
            </a:extLst>
          </p:cNvPr>
          <p:cNvSpPr txBox="1"/>
          <p:nvPr/>
        </p:nvSpPr>
        <p:spPr>
          <a:xfrm>
            <a:off x="626533" y="1202394"/>
            <a:ext cx="6194775" cy="6463308"/>
          </a:xfrm>
          <a:prstGeom prst="rect">
            <a:avLst/>
          </a:prstGeom>
          <a:noFill/>
        </p:spPr>
        <p:txBody>
          <a:bodyPr wrap="square" rtlCol="0">
            <a:spAutoFit/>
          </a:bodyPr>
          <a:lstStyle/>
          <a:p>
            <a:pPr marL="285750" indent="-285750">
              <a:buFont typeface="Wingdings" pitchFamily="2" charset="2"/>
              <a:buChar char="q"/>
            </a:pPr>
            <a:r>
              <a:rPr lang="en-US" dirty="0"/>
              <a:t>Objectives</a:t>
            </a:r>
          </a:p>
          <a:p>
            <a:pPr marL="285750" indent="-285750">
              <a:buFont typeface="Wingdings" pitchFamily="2" charset="2"/>
              <a:buChar char="q"/>
            </a:pPr>
            <a:endParaRPr lang="en-US" dirty="0"/>
          </a:p>
          <a:p>
            <a:pPr marL="285750" indent="-285750">
              <a:buFont typeface="Wingdings" pitchFamily="2" charset="2"/>
              <a:buChar char="q"/>
            </a:pPr>
            <a:r>
              <a:rPr lang="en-US" dirty="0"/>
              <a:t>Data Summary</a:t>
            </a:r>
          </a:p>
          <a:p>
            <a:endParaRPr lang="en-US" dirty="0"/>
          </a:p>
          <a:p>
            <a:pPr marL="285750" indent="-285750">
              <a:buFont typeface="Wingdings" pitchFamily="2" charset="2"/>
              <a:buChar char="q"/>
            </a:pPr>
            <a:r>
              <a:rPr lang="en-US" dirty="0"/>
              <a:t>Data Visualization</a:t>
            </a:r>
          </a:p>
          <a:p>
            <a:pPr marL="285750" indent="-285750">
              <a:buFont typeface="Wingdings" pitchFamily="2" charset="2"/>
              <a:buChar char="q"/>
            </a:pPr>
            <a:endParaRPr lang="en-US" dirty="0"/>
          </a:p>
          <a:p>
            <a:pPr marL="285750" indent="-285750">
              <a:buFont typeface="Wingdings" pitchFamily="2" charset="2"/>
              <a:buChar char="q"/>
            </a:pPr>
            <a:r>
              <a:rPr lang="en-US" dirty="0"/>
              <a:t>First Fit </a:t>
            </a:r>
          </a:p>
          <a:p>
            <a:pPr marL="285750" indent="-285750">
              <a:buFont typeface="Wingdings" pitchFamily="2" charset="2"/>
              <a:buChar char="q"/>
            </a:pPr>
            <a:endParaRPr lang="en-US" dirty="0"/>
          </a:p>
          <a:p>
            <a:pPr marL="285750" indent="-285750">
              <a:buFont typeface="Wingdings" pitchFamily="2" charset="2"/>
              <a:buChar char="q"/>
            </a:pPr>
            <a:r>
              <a:rPr lang="en-US" dirty="0"/>
              <a:t>Parsimonious Fit </a:t>
            </a:r>
          </a:p>
          <a:p>
            <a:pPr marL="285750" indent="-285750">
              <a:buFont typeface="Wingdings" pitchFamily="2" charset="2"/>
              <a:buChar char="q"/>
            </a:pPr>
            <a:endParaRPr lang="en-US" dirty="0"/>
          </a:p>
          <a:p>
            <a:pPr marL="285750" indent="-285750">
              <a:buFont typeface="Wingdings" pitchFamily="2" charset="2"/>
              <a:buChar char="q"/>
            </a:pPr>
            <a:r>
              <a:rPr lang="en-US" dirty="0"/>
              <a:t>What insights benefit Marketing ?</a:t>
            </a:r>
          </a:p>
          <a:p>
            <a:pPr marL="285750" indent="-285750">
              <a:buFont typeface="Wingdings" pitchFamily="2" charset="2"/>
              <a:buChar char="q"/>
            </a:pPr>
            <a:endParaRPr lang="en-US" dirty="0"/>
          </a:p>
          <a:p>
            <a:pPr marL="285750" indent="-285750">
              <a:buFont typeface="Wingdings" pitchFamily="2" charset="2"/>
              <a:buChar char="q"/>
            </a:pPr>
            <a:r>
              <a:rPr lang="en-US" dirty="0"/>
              <a:t>Top Prospects</a:t>
            </a:r>
          </a:p>
          <a:p>
            <a:pPr marL="285750" indent="-285750">
              <a:buFont typeface="Wingdings" pitchFamily="2" charset="2"/>
              <a:buChar char="q"/>
            </a:pPr>
            <a:endParaRPr lang="en-US" dirty="0"/>
          </a:p>
          <a:p>
            <a:pPr marL="285750" indent="-285750">
              <a:buFont typeface="Wingdings" pitchFamily="2" charset="2"/>
              <a:buChar char="q"/>
            </a:pPr>
            <a:r>
              <a:rPr lang="en-US" dirty="0"/>
              <a:t>What Next ? </a:t>
            </a:r>
          </a:p>
          <a:p>
            <a:endParaRPr lang="en-US" dirty="0"/>
          </a:p>
          <a:p>
            <a:endParaRPr lang="en-US" dirty="0"/>
          </a:p>
          <a:p>
            <a:endParaRPr lang="en-US" dirty="0"/>
          </a:p>
          <a:p>
            <a:endParaRPr lang="en-US" dirty="0"/>
          </a:p>
          <a:p>
            <a:endParaRPr lang="en-US" dirty="0"/>
          </a:p>
          <a:p>
            <a:r>
              <a:rPr lang="en-US" dirty="0"/>
              <a:t> </a:t>
            </a:r>
          </a:p>
          <a:p>
            <a:endParaRPr lang="en-US" dirty="0"/>
          </a:p>
          <a:p>
            <a:endParaRPr lang="en-US" dirty="0"/>
          </a:p>
        </p:txBody>
      </p:sp>
    </p:spTree>
    <p:extLst>
      <p:ext uri="{BB962C8B-B14F-4D97-AF65-F5344CB8AC3E}">
        <p14:creationId xmlns:p14="http://schemas.microsoft.com/office/powerpoint/2010/main" val="309814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Arc 19">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28C70D35-3847-312F-8665-4863B1685D1B}"/>
              </a:ext>
            </a:extLst>
          </p:cNvPr>
          <p:cNvSpPr txBox="1">
            <a:spLocks/>
          </p:cNvSpPr>
          <p:nvPr/>
        </p:nvSpPr>
        <p:spPr>
          <a:xfrm>
            <a:off x="547290" y="-1322772"/>
            <a:ext cx="5425781" cy="2387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t>Objective</a:t>
            </a:r>
          </a:p>
        </p:txBody>
      </p:sp>
      <p:sp>
        <p:nvSpPr>
          <p:cNvPr id="7" name="TextBox 6">
            <a:extLst>
              <a:ext uri="{FF2B5EF4-FFF2-40B4-BE49-F238E27FC236}">
                <a16:creationId xmlns:a16="http://schemas.microsoft.com/office/drawing/2014/main" id="{030BC8CD-5B40-851C-8587-4473DFBFAC28}"/>
              </a:ext>
            </a:extLst>
          </p:cNvPr>
          <p:cNvSpPr txBox="1"/>
          <p:nvPr/>
        </p:nvSpPr>
        <p:spPr>
          <a:xfrm>
            <a:off x="4952259" y="1715672"/>
            <a:ext cx="6042324" cy="4524315"/>
          </a:xfrm>
          <a:prstGeom prst="rect">
            <a:avLst/>
          </a:prstGeom>
          <a:noFill/>
        </p:spPr>
        <p:txBody>
          <a:bodyPr wrap="square" rtlCol="0">
            <a:spAutoFit/>
          </a:bodyPr>
          <a:lstStyle/>
          <a:p>
            <a:r>
              <a:rPr lang="en-US" sz="1200" dirty="0"/>
              <a:t>As lead marketing data scientist for BBY, tasked with following:</a:t>
            </a:r>
          </a:p>
          <a:p>
            <a:endParaRPr lang="en-US" sz="1200" dirty="0"/>
          </a:p>
          <a:p>
            <a:pPr marL="342900" indent="-342900">
              <a:buFontTx/>
              <a:buAutoNum type="arabicPeriod"/>
            </a:pPr>
            <a:r>
              <a:rPr lang="en-US" sz="1200" dirty="0"/>
              <a:t>Create a model to predict Household revenue from loyalty customer data set.</a:t>
            </a:r>
            <a:r>
              <a:rPr lang="en-US" sz="1200" b="1" dirty="0"/>
              <a:t> </a:t>
            </a:r>
          </a:p>
          <a:p>
            <a:pPr marL="342900" indent="-342900">
              <a:buFontTx/>
              <a:buAutoNum type="arabicPeriod"/>
            </a:pPr>
            <a:endParaRPr lang="en-US" sz="1200" b="1" dirty="0"/>
          </a:p>
          <a:p>
            <a:pPr marL="342900" indent="-342900">
              <a:buFontTx/>
              <a:buAutoNum type="arabicPeriod"/>
            </a:pPr>
            <a:r>
              <a:rPr lang="en-US" sz="1200" dirty="0"/>
              <a:t>Training data set - Examine 15000 households’ attributes and their corresponding BBY spending habits.  </a:t>
            </a:r>
          </a:p>
          <a:p>
            <a:pPr marL="342900" indent="-342900">
              <a:buFontTx/>
              <a:buAutoNum type="arabicPeriod"/>
            </a:pPr>
            <a:endParaRPr lang="en-US" sz="1200" dirty="0"/>
          </a:p>
          <a:p>
            <a:pPr marL="342900" indent="-342900">
              <a:buFontTx/>
              <a:buAutoNum type="arabicPeriod"/>
            </a:pPr>
            <a:r>
              <a:rPr lang="en-US" sz="1200" dirty="0"/>
              <a:t>Build a predictive model(s) on the training set. Create </a:t>
            </a:r>
            <a:r>
              <a:rPr lang="en-US" sz="1200" b="1" dirty="0"/>
              <a:t>a model to predict Household revenue from loyalty customer </a:t>
            </a:r>
            <a:r>
              <a:rPr lang="en-US" sz="1200" dirty="0"/>
              <a:t>data set.</a:t>
            </a:r>
            <a:r>
              <a:rPr lang="en-US" sz="1200" b="1" dirty="0"/>
              <a:t> </a:t>
            </a:r>
          </a:p>
          <a:p>
            <a:pPr marL="342900" indent="-342900">
              <a:buFontTx/>
              <a:buAutoNum type="arabicPeriod"/>
            </a:pPr>
            <a:endParaRPr lang="en-US" sz="1200" b="1" dirty="0"/>
          </a:p>
          <a:p>
            <a:pPr marL="342900" indent="-342900">
              <a:buFontTx/>
              <a:buAutoNum type="arabicPeriod"/>
            </a:pPr>
            <a:r>
              <a:rPr lang="en-US" sz="1200" dirty="0"/>
              <a:t>Evaluate the model(s) for any insights (important features) and model accuracy (RMSE) within the training set.  </a:t>
            </a:r>
          </a:p>
          <a:p>
            <a:pPr marL="342900" indent="-342900">
              <a:buFontTx/>
              <a:buAutoNum type="arabicPeriod"/>
            </a:pPr>
            <a:endParaRPr lang="en-US" sz="1200" dirty="0"/>
          </a:p>
          <a:p>
            <a:pPr marL="342900" indent="-342900">
              <a:buFontTx/>
              <a:buAutoNum type="arabicPeriod"/>
            </a:pPr>
            <a:r>
              <a:rPr lang="en-US" sz="1200" dirty="0"/>
              <a:t>Apply the model to a test set of households to ensure consistency.  </a:t>
            </a:r>
          </a:p>
          <a:p>
            <a:pPr marL="342900" indent="-342900">
              <a:buFontTx/>
              <a:buAutoNum type="arabicPeriod"/>
            </a:pPr>
            <a:endParaRPr lang="en-US" sz="1200" dirty="0"/>
          </a:p>
          <a:p>
            <a:pPr marL="342900" indent="-342900">
              <a:buFontTx/>
              <a:buAutoNum type="arabicPeriod"/>
            </a:pPr>
            <a:r>
              <a:rPr lang="en-US" sz="1200" dirty="0"/>
              <a:t>Once satisfied, predict household spend on the prospect’s household data.</a:t>
            </a:r>
          </a:p>
          <a:p>
            <a:pPr marL="342900" indent="-342900">
              <a:buFontTx/>
              <a:buAutoNum type="arabicPeriod"/>
            </a:pPr>
            <a:endParaRPr lang="en-US" sz="1200" dirty="0"/>
          </a:p>
          <a:p>
            <a:pPr marL="342900" indent="-342900">
              <a:buFontTx/>
              <a:buAutoNum type="arabicPeriod"/>
            </a:pPr>
            <a:r>
              <a:rPr lang="en-US" sz="1200" dirty="0"/>
              <a:t>Share any data, or model insights that help shape the company’s understanding of its best customers. </a:t>
            </a:r>
          </a:p>
          <a:p>
            <a:pPr marL="342900" indent="-342900">
              <a:buFontTx/>
              <a:buAutoNum type="arabicPeriod"/>
            </a:pPr>
            <a:endParaRPr lang="en-US" sz="1200" dirty="0"/>
          </a:p>
          <a:p>
            <a:pPr marL="342900" indent="-342900">
              <a:buFontTx/>
              <a:buAutoNum type="arabicPeriod"/>
            </a:pPr>
            <a:r>
              <a:rPr lang="en-US" sz="1200" dirty="0"/>
              <a:t>Share your findings with Data Science peers to help marking department create campaigns</a:t>
            </a:r>
          </a:p>
          <a:p>
            <a:pPr marL="342900" indent="-342900">
              <a:buFontTx/>
              <a:buAutoNum type="arabicPeriod"/>
            </a:pPr>
            <a:endParaRPr lang="en-US" sz="1200" b="1" dirty="0"/>
          </a:p>
          <a:p>
            <a:pPr marL="342900" indent="-342900">
              <a:buFontTx/>
              <a:buAutoNum type="arabicPeriod"/>
            </a:pPr>
            <a:endParaRPr lang="en-US" sz="1200" b="1" dirty="0"/>
          </a:p>
        </p:txBody>
      </p:sp>
    </p:spTree>
    <p:extLst>
      <p:ext uri="{BB962C8B-B14F-4D97-AF65-F5344CB8AC3E}">
        <p14:creationId xmlns:p14="http://schemas.microsoft.com/office/powerpoint/2010/main" val="1788708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Arc 44">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47" name="Rectangle 46">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9D81808F-B119-9C60-C4B5-84DFBCBCCCC6}"/>
              </a:ext>
            </a:extLst>
          </p:cNvPr>
          <p:cNvSpPr txBox="1">
            <a:spLocks/>
          </p:cNvSpPr>
          <p:nvPr/>
        </p:nvSpPr>
        <p:spPr>
          <a:xfrm>
            <a:off x="469522" y="-2007187"/>
            <a:ext cx="5221185" cy="30720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6000" kern="1200" dirty="0">
                <a:solidFill>
                  <a:schemeClr val="tx1"/>
                </a:solidFill>
                <a:latin typeface="+mj-lt"/>
                <a:ea typeface="+mj-ea"/>
                <a:cs typeface="+mj-cs"/>
              </a:rPr>
              <a:t>Data Summary</a:t>
            </a:r>
          </a:p>
        </p:txBody>
      </p:sp>
      <p:sp>
        <p:nvSpPr>
          <p:cNvPr id="49" name="Freeform: Shape 48">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Shape 50">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Freeform: Shape 52">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Freeform: Shape 54">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9" name="Freeform: Shape 58">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9635767C-B1D0-7AEF-6F2F-70EE4346520D}"/>
              </a:ext>
            </a:extLst>
          </p:cNvPr>
          <p:cNvSpPr txBox="1"/>
          <p:nvPr/>
        </p:nvSpPr>
        <p:spPr>
          <a:xfrm>
            <a:off x="679059" y="1350999"/>
            <a:ext cx="5739259" cy="4351338"/>
          </a:xfrm>
          <a:prstGeom prst="rect">
            <a:avLst/>
          </a:prstGeom>
        </p:spPr>
        <p:txBody>
          <a:bodyPr vert="horz" lIns="91440" tIns="45720" rIns="91440" bIns="45720" rtlCol="0">
            <a:noAutofit/>
          </a:bodyPr>
          <a:lstStyle/>
          <a:p>
            <a:pPr marL="285750" indent="-285750">
              <a:buFont typeface="Arial" panose="020B0604020202020204" pitchFamily="34" charset="0"/>
              <a:buChar char="•"/>
            </a:pPr>
            <a:r>
              <a:rPr lang="en-US" sz="1200" dirty="0"/>
              <a:t>Proprietary household datasets from internal and third-party sources for a US retail chain.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Variables are anonymized and geolocation attributes (</a:t>
            </a:r>
            <a:r>
              <a:rPr lang="en-US" sz="1200" dirty="0" err="1"/>
              <a:t>lat</a:t>
            </a:r>
            <a:r>
              <a:rPr lang="en-US" sz="1200" dirty="0"/>
              <a:t>/</a:t>
            </a:r>
            <a:r>
              <a:rPr lang="en-US" sz="1200" dirty="0" err="1"/>
              <a:t>lon</a:t>
            </a:r>
            <a:r>
              <a:rPr lang="en-US" sz="1200" dirty="0"/>
              <a:t>) are manufacture</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 data cannot be reconstructed or complimented with external data </a:t>
            </a:r>
          </a:p>
          <a:p>
            <a:endParaRPr lang="en-US" sz="1200" dirty="0"/>
          </a:p>
          <a:p>
            <a:pPr marL="285750" indent="-285750">
              <a:buFont typeface="Arial" panose="020B0604020202020204" pitchFamily="34" charset="0"/>
              <a:buChar char="•"/>
            </a:pPr>
            <a:r>
              <a:rPr lang="en-US" sz="1200" dirty="0"/>
              <a:t>Data Tables are already sampled into training and test data </a:t>
            </a:r>
          </a:p>
          <a:p>
            <a:pPr marL="285750" indent="-285750">
              <a:buFont typeface="Arial" panose="020B0604020202020204" pitchFamily="34" charset="0"/>
              <a:buChar char="•"/>
            </a:pPr>
            <a:endParaRPr lang="en-US" sz="1200" dirty="0"/>
          </a:p>
          <a:p>
            <a:pPr>
              <a:buFont typeface="Arial" panose="020B0604020202020204" pitchFamily="34" charset="0"/>
              <a:buChar char="•"/>
            </a:pPr>
            <a:endParaRPr lang="en-US" sz="1200" dirty="0"/>
          </a:p>
        </p:txBody>
      </p:sp>
      <p:graphicFrame>
        <p:nvGraphicFramePr>
          <p:cNvPr id="2" name="Table 1">
            <a:extLst>
              <a:ext uri="{FF2B5EF4-FFF2-40B4-BE49-F238E27FC236}">
                <a16:creationId xmlns:a16="http://schemas.microsoft.com/office/drawing/2014/main" id="{21012CB8-13C7-C9FA-6F21-DC5319B0B1F5}"/>
              </a:ext>
            </a:extLst>
          </p:cNvPr>
          <p:cNvGraphicFramePr>
            <a:graphicFrameLocks noGrp="1"/>
          </p:cNvGraphicFramePr>
          <p:nvPr>
            <p:extLst>
              <p:ext uri="{D42A27DB-BD31-4B8C-83A1-F6EECF244321}">
                <p14:modId xmlns:p14="http://schemas.microsoft.com/office/powerpoint/2010/main" val="469149544"/>
              </p:ext>
            </p:extLst>
          </p:nvPr>
        </p:nvGraphicFramePr>
        <p:xfrm>
          <a:off x="6584534" y="1350999"/>
          <a:ext cx="4833376" cy="3520157"/>
        </p:xfrm>
        <a:graphic>
          <a:graphicData uri="http://schemas.openxmlformats.org/drawingml/2006/table">
            <a:tbl>
              <a:tblPr>
                <a:tableStyleId>{5C22544A-7EE6-4342-B048-85BDC9FD1C3A}</a:tableStyleId>
              </a:tblPr>
              <a:tblGrid>
                <a:gridCol w="1645405">
                  <a:extLst>
                    <a:ext uri="{9D8B030D-6E8A-4147-A177-3AD203B41FA5}">
                      <a16:colId xmlns:a16="http://schemas.microsoft.com/office/drawing/2014/main" val="2736440503"/>
                    </a:ext>
                  </a:extLst>
                </a:gridCol>
                <a:gridCol w="3187971">
                  <a:extLst>
                    <a:ext uri="{9D8B030D-6E8A-4147-A177-3AD203B41FA5}">
                      <a16:colId xmlns:a16="http://schemas.microsoft.com/office/drawing/2014/main" val="2776964663"/>
                    </a:ext>
                  </a:extLst>
                </a:gridCol>
              </a:tblGrid>
              <a:tr h="0">
                <a:tc>
                  <a:txBody>
                    <a:bodyPr/>
                    <a:lstStyle/>
                    <a:p>
                      <a:pPr algn="ctr" fontAlgn="ctr"/>
                      <a:r>
                        <a:rPr lang="en-US" sz="1200" b="1" u="none" strike="noStrike" dirty="0">
                          <a:effectLst/>
                        </a:rPr>
                        <a:t>Customer Data</a:t>
                      </a:r>
                      <a:endParaRPr lang="en-US" sz="1200" b="1" i="0" u="none" strike="noStrike" dirty="0">
                        <a:solidFill>
                          <a:srgbClr val="000000"/>
                        </a:solidFill>
                        <a:effectLst/>
                        <a:latin typeface="Aptos Narrow" panose="020B0004020202020204" pitchFamily="34" charset="0"/>
                      </a:endParaRPr>
                    </a:p>
                  </a:txBody>
                  <a:tcPr marL="9525" marR="9525" marT="9525" marB="0" anchor="ctr">
                    <a:solidFill>
                      <a:schemeClr val="bg1">
                        <a:lumMod val="85000"/>
                        <a:alpha val="62441"/>
                      </a:schemeClr>
                    </a:solidFill>
                  </a:tcPr>
                </a:tc>
                <a:tc>
                  <a:txBody>
                    <a:bodyPr/>
                    <a:lstStyle/>
                    <a:p>
                      <a:pPr algn="ctr" fontAlgn="ctr"/>
                      <a:r>
                        <a:rPr lang="en-US" sz="1200" u="none" strike="noStrike" dirty="0">
                          <a:effectLst/>
                        </a:rPr>
                        <a:t>The dataset includes detailed attributes related to Demographics , House-Hold Info and Consumer Behavior of other purchases </a:t>
                      </a:r>
                      <a:endParaRPr lang="en-US" sz="1200" b="0" i="0" u="none" strike="noStrike" dirty="0">
                        <a:solidFill>
                          <a:srgbClr val="000000"/>
                        </a:solidFill>
                        <a:effectLst/>
                        <a:latin typeface="Aptos Narrow" panose="020B0004020202020204" pitchFamily="34" charset="0"/>
                      </a:endParaRPr>
                    </a:p>
                  </a:txBody>
                  <a:tcPr marL="9525" marR="9525" marT="9525" marB="0" anchor="ctr">
                    <a:solidFill>
                      <a:schemeClr val="bg1">
                        <a:lumMod val="85000"/>
                        <a:alpha val="62441"/>
                      </a:schemeClr>
                    </a:solidFill>
                  </a:tcPr>
                </a:tc>
                <a:extLst>
                  <a:ext uri="{0D108BD9-81ED-4DB2-BD59-A6C34878D82A}">
                    <a16:rowId xmlns:a16="http://schemas.microsoft.com/office/drawing/2014/main" val="2075309857"/>
                  </a:ext>
                </a:extLst>
              </a:tr>
              <a:tr h="801580">
                <a:tc>
                  <a:txBody>
                    <a:bodyPr/>
                    <a:lstStyle/>
                    <a:p>
                      <a:pPr algn="ctr" fontAlgn="ctr"/>
                      <a:r>
                        <a:rPr lang="en-US" sz="1200" b="1" u="none" strike="noStrike" dirty="0">
                          <a:effectLst/>
                        </a:rPr>
                        <a:t>Donations Data</a:t>
                      </a:r>
                      <a:endParaRPr lang="en-US" sz="1200" b="1" i="0" u="none" strike="noStrike" dirty="0">
                        <a:solidFill>
                          <a:srgbClr val="000000"/>
                        </a:solidFill>
                        <a:effectLst/>
                        <a:latin typeface="Aptos Narrow" panose="020B0004020202020204" pitchFamily="34" charset="0"/>
                      </a:endParaRPr>
                    </a:p>
                  </a:txBody>
                  <a:tcPr marL="9525" marR="9525" marT="9525" marB="0" anchor="ctr">
                    <a:solidFill>
                      <a:schemeClr val="bg1">
                        <a:alpha val="62441"/>
                      </a:schemeClr>
                    </a:solidFill>
                  </a:tcPr>
                </a:tc>
                <a:tc>
                  <a:txBody>
                    <a:bodyPr/>
                    <a:lstStyle/>
                    <a:p>
                      <a:pPr algn="ctr" fontAlgn="ctr"/>
                      <a:r>
                        <a:rPr lang="en-US" sz="1200" u="none" strike="noStrike" dirty="0">
                          <a:effectLst/>
                        </a:rPr>
                        <a:t>The dataset includes indicators of donations made by the household to various causes</a:t>
                      </a:r>
                      <a:endParaRPr lang="en-US" sz="1200" b="0" i="0" u="none" strike="noStrike" dirty="0">
                        <a:solidFill>
                          <a:srgbClr val="000000"/>
                        </a:solidFill>
                        <a:effectLst/>
                        <a:latin typeface="Aptos Narrow" panose="020B0004020202020204" pitchFamily="34" charset="0"/>
                      </a:endParaRPr>
                    </a:p>
                  </a:txBody>
                  <a:tcPr marL="9525" marR="9525" marT="9525" marB="0" anchor="ctr">
                    <a:solidFill>
                      <a:schemeClr val="bg1">
                        <a:alpha val="62441"/>
                      </a:schemeClr>
                    </a:solidFill>
                  </a:tcPr>
                </a:tc>
                <a:extLst>
                  <a:ext uri="{0D108BD9-81ED-4DB2-BD59-A6C34878D82A}">
                    <a16:rowId xmlns:a16="http://schemas.microsoft.com/office/drawing/2014/main" val="4086783787"/>
                  </a:ext>
                </a:extLst>
              </a:tr>
              <a:tr h="1343417">
                <a:tc>
                  <a:txBody>
                    <a:bodyPr/>
                    <a:lstStyle/>
                    <a:p>
                      <a:pPr algn="ctr" fontAlgn="ctr"/>
                      <a:r>
                        <a:rPr lang="en-US" sz="1200" b="1" u="none" strike="noStrike" dirty="0">
                          <a:effectLst/>
                        </a:rPr>
                        <a:t>In House Data</a:t>
                      </a:r>
                      <a:endParaRPr lang="en-US" sz="1200" b="1" i="0" u="none" strike="noStrike" dirty="0">
                        <a:solidFill>
                          <a:srgbClr val="000000"/>
                        </a:solidFill>
                        <a:effectLst/>
                        <a:latin typeface="Aptos Narrow" panose="020B0004020202020204" pitchFamily="34" charset="0"/>
                      </a:endParaRPr>
                    </a:p>
                  </a:txBody>
                  <a:tcPr marL="9525" marR="9525" marT="9525" marB="0" anchor="ctr">
                    <a:solidFill>
                      <a:schemeClr val="bg1">
                        <a:lumMod val="85000"/>
                        <a:alpha val="62441"/>
                      </a:schemeClr>
                    </a:solidFill>
                  </a:tcPr>
                </a:tc>
                <a:tc>
                  <a:txBody>
                    <a:bodyPr/>
                    <a:lstStyle/>
                    <a:p>
                      <a:pPr algn="ctr" fontAlgn="ctr"/>
                      <a:r>
                        <a:rPr lang="en-US" sz="1200" u="none" strike="noStrike" dirty="0">
                          <a:effectLst/>
                        </a:rPr>
                        <a:t>Includes Demographics , geographic, property related, dwelling type and past purchase </a:t>
                      </a:r>
                      <a:r>
                        <a:rPr lang="en-US" sz="1200" u="none" strike="noStrike" dirty="0" err="1">
                          <a:effectLst/>
                        </a:rPr>
                        <a:t>intercation</a:t>
                      </a:r>
                      <a:r>
                        <a:rPr lang="en-US" sz="1200" u="none" strike="noStrike" dirty="0">
                          <a:effectLst/>
                        </a:rPr>
                        <a:t> with BBY. Also Includes target variable (Revenue  Actuals) </a:t>
                      </a:r>
                      <a:endParaRPr lang="en-US" sz="1200" b="0" i="0" u="none" strike="noStrike" dirty="0">
                        <a:solidFill>
                          <a:srgbClr val="000000"/>
                        </a:solidFill>
                        <a:effectLst/>
                        <a:latin typeface="Aptos Narrow" panose="020B0004020202020204" pitchFamily="34" charset="0"/>
                      </a:endParaRPr>
                    </a:p>
                  </a:txBody>
                  <a:tcPr marL="9525" marR="9525" marT="9525" marB="0" anchor="ctr">
                    <a:solidFill>
                      <a:schemeClr val="bg1">
                        <a:lumMod val="85000"/>
                        <a:alpha val="62441"/>
                      </a:schemeClr>
                    </a:solidFill>
                  </a:tcPr>
                </a:tc>
                <a:extLst>
                  <a:ext uri="{0D108BD9-81ED-4DB2-BD59-A6C34878D82A}">
                    <a16:rowId xmlns:a16="http://schemas.microsoft.com/office/drawing/2014/main" val="1873390280"/>
                  </a:ext>
                </a:extLst>
              </a:tr>
              <a:tr h="539525">
                <a:tc>
                  <a:txBody>
                    <a:bodyPr/>
                    <a:lstStyle/>
                    <a:p>
                      <a:pPr algn="ctr" fontAlgn="ctr"/>
                      <a:r>
                        <a:rPr lang="en-US" sz="1200" b="1" u="none" strike="noStrike" dirty="0">
                          <a:effectLst/>
                        </a:rPr>
                        <a:t>Magazine Data</a:t>
                      </a:r>
                      <a:endParaRPr lang="en-US" sz="1200" b="1" i="0" u="none" strike="noStrike" dirty="0">
                        <a:solidFill>
                          <a:srgbClr val="000000"/>
                        </a:solidFill>
                        <a:effectLst/>
                        <a:latin typeface="Aptos Narrow" panose="020B0004020202020204" pitchFamily="34" charset="0"/>
                      </a:endParaRPr>
                    </a:p>
                  </a:txBody>
                  <a:tcPr marL="9525" marR="9525" marT="9525" marB="0" anchor="ctr">
                    <a:noFill/>
                  </a:tcPr>
                </a:tc>
                <a:tc>
                  <a:txBody>
                    <a:bodyPr/>
                    <a:lstStyle/>
                    <a:p>
                      <a:pPr algn="ctr" fontAlgn="ctr"/>
                      <a:r>
                        <a:rPr lang="en-US" sz="1200" u="none" strike="noStrike" dirty="0">
                          <a:effectLst/>
                        </a:rPr>
                        <a:t>Nature of magazines subscribed by the </a:t>
                      </a:r>
                      <a:r>
                        <a:rPr lang="en-US" sz="1200" u="none" strike="noStrike" dirty="0" err="1">
                          <a:effectLst/>
                        </a:rPr>
                        <a:t>househlold</a:t>
                      </a:r>
                      <a:r>
                        <a:rPr lang="en-US" sz="1200" u="none" strike="noStrike" dirty="0">
                          <a:effectLst/>
                        </a:rPr>
                        <a:t> </a:t>
                      </a:r>
                      <a:endParaRPr lang="en-US" sz="1200" b="0" i="0" u="none" strike="noStrike" dirty="0">
                        <a:solidFill>
                          <a:srgbClr val="000000"/>
                        </a:solidFill>
                        <a:effectLst/>
                        <a:latin typeface="Aptos Narrow" panose="020B0004020202020204" pitchFamily="34" charset="0"/>
                      </a:endParaRPr>
                    </a:p>
                  </a:txBody>
                  <a:tcPr marL="9525" marR="9525" marT="9525" marB="0" anchor="ctr">
                    <a:noFill/>
                  </a:tcPr>
                </a:tc>
                <a:extLst>
                  <a:ext uri="{0D108BD9-81ED-4DB2-BD59-A6C34878D82A}">
                    <a16:rowId xmlns:a16="http://schemas.microsoft.com/office/drawing/2014/main" val="1798698645"/>
                  </a:ext>
                </a:extLst>
              </a:tr>
              <a:tr h="277470">
                <a:tc>
                  <a:txBody>
                    <a:bodyPr/>
                    <a:lstStyle/>
                    <a:p>
                      <a:pPr algn="ctr" fontAlgn="ctr"/>
                      <a:r>
                        <a:rPr lang="en-US" sz="1200" b="1" u="none" strike="noStrike" dirty="0">
                          <a:effectLst/>
                        </a:rPr>
                        <a:t>Political Data</a:t>
                      </a:r>
                      <a:endParaRPr lang="en-US" sz="1200" b="1" i="0" u="none" strike="noStrike" dirty="0">
                        <a:solidFill>
                          <a:srgbClr val="000000"/>
                        </a:solidFill>
                        <a:effectLst/>
                        <a:latin typeface="Aptos Narrow" panose="020B0004020202020204" pitchFamily="34" charset="0"/>
                      </a:endParaRPr>
                    </a:p>
                  </a:txBody>
                  <a:tcPr marL="9525" marR="9525" marT="9525" marB="0" anchor="ctr">
                    <a:solidFill>
                      <a:schemeClr val="bg1">
                        <a:lumMod val="85000"/>
                      </a:schemeClr>
                    </a:solidFill>
                  </a:tcPr>
                </a:tc>
                <a:tc>
                  <a:txBody>
                    <a:bodyPr/>
                    <a:lstStyle/>
                    <a:p>
                      <a:pPr algn="ctr" fontAlgn="ctr"/>
                      <a:r>
                        <a:rPr lang="en-US" sz="1200" u="none" strike="noStrike" dirty="0">
                          <a:effectLst/>
                        </a:rPr>
                        <a:t>Political views and affiliations </a:t>
                      </a:r>
                      <a:endParaRPr lang="en-US" sz="1200" b="0" i="0" u="none" strike="noStrike" dirty="0">
                        <a:solidFill>
                          <a:srgbClr val="000000"/>
                        </a:solidFill>
                        <a:effectLst/>
                        <a:latin typeface="Aptos Narrow" panose="020B0004020202020204"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val="4084048949"/>
                  </a:ext>
                </a:extLst>
              </a:tr>
            </a:tbl>
          </a:graphicData>
        </a:graphic>
      </p:graphicFrame>
      <p:sp>
        <p:nvSpPr>
          <p:cNvPr id="7" name="TextBox 6">
            <a:extLst>
              <a:ext uri="{FF2B5EF4-FFF2-40B4-BE49-F238E27FC236}">
                <a16:creationId xmlns:a16="http://schemas.microsoft.com/office/drawing/2014/main" id="{EE4BDD31-EBFD-E338-671F-BA43D79421E6}"/>
              </a:ext>
            </a:extLst>
          </p:cNvPr>
          <p:cNvSpPr txBox="1"/>
          <p:nvPr/>
        </p:nvSpPr>
        <p:spPr>
          <a:xfrm>
            <a:off x="679059" y="3259593"/>
            <a:ext cx="5298294" cy="2123658"/>
          </a:xfrm>
          <a:prstGeom prst="rect">
            <a:avLst/>
          </a:prstGeom>
          <a:noFill/>
        </p:spPr>
        <p:txBody>
          <a:bodyPr wrap="square">
            <a:spAutoFit/>
          </a:bodyPr>
          <a:lstStyle/>
          <a:p>
            <a:pPr marL="285750" indent="-285750">
              <a:buFont typeface="Arial" panose="020B0604020202020204" pitchFamily="34" charset="0"/>
              <a:buChar char="•"/>
            </a:pPr>
            <a:r>
              <a:rPr lang="en-US" sz="1200" u="sng" dirty="0"/>
              <a:t>Training Data:</a:t>
            </a:r>
            <a:r>
              <a:rPr lang="en-US" sz="1200" dirty="0"/>
              <a:t> Consumer purchasing habits, donations, membership data, magazine subscriptions, and political leanings (15,000 rows each), see table. </a:t>
            </a:r>
          </a:p>
          <a:p>
            <a:pPr marL="285750" indent="-285750">
              <a:buFont typeface="Arial" panose="020B0604020202020204" pitchFamily="34" charset="0"/>
              <a:buChar char="•"/>
            </a:pPr>
            <a:endParaRPr lang="en-US" sz="1200" u="sng" dirty="0"/>
          </a:p>
          <a:p>
            <a:pPr marL="285750" indent="-285750">
              <a:buFont typeface="Arial" panose="020B0604020202020204" pitchFamily="34" charset="0"/>
              <a:buChar char="•"/>
            </a:pPr>
            <a:r>
              <a:rPr lang="en-US" sz="1200" u="sng" dirty="0"/>
              <a:t>Test Data:</a:t>
            </a:r>
            <a:r>
              <a:rPr lang="en-US" sz="1200" dirty="0"/>
              <a:t> Same attributes as training (5,000 rows)</a:t>
            </a:r>
          </a:p>
          <a:p>
            <a:pPr>
              <a:buFont typeface="Arial" panose="020B0604020202020204" pitchFamily="34" charset="0"/>
              <a:buChar char="•"/>
            </a:pPr>
            <a:endParaRPr lang="en-US" sz="1200" dirty="0"/>
          </a:p>
          <a:p>
            <a:pPr marL="285750" indent="-285750">
              <a:buFont typeface="Arial" panose="020B0604020202020204" pitchFamily="34" charset="0"/>
              <a:buChar char="•"/>
            </a:pPr>
            <a:r>
              <a:rPr lang="en-US" sz="1200" u="sng" dirty="0"/>
              <a:t>Prospect Data:</a:t>
            </a:r>
            <a:r>
              <a:rPr lang="en-US" sz="1200" dirty="0"/>
              <a:t> Same attributes as training (except target) (5,992 rows).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Each table has a unique "</a:t>
            </a:r>
            <a:r>
              <a:rPr lang="en-US" sz="1200" dirty="0" err="1"/>
              <a:t>tmpID</a:t>
            </a:r>
            <a:r>
              <a:rPr lang="en-US" sz="1200" dirty="0"/>
              <a:t>" for data joins. Combining all training tables results in 80 variables</a:t>
            </a:r>
          </a:p>
        </p:txBody>
      </p:sp>
    </p:spTree>
    <p:extLst>
      <p:ext uri="{BB962C8B-B14F-4D97-AF65-F5344CB8AC3E}">
        <p14:creationId xmlns:p14="http://schemas.microsoft.com/office/powerpoint/2010/main" val="428196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CBD8B0-F41C-6FD3-2D87-2924D1194330}"/>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5128673-4F01-4ECA-8948-22A49B809487}"/>
              </a:ext>
            </a:extLst>
          </p:cNvPr>
          <p:cNvSpPr txBox="1"/>
          <p:nvPr/>
        </p:nvSpPr>
        <p:spPr>
          <a:xfrm>
            <a:off x="838200" y="1314654"/>
            <a:ext cx="10515600" cy="3859742"/>
          </a:xfrm>
          <a:prstGeom prst="rect">
            <a:avLst/>
          </a:prstGeom>
        </p:spPr>
        <p:txBody>
          <a:bodyPr vert="horz" lIns="91440" tIns="45720" rIns="91440" bIns="45720" rtlCol="0">
            <a:normAutofit/>
          </a:bodyPr>
          <a:lstStyle/>
          <a:p>
            <a:pPr>
              <a:lnSpc>
                <a:spcPct val="90000"/>
              </a:lnSpc>
              <a:spcAft>
                <a:spcPts val="600"/>
              </a:spcAft>
            </a:pPr>
            <a:endParaRPr lang="en-US" dirty="0"/>
          </a:p>
        </p:txBody>
      </p:sp>
      <p:sp>
        <p:nvSpPr>
          <p:cNvPr id="24" name="Arc 2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AC2157B9-AEB0-B0CD-15D6-6835B63A839F}"/>
              </a:ext>
            </a:extLst>
          </p:cNvPr>
          <p:cNvSpPr txBox="1">
            <a:spLocks/>
          </p:cNvSpPr>
          <p:nvPr/>
        </p:nvSpPr>
        <p:spPr>
          <a:xfrm>
            <a:off x="469522" y="-2007187"/>
            <a:ext cx="6272751" cy="290203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6000" kern="1200" dirty="0">
                <a:solidFill>
                  <a:schemeClr val="tx1"/>
                </a:solidFill>
                <a:latin typeface="+mj-lt"/>
                <a:ea typeface="+mj-ea"/>
                <a:cs typeface="+mj-cs"/>
              </a:rPr>
              <a:t>Data Visuals 1 of 4</a:t>
            </a:r>
          </a:p>
        </p:txBody>
      </p:sp>
      <p:pic>
        <p:nvPicPr>
          <p:cNvPr id="4" name="Picture 3">
            <a:extLst>
              <a:ext uri="{FF2B5EF4-FFF2-40B4-BE49-F238E27FC236}">
                <a16:creationId xmlns:a16="http://schemas.microsoft.com/office/drawing/2014/main" id="{F3D71853-ECB5-F818-DD50-B187B9887A98}"/>
              </a:ext>
            </a:extLst>
          </p:cNvPr>
          <p:cNvPicPr>
            <a:picLocks noChangeAspect="1"/>
          </p:cNvPicPr>
          <p:nvPr/>
        </p:nvPicPr>
        <p:blipFill>
          <a:blip r:embed="rId3"/>
          <a:stretch>
            <a:fillRect/>
          </a:stretch>
        </p:blipFill>
        <p:spPr>
          <a:xfrm>
            <a:off x="1728040" y="1019493"/>
            <a:ext cx="4262934" cy="4316782"/>
          </a:xfrm>
          <a:prstGeom prst="rect">
            <a:avLst/>
          </a:prstGeom>
          <a:ln>
            <a:solidFill>
              <a:schemeClr val="accent1">
                <a:shade val="15000"/>
              </a:schemeClr>
            </a:solidFill>
          </a:ln>
        </p:spPr>
      </p:pic>
      <p:pic>
        <p:nvPicPr>
          <p:cNvPr id="6" name="Picture 5">
            <a:extLst>
              <a:ext uri="{FF2B5EF4-FFF2-40B4-BE49-F238E27FC236}">
                <a16:creationId xmlns:a16="http://schemas.microsoft.com/office/drawing/2014/main" id="{7D6FF5BB-49DD-3406-AB69-98CBB5BCE7A4}"/>
              </a:ext>
            </a:extLst>
          </p:cNvPr>
          <p:cNvPicPr>
            <a:picLocks noChangeAspect="1"/>
          </p:cNvPicPr>
          <p:nvPr/>
        </p:nvPicPr>
        <p:blipFill>
          <a:blip r:embed="rId4"/>
          <a:stretch>
            <a:fillRect/>
          </a:stretch>
        </p:blipFill>
        <p:spPr>
          <a:xfrm>
            <a:off x="6723809" y="1019493"/>
            <a:ext cx="4281399" cy="4316782"/>
          </a:xfrm>
          <a:prstGeom prst="rect">
            <a:avLst/>
          </a:prstGeom>
          <a:ln>
            <a:solidFill>
              <a:schemeClr val="accent1">
                <a:shade val="15000"/>
              </a:schemeClr>
            </a:solidFill>
          </a:ln>
        </p:spPr>
      </p:pic>
    </p:spTree>
    <p:extLst>
      <p:ext uri="{BB962C8B-B14F-4D97-AF65-F5344CB8AC3E}">
        <p14:creationId xmlns:p14="http://schemas.microsoft.com/office/powerpoint/2010/main" val="3707569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BF31C-9DC6-D43E-445E-081180EFC63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7482078-198B-CA28-6E6A-6BEA0F7AB6C5}"/>
              </a:ext>
            </a:extLst>
          </p:cNvPr>
          <p:cNvSpPr txBox="1"/>
          <p:nvPr/>
        </p:nvSpPr>
        <p:spPr>
          <a:xfrm>
            <a:off x="838200" y="1314654"/>
            <a:ext cx="10515600" cy="3859742"/>
          </a:xfrm>
          <a:prstGeom prst="rect">
            <a:avLst/>
          </a:prstGeom>
        </p:spPr>
        <p:txBody>
          <a:bodyPr vert="horz" lIns="91440" tIns="45720" rIns="91440" bIns="45720" rtlCol="0">
            <a:normAutofit/>
          </a:bodyPr>
          <a:lstStyle/>
          <a:p>
            <a:pPr>
              <a:lnSpc>
                <a:spcPct val="90000"/>
              </a:lnSpc>
              <a:spcAft>
                <a:spcPts val="600"/>
              </a:spcAft>
            </a:pPr>
            <a:endParaRPr lang="en-US" dirty="0"/>
          </a:p>
        </p:txBody>
      </p:sp>
      <p:sp>
        <p:nvSpPr>
          <p:cNvPr id="3" name="Title 1">
            <a:extLst>
              <a:ext uri="{FF2B5EF4-FFF2-40B4-BE49-F238E27FC236}">
                <a16:creationId xmlns:a16="http://schemas.microsoft.com/office/drawing/2014/main" id="{93BF9201-C61C-B8F5-1EF6-21F84B9D5B1C}"/>
              </a:ext>
            </a:extLst>
          </p:cNvPr>
          <p:cNvSpPr txBox="1">
            <a:spLocks/>
          </p:cNvSpPr>
          <p:nvPr/>
        </p:nvSpPr>
        <p:spPr>
          <a:xfrm>
            <a:off x="469522" y="-2007187"/>
            <a:ext cx="6272751" cy="290203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6000" kern="1200" dirty="0">
                <a:solidFill>
                  <a:schemeClr val="tx1"/>
                </a:solidFill>
                <a:latin typeface="+mj-lt"/>
                <a:ea typeface="+mj-ea"/>
                <a:cs typeface="+mj-cs"/>
              </a:rPr>
              <a:t>Data Visuals 2 of 4</a:t>
            </a:r>
          </a:p>
        </p:txBody>
      </p:sp>
      <p:pic>
        <p:nvPicPr>
          <p:cNvPr id="2" name="Picture 1">
            <a:extLst>
              <a:ext uri="{FF2B5EF4-FFF2-40B4-BE49-F238E27FC236}">
                <a16:creationId xmlns:a16="http://schemas.microsoft.com/office/drawing/2014/main" id="{1C9B9DE7-52E8-199D-AEB9-FE343AC642FF}"/>
              </a:ext>
            </a:extLst>
          </p:cNvPr>
          <p:cNvPicPr>
            <a:picLocks noChangeAspect="1"/>
          </p:cNvPicPr>
          <p:nvPr/>
        </p:nvPicPr>
        <p:blipFill>
          <a:blip r:embed="rId3"/>
          <a:stretch>
            <a:fillRect/>
          </a:stretch>
        </p:blipFill>
        <p:spPr>
          <a:xfrm>
            <a:off x="993698" y="1187532"/>
            <a:ext cx="4983293" cy="4482935"/>
          </a:xfrm>
          <a:prstGeom prst="rect">
            <a:avLst/>
          </a:prstGeom>
          <a:ln>
            <a:solidFill>
              <a:schemeClr val="accent1">
                <a:shade val="15000"/>
              </a:schemeClr>
            </a:solidFill>
          </a:ln>
        </p:spPr>
      </p:pic>
      <p:pic>
        <p:nvPicPr>
          <p:cNvPr id="7" name="Picture 6">
            <a:extLst>
              <a:ext uri="{FF2B5EF4-FFF2-40B4-BE49-F238E27FC236}">
                <a16:creationId xmlns:a16="http://schemas.microsoft.com/office/drawing/2014/main" id="{3E771F70-23D7-DEAB-FC09-519BDB337379}"/>
              </a:ext>
            </a:extLst>
          </p:cNvPr>
          <p:cNvPicPr>
            <a:picLocks noChangeAspect="1"/>
          </p:cNvPicPr>
          <p:nvPr/>
        </p:nvPicPr>
        <p:blipFill>
          <a:blip r:embed="rId4"/>
          <a:stretch>
            <a:fillRect/>
          </a:stretch>
        </p:blipFill>
        <p:spPr>
          <a:xfrm>
            <a:off x="6526005" y="1187532"/>
            <a:ext cx="4983293" cy="4508047"/>
          </a:xfrm>
          <a:prstGeom prst="rect">
            <a:avLst/>
          </a:prstGeom>
          <a:ln>
            <a:solidFill>
              <a:schemeClr val="accent1">
                <a:shade val="15000"/>
              </a:schemeClr>
            </a:solidFill>
          </a:ln>
        </p:spPr>
      </p:pic>
    </p:spTree>
    <p:extLst>
      <p:ext uri="{BB962C8B-B14F-4D97-AF65-F5344CB8AC3E}">
        <p14:creationId xmlns:p14="http://schemas.microsoft.com/office/powerpoint/2010/main" val="421931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E464E-69A5-52CB-C25C-352777D88D3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9854568-B2C7-EA63-A7B9-D2184286D2B1}"/>
              </a:ext>
            </a:extLst>
          </p:cNvPr>
          <p:cNvSpPr txBox="1"/>
          <p:nvPr/>
        </p:nvSpPr>
        <p:spPr>
          <a:xfrm>
            <a:off x="838200" y="1314654"/>
            <a:ext cx="10515600" cy="3859742"/>
          </a:xfrm>
          <a:prstGeom prst="rect">
            <a:avLst/>
          </a:prstGeom>
        </p:spPr>
        <p:txBody>
          <a:bodyPr vert="horz" lIns="91440" tIns="45720" rIns="91440" bIns="45720" rtlCol="0">
            <a:normAutofit/>
          </a:bodyPr>
          <a:lstStyle/>
          <a:p>
            <a:pPr>
              <a:lnSpc>
                <a:spcPct val="90000"/>
              </a:lnSpc>
              <a:spcAft>
                <a:spcPts val="600"/>
              </a:spcAft>
            </a:pPr>
            <a:endParaRPr lang="en-US" dirty="0"/>
          </a:p>
        </p:txBody>
      </p:sp>
      <p:sp>
        <p:nvSpPr>
          <p:cNvPr id="3" name="Title 1">
            <a:extLst>
              <a:ext uri="{FF2B5EF4-FFF2-40B4-BE49-F238E27FC236}">
                <a16:creationId xmlns:a16="http://schemas.microsoft.com/office/drawing/2014/main" id="{2178C6D8-0B0C-958E-4D68-126ED98FC5C8}"/>
              </a:ext>
            </a:extLst>
          </p:cNvPr>
          <p:cNvSpPr txBox="1">
            <a:spLocks/>
          </p:cNvSpPr>
          <p:nvPr/>
        </p:nvSpPr>
        <p:spPr>
          <a:xfrm>
            <a:off x="469522" y="-2007187"/>
            <a:ext cx="6272751" cy="290203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6000" kern="1200" dirty="0">
                <a:solidFill>
                  <a:schemeClr val="tx1"/>
                </a:solidFill>
                <a:latin typeface="+mj-lt"/>
                <a:ea typeface="+mj-ea"/>
                <a:cs typeface="+mj-cs"/>
              </a:rPr>
              <a:t>Data Visuals 3 of 4</a:t>
            </a:r>
          </a:p>
        </p:txBody>
      </p:sp>
      <p:pic>
        <p:nvPicPr>
          <p:cNvPr id="2" name="Picture 1">
            <a:extLst>
              <a:ext uri="{FF2B5EF4-FFF2-40B4-BE49-F238E27FC236}">
                <a16:creationId xmlns:a16="http://schemas.microsoft.com/office/drawing/2014/main" id="{D054E831-1F70-DC49-1040-66D5FC8D1BA0}"/>
              </a:ext>
            </a:extLst>
          </p:cNvPr>
          <p:cNvPicPr>
            <a:picLocks noChangeAspect="1"/>
          </p:cNvPicPr>
          <p:nvPr/>
        </p:nvPicPr>
        <p:blipFill>
          <a:blip r:embed="rId3"/>
          <a:stretch>
            <a:fillRect/>
          </a:stretch>
        </p:blipFill>
        <p:spPr>
          <a:xfrm>
            <a:off x="842220" y="894848"/>
            <a:ext cx="5253780" cy="4744192"/>
          </a:xfrm>
          <a:prstGeom prst="rect">
            <a:avLst/>
          </a:prstGeom>
          <a:ln>
            <a:solidFill>
              <a:schemeClr val="accent1">
                <a:shade val="15000"/>
              </a:schemeClr>
            </a:solidFill>
          </a:ln>
        </p:spPr>
      </p:pic>
      <p:pic>
        <p:nvPicPr>
          <p:cNvPr id="7" name="Picture 6">
            <a:extLst>
              <a:ext uri="{FF2B5EF4-FFF2-40B4-BE49-F238E27FC236}">
                <a16:creationId xmlns:a16="http://schemas.microsoft.com/office/drawing/2014/main" id="{67942498-3B73-9586-469E-8AA813BC708B}"/>
              </a:ext>
            </a:extLst>
          </p:cNvPr>
          <p:cNvPicPr>
            <a:picLocks noChangeAspect="1"/>
          </p:cNvPicPr>
          <p:nvPr/>
        </p:nvPicPr>
        <p:blipFill>
          <a:blip r:embed="rId4"/>
          <a:stretch>
            <a:fillRect/>
          </a:stretch>
        </p:blipFill>
        <p:spPr>
          <a:xfrm>
            <a:off x="6388915" y="894847"/>
            <a:ext cx="5288022" cy="4744192"/>
          </a:xfrm>
          <a:prstGeom prst="rect">
            <a:avLst/>
          </a:prstGeom>
          <a:ln>
            <a:solidFill>
              <a:schemeClr val="accent1">
                <a:shade val="15000"/>
              </a:schemeClr>
            </a:solidFill>
          </a:ln>
        </p:spPr>
      </p:pic>
    </p:spTree>
    <p:extLst>
      <p:ext uri="{BB962C8B-B14F-4D97-AF65-F5344CB8AC3E}">
        <p14:creationId xmlns:p14="http://schemas.microsoft.com/office/powerpoint/2010/main" val="3762379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F4DBE-20B1-3D5C-1C18-3DC1125C273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5AE941DA-BD02-A718-8C21-399E029FAB6F}"/>
              </a:ext>
            </a:extLst>
          </p:cNvPr>
          <p:cNvSpPr txBox="1"/>
          <p:nvPr/>
        </p:nvSpPr>
        <p:spPr>
          <a:xfrm>
            <a:off x="838200" y="1314654"/>
            <a:ext cx="10515600" cy="3859742"/>
          </a:xfrm>
          <a:prstGeom prst="rect">
            <a:avLst/>
          </a:prstGeom>
        </p:spPr>
        <p:txBody>
          <a:bodyPr vert="horz" lIns="91440" tIns="45720" rIns="91440" bIns="45720" rtlCol="0">
            <a:normAutofit/>
          </a:bodyPr>
          <a:lstStyle/>
          <a:p>
            <a:pPr>
              <a:lnSpc>
                <a:spcPct val="90000"/>
              </a:lnSpc>
              <a:spcAft>
                <a:spcPts val="600"/>
              </a:spcAft>
            </a:pPr>
            <a:endParaRPr lang="en-US" dirty="0"/>
          </a:p>
        </p:txBody>
      </p:sp>
      <p:sp>
        <p:nvSpPr>
          <p:cNvPr id="3" name="Title 1">
            <a:extLst>
              <a:ext uri="{FF2B5EF4-FFF2-40B4-BE49-F238E27FC236}">
                <a16:creationId xmlns:a16="http://schemas.microsoft.com/office/drawing/2014/main" id="{47047C7A-DDCF-6172-15CE-5FAC30644488}"/>
              </a:ext>
            </a:extLst>
          </p:cNvPr>
          <p:cNvSpPr txBox="1">
            <a:spLocks/>
          </p:cNvSpPr>
          <p:nvPr/>
        </p:nvSpPr>
        <p:spPr>
          <a:xfrm>
            <a:off x="469522" y="-2007187"/>
            <a:ext cx="6272751" cy="290203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6000" kern="1200" dirty="0">
                <a:solidFill>
                  <a:schemeClr val="tx1"/>
                </a:solidFill>
                <a:latin typeface="+mj-lt"/>
                <a:ea typeface="+mj-ea"/>
                <a:cs typeface="+mj-cs"/>
              </a:rPr>
              <a:t>Data Visuals 4 of 4</a:t>
            </a:r>
          </a:p>
        </p:txBody>
      </p:sp>
      <p:pic>
        <p:nvPicPr>
          <p:cNvPr id="2" name="Picture 1">
            <a:extLst>
              <a:ext uri="{FF2B5EF4-FFF2-40B4-BE49-F238E27FC236}">
                <a16:creationId xmlns:a16="http://schemas.microsoft.com/office/drawing/2014/main" id="{B06C40A3-C793-452A-A644-E9837312FA8E}"/>
              </a:ext>
            </a:extLst>
          </p:cNvPr>
          <p:cNvPicPr>
            <a:picLocks noChangeAspect="1"/>
          </p:cNvPicPr>
          <p:nvPr/>
        </p:nvPicPr>
        <p:blipFill>
          <a:blip r:embed="rId3"/>
          <a:stretch>
            <a:fillRect/>
          </a:stretch>
        </p:blipFill>
        <p:spPr>
          <a:xfrm>
            <a:off x="838200" y="1065272"/>
            <a:ext cx="5308359" cy="4228692"/>
          </a:xfrm>
          <a:prstGeom prst="rect">
            <a:avLst/>
          </a:prstGeom>
          <a:ln>
            <a:solidFill>
              <a:schemeClr val="accent1">
                <a:shade val="15000"/>
              </a:schemeClr>
            </a:solidFill>
          </a:ln>
        </p:spPr>
      </p:pic>
      <p:pic>
        <p:nvPicPr>
          <p:cNvPr id="7" name="Picture 6">
            <a:extLst>
              <a:ext uri="{FF2B5EF4-FFF2-40B4-BE49-F238E27FC236}">
                <a16:creationId xmlns:a16="http://schemas.microsoft.com/office/drawing/2014/main" id="{F80A4C3A-6F06-583B-99C9-141916B46612}"/>
              </a:ext>
            </a:extLst>
          </p:cNvPr>
          <p:cNvPicPr>
            <a:picLocks noChangeAspect="1"/>
          </p:cNvPicPr>
          <p:nvPr/>
        </p:nvPicPr>
        <p:blipFill>
          <a:blip r:embed="rId4"/>
          <a:stretch>
            <a:fillRect/>
          </a:stretch>
        </p:blipFill>
        <p:spPr>
          <a:xfrm>
            <a:off x="6309517" y="1065272"/>
            <a:ext cx="5330285" cy="4228692"/>
          </a:xfrm>
          <a:prstGeom prst="rect">
            <a:avLst/>
          </a:prstGeom>
          <a:ln>
            <a:solidFill>
              <a:schemeClr val="accent1">
                <a:shade val="15000"/>
              </a:schemeClr>
            </a:solidFill>
          </a:ln>
        </p:spPr>
      </p:pic>
    </p:spTree>
    <p:extLst>
      <p:ext uri="{BB962C8B-B14F-4D97-AF65-F5344CB8AC3E}">
        <p14:creationId xmlns:p14="http://schemas.microsoft.com/office/powerpoint/2010/main" val="2961144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85D2A0C-D92D-1ABA-8DB0-02CDCA995E2E}"/>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6278B4-D7A8-445F-2A1B-526C4A5B8930}"/>
              </a:ext>
            </a:extLst>
          </p:cNvPr>
          <p:cNvSpPr txBox="1">
            <a:spLocks/>
          </p:cNvSpPr>
          <p:nvPr/>
        </p:nvSpPr>
        <p:spPr>
          <a:xfrm>
            <a:off x="547290" y="-1322772"/>
            <a:ext cx="5425781" cy="2387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t>First Fit</a:t>
            </a:r>
          </a:p>
        </p:txBody>
      </p:sp>
      <p:sp>
        <p:nvSpPr>
          <p:cNvPr id="3" name="TextBox 2">
            <a:extLst>
              <a:ext uri="{FF2B5EF4-FFF2-40B4-BE49-F238E27FC236}">
                <a16:creationId xmlns:a16="http://schemas.microsoft.com/office/drawing/2014/main" id="{5E8E4027-44B7-BCFB-96BC-997FC93D1950}"/>
              </a:ext>
            </a:extLst>
          </p:cNvPr>
          <p:cNvSpPr txBox="1"/>
          <p:nvPr/>
        </p:nvSpPr>
        <p:spPr>
          <a:xfrm>
            <a:off x="547290" y="915736"/>
            <a:ext cx="6333978" cy="461665"/>
          </a:xfrm>
          <a:prstGeom prst="rect">
            <a:avLst/>
          </a:prstGeom>
          <a:noFill/>
        </p:spPr>
        <p:txBody>
          <a:bodyPr wrap="none" rtlCol="0">
            <a:spAutoFit/>
          </a:bodyPr>
          <a:lstStyle/>
          <a:p>
            <a:r>
              <a:rPr lang="en-US" sz="1200" dirty="0"/>
              <a:t>Treat the input data (</a:t>
            </a:r>
            <a:r>
              <a:rPr lang="en-US" sz="1200" dirty="0" err="1"/>
              <a:t>vtreat</a:t>
            </a:r>
            <a:r>
              <a:rPr lang="en-US" sz="1200" dirty="0"/>
              <a:t> library) and do a first fit using all variables from </a:t>
            </a:r>
            <a:r>
              <a:rPr lang="en-US" sz="1200" dirty="0" err="1"/>
              <a:t>vtreat</a:t>
            </a:r>
            <a:r>
              <a:rPr lang="en-US" sz="1200" dirty="0"/>
              <a:t> output, </a:t>
            </a:r>
          </a:p>
          <a:p>
            <a:r>
              <a:rPr lang="en-US" sz="1200" dirty="0"/>
              <a:t>Model Metrics (training Only) , all models run with cross validation set to 3</a:t>
            </a:r>
          </a:p>
        </p:txBody>
      </p:sp>
      <p:sp>
        <p:nvSpPr>
          <p:cNvPr id="7" name="TextBox 6">
            <a:extLst>
              <a:ext uri="{FF2B5EF4-FFF2-40B4-BE49-F238E27FC236}">
                <a16:creationId xmlns:a16="http://schemas.microsoft.com/office/drawing/2014/main" id="{5CD13EEA-60F7-77FF-D156-9318C50156D7}"/>
              </a:ext>
            </a:extLst>
          </p:cNvPr>
          <p:cNvSpPr txBox="1"/>
          <p:nvPr/>
        </p:nvSpPr>
        <p:spPr>
          <a:xfrm>
            <a:off x="547290" y="2588830"/>
            <a:ext cx="4528612" cy="276999"/>
          </a:xfrm>
          <a:prstGeom prst="rect">
            <a:avLst/>
          </a:prstGeom>
          <a:noFill/>
        </p:spPr>
        <p:txBody>
          <a:bodyPr wrap="none" rtlCol="0">
            <a:spAutoFit/>
          </a:bodyPr>
          <a:lstStyle/>
          <a:p>
            <a:r>
              <a:rPr lang="en-US" sz="1200" dirty="0"/>
              <a:t>Feature importance Review : Top 10 features from each Model</a:t>
            </a:r>
          </a:p>
        </p:txBody>
      </p:sp>
      <p:graphicFrame>
        <p:nvGraphicFramePr>
          <p:cNvPr id="9" name="Table 8">
            <a:extLst>
              <a:ext uri="{FF2B5EF4-FFF2-40B4-BE49-F238E27FC236}">
                <a16:creationId xmlns:a16="http://schemas.microsoft.com/office/drawing/2014/main" id="{AA0B7DAB-F6C9-32F1-1014-7B652B299EE1}"/>
              </a:ext>
            </a:extLst>
          </p:cNvPr>
          <p:cNvGraphicFramePr>
            <a:graphicFrameLocks noGrp="1"/>
          </p:cNvGraphicFramePr>
          <p:nvPr>
            <p:extLst>
              <p:ext uri="{D42A27DB-BD31-4B8C-83A1-F6EECF244321}">
                <p14:modId xmlns:p14="http://schemas.microsoft.com/office/powerpoint/2010/main" val="687426215"/>
              </p:ext>
            </p:extLst>
          </p:nvPr>
        </p:nvGraphicFramePr>
        <p:xfrm>
          <a:off x="582699" y="2933878"/>
          <a:ext cx="11209281" cy="3297583"/>
        </p:xfrm>
        <a:graphic>
          <a:graphicData uri="http://schemas.openxmlformats.org/drawingml/2006/table">
            <a:tbl>
              <a:tblPr>
                <a:tableStyleId>{5C22544A-7EE6-4342-B048-85BDC9FD1C3A}</a:tableStyleId>
              </a:tblPr>
              <a:tblGrid>
                <a:gridCol w="3683039">
                  <a:extLst>
                    <a:ext uri="{9D8B030D-6E8A-4147-A177-3AD203B41FA5}">
                      <a16:colId xmlns:a16="http://schemas.microsoft.com/office/drawing/2014/main" val="1445392681"/>
                    </a:ext>
                  </a:extLst>
                </a:gridCol>
                <a:gridCol w="2279837">
                  <a:extLst>
                    <a:ext uri="{9D8B030D-6E8A-4147-A177-3AD203B41FA5}">
                      <a16:colId xmlns:a16="http://schemas.microsoft.com/office/drawing/2014/main" val="2148756944"/>
                    </a:ext>
                  </a:extLst>
                </a:gridCol>
                <a:gridCol w="3325371">
                  <a:extLst>
                    <a:ext uri="{9D8B030D-6E8A-4147-A177-3AD203B41FA5}">
                      <a16:colId xmlns:a16="http://schemas.microsoft.com/office/drawing/2014/main" val="3935009009"/>
                    </a:ext>
                  </a:extLst>
                </a:gridCol>
                <a:gridCol w="1921034">
                  <a:extLst>
                    <a:ext uri="{9D8B030D-6E8A-4147-A177-3AD203B41FA5}">
                      <a16:colId xmlns:a16="http://schemas.microsoft.com/office/drawing/2014/main" val="2796263386"/>
                    </a:ext>
                  </a:extLst>
                </a:gridCol>
              </a:tblGrid>
              <a:tr h="205531">
                <a:tc>
                  <a:txBody>
                    <a:bodyPr/>
                    <a:lstStyle/>
                    <a:p>
                      <a:pPr algn="ctr" fontAlgn="b"/>
                      <a:r>
                        <a:rPr lang="en-US" sz="1000" u="none" strike="noStrike" dirty="0">
                          <a:solidFill>
                            <a:schemeClr val="bg1"/>
                          </a:solidFill>
                          <a:effectLst/>
                        </a:rPr>
                        <a:t>Linear Model</a:t>
                      </a:r>
                      <a:endParaRPr lang="en-US" sz="1000" b="0" i="0" u="none" strike="noStrike" dirty="0">
                        <a:solidFill>
                          <a:schemeClr val="bg1"/>
                        </a:solidFill>
                        <a:effectLst/>
                        <a:latin typeface="Aptos Narrow" panose="020B0004020202020204" pitchFamily="34" charset="0"/>
                      </a:endParaRPr>
                    </a:p>
                  </a:txBody>
                  <a:tcPr marL="8131" marR="8131" marT="8131" marB="0" anchor="b">
                    <a:solidFill>
                      <a:schemeClr val="tx1"/>
                    </a:solidFill>
                  </a:tcPr>
                </a:tc>
                <a:tc>
                  <a:txBody>
                    <a:bodyPr/>
                    <a:lstStyle/>
                    <a:p>
                      <a:pPr algn="ctr" fontAlgn="b"/>
                      <a:r>
                        <a:rPr lang="en-US" sz="1000" u="none" strike="noStrike" dirty="0">
                          <a:solidFill>
                            <a:schemeClr val="bg1"/>
                          </a:solidFill>
                          <a:effectLst/>
                        </a:rPr>
                        <a:t>Random Forest</a:t>
                      </a:r>
                      <a:endParaRPr lang="en-US" sz="1000" b="0" i="0" u="none" strike="noStrike" dirty="0">
                        <a:solidFill>
                          <a:schemeClr val="bg1"/>
                        </a:solidFill>
                        <a:effectLst/>
                        <a:latin typeface="Aptos Narrow" panose="020B0004020202020204" pitchFamily="34" charset="0"/>
                      </a:endParaRPr>
                    </a:p>
                  </a:txBody>
                  <a:tcPr marL="8131" marR="8131" marT="8131" marB="0" anchor="b">
                    <a:solidFill>
                      <a:schemeClr val="tx1"/>
                    </a:solidFill>
                  </a:tcPr>
                </a:tc>
                <a:tc>
                  <a:txBody>
                    <a:bodyPr/>
                    <a:lstStyle/>
                    <a:p>
                      <a:pPr algn="ctr" fontAlgn="b"/>
                      <a:r>
                        <a:rPr lang="en-US" sz="1000" u="none" strike="noStrike" dirty="0">
                          <a:solidFill>
                            <a:schemeClr val="bg1"/>
                          </a:solidFill>
                          <a:effectLst/>
                        </a:rPr>
                        <a:t>XGB</a:t>
                      </a:r>
                      <a:endParaRPr lang="en-US" sz="1000" b="0" i="0" u="none" strike="noStrike" dirty="0">
                        <a:solidFill>
                          <a:schemeClr val="bg1"/>
                        </a:solidFill>
                        <a:effectLst/>
                        <a:latin typeface="Aptos Narrow" panose="020B0004020202020204" pitchFamily="34" charset="0"/>
                      </a:endParaRPr>
                    </a:p>
                  </a:txBody>
                  <a:tcPr marL="8131" marR="8131" marT="8131" marB="0" anchor="b">
                    <a:solidFill>
                      <a:schemeClr val="tx1"/>
                    </a:solidFill>
                  </a:tcPr>
                </a:tc>
                <a:tc>
                  <a:txBody>
                    <a:bodyPr/>
                    <a:lstStyle/>
                    <a:p>
                      <a:pPr algn="ctr" fontAlgn="b"/>
                      <a:r>
                        <a:rPr lang="en-US" sz="1000" u="none" strike="noStrike" dirty="0">
                          <a:solidFill>
                            <a:schemeClr val="bg1"/>
                          </a:solidFill>
                          <a:effectLst/>
                        </a:rPr>
                        <a:t>GBM</a:t>
                      </a:r>
                      <a:endParaRPr lang="en-US" sz="1000" b="0" i="0" u="none" strike="noStrike" dirty="0">
                        <a:solidFill>
                          <a:schemeClr val="bg1"/>
                        </a:solidFill>
                        <a:effectLst/>
                        <a:latin typeface="Aptos Narrow" panose="020B0004020202020204" pitchFamily="34" charset="0"/>
                      </a:endParaRPr>
                    </a:p>
                  </a:txBody>
                  <a:tcPr marL="8131" marR="8131" marT="8131" marB="0" anchor="b">
                    <a:solidFill>
                      <a:schemeClr val="tx1"/>
                    </a:solidFill>
                  </a:tcPr>
                </a:tc>
                <a:extLst>
                  <a:ext uri="{0D108BD9-81ED-4DB2-BD59-A6C34878D82A}">
                    <a16:rowId xmlns:a16="http://schemas.microsoft.com/office/drawing/2014/main" val="1376039027"/>
                  </a:ext>
                </a:extLst>
              </a:tr>
              <a:tr h="302431">
                <a:tc>
                  <a:txBody>
                    <a:bodyPr/>
                    <a:lstStyle/>
                    <a:p>
                      <a:pPr marL="0" algn="l" defTabSz="914400" rtl="0" eaLnBrk="1" fontAlgn="b" latinLnBrk="0" hangingPunct="1"/>
                      <a:r>
                        <a:rPr lang="en-US" sz="1000" kern="1200" dirty="0" err="1">
                          <a:solidFill>
                            <a:schemeClr val="dk1"/>
                          </a:solidFill>
                          <a:latin typeface="+mn-lt"/>
                          <a:ea typeface="+mn-ea"/>
                          <a:cs typeface="+mn-cs"/>
                        </a:rPr>
                        <a:t>Education_lev_x_Some_College_minus_Extremely_Likely</a:t>
                      </a:r>
                      <a:endParaRPr lang="en-US" sz="1000" kern="1200" dirty="0">
                        <a:solidFill>
                          <a:schemeClr val="dk1"/>
                        </a:solidFill>
                        <a:latin typeface="+mn-lt"/>
                        <a:ea typeface="+mn-ea"/>
                        <a:cs typeface="+mn-cs"/>
                      </a:endParaRPr>
                    </a:p>
                  </a:txBody>
                  <a:tcPr marL="8131" marR="8131" marT="8131" marB="0" anchor="b">
                    <a:solidFill>
                      <a:schemeClr val="bg1">
                        <a:lumMod val="85000"/>
                      </a:schemeClr>
                    </a:solidFill>
                  </a:tcPr>
                </a:tc>
                <a:tc>
                  <a:txBody>
                    <a:bodyPr/>
                    <a:lstStyle/>
                    <a:p>
                      <a:pPr marL="0" algn="l" defTabSz="914400" rtl="0" eaLnBrk="1" fontAlgn="b" latinLnBrk="0" hangingPunct="1"/>
                      <a:r>
                        <a:rPr lang="en-US" sz="1000" kern="1200" dirty="0" err="1">
                          <a:solidFill>
                            <a:schemeClr val="dk1"/>
                          </a:solidFill>
                          <a:latin typeface="+mn-lt"/>
                          <a:ea typeface="+mn-ea"/>
                          <a:cs typeface="+mn-cs"/>
                        </a:rPr>
                        <a:t>BroadEthnicGroupings_catP</a:t>
                      </a:r>
                      <a:endParaRPr lang="en-US" sz="1000" kern="1200" dirty="0">
                        <a:solidFill>
                          <a:schemeClr val="dk1"/>
                        </a:solidFill>
                        <a:latin typeface="+mn-lt"/>
                        <a:ea typeface="+mn-ea"/>
                        <a:cs typeface="+mn-cs"/>
                      </a:endParaRPr>
                    </a:p>
                  </a:txBody>
                  <a:tcPr marL="8131" marR="8131" marT="8131" marB="0" anchor="b">
                    <a:solidFill>
                      <a:schemeClr val="bg1">
                        <a:lumMod val="85000"/>
                      </a:schemeClr>
                    </a:solidFill>
                  </a:tcPr>
                </a:tc>
                <a:tc>
                  <a:txBody>
                    <a:bodyPr/>
                    <a:lstStyle/>
                    <a:p>
                      <a:pPr marL="0" algn="l" defTabSz="914400" rtl="0" eaLnBrk="1" fontAlgn="b" latinLnBrk="0" hangingPunct="1"/>
                      <a:r>
                        <a:rPr lang="en-US" sz="1000" kern="1200" dirty="0" err="1">
                          <a:solidFill>
                            <a:schemeClr val="dk1"/>
                          </a:solidFill>
                          <a:latin typeface="+mn-lt"/>
                          <a:ea typeface="+mn-ea"/>
                          <a:cs typeface="+mn-cs"/>
                        </a:rPr>
                        <a:t>UpscaleBuyerInHome_catN</a:t>
                      </a:r>
                      <a:endParaRPr lang="en-US" sz="1000" kern="1200" dirty="0">
                        <a:solidFill>
                          <a:schemeClr val="dk1"/>
                        </a:solidFill>
                        <a:latin typeface="+mn-lt"/>
                        <a:ea typeface="+mn-ea"/>
                        <a:cs typeface="+mn-cs"/>
                      </a:endParaRPr>
                    </a:p>
                  </a:txBody>
                  <a:tcPr marL="8131" marR="8131" marT="8131" marB="0" anchor="b">
                    <a:solidFill>
                      <a:schemeClr val="bg1">
                        <a:lumMod val="85000"/>
                      </a:schemeClr>
                    </a:solidFill>
                  </a:tcPr>
                </a:tc>
                <a:tc>
                  <a:txBody>
                    <a:bodyPr/>
                    <a:lstStyle/>
                    <a:p>
                      <a:pPr marL="0" algn="l" defTabSz="914400" rtl="0" eaLnBrk="1" fontAlgn="b" latinLnBrk="0" hangingPunct="1"/>
                      <a:r>
                        <a:rPr lang="en-US" sz="1000" kern="1200" dirty="0" err="1">
                          <a:solidFill>
                            <a:schemeClr val="dk1"/>
                          </a:solidFill>
                          <a:latin typeface="+mn-lt"/>
                          <a:ea typeface="+mn-ea"/>
                          <a:cs typeface="+mn-cs"/>
                        </a:rPr>
                        <a:t>UpscaleBuyerInHome_catN</a:t>
                      </a:r>
                      <a:endParaRPr lang="en-US" sz="1000" kern="1200" dirty="0">
                        <a:solidFill>
                          <a:schemeClr val="dk1"/>
                        </a:solidFill>
                        <a:latin typeface="+mn-lt"/>
                        <a:ea typeface="+mn-ea"/>
                        <a:cs typeface="+mn-cs"/>
                      </a:endParaRPr>
                    </a:p>
                  </a:txBody>
                  <a:tcPr marL="8131" marR="8131" marT="8131" marB="0" anchor="b">
                    <a:solidFill>
                      <a:schemeClr val="bg1">
                        <a:lumMod val="85000"/>
                      </a:schemeClr>
                    </a:solidFill>
                  </a:tcPr>
                </a:tc>
                <a:extLst>
                  <a:ext uri="{0D108BD9-81ED-4DB2-BD59-A6C34878D82A}">
                    <a16:rowId xmlns:a16="http://schemas.microsoft.com/office/drawing/2014/main" val="1831832585"/>
                  </a:ext>
                </a:extLst>
              </a:tr>
              <a:tr h="302431">
                <a:tc>
                  <a:txBody>
                    <a:bodyPr/>
                    <a:lstStyle/>
                    <a:p>
                      <a:pPr marL="0" algn="l" defTabSz="914400" rtl="0" eaLnBrk="1" fontAlgn="b" latinLnBrk="0" hangingPunct="1"/>
                      <a:r>
                        <a:rPr lang="en-US" sz="1000" kern="1200" dirty="0" err="1">
                          <a:solidFill>
                            <a:schemeClr val="dk1"/>
                          </a:solidFill>
                          <a:latin typeface="+mn-lt"/>
                          <a:ea typeface="+mn-ea"/>
                          <a:cs typeface="+mn-cs"/>
                        </a:rPr>
                        <a:t>DogOwner_lev_x</a:t>
                      </a:r>
                      <a:r>
                        <a:rPr lang="en-US" sz="1000" kern="1200" dirty="0">
                          <a:solidFill>
                            <a:schemeClr val="dk1"/>
                          </a:solidFill>
                          <a:latin typeface="+mn-lt"/>
                          <a:ea typeface="+mn-ea"/>
                          <a:cs typeface="+mn-cs"/>
                        </a:rPr>
                        <a:t>_</a:t>
                      </a:r>
                    </a:p>
                  </a:txBody>
                  <a:tcPr marL="8131" marR="8131" marT="8131" marB="0" anchor="b">
                    <a:noFill/>
                  </a:tcPr>
                </a:tc>
                <a:tc>
                  <a:txBody>
                    <a:bodyPr/>
                    <a:lstStyle/>
                    <a:p>
                      <a:pPr marL="0" algn="l" defTabSz="914400" rtl="0" eaLnBrk="1" fontAlgn="b" latinLnBrk="0" hangingPunct="1"/>
                      <a:r>
                        <a:rPr lang="en-US" sz="1000" kern="1200" dirty="0">
                          <a:solidFill>
                            <a:schemeClr val="dk1"/>
                          </a:solidFill>
                          <a:latin typeface="+mn-lt"/>
                          <a:ea typeface="+mn-ea"/>
                          <a:cs typeface="+mn-cs"/>
                        </a:rPr>
                        <a:t>ISPSA</a:t>
                      </a:r>
                    </a:p>
                  </a:txBody>
                  <a:tcPr marL="8131" marR="8131" marT="8131" marB="0" anchor="b">
                    <a:noFill/>
                  </a:tcPr>
                </a:tc>
                <a:tc>
                  <a:txBody>
                    <a:bodyPr/>
                    <a:lstStyle/>
                    <a:p>
                      <a:pPr marL="0" algn="l" defTabSz="914400" rtl="0" eaLnBrk="1" fontAlgn="b" latinLnBrk="0" hangingPunct="1"/>
                      <a:r>
                        <a:rPr lang="en-US" sz="1000" kern="1200" dirty="0" err="1">
                          <a:solidFill>
                            <a:schemeClr val="dk1"/>
                          </a:solidFill>
                          <a:latin typeface="+mn-lt"/>
                          <a:ea typeface="+mn-ea"/>
                          <a:cs typeface="+mn-cs"/>
                        </a:rPr>
                        <a:t>UpscaleBuyerInHome_catD</a:t>
                      </a:r>
                      <a:endParaRPr lang="en-US" sz="1000" kern="1200" dirty="0">
                        <a:solidFill>
                          <a:schemeClr val="dk1"/>
                        </a:solidFill>
                        <a:latin typeface="+mn-lt"/>
                        <a:ea typeface="+mn-ea"/>
                        <a:cs typeface="+mn-cs"/>
                      </a:endParaRPr>
                    </a:p>
                  </a:txBody>
                  <a:tcPr marL="8131" marR="8131" marT="8131" marB="0" anchor="b">
                    <a:noFill/>
                  </a:tcPr>
                </a:tc>
                <a:tc>
                  <a:txBody>
                    <a:bodyPr/>
                    <a:lstStyle/>
                    <a:p>
                      <a:pPr marL="0" algn="l" defTabSz="914400" rtl="0" eaLnBrk="1" fontAlgn="b" latinLnBrk="0" hangingPunct="1"/>
                      <a:r>
                        <a:rPr lang="en-US" sz="1000" kern="1200" dirty="0" err="1">
                          <a:solidFill>
                            <a:schemeClr val="dk1"/>
                          </a:solidFill>
                          <a:latin typeface="+mn-lt"/>
                          <a:ea typeface="+mn-ea"/>
                          <a:cs typeface="+mn-cs"/>
                        </a:rPr>
                        <a:t>UpscaleBuyerInHome_catD</a:t>
                      </a:r>
                      <a:endParaRPr lang="en-US" sz="1000" kern="1200" dirty="0">
                        <a:solidFill>
                          <a:schemeClr val="dk1"/>
                        </a:solidFill>
                        <a:latin typeface="+mn-lt"/>
                        <a:ea typeface="+mn-ea"/>
                        <a:cs typeface="+mn-cs"/>
                      </a:endParaRPr>
                    </a:p>
                  </a:txBody>
                  <a:tcPr marL="8131" marR="8131" marT="8131" marB="0" anchor="b">
                    <a:noFill/>
                  </a:tcPr>
                </a:tc>
                <a:extLst>
                  <a:ext uri="{0D108BD9-81ED-4DB2-BD59-A6C34878D82A}">
                    <a16:rowId xmlns:a16="http://schemas.microsoft.com/office/drawing/2014/main" val="275390802"/>
                  </a:ext>
                </a:extLst>
              </a:tr>
              <a:tr h="154504">
                <a:tc>
                  <a:txBody>
                    <a:bodyPr/>
                    <a:lstStyle/>
                    <a:p>
                      <a:pPr marL="0" algn="l" defTabSz="914400" rtl="0" eaLnBrk="1" fontAlgn="b" latinLnBrk="0" hangingPunct="1"/>
                      <a:r>
                        <a:rPr lang="en-US" sz="1000" kern="1200" dirty="0" err="1">
                          <a:solidFill>
                            <a:schemeClr val="dk1"/>
                          </a:solidFill>
                          <a:latin typeface="+mn-lt"/>
                          <a:ea typeface="+mn-ea"/>
                          <a:cs typeface="+mn-cs"/>
                        </a:rPr>
                        <a:t>EthnicDescription_catN</a:t>
                      </a:r>
                      <a:endParaRPr lang="en-US" sz="1000" kern="1200" dirty="0">
                        <a:solidFill>
                          <a:schemeClr val="dk1"/>
                        </a:solidFill>
                        <a:latin typeface="+mn-lt"/>
                        <a:ea typeface="+mn-ea"/>
                        <a:cs typeface="+mn-cs"/>
                      </a:endParaRPr>
                    </a:p>
                  </a:txBody>
                  <a:tcPr marL="8131" marR="8131" marT="8131" marB="0" anchor="b">
                    <a:solidFill>
                      <a:schemeClr val="bg1">
                        <a:lumMod val="85000"/>
                      </a:schemeClr>
                    </a:solidFill>
                  </a:tcPr>
                </a:tc>
                <a:tc>
                  <a:txBody>
                    <a:bodyPr/>
                    <a:lstStyle/>
                    <a:p>
                      <a:pPr marL="0" algn="l" defTabSz="914400" rtl="0" eaLnBrk="1" fontAlgn="b" latinLnBrk="0" hangingPunct="1"/>
                      <a:r>
                        <a:rPr lang="en-US" sz="1000" kern="1200" dirty="0" err="1">
                          <a:solidFill>
                            <a:schemeClr val="dk1"/>
                          </a:solidFill>
                          <a:latin typeface="+mn-lt"/>
                          <a:ea typeface="+mn-ea"/>
                          <a:cs typeface="+mn-cs"/>
                        </a:rPr>
                        <a:t>BroadEthnicGroupings_catD</a:t>
                      </a:r>
                      <a:endParaRPr lang="en-US" sz="1000" kern="1200" dirty="0">
                        <a:solidFill>
                          <a:schemeClr val="dk1"/>
                        </a:solidFill>
                        <a:latin typeface="+mn-lt"/>
                        <a:ea typeface="+mn-ea"/>
                        <a:cs typeface="+mn-cs"/>
                      </a:endParaRPr>
                    </a:p>
                  </a:txBody>
                  <a:tcPr marL="8131" marR="8131" marT="8131" marB="0" anchor="b">
                    <a:solidFill>
                      <a:schemeClr val="bg1">
                        <a:lumMod val="85000"/>
                      </a:schemeClr>
                    </a:solidFill>
                  </a:tcPr>
                </a:tc>
                <a:tc>
                  <a:txBody>
                    <a:bodyPr/>
                    <a:lstStyle/>
                    <a:p>
                      <a:pPr marL="0" algn="l" defTabSz="914400" rtl="0" eaLnBrk="1" fontAlgn="b" latinLnBrk="0" hangingPunct="1"/>
                      <a:r>
                        <a:rPr lang="en-US" sz="1000" kern="1200" dirty="0" err="1">
                          <a:solidFill>
                            <a:schemeClr val="dk1"/>
                          </a:solidFill>
                          <a:latin typeface="+mn-lt"/>
                          <a:ea typeface="+mn-ea"/>
                          <a:cs typeface="+mn-cs"/>
                        </a:rPr>
                        <a:t>UpscaleBuyerInHome_catP</a:t>
                      </a:r>
                      <a:endParaRPr lang="en-US" sz="1000" kern="1200" dirty="0">
                        <a:solidFill>
                          <a:schemeClr val="dk1"/>
                        </a:solidFill>
                        <a:latin typeface="+mn-lt"/>
                        <a:ea typeface="+mn-ea"/>
                        <a:cs typeface="+mn-cs"/>
                      </a:endParaRPr>
                    </a:p>
                  </a:txBody>
                  <a:tcPr marL="8131" marR="8131" marT="8131" marB="0" anchor="b">
                    <a:solidFill>
                      <a:schemeClr val="bg1">
                        <a:lumMod val="85000"/>
                      </a:schemeClr>
                    </a:solidFill>
                  </a:tcPr>
                </a:tc>
                <a:tc>
                  <a:txBody>
                    <a:bodyPr/>
                    <a:lstStyle/>
                    <a:p>
                      <a:pPr marL="0" algn="l" defTabSz="914400" rtl="0" eaLnBrk="1" fontAlgn="b" latinLnBrk="0" hangingPunct="1"/>
                      <a:r>
                        <a:rPr lang="en-US" sz="1000" kern="1200" dirty="0" err="1">
                          <a:solidFill>
                            <a:schemeClr val="dk1"/>
                          </a:solidFill>
                          <a:latin typeface="+mn-lt"/>
                          <a:ea typeface="+mn-ea"/>
                          <a:cs typeface="+mn-cs"/>
                        </a:rPr>
                        <a:t>OccupationIndustry_catP</a:t>
                      </a:r>
                      <a:endParaRPr lang="en-US" sz="1000" kern="1200" dirty="0">
                        <a:solidFill>
                          <a:schemeClr val="dk1"/>
                        </a:solidFill>
                        <a:latin typeface="+mn-lt"/>
                        <a:ea typeface="+mn-ea"/>
                        <a:cs typeface="+mn-cs"/>
                      </a:endParaRPr>
                    </a:p>
                  </a:txBody>
                  <a:tcPr marL="8131" marR="8131" marT="8131" marB="0" anchor="b">
                    <a:solidFill>
                      <a:schemeClr val="bg1">
                        <a:lumMod val="85000"/>
                      </a:schemeClr>
                    </a:solidFill>
                  </a:tcPr>
                </a:tc>
                <a:extLst>
                  <a:ext uri="{0D108BD9-81ED-4DB2-BD59-A6C34878D82A}">
                    <a16:rowId xmlns:a16="http://schemas.microsoft.com/office/drawing/2014/main" val="3901619906"/>
                  </a:ext>
                </a:extLst>
              </a:tr>
              <a:tr h="154504">
                <a:tc>
                  <a:txBody>
                    <a:bodyPr/>
                    <a:lstStyle/>
                    <a:p>
                      <a:pPr marL="0" algn="l" defTabSz="914400" rtl="0" eaLnBrk="1" fontAlgn="b" latinLnBrk="0" hangingPunct="1"/>
                      <a:r>
                        <a:rPr lang="en-US" sz="1000" kern="1200" dirty="0" err="1">
                          <a:solidFill>
                            <a:schemeClr val="dk1"/>
                          </a:solidFill>
                          <a:latin typeface="+mn-lt"/>
                          <a:ea typeface="+mn-ea"/>
                          <a:cs typeface="+mn-cs"/>
                        </a:rPr>
                        <a:t>MedianEducationYears</a:t>
                      </a:r>
                      <a:endParaRPr lang="en-US" sz="1000" kern="1200" dirty="0">
                        <a:solidFill>
                          <a:schemeClr val="dk1"/>
                        </a:solidFill>
                        <a:latin typeface="+mn-lt"/>
                        <a:ea typeface="+mn-ea"/>
                        <a:cs typeface="+mn-cs"/>
                      </a:endParaRPr>
                    </a:p>
                  </a:txBody>
                  <a:tcPr marL="8131" marR="8131" marT="8131" marB="0" anchor="b">
                    <a:solidFill>
                      <a:schemeClr val="bg1"/>
                    </a:solidFill>
                  </a:tcPr>
                </a:tc>
                <a:tc>
                  <a:txBody>
                    <a:bodyPr/>
                    <a:lstStyle/>
                    <a:p>
                      <a:pPr marL="0" algn="l" defTabSz="914400" rtl="0" eaLnBrk="1" fontAlgn="b" latinLnBrk="0" hangingPunct="1"/>
                      <a:r>
                        <a:rPr lang="en-US" sz="1000" kern="1200" dirty="0" err="1">
                          <a:solidFill>
                            <a:schemeClr val="dk1"/>
                          </a:solidFill>
                          <a:latin typeface="+mn-lt"/>
                          <a:ea typeface="+mn-ea"/>
                          <a:cs typeface="+mn-cs"/>
                        </a:rPr>
                        <a:t>MedianEducationYears</a:t>
                      </a:r>
                      <a:endParaRPr lang="en-US" sz="1000" kern="1200" dirty="0">
                        <a:solidFill>
                          <a:schemeClr val="dk1"/>
                        </a:solidFill>
                        <a:latin typeface="+mn-lt"/>
                        <a:ea typeface="+mn-ea"/>
                        <a:cs typeface="+mn-cs"/>
                      </a:endParaRPr>
                    </a:p>
                  </a:txBody>
                  <a:tcPr marL="8131" marR="8131" marT="8131" marB="0" anchor="b">
                    <a:solidFill>
                      <a:schemeClr val="bg1"/>
                    </a:solidFill>
                  </a:tcPr>
                </a:tc>
                <a:tc>
                  <a:txBody>
                    <a:bodyPr/>
                    <a:lstStyle/>
                    <a:p>
                      <a:pPr marL="0" algn="l" defTabSz="914400" rtl="0" eaLnBrk="1" fontAlgn="b" latinLnBrk="0" hangingPunct="1"/>
                      <a:r>
                        <a:rPr lang="en-US" sz="1000" kern="1200" dirty="0" err="1">
                          <a:solidFill>
                            <a:schemeClr val="dk1"/>
                          </a:solidFill>
                          <a:latin typeface="+mn-lt"/>
                          <a:ea typeface="+mn-ea"/>
                          <a:cs typeface="+mn-cs"/>
                        </a:rPr>
                        <a:t>EthnicDescription_catN</a:t>
                      </a:r>
                      <a:endParaRPr lang="en-US" sz="1000" kern="1200" dirty="0">
                        <a:solidFill>
                          <a:schemeClr val="dk1"/>
                        </a:solidFill>
                        <a:latin typeface="+mn-lt"/>
                        <a:ea typeface="+mn-ea"/>
                        <a:cs typeface="+mn-cs"/>
                      </a:endParaRPr>
                    </a:p>
                  </a:txBody>
                  <a:tcPr marL="8131" marR="8131" marT="8131" marB="0" anchor="b">
                    <a:solidFill>
                      <a:schemeClr val="bg1"/>
                    </a:solidFill>
                  </a:tcPr>
                </a:tc>
                <a:tc>
                  <a:txBody>
                    <a:bodyPr/>
                    <a:lstStyle/>
                    <a:p>
                      <a:pPr marL="0" algn="l" defTabSz="914400" rtl="0" eaLnBrk="1" fontAlgn="b" latinLnBrk="0" hangingPunct="1"/>
                      <a:r>
                        <a:rPr lang="en-US" sz="1000" kern="1200" dirty="0" err="1">
                          <a:solidFill>
                            <a:schemeClr val="dk1"/>
                          </a:solidFill>
                          <a:latin typeface="+mn-lt"/>
                          <a:ea typeface="+mn-ea"/>
                          <a:cs typeface="+mn-cs"/>
                        </a:rPr>
                        <a:t>BookBuyerInHome_catD</a:t>
                      </a:r>
                      <a:endParaRPr lang="en-US" sz="1000" kern="1200" dirty="0">
                        <a:solidFill>
                          <a:schemeClr val="dk1"/>
                        </a:solidFill>
                        <a:latin typeface="+mn-lt"/>
                        <a:ea typeface="+mn-ea"/>
                        <a:cs typeface="+mn-cs"/>
                      </a:endParaRPr>
                    </a:p>
                  </a:txBody>
                  <a:tcPr marL="8131" marR="8131" marT="8131" marB="0" anchor="b">
                    <a:solidFill>
                      <a:schemeClr val="bg1"/>
                    </a:solidFill>
                  </a:tcPr>
                </a:tc>
                <a:extLst>
                  <a:ext uri="{0D108BD9-81ED-4DB2-BD59-A6C34878D82A}">
                    <a16:rowId xmlns:a16="http://schemas.microsoft.com/office/drawing/2014/main" val="576694463"/>
                  </a:ext>
                </a:extLst>
              </a:tr>
              <a:tr h="302431">
                <a:tc>
                  <a:txBody>
                    <a:bodyPr/>
                    <a:lstStyle/>
                    <a:p>
                      <a:pPr marL="0" algn="l" defTabSz="914400" rtl="0" eaLnBrk="1" fontAlgn="b" latinLnBrk="0" hangingPunct="1"/>
                      <a:r>
                        <a:rPr lang="en-US" sz="1000" kern="1200" dirty="0" err="1">
                          <a:solidFill>
                            <a:schemeClr val="dk1"/>
                          </a:solidFill>
                          <a:latin typeface="+mn-lt"/>
                          <a:ea typeface="+mn-ea"/>
                          <a:cs typeface="+mn-cs"/>
                        </a:rPr>
                        <a:t>Education_lev_x_HS_Diploma_minus_Likely</a:t>
                      </a:r>
                      <a:endParaRPr lang="en-US" sz="1000" kern="1200" dirty="0">
                        <a:solidFill>
                          <a:schemeClr val="dk1"/>
                        </a:solidFill>
                        <a:latin typeface="+mn-lt"/>
                        <a:ea typeface="+mn-ea"/>
                        <a:cs typeface="+mn-cs"/>
                      </a:endParaRPr>
                    </a:p>
                  </a:txBody>
                  <a:tcPr marL="8131" marR="8131" marT="8131" marB="0" anchor="b">
                    <a:solidFill>
                      <a:schemeClr val="bg1">
                        <a:lumMod val="85000"/>
                      </a:schemeClr>
                    </a:solidFill>
                  </a:tcPr>
                </a:tc>
                <a:tc>
                  <a:txBody>
                    <a:bodyPr/>
                    <a:lstStyle/>
                    <a:p>
                      <a:pPr marL="0" algn="l" defTabSz="914400" rtl="0" eaLnBrk="1" fontAlgn="b" latinLnBrk="0" hangingPunct="1"/>
                      <a:r>
                        <a:rPr lang="en-US" sz="1000" kern="1200" dirty="0" err="1">
                          <a:solidFill>
                            <a:schemeClr val="dk1"/>
                          </a:solidFill>
                          <a:latin typeface="+mn-lt"/>
                          <a:ea typeface="+mn-ea"/>
                          <a:cs typeface="+mn-cs"/>
                        </a:rPr>
                        <a:t>EthnicDescription_catP</a:t>
                      </a:r>
                      <a:endParaRPr lang="en-US" sz="1000" kern="1200" dirty="0">
                        <a:solidFill>
                          <a:schemeClr val="dk1"/>
                        </a:solidFill>
                        <a:latin typeface="+mn-lt"/>
                        <a:ea typeface="+mn-ea"/>
                        <a:cs typeface="+mn-cs"/>
                      </a:endParaRPr>
                    </a:p>
                  </a:txBody>
                  <a:tcPr marL="8131" marR="8131" marT="8131" marB="0" anchor="b">
                    <a:solidFill>
                      <a:schemeClr val="bg1">
                        <a:lumMod val="85000"/>
                      </a:schemeClr>
                    </a:solidFill>
                  </a:tcPr>
                </a:tc>
                <a:tc>
                  <a:txBody>
                    <a:bodyPr/>
                    <a:lstStyle/>
                    <a:p>
                      <a:pPr marL="0" algn="l" defTabSz="914400" rtl="0" eaLnBrk="1" fontAlgn="b" latinLnBrk="0" hangingPunct="1"/>
                      <a:r>
                        <a:rPr lang="en-US" sz="1000" kern="1200" dirty="0" err="1">
                          <a:solidFill>
                            <a:schemeClr val="dk1"/>
                          </a:solidFill>
                          <a:latin typeface="+mn-lt"/>
                          <a:ea typeface="+mn-ea"/>
                          <a:cs typeface="+mn-cs"/>
                        </a:rPr>
                        <a:t>BroadEthnicGroupings_catP</a:t>
                      </a:r>
                      <a:endParaRPr lang="en-US" sz="1000" kern="1200" dirty="0">
                        <a:solidFill>
                          <a:schemeClr val="dk1"/>
                        </a:solidFill>
                        <a:latin typeface="+mn-lt"/>
                        <a:ea typeface="+mn-ea"/>
                        <a:cs typeface="+mn-cs"/>
                      </a:endParaRPr>
                    </a:p>
                  </a:txBody>
                  <a:tcPr marL="8131" marR="8131" marT="8131" marB="0" anchor="b">
                    <a:solidFill>
                      <a:schemeClr val="bg1">
                        <a:lumMod val="85000"/>
                      </a:schemeClr>
                    </a:solidFill>
                  </a:tcPr>
                </a:tc>
                <a:tc>
                  <a:txBody>
                    <a:bodyPr/>
                    <a:lstStyle/>
                    <a:p>
                      <a:pPr marL="0" algn="l" defTabSz="914400" rtl="0" eaLnBrk="1" fontAlgn="b" latinLnBrk="0" hangingPunct="1"/>
                      <a:r>
                        <a:rPr lang="en-US" sz="1000" kern="1200" dirty="0" err="1">
                          <a:solidFill>
                            <a:schemeClr val="dk1"/>
                          </a:solidFill>
                          <a:latin typeface="+mn-lt"/>
                          <a:ea typeface="+mn-ea"/>
                          <a:cs typeface="+mn-cs"/>
                        </a:rPr>
                        <a:t>BroadEthnicGroupings_catP</a:t>
                      </a:r>
                      <a:endParaRPr lang="en-US" sz="1000" kern="1200" dirty="0">
                        <a:solidFill>
                          <a:schemeClr val="dk1"/>
                        </a:solidFill>
                        <a:latin typeface="+mn-lt"/>
                        <a:ea typeface="+mn-ea"/>
                        <a:cs typeface="+mn-cs"/>
                      </a:endParaRPr>
                    </a:p>
                  </a:txBody>
                  <a:tcPr marL="8131" marR="8131" marT="8131" marB="0" anchor="b">
                    <a:solidFill>
                      <a:schemeClr val="bg1">
                        <a:lumMod val="85000"/>
                      </a:schemeClr>
                    </a:solidFill>
                  </a:tcPr>
                </a:tc>
                <a:extLst>
                  <a:ext uri="{0D108BD9-81ED-4DB2-BD59-A6C34878D82A}">
                    <a16:rowId xmlns:a16="http://schemas.microsoft.com/office/drawing/2014/main" val="4084280399"/>
                  </a:ext>
                </a:extLst>
              </a:tr>
              <a:tr h="302431">
                <a:tc>
                  <a:txBody>
                    <a:bodyPr/>
                    <a:lstStyle/>
                    <a:p>
                      <a:pPr marL="0" algn="l" defTabSz="914400" rtl="0" eaLnBrk="1" fontAlgn="b" latinLnBrk="0" hangingPunct="1"/>
                      <a:r>
                        <a:rPr lang="en-US" sz="1000" kern="1200" dirty="0">
                          <a:solidFill>
                            <a:schemeClr val="dk1"/>
                          </a:solidFill>
                          <a:latin typeface="+mn-lt"/>
                          <a:ea typeface="+mn-ea"/>
                          <a:cs typeface="+mn-cs"/>
                        </a:rPr>
                        <a:t>BookBuyerInHome_lev_x_2_book_purchases_in_home</a:t>
                      </a:r>
                    </a:p>
                  </a:txBody>
                  <a:tcPr marL="8131" marR="8131" marT="8131" marB="0" anchor="b">
                    <a:solidFill>
                      <a:schemeClr val="bg1"/>
                    </a:solidFill>
                  </a:tcPr>
                </a:tc>
                <a:tc>
                  <a:txBody>
                    <a:bodyPr/>
                    <a:lstStyle/>
                    <a:p>
                      <a:pPr marL="0" algn="l" defTabSz="914400" rtl="0" eaLnBrk="1" fontAlgn="b" latinLnBrk="0" hangingPunct="1"/>
                      <a:r>
                        <a:rPr lang="en-US" sz="1000" kern="1200" dirty="0" err="1">
                          <a:solidFill>
                            <a:schemeClr val="dk1"/>
                          </a:solidFill>
                          <a:latin typeface="+mn-lt"/>
                          <a:ea typeface="+mn-ea"/>
                          <a:cs typeface="+mn-cs"/>
                        </a:rPr>
                        <a:t>EthnicDescription_catN</a:t>
                      </a:r>
                      <a:endParaRPr lang="en-US" sz="1000" kern="1200" dirty="0">
                        <a:solidFill>
                          <a:schemeClr val="dk1"/>
                        </a:solidFill>
                        <a:latin typeface="+mn-lt"/>
                        <a:ea typeface="+mn-ea"/>
                        <a:cs typeface="+mn-cs"/>
                      </a:endParaRPr>
                    </a:p>
                  </a:txBody>
                  <a:tcPr marL="8131" marR="8131" marT="8131" marB="0" anchor="b">
                    <a:solidFill>
                      <a:schemeClr val="bg1"/>
                    </a:solidFill>
                  </a:tcPr>
                </a:tc>
                <a:tc>
                  <a:txBody>
                    <a:bodyPr/>
                    <a:lstStyle/>
                    <a:p>
                      <a:pPr marL="0" algn="l" defTabSz="914400" rtl="0" eaLnBrk="1" fontAlgn="b" latinLnBrk="0" hangingPunct="1"/>
                      <a:r>
                        <a:rPr lang="en-US" sz="1000" kern="1200" dirty="0" err="1">
                          <a:solidFill>
                            <a:schemeClr val="dk1"/>
                          </a:solidFill>
                          <a:latin typeface="+mn-lt"/>
                          <a:ea typeface="+mn-ea"/>
                          <a:cs typeface="+mn-cs"/>
                        </a:rPr>
                        <a:t>BroadEthnicGroupings_catD</a:t>
                      </a:r>
                      <a:endParaRPr lang="en-US" sz="1000" kern="1200" dirty="0">
                        <a:solidFill>
                          <a:schemeClr val="dk1"/>
                        </a:solidFill>
                        <a:latin typeface="+mn-lt"/>
                        <a:ea typeface="+mn-ea"/>
                        <a:cs typeface="+mn-cs"/>
                      </a:endParaRPr>
                    </a:p>
                  </a:txBody>
                  <a:tcPr marL="8131" marR="8131" marT="8131" marB="0" anchor="b">
                    <a:solidFill>
                      <a:schemeClr val="bg1"/>
                    </a:solidFill>
                  </a:tcPr>
                </a:tc>
                <a:tc>
                  <a:txBody>
                    <a:bodyPr/>
                    <a:lstStyle/>
                    <a:p>
                      <a:pPr marL="0" algn="l" defTabSz="914400" rtl="0" eaLnBrk="1" fontAlgn="b" latinLnBrk="0" hangingPunct="1"/>
                      <a:r>
                        <a:rPr lang="en-US" sz="1000" kern="1200" dirty="0" err="1">
                          <a:solidFill>
                            <a:schemeClr val="dk1"/>
                          </a:solidFill>
                          <a:latin typeface="+mn-lt"/>
                          <a:ea typeface="+mn-ea"/>
                          <a:cs typeface="+mn-cs"/>
                        </a:rPr>
                        <a:t>Education_catD</a:t>
                      </a:r>
                      <a:endParaRPr lang="en-US" sz="1000" kern="1200" dirty="0">
                        <a:solidFill>
                          <a:schemeClr val="dk1"/>
                        </a:solidFill>
                        <a:latin typeface="+mn-lt"/>
                        <a:ea typeface="+mn-ea"/>
                        <a:cs typeface="+mn-cs"/>
                      </a:endParaRPr>
                    </a:p>
                  </a:txBody>
                  <a:tcPr marL="8131" marR="8131" marT="8131" marB="0" anchor="b">
                    <a:solidFill>
                      <a:schemeClr val="bg1"/>
                    </a:solidFill>
                  </a:tcPr>
                </a:tc>
                <a:extLst>
                  <a:ext uri="{0D108BD9-81ED-4DB2-BD59-A6C34878D82A}">
                    <a16:rowId xmlns:a16="http://schemas.microsoft.com/office/drawing/2014/main" val="1208161831"/>
                  </a:ext>
                </a:extLst>
              </a:tr>
              <a:tr h="302431">
                <a:tc>
                  <a:txBody>
                    <a:bodyPr/>
                    <a:lstStyle/>
                    <a:p>
                      <a:pPr marL="0" algn="l" defTabSz="914400" rtl="0" eaLnBrk="1" fontAlgn="b" latinLnBrk="0" hangingPunct="1"/>
                      <a:r>
                        <a:rPr lang="en-US" sz="1000" kern="1200" dirty="0" err="1">
                          <a:solidFill>
                            <a:schemeClr val="dk1"/>
                          </a:solidFill>
                          <a:latin typeface="+mn-lt"/>
                          <a:ea typeface="+mn-ea"/>
                          <a:cs typeface="+mn-cs"/>
                        </a:rPr>
                        <a:t>OccupationIndustry_lev_x_Clerical_slash_Office</a:t>
                      </a:r>
                      <a:endParaRPr lang="en-US" sz="1000" kern="1200" dirty="0">
                        <a:solidFill>
                          <a:schemeClr val="dk1"/>
                        </a:solidFill>
                        <a:latin typeface="+mn-lt"/>
                        <a:ea typeface="+mn-ea"/>
                        <a:cs typeface="+mn-cs"/>
                      </a:endParaRPr>
                    </a:p>
                  </a:txBody>
                  <a:tcPr marL="8131" marR="8131" marT="8131" marB="0" anchor="b">
                    <a:solidFill>
                      <a:schemeClr val="bg1">
                        <a:lumMod val="85000"/>
                      </a:schemeClr>
                    </a:solidFill>
                  </a:tcPr>
                </a:tc>
                <a:tc>
                  <a:txBody>
                    <a:bodyPr/>
                    <a:lstStyle/>
                    <a:p>
                      <a:pPr marL="0" algn="l" defTabSz="914400" rtl="0" eaLnBrk="1" fontAlgn="b" latinLnBrk="0" hangingPunct="1"/>
                      <a:r>
                        <a:rPr lang="en-US" sz="1000" kern="1200" dirty="0" err="1">
                          <a:solidFill>
                            <a:schemeClr val="dk1"/>
                          </a:solidFill>
                          <a:latin typeface="+mn-lt"/>
                          <a:ea typeface="+mn-ea"/>
                          <a:cs typeface="+mn-cs"/>
                        </a:rPr>
                        <a:t>BroadEthnicGroupings_catN</a:t>
                      </a:r>
                      <a:endParaRPr lang="en-US" sz="1000" kern="1200" dirty="0">
                        <a:solidFill>
                          <a:schemeClr val="dk1"/>
                        </a:solidFill>
                        <a:latin typeface="+mn-lt"/>
                        <a:ea typeface="+mn-ea"/>
                        <a:cs typeface="+mn-cs"/>
                      </a:endParaRPr>
                    </a:p>
                  </a:txBody>
                  <a:tcPr marL="8131" marR="8131" marT="8131" marB="0" anchor="b">
                    <a:solidFill>
                      <a:schemeClr val="bg1">
                        <a:lumMod val="85000"/>
                      </a:schemeClr>
                    </a:solidFill>
                  </a:tcPr>
                </a:tc>
                <a:tc>
                  <a:txBody>
                    <a:bodyPr/>
                    <a:lstStyle/>
                    <a:p>
                      <a:pPr marL="0" algn="l" defTabSz="914400" rtl="0" eaLnBrk="1" fontAlgn="b" latinLnBrk="0" hangingPunct="1"/>
                      <a:r>
                        <a:rPr lang="en-US" sz="1000" kern="1200" dirty="0" err="1">
                          <a:solidFill>
                            <a:schemeClr val="dk1"/>
                          </a:solidFill>
                          <a:latin typeface="+mn-lt"/>
                          <a:ea typeface="+mn-ea"/>
                          <a:cs typeface="+mn-cs"/>
                        </a:rPr>
                        <a:t>EthnicDescription_catP</a:t>
                      </a:r>
                      <a:endParaRPr lang="en-US" sz="1000" kern="1200" dirty="0">
                        <a:solidFill>
                          <a:schemeClr val="dk1"/>
                        </a:solidFill>
                        <a:latin typeface="+mn-lt"/>
                        <a:ea typeface="+mn-ea"/>
                        <a:cs typeface="+mn-cs"/>
                      </a:endParaRPr>
                    </a:p>
                  </a:txBody>
                  <a:tcPr marL="8131" marR="8131" marT="8131" marB="0" anchor="b">
                    <a:solidFill>
                      <a:schemeClr val="bg1">
                        <a:lumMod val="85000"/>
                      </a:schemeClr>
                    </a:solidFill>
                  </a:tcPr>
                </a:tc>
                <a:tc>
                  <a:txBody>
                    <a:bodyPr/>
                    <a:lstStyle/>
                    <a:p>
                      <a:pPr marL="0" algn="l" defTabSz="914400" rtl="0" eaLnBrk="1" fontAlgn="b" latinLnBrk="0" hangingPunct="1"/>
                      <a:r>
                        <a:rPr lang="en-US" sz="1000" kern="1200" dirty="0" err="1">
                          <a:solidFill>
                            <a:schemeClr val="dk1"/>
                          </a:solidFill>
                          <a:latin typeface="+mn-lt"/>
                          <a:ea typeface="+mn-ea"/>
                          <a:cs typeface="+mn-cs"/>
                        </a:rPr>
                        <a:t>BroadEthnicGroupings_catD</a:t>
                      </a:r>
                      <a:endParaRPr lang="en-US" sz="1000" kern="1200" dirty="0">
                        <a:solidFill>
                          <a:schemeClr val="dk1"/>
                        </a:solidFill>
                        <a:latin typeface="+mn-lt"/>
                        <a:ea typeface="+mn-ea"/>
                        <a:cs typeface="+mn-cs"/>
                      </a:endParaRPr>
                    </a:p>
                  </a:txBody>
                  <a:tcPr marL="8131" marR="8131" marT="8131" marB="0" anchor="b">
                    <a:solidFill>
                      <a:schemeClr val="bg1">
                        <a:lumMod val="85000"/>
                      </a:schemeClr>
                    </a:solidFill>
                  </a:tcPr>
                </a:tc>
                <a:extLst>
                  <a:ext uri="{0D108BD9-81ED-4DB2-BD59-A6C34878D82A}">
                    <a16:rowId xmlns:a16="http://schemas.microsoft.com/office/drawing/2014/main" val="1091989537"/>
                  </a:ext>
                </a:extLst>
              </a:tr>
              <a:tr h="154504">
                <a:tc>
                  <a:txBody>
                    <a:bodyPr/>
                    <a:lstStyle/>
                    <a:p>
                      <a:pPr marL="0" algn="l" defTabSz="914400" rtl="0" eaLnBrk="1" fontAlgn="b" latinLnBrk="0" hangingPunct="1"/>
                      <a:r>
                        <a:rPr lang="en-US" sz="1000" kern="1200" dirty="0" err="1">
                          <a:solidFill>
                            <a:schemeClr val="dk1"/>
                          </a:solidFill>
                          <a:latin typeface="+mn-lt"/>
                          <a:ea typeface="+mn-ea"/>
                          <a:cs typeface="+mn-cs"/>
                        </a:rPr>
                        <a:t>OccupationIndustry_lev_x_Manufacturing</a:t>
                      </a:r>
                      <a:endParaRPr lang="en-US" sz="1000" kern="1200" dirty="0">
                        <a:solidFill>
                          <a:schemeClr val="dk1"/>
                        </a:solidFill>
                        <a:latin typeface="+mn-lt"/>
                        <a:ea typeface="+mn-ea"/>
                        <a:cs typeface="+mn-cs"/>
                      </a:endParaRPr>
                    </a:p>
                  </a:txBody>
                  <a:tcPr marL="8131" marR="8131" marT="8131" marB="0" anchor="b">
                    <a:solidFill>
                      <a:schemeClr val="bg1"/>
                    </a:solidFill>
                  </a:tcPr>
                </a:tc>
                <a:tc>
                  <a:txBody>
                    <a:bodyPr/>
                    <a:lstStyle/>
                    <a:p>
                      <a:pPr marL="0" algn="l" defTabSz="914400" rtl="0" eaLnBrk="1" fontAlgn="b" latinLnBrk="0" hangingPunct="1"/>
                      <a:r>
                        <a:rPr lang="en-US" sz="1000" kern="1200" dirty="0" err="1">
                          <a:solidFill>
                            <a:schemeClr val="dk1"/>
                          </a:solidFill>
                          <a:latin typeface="+mn-lt"/>
                          <a:ea typeface="+mn-ea"/>
                          <a:cs typeface="+mn-cs"/>
                        </a:rPr>
                        <a:t>Education_catP</a:t>
                      </a:r>
                      <a:endParaRPr lang="en-US" sz="1000" kern="1200" dirty="0">
                        <a:solidFill>
                          <a:schemeClr val="dk1"/>
                        </a:solidFill>
                        <a:latin typeface="+mn-lt"/>
                        <a:ea typeface="+mn-ea"/>
                        <a:cs typeface="+mn-cs"/>
                      </a:endParaRPr>
                    </a:p>
                  </a:txBody>
                  <a:tcPr marL="8131" marR="8131" marT="8131" marB="0" anchor="b">
                    <a:solidFill>
                      <a:schemeClr val="bg1"/>
                    </a:solidFill>
                  </a:tcPr>
                </a:tc>
                <a:tc>
                  <a:txBody>
                    <a:bodyPr/>
                    <a:lstStyle/>
                    <a:p>
                      <a:pPr marL="0" algn="l" defTabSz="914400" rtl="0" eaLnBrk="1" fontAlgn="b" latinLnBrk="0" hangingPunct="1"/>
                      <a:r>
                        <a:rPr lang="en-US" sz="1000" kern="1200" dirty="0" err="1">
                          <a:solidFill>
                            <a:schemeClr val="dk1"/>
                          </a:solidFill>
                          <a:latin typeface="+mn-lt"/>
                          <a:ea typeface="+mn-ea"/>
                          <a:cs typeface="+mn-cs"/>
                        </a:rPr>
                        <a:t>Education_catP</a:t>
                      </a:r>
                      <a:endParaRPr lang="en-US" sz="1000" kern="1200" dirty="0">
                        <a:solidFill>
                          <a:schemeClr val="dk1"/>
                        </a:solidFill>
                        <a:latin typeface="+mn-lt"/>
                        <a:ea typeface="+mn-ea"/>
                        <a:cs typeface="+mn-cs"/>
                      </a:endParaRPr>
                    </a:p>
                  </a:txBody>
                  <a:tcPr marL="8131" marR="8131" marT="8131" marB="0" anchor="b">
                    <a:solidFill>
                      <a:schemeClr val="bg1"/>
                    </a:solidFill>
                  </a:tcPr>
                </a:tc>
                <a:tc>
                  <a:txBody>
                    <a:bodyPr/>
                    <a:lstStyle/>
                    <a:p>
                      <a:pPr marL="0" algn="l" defTabSz="914400" rtl="0" eaLnBrk="1" fontAlgn="b" latinLnBrk="0" hangingPunct="1"/>
                      <a:r>
                        <a:rPr lang="en-US" sz="1000" kern="1200" dirty="0" err="1">
                          <a:solidFill>
                            <a:schemeClr val="dk1"/>
                          </a:solidFill>
                          <a:latin typeface="+mn-lt"/>
                          <a:ea typeface="+mn-ea"/>
                          <a:cs typeface="+mn-cs"/>
                        </a:rPr>
                        <a:t>EthnicDescription_catD</a:t>
                      </a:r>
                      <a:endParaRPr lang="en-US" sz="1000" kern="1200" dirty="0">
                        <a:solidFill>
                          <a:schemeClr val="dk1"/>
                        </a:solidFill>
                        <a:latin typeface="+mn-lt"/>
                        <a:ea typeface="+mn-ea"/>
                        <a:cs typeface="+mn-cs"/>
                      </a:endParaRPr>
                    </a:p>
                  </a:txBody>
                  <a:tcPr marL="8131" marR="8131" marT="8131" marB="0" anchor="b">
                    <a:solidFill>
                      <a:schemeClr val="bg1"/>
                    </a:solidFill>
                  </a:tcPr>
                </a:tc>
                <a:extLst>
                  <a:ext uri="{0D108BD9-81ED-4DB2-BD59-A6C34878D82A}">
                    <a16:rowId xmlns:a16="http://schemas.microsoft.com/office/drawing/2014/main" val="1656958903"/>
                  </a:ext>
                </a:extLst>
              </a:tr>
              <a:tr h="302431">
                <a:tc>
                  <a:txBody>
                    <a:bodyPr/>
                    <a:lstStyle/>
                    <a:p>
                      <a:pPr marL="0" algn="l" defTabSz="914400" rtl="0" eaLnBrk="1" fontAlgn="b" latinLnBrk="0" hangingPunct="1"/>
                      <a:r>
                        <a:rPr lang="en-US" sz="1000" kern="1200" dirty="0" err="1">
                          <a:solidFill>
                            <a:schemeClr val="dk1"/>
                          </a:solidFill>
                          <a:latin typeface="+mn-lt"/>
                          <a:ea typeface="+mn-ea"/>
                          <a:cs typeface="+mn-cs"/>
                        </a:rPr>
                        <a:t>OccupationIndustry_lev_x_Financial_Services</a:t>
                      </a:r>
                      <a:endParaRPr lang="en-US" sz="1000" kern="1200" dirty="0">
                        <a:solidFill>
                          <a:schemeClr val="dk1"/>
                        </a:solidFill>
                        <a:latin typeface="+mn-lt"/>
                        <a:ea typeface="+mn-ea"/>
                        <a:cs typeface="+mn-cs"/>
                      </a:endParaRPr>
                    </a:p>
                  </a:txBody>
                  <a:tcPr marL="8131" marR="8131" marT="8131" marB="0" anchor="b">
                    <a:solidFill>
                      <a:schemeClr val="bg1">
                        <a:lumMod val="85000"/>
                      </a:schemeClr>
                    </a:solidFill>
                  </a:tcPr>
                </a:tc>
                <a:tc>
                  <a:txBody>
                    <a:bodyPr/>
                    <a:lstStyle/>
                    <a:p>
                      <a:pPr marL="0" algn="l" defTabSz="914400" rtl="0" eaLnBrk="1" fontAlgn="b" latinLnBrk="0" hangingPunct="1"/>
                      <a:r>
                        <a:rPr lang="en-US" sz="1000" kern="1200" dirty="0" err="1">
                          <a:solidFill>
                            <a:schemeClr val="dk1"/>
                          </a:solidFill>
                          <a:latin typeface="+mn-lt"/>
                          <a:ea typeface="+mn-ea"/>
                          <a:cs typeface="+mn-cs"/>
                        </a:rPr>
                        <a:t>EthnicDescription_catD</a:t>
                      </a:r>
                      <a:endParaRPr lang="en-US" sz="1000" kern="1200" dirty="0">
                        <a:solidFill>
                          <a:schemeClr val="dk1"/>
                        </a:solidFill>
                        <a:latin typeface="+mn-lt"/>
                        <a:ea typeface="+mn-ea"/>
                        <a:cs typeface="+mn-cs"/>
                      </a:endParaRPr>
                    </a:p>
                  </a:txBody>
                  <a:tcPr marL="8131" marR="8131" marT="8131" marB="0" anchor="b">
                    <a:solidFill>
                      <a:schemeClr val="bg1">
                        <a:lumMod val="85000"/>
                      </a:schemeClr>
                    </a:solidFill>
                  </a:tcPr>
                </a:tc>
                <a:tc>
                  <a:txBody>
                    <a:bodyPr/>
                    <a:lstStyle/>
                    <a:p>
                      <a:pPr marL="0" algn="l" defTabSz="914400" rtl="0" eaLnBrk="1" fontAlgn="b" latinLnBrk="0" hangingPunct="1"/>
                      <a:r>
                        <a:rPr lang="en-US" sz="1000" kern="1200" dirty="0">
                          <a:solidFill>
                            <a:schemeClr val="dk1"/>
                          </a:solidFill>
                          <a:latin typeface="+mn-lt"/>
                          <a:ea typeface="+mn-ea"/>
                          <a:cs typeface="+mn-cs"/>
                        </a:rPr>
                        <a:t>MosaicZ4_catN</a:t>
                      </a:r>
                    </a:p>
                  </a:txBody>
                  <a:tcPr marL="8131" marR="8131" marT="8131" marB="0" anchor="b">
                    <a:solidFill>
                      <a:schemeClr val="bg1">
                        <a:lumMod val="85000"/>
                      </a:schemeClr>
                    </a:solidFill>
                  </a:tcPr>
                </a:tc>
                <a:tc>
                  <a:txBody>
                    <a:bodyPr/>
                    <a:lstStyle/>
                    <a:p>
                      <a:pPr marL="0" algn="l" defTabSz="914400" rtl="0" eaLnBrk="1" fontAlgn="b" latinLnBrk="0" hangingPunct="1"/>
                      <a:r>
                        <a:rPr lang="en-US" sz="1000" kern="1200" dirty="0" err="1">
                          <a:solidFill>
                            <a:schemeClr val="dk1"/>
                          </a:solidFill>
                          <a:latin typeface="+mn-lt"/>
                          <a:ea typeface="+mn-ea"/>
                          <a:cs typeface="+mn-cs"/>
                        </a:rPr>
                        <a:t>NetWorth_catN</a:t>
                      </a:r>
                      <a:endParaRPr lang="en-US" sz="1000" kern="1200" dirty="0">
                        <a:solidFill>
                          <a:schemeClr val="dk1"/>
                        </a:solidFill>
                        <a:latin typeface="+mn-lt"/>
                        <a:ea typeface="+mn-ea"/>
                        <a:cs typeface="+mn-cs"/>
                      </a:endParaRPr>
                    </a:p>
                  </a:txBody>
                  <a:tcPr marL="8131" marR="8131" marT="8131" marB="0" anchor="b">
                    <a:solidFill>
                      <a:schemeClr val="bg1">
                        <a:lumMod val="85000"/>
                      </a:schemeClr>
                    </a:solidFill>
                  </a:tcPr>
                </a:tc>
                <a:extLst>
                  <a:ext uri="{0D108BD9-81ED-4DB2-BD59-A6C34878D82A}">
                    <a16:rowId xmlns:a16="http://schemas.microsoft.com/office/drawing/2014/main" val="3645954761"/>
                  </a:ext>
                </a:extLst>
              </a:tr>
              <a:tr h="302431">
                <a:tc>
                  <a:txBody>
                    <a:bodyPr/>
                    <a:lstStyle/>
                    <a:p>
                      <a:pPr marL="0" algn="l" defTabSz="914400" rtl="0" eaLnBrk="1" fontAlgn="b" latinLnBrk="0" hangingPunct="1"/>
                      <a:r>
                        <a:rPr lang="en-US" sz="1000" kern="1200" dirty="0" err="1">
                          <a:solidFill>
                            <a:schemeClr val="dk1"/>
                          </a:solidFill>
                          <a:latin typeface="+mn-lt"/>
                          <a:ea typeface="+mn-ea"/>
                          <a:cs typeface="+mn-cs"/>
                        </a:rPr>
                        <a:t>Education_lev_x_HS_Diploma_minus_Extremely_Likely</a:t>
                      </a:r>
                      <a:endParaRPr lang="en-US" sz="1000" kern="1200" dirty="0">
                        <a:solidFill>
                          <a:schemeClr val="dk1"/>
                        </a:solidFill>
                        <a:latin typeface="+mn-lt"/>
                        <a:ea typeface="+mn-ea"/>
                        <a:cs typeface="+mn-cs"/>
                      </a:endParaRPr>
                    </a:p>
                  </a:txBody>
                  <a:tcPr marL="8131" marR="8131" marT="8131" marB="0" anchor="b">
                    <a:solidFill>
                      <a:schemeClr val="bg1"/>
                    </a:solidFill>
                  </a:tcPr>
                </a:tc>
                <a:tc>
                  <a:txBody>
                    <a:bodyPr/>
                    <a:lstStyle/>
                    <a:p>
                      <a:pPr marL="0" algn="l" defTabSz="914400" rtl="0" eaLnBrk="1" fontAlgn="b" latinLnBrk="0" hangingPunct="1"/>
                      <a:r>
                        <a:rPr lang="en-US" sz="1000" kern="1200" dirty="0" err="1">
                          <a:solidFill>
                            <a:schemeClr val="dk1"/>
                          </a:solidFill>
                          <a:latin typeface="+mn-lt"/>
                          <a:ea typeface="+mn-ea"/>
                          <a:cs typeface="+mn-cs"/>
                        </a:rPr>
                        <a:t>Education_catD</a:t>
                      </a:r>
                      <a:endParaRPr lang="en-US" sz="1000" kern="1200" dirty="0">
                        <a:solidFill>
                          <a:schemeClr val="dk1"/>
                        </a:solidFill>
                        <a:latin typeface="+mn-lt"/>
                        <a:ea typeface="+mn-ea"/>
                        <a:cs typeface="+mn-cs"/>
                      </a:endParaRPr>
                    </a:p>
                  </a:txBody>
                  <a:tcPr marL="8131" marR="8131" marT="8131" marB="0" anchor="b">
                    <a:solidFill>
                      <a:schemeClr val="bg1"/>
                    </a:solidFill>
                  </a:tcPr>
                </a:tc>
                <a:tc>
                  <a:txBody>
                    <a:bodyPr/>
                    <a:lstStyle/>
                    <a:p>
                      <a:pPr marL="0" algn="l" defTabSz="914400" rtl="0" eaLnBrk="1" fontAlgn="b" latinLnBrk="0" hangingPunct="1"/>
                      <a:r>
                        <a:rPr lang="en-US" sz="1000" kern="1200" dirty="0" err="1">
                          <a:solidFill>
                            <a:schemeClr val="dk1"/>
                          </a:solidFill>
                          <a:latin typeface="+mn-lt"/>
                          <a:ea typeface="+mn-ea"/>
                          <a:cs typeface="+mn-cs"/>
                        </a:rPr>
                        <a:t>MedianEducationYears</a:t>
                      </a:r>
                      <a:endParaRPr lang="en-US" sz="1000" kern="1200" dirty="0">
                        <a:solidFill>
                          <a:schemeClr val="dk1"/>
                        </a:solidFill>
                        <a:latin typeface="+mn-lt"/>
                        <a:ea typeface="+mn-ea"/>
                        <a:cs typeface="+mn-cs"/>
                      </a:endParaRPr>
                    </a:p>
                  </a:txBody>
                  <a:tcPr marL="8131" marR="8131" marT="8131" marB="0" anchor="b">
                    <a:solidFill>
                      <a:schemeClr val="bg1"/>
                    </a:solidFill>
                  </a:tcPr>
                </a:tc>
                <a:tc>
                  <a:txBody>
                    <a:bodyPr/>
                    <a:lstStyle/>
                    <a:p>
                      <a:pPr marL="0" algn="l" defTabSz="914400" rtl="0" eaLnBrk="1" fontAlgn="b" latinLnBrk="0" hangingPunct="1"/>
                      <a:r>
                        <a:rPr lang="en-US" sz="1000" kern="1200" dirty="0" err="1">
                          <a:solidFill>
                            <a:schemeClr val="dk1"/>
                          </a:solidFill>
                          <a:latin typeface="+mn-lt"/>
                          <a:ea typeface="+mn-ea"/>
                          <a:cs typeface="+mn-cs"/>
                        </a:rPr>
                        <a:t>Education_catP</a:t>
                      </a:r>
                      <a:endParaRPr lang="en-US" sz="1000" kern="1200" dirty="0">
                        <a:solidFill>
                          <a:schemeClr val="dk1"/>
                        </a:solidFill>
                        <a:latin typeface="+mn-lt"/>
                        <a:ea typeface="+mn-ea"/>
                        <a:cs typeface="+mn-cs"/>
                      </a:endParaRPr>
                    </a:p>
                  </a:txBody>
                  <a:tcPr marL="8131" marR="8131" marT="8131" marB="0" anchor="b">
                    <a:solidFill>
                      <a:schemeClr val="bg1"/>
                    </a:solidFill>
                  </a:tcPr>
                </a:tc>
                <a:extLst>
                  <a:ext uri="{0D108BD9-81ED-4DB2-BD59-A6C34878D82A}">
                    <a16:rowId xmlns:a16="http://schemas.microsoft.com/office/drawing/2014/main" val="3037066643"/>
                  </a:ext>
                </a:extLst>
              </a:tr>
              <a:tr h="302431">
                <a:tc>
                  <a:txBody>
                    <a:bodyPr/>
                    <a:lstStyle/>
                    <a:p>
                      <a:pPr marL="0" algn="l" defTabSz="914400" rtl="0" eaLnBrk="1" fontAlgn="b" latinLnBrk="0" hangingPunct="1"/>
                      <a:r>
                        <a:rPr lang="en-US" sz="1000" kern="1200" dirty="0" err="1">
                          <a:solidFill>
                            <a:schemeClr val="dk1"/>
                          </a:solidFill>
                          <a:latin typeface="+mn-lt"/>
                          <a:ea typeface="+mn-ea"/>
                          <a:cs typeface="+mn-cs"/>
                        </a:rPr>
                        <a:t>BookBuyerInHome_catP</a:t>
                      </a:r>
                      <a:endParaRPr lang="en-US" sz="1000" kern="1200" dirty="0">
                        <a:solidFill>
                          <a:schemeClr val="dk1"/>
                        </a:solidFill>
                        <a:latin typeface="+mn-lt"/>
                        <a:ea typeface="+mn-ea"/>
                        <a:cs typeface="+mn-cs"/>
                      </a:endParaRPr>
                    </a:p>
                  </a:txBody>
                  <a:tcPr marL="8131" marR="8131" marT="8131" marB="0" anchor="b">
                    <a:solidFill>
                      <a:schemeClr val="bg1">
                        <a:lumMod val="85000"/>
                      </a:schemeClr>
                    </a:solidFill>
                  </a:tcPr>
                </a:tc>
                <a:tc>
                  <a:txBody>
                    <a:bodyPr/>
                    <a:lstStyle/>
                    <a:p>
                      <a:pPr marL="0" algn="l" defTabSz="914400" rtl="0" eaLnBrk="1" fontAlgn="b" latinLnBrk="0" hangingPunct="1"/>
                      <a:r>
                        <a:rPr lang="en-US" sz="1000" kern="1200" dirty="0" err="1">
                          <a:solidFill>
                            <a:schemeClr val="dk1"/>
                          </a:solidFill>
                          <a:latin typeface="+mn-lt"/>
                          <a:ea typeface="+mn-ea"/>
                          <a:cs typeface="+mn-cs"/>
                        </a:rPr>
                        <a:t>Education_catN</a:t>
                      </a:r>
                      <a:endParaRPr lang="en-US" sz="1000" kern="1200" dirty="0">
                        <a:solidFill>
                          <a:schemeClr val="dk1"/>
                        </a:solidFill>
                        <a:latin typeface="+mn-lt"/>
                        <a:ea typeface="+mn-ea"/>
                        <a:cs typeface="+mn-cs"/>
                      </a:endParaRPr>
                    </a:p>
                  </a:txBody>
                  <a:tcPr marL="8131" marR="8131" marT="8131" marB="0" anchor="b">
                    <a:solidFill>
                      <a:schemeClr val="bg1">
                        <a:lumMod val="85000"/>
                      </a:schemeClr>
                    </a:solidFill>
                  </a:tcPr>
                </a:tc>
                <a:tc>
                  <a:txBody>
                    <a:bodyPr/>
                    <a:lstStyle/>
                    <a:p>
                      <a:pPr marL="0" algn="l" defTabSz="914400" rtl="0" eaLnBrk="1" fontAlgn="b" latinLnBrk="0" hangingPunct="1"/>
                      <a:r>
                        <a:rPr lang="en-US" sz="1000" kern="1200" dirty="0" err="1">
                          <a:solidFill>
                            <a:schemeClr val="dk1"/>
                          </a:solidFill>
                          <a:latin typeface="+mn-lt"/>
                          <a:ea typeface="+mn-ea"/>
                          <a:cs typeface="+mn-cs"/>
                        </a:rPr>
                        <a:t>Education_lev_x_Bach_Degree_minus_Extremely_Likely</a:t>
                      </a:r>
                      <a:endParaRPr lang="en-US" sz="1000" kern="1200" dirty="0">
                        <a:solidFill>
                          <a:schemeClr val="dk1"/>
                        </a:solidFill>
                        <a:latin typeface="+mn-lt"/>
                        <a:ea typeface="+mn-ea"/>
                        <a:cs typeface="+mn-cs"/>
                      </a:endParaRPr>
                    </a:p>
                  </a:txBody>
                  <a:tcPr marL="8131" marR="8131" marT="8131" marB="0" anchor="b">
                    <a:solidFill>
                      <a:schemeClr val="bg1">
                        <a:lumMod val="85000"/>
                      </a:schemeClr>
                    </a:solidFill>
                  </a:tcPr>
                </a:tc>
                <a:tc>
                  <a:txBody>
                    <a:bodyPr/>
                    <a:lstStyle/>
                    <a:p>
                      <a:pPr marL="0" algn="l" defTabSz="914400" rtl="0" eaLnBrk="1" fontAlgn="b" latinLnBrk="0" hangingPunct="1"/>
                      <a:r>
                        <a:rPr lang="en-US" sz="1000" kern="1200" dirty="0" err="1">
                          <a:solidFill>
                            <a:schemeClr val="dk1"/>
                          </a:solidFill>
                          <a:latin typeface="+mn-lt"/>
                          <a:ea typeface="+mn-ea"/>
                          <a:cs typeface="+mn-cs"/>
                        </a:rPr>
                        <a:t>EthnicDescription_catN</a:t>
                      </a:r>
                      <a:endParaRPr lang="en-US" sz="1000" kern="1200" dirty="0">
                        <a:solidFill>
                          <a:schemeClr val="dk1"/>
                        </a:solidFill>
                        <a:latin typeface="+mn-lt"/>
                        <a:ea typeface="+mn-ea"/>
                        <a:cs typeface="+mn-cs"/>
                      </a:endParaRPr>
                    </a:p>
                  </a:txBody>
                  <a:tcPr marL="8131" marR="8131" marT="8131" marB="0" anchor="b">
                    <a:solidFill>
                      <a:schemeClr val="bg1">
                        <a:lumMod val="85000"/>
                      </a:schemeClr>
                    </a:solidFill>
                  </a:tcPr>
                </a:tc>
                <a:extLst>
                  <a:ext uri="{0D108BD9-81ED-4DB2-BD59-A6C34878D82A}">
                    <a16:rowId xmlns:a16="http://schemas.microsoft.com/office/drawing/2014/main" val="4246648303"/>
                  </a:ext>
                </a:extLst>
              </a:tr>
              <a:tr h="154504">
                <a:tc>
                  <a:txBody>
                    <a:bodyPr/>
                    <a:lstStyle/>
                    <a:p>
                      <a:pPr marL="0" algn="l" defTabSz="914400" rtl="0" eaLnBrk="1" fontAlgn="b" latinLnBrk="0" hangingPunct="1"/>
                      <a:r>
                        <a:rPr lang="en-US" sz="1200" kern="1200" dirty="0">
                          <a:solidFill>
                            <a:schemeClr val="dk1"/>
                          </a:solidFill>
                          <a:latin typeface="+mn-lt"/>
                          <a:ea typeface="+mn-ea"/>
                          <a:cs typeface="+mn-cs"/>
                        </a:rPr>
                        <a:t>  ----</a:t>
                      </a:r>
                    </a:p>
                  </a:txBody>
                  <a:tcPr marL="8131" marR="8131" marT="8131" marB="0" anchor="b">
                    <a:solidFill>
                      <a:schemeClr val="bg1"/>
                    </a:solidFill>
                  </a:tcPr>
                </a:tc>
                <a:tc>
                  <a:txBody>
                    <a:bodyPr/>
                    <a:lstStyle/>
                    <a:p>
                      <a:pPr marL="0" algn="l" defTabSz="914400" rtl="0" eaLnBrk="1" fontAlgn="b" latinLnBrk="0" hangingPunct="1"/>
                      <a:r>
                        <a:rPr lang="en-US" sz="1200" kern="1200" dirty="0">
                          <a:solidFill>
                            <a:schemeClr val="dk1"/>
                          </a:solidFill>
                          <a:latin typeface="+mn-lt"/>
                          <a:ea typeface="+mn-ea"/>
                          <a:cs typeface="+mn-cs"/>
                        </a:rPr>
                        <a:t>----</a:t>
                      </a:r>
                    </a:p>
                  </a:txBody>
                  <a:tcPr marL="8131" marR="8131" marT="8131" marB="0" anchor="b">
                    <a:solidFill>
                      <a:schemeClr val="bg1"/>
                    </a:solidFill>
                  </a:tcPr>
                </a:tc>
                <a:tc>
                  <a:txBody>
                    <a:bodyPr/>
                    <a:lstStyle/>
                    <a:p>
                      <a:pPr marL="0" algn="l" defTabSz="914400" rtl="0" eaLnBrk="1" fontAlgn="b" latinLnBrk="0" hangingPunct="1"/>
                      <a:r>
                        <a:rPr lang="en-US" sz="1200" kern="1200" dirty="0">
                          <a:solidFill>
                            <a:schemeClr val="dk1"/>
                          </a:solidFill>
                          <a:latin typeface="+mn-lt"/>
                          <a:ea typeface="+mn-ea"/>
                          <a:cs typeface="+mn-cs"/>
                        </a:rPr>
                        <a:t>----</a:t>
                      </a:r>
                    </a:p>
                  </a:txBody>
                  <a:tcPr marL="8131" marR="8131" marT="8131" marB="0" anchor="b">
                    <a:solidFill>
                      <a:schemeClr val="bg1"/>
                    </a:solidFill>
                  </a:tcPr>
                </a:tc>
                <a:tc>
                  <a:txBody>
                    <a:bodyPr/>
                    <a:lstStyle/>
                    <a:p>
                      <a:pPr marL="0" algn="l" defTabSz="914400" rtl="0" eaLnBrk="1" fontAlgn="b" latinLnBrk="0" hangingPunct="1"/>
                      <a:r>
                        <a:rPr lang="en-US" sz="1200" kern="1200" dirty="0">
                          <a:solidFill>
                            <a:schemeClr val="dk1"/>
                          </a:solidFill>
                          <a:latin typeface="+mn-lt"/>
                          <a:ea typeface="+mn-ea"/>
                          <a:cs typeface="+mn-cs"/>
                        </a:rPr>
                        <a:t>-----</a:t>
                      </a:r>
                    </a:p>
                  </a:txBody>
                  <a:tcPr marL="8131" marR="8131" marT="8131" marB="0" anchor="b">
                    <a:solidFill>
                      <a:schemeClr val="bg1"/>
                    </a:solidFill>
                  </a:tcPr>
                </a:tc>
                <a:extLst>
                  <a:ext uri="{0D108BD9-81ED-4DB2-BD59-A6C34878D82A}">
                    <a16:rowId xmlns:a16="http://schemas.microsoft.com/office/drawing/2014/main" val="1388713651"/>
                  </a:ext>
                </a:extLst>
              </a:tr>
            </a:tbl>
          </a:graphicData>
        </a:graphic>
      </p:graphicFrame>
      <p:pic>
        <p:nvPicPr>
          <p:cNvPr id="5" name="Picture 4">
            <a:extLst>
              <a:ext uri="{FF2B5EF4-FFF2-40B4-BE49-F238E27FC236}">
                <a16:creationId xmlns:a16="http://schemas.microsoft.com/office/drawing/2014/main" id="{66EFC0DC-CFE3-1DCB-906B-6B1B4E793DD7}"/>
              </a:ext>
            </a:extLst>
          </p:cNvPr>
          <p:cNvPicPr>
            <a:picLocks noChangeAspect="1"/>
          </p:cNvPicPr>
          <p:nvPr/>
        </p:nvPicPr>
        <p:blipFill>
          <a:blip r:embed="rId3"/>
          <a:stretch>
            <a:fillRect/>
          </a:stretch>
        </p:blipFill>
        <p:spPr>
          <a:xfrm>
            <a:off x="547290" y="1449103"/>
            <a:ext cx="4914900" cy="1028700"/>
          </a:xfrm>
          <a:prstGeom prst="rect">
            <a:avLst/>
          </a:prstGeom>
        </p:spPr>
      </p:pic>
    </p:spTree>
    <p:extLst>
      <p:ext uri="{BB962C8B-B14F-4D97-AF65-F5344CB8AC3E}">
        <p14:creationId xmlns:p14="http://schemas.microsoft.com/office/powerpoint/2010/main" val="3540170478"/>
      </p:ext>
    </p:extLst>
  </p:cSld>
  <p:clrMapOvr>
    <a:masterClrMapping/>
  </p:clrMapOvr>
</p:sld>
</file>

<file path=ppt/theme/theme1.xml><?xml version="1.0" encoding="utf-8"?>
<a:theme xmlns:a="http://schemas.openxmlformats.org/drawingml/2006/main" name="ShapesVTI">
  <a:themeElements>
    <a:clrScheme name="AnalogousFromLightSeedRightStep">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2086</TotalTime>
  <Words>3121</Words>
  <Application>Microsoft Macintosh PowerPoint</Application>
  <PresentationFormat>Widescreen</PresentationFormat>
  <Paragraphs>298</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Aptos Narrow</vt:lpstr>
      <vt:lpstr>Arial</vt:lpstr>
      <vt:lpstr>Avenir Next LT Pro</vt:lpstr>
      <vt:lpstr>Calibri</vt:lpstr>
      <vt:lpstr>Tw Cen MT</vt:lpstr>
      <vt:lpstr>Wingdings</vt:lpstr>
      <vt:lpstr>ShapesVTI</vt:lpstr>
      <vt:lpstr>Bedding Bathing &amp; Yonder (BBY) </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Review of  Top Prospects </vt:lpstr>
      <vt:lpstr>What Next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Naika LLC</dc:creator>
  <cp:lastModifiedBy>Naika LLC</cp:lastModifiedBy>
  <cp:revision>42</cp:revision>
  <dcterms:created xsi:type="dcterms:W3CDTF">2024-12-12T23:44:27Z</dcterms:created>
  <dcterms:modified xsi:type="dcterms:W3CDTF">2024-12-14T21:35:27Z</dcterms:modified>
</cp:coreProperties>
</file>