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7" r:id="rId21"/>
    <p:sldId id="278" r:id="rId22"/>
    <p:sldId id="279" r:id="rId23"/>
    <p:sldId id="282" r:id="rId24"/>
    <p:sldId id="280" r:id="rId25"/>
    <p:sldId id="281" r:id="rId26"/>
    <p:sldId id="271" r:id="rId27"/>
    <p:sldId id="270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26/02/2025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mpcloud.com/blog/what-is-ld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r>
              <a:rPr lang="en-US" dirty="0" err="1"/>
              <a:t>laravel</a:t>
            </a:r>
            <a:r>
              <a:rPr lang="en-US" dirty="0"/>
              <a:t>,  next,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err="1"/>
              <a:t>klik</a:t>
            </a:r>
            <a:r>
              <a:rPr lang="en-US" dirty="0"/>
              <a:t> login -&gt; redirect authorize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 login di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Keycloak</a:t>
            </a:r>
            <a:r>
              <a:rPr lang="en-US" dirty="0"/>
              <a:t> redirect callback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request token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authorization_code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keycloak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token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48A61-6504-3A8D-5A6F-AA6BD35E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A04-A48D-336C-ABAF-EDADE47F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 native, 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F1633-887C-E6BA-90B0-C41629185130}"/>
              </a:ext>
            </a:extLst>
          </p:cNvPr>
          <p:cNvSpPr txBox="1"/>
          <p:nvPr/>
        </p:nvSpPr>
        <p:spPr>
          <a:xfrm>
            <a:off x="369455" y="1783442"/>
            <a:ext cx="11591636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'demo83'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"scope"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];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"http://host.docker.internal:8080/realms/master/protocol/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-connect/auth?"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http_build_query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F9568-E09A-F986-1F5C-FC587EBDE394}"/>
              </a:ext>
            </a:extLst>
          </p:cNvPr>
          <p:cNvSpPr txBox="1"/>
          <p:nvPr/>
        </p:nvSpPr>
        <p:spPr>
          <a:xfrm>
            <a:off x="5708072" y="461710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Menggunakan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Credentials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'http://host.docker.internal:83/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callback.php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Inisialisasi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8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ACCE0-E8F8-0200-96E7-DC7975E9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E624-FEA7-BBB8-C3C5-58CB7A07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laravel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5C0A-8F0C-E846-5141-4F0936051BA4}"/>
              </a:ext>
            </a:extLst>
          </p:cNvPr>
          <p:cNvSpPr txBox="1"/>
          <p:nvPr/>
        </p:nvSpPr>
        <p:spPr>
          <a:xfrm>
            <a:off x="166255" y="1570182"/>
            <a:ext cx="7730836" cy="57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Laravel (11)</a:t>
            </a:r>
            <a:endParaRPr lang="en-ID" sz="1000" dirty="0"/>
          </a:p>
          <a:p>
            <a:pPr marL="342900" indent="-342900">
              <a:buFont typeface="+mj-lt"/>
              <a:buAutoNum type="arabicPeriod"/>
            </a:pPr>
            <a:r>
              <a:rPr lang="en-ID" sz="1000" dirty="0"/>
              <a:t>Install dep Libs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laravel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/socialite"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"^5.18"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"^5.3"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/manager"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"^4.8“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Add services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'realms'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'KEYCLOAK_REALM'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 .env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=demo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=MaUM3TxEnKvvDj7gSdblKQDldDIh3HVt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=http://host.docker.internal:82/login/keycloak/callback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KEYCLOAK_BASE_URL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=http://host.docker.internal:8080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KEYCLOAK_REALM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=master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 Add Route .web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])-&gt;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login.keycloak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/callback'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ID" sz="1000" dirty="0">
                <a:solidFill>
                  <a:srgbClr val="D4D4D4"/>
                </a:solidFill>
                <a:latin typeface="Consolas" panose="020B0609020204030204" pitchFamily="49" charset="0"/>
              </a:rPr>
              <a:t>Add Providers</a:t>
            </a:r>
          </a:p>
          <a:p>
            <a:pPr lvl="1"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(\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SocialiteProviders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\Manager\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SocialiteWasCalled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$event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extendSocialite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KeycloakService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8A871-0197-BB6E-FCB1-A2352146FE17}"/>
              </a:ext>
            </a:extLst>
          </p:cNvPr>
          <p:cNvSpPr txBox="1"/>
          <p:nvPr/>
        </p:nvSpPr>
        <p:spPr>
          <a:xfrm>
            <a:off x="7980219" y="1433697"/>
            <a:ext cx="4211781" cy="5280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ID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App\Http\Controllers\Auth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Laravel\Socialite\Facades\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LoginController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redirectToKeycloak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handleKeycloakCallback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Socialite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ID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existingUser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D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D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ID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intended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'/whatever-your-route-look-like'</a:t>
            </a: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8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12BA-F987-2ECC-AB6D-DFB89EBE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46-20BA-F760-E99D-B91F76B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0285A-CAB0-E6F2-EBE4-AE92E20242D5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14815-44AD-60A0-DA30-5881FEE6930C}"/>
              </a:ext>
            </a:extLst>
          </p:cNvPr>
          <p:cNvSpPr txBox="1"/>
          <p:nvPr/>
        </p:nvSpPr>
        <p:spPr>
          <a:xfrm>
            <a:off x="7426036" y="5879912"/>
            <a:ext cx="4516582" cy="978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 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E0071-33D6-3C12-C665-1B0160054998}"/>
              </a:ext>
            </a:extLst>
          </p:cNvPr>
          <p:cNvSpPr txBox="1"/>
          <p:nvPr/>
        </p:nvSpPr>
        <p:spPr>
          <a:xfrm>
            <a:off x="838200" y="3027928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8972A2-00D4-E36A-2A82-F6038C97614B}"/>
              </a:ext>
            </a:extLst>
          </p:cNvPr>
          <p:cNvSpPr txBox="1"/>
          <p:nvPr/>
        </p:nvSpPr>
        <p:spPr>
          <a:xfrm>
            <a:off x="6523182" y="1192361"/>
            <a:ext cx="60960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"next-auth/providers/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axiosInstance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"../../../lib/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Make sure to import the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axiosInstance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KeycloakProvider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issuer: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NextAuth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authOptions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611B76-8009-947F-C915-DD2EB25AAE7F}"/>
              </a:ext>
            </a:extLst>
          </p:cNvPr>
          <p:cNvSpPr txBox="1"/>
          <p:nvPr/>
        </p:nvSpPr>
        <p:spPr>
          <a:xfrm>
            <a:off x="838200" y="4493186"/>
            <a:ext cx="6308436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Dockerfile-keycloak_client_next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84:3000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keycloak_client_next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run dev  --experimental-https"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23985-D378-6127-803C-5B0C6030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A92F-4FDA-AD68-4D34-3CEE7EC5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 custom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7EBBF-0727-064B-76FD-A25FAE0FD451}"/>
              </a:ext>
            </a:extLst>
          </p:cNvPr>
          <p:cNvSpPr txBox="1"/>
          <p:nvPr/>
        </p:nvSpPr>
        <p:spPr>
          <a:xfrm>
            <a:off x="1006764" y="1579418"/>
            <a:ext cx="534785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/>
              <a:t>Installed Next latest (11)</a:t>
            </a:r>
          </a:p>
          <a:p>
            <a:pPr lvl="1"/>
            <a:r>
              <a:rPr lang="en-ID" sz="1000" b="0" i="0" dirty="0" err="1">
                <a:effectLst/>
                <a:latin typeface="Geist Mono"/>
              </a:rPr>
              <a:t>npx</a:t>
            </a:r>
            <a:r>
              <a:rPr lang="en-ID" sz="1000" b="0" i="0" dirty="0">
                <a:effectLst/>
                <a:latin typeface="Geist Mono"/>
              </a:rPr>
              <a:t> </a:t>
            </a:r>
            <a:r>
              <a:rPr lang="en-ID" sz="1000" b="0" i="0" dirty="0" err="1">
                <a:effectLst/>
                <a:latin typeface="Geist Mono"/>
              </a:rPr>
              <a:t>create-next-app@latest</a:t>
            </a:r>
            <a:r>
              <a:rPr lang="en-US" sz="1000" b="0" i="0" dirty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Geist Mono"/>
              </a:rPr>
              <a:t>    yarn add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next-auth</a:t>
            </a: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, yarn install</a:t>
            </a:r>
            <a:r>
              <a:rPr lang="en-US" sz="1000" dirty="0">
                <a:latin typeface="Geist Mono"/>
              </a:rPr>
              <a:t>	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r>
              <a:rPr lang="en-US" sz="1000" b="0" i="0" dirty="0" err="1">
                <a:solidFill>
                  <a:srgbClr val="5C2699"/>
                </a:solidFill>
                <a:effectLst/>
                <a:latin typeface="source-code-pro"/>
              </a:rPr>
              <a:t>mkdir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-p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]"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&amp;&amp; </a:t>
            </a:r>
            <a:r>
              <a:rPr lang="en-US" sz="1000" b="0" i="0" dirty="0">
                <a:solidFill>
                  <a:srgbClr val="5C2699"/>
                </a:solidFill>
                <a:effectLst/>
                <a:latin typeface="source-code-pro"/>
              </a:rPr>
              <a:t>touch</a:t>
            </a:r>
            <a:r>
              <a:rPr lang="en-US" sz="100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"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src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/app/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api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/auth/[...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nextauth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]/</a:t>
            </a:r>
            <a:r>
              <a:rPr lang="en-US" sz="1000" b="0" i="0" dirty="0" err="1">
                <a:solidFill>
                  <a:srgbClr val="C41A16"/>
                </a:solidFill>
                <a:effectLst/>
                <a:latin typeface="source-code-pro"/>
              </a:rPr>
              <a:t>route.ts</a:t>
            </a:r>
            <a:r>
              <a:rPr lang="en-US" sz="1000" b="0" i="0" dirty="0">
                <a:solidFill>
                  <a:srgbClr val="C41A16"/>
                </a:solidFill>
                <a:effectLst/>
                <a:latin typeface="source-code-pro"/>
              </a:rPr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C41A16"/>
                </a:solidFill>
                <a:latin typeface="source-code-pro"/>
              </a:rPr>
              <a:t>Create .env</a:t>
            </a:r>
          </a:p>
          <a:p>
            <a:pPr marL="342900" indent="-342900">
              <a:buFont typeface="+mj-lt"/>
              <a:buAutoNum type="arabicPeriod"/>
            </a:pPr>
            <a:r>
              <a:rPr lang="en-ID" sz="1000" b="0" i="0" dirty="0" err="1">
                <a:solidFill>
                  <a:srgbClr val="242424"/>
                </a:solidFill>
                <a:effectLst/>
                <a:latin typeface="source-code-pro"/>
              </a:rPr>
              <a:t>openssl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rand -</a:t>
            </a:r>
            <a:r>
              <a:rPr lang="en-ID" sz="1000" b="0" i="0" dirty="0">
                <a:solidFill>
                  <a:srgbClr val="5C2699"/>
                </a:solidFill>
                <a:effectLst/>
                <a:latin typeface="source-code-pro"/>
              </a:rPr>
              <a:t>base64</a:t>
            </a:r>
            <a:r>
              <a:rPr lang="en-ID" sz="1000" b="0" i="0" dirty="0">
                <a:solidFill>
                  <a:srgbClr val="242424"/>
                </a:solidFill>
                <a:effectLst/>
                <a:latin typeface="source-code-pro"/>
              </a:rPr>
              <a:t> 32</a:t>
            </a:r>
            <a:endParaRPr lang="en-US" sz="1000" b="0" i="0" dirty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8FDF8-37A0-F7D8-4F6E-7792D6235C41}"/>
              </a:ext>
            </a:extLst>
          </p:cNvPr>
          <p:cNvSpPr txBox="1"/>
          <p:nvPr/>
        </p:nvSpPr>
        <p:spPr>
          <a:xfrm>
            <a:off x="3048000" y="32604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https://github.com/koharudin/keycloak_client_next.git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BC439-4B15-77BB-73FC-643AE743B2A9}"/>
              </a:ext>
            </a:extLst>
          </p:cNvPr>
          <p:cNvSpPr txBox="1"/>
          <p:nvPr/>
        </p:nvSpPr>
        <p:spPr>
          <a:xfrm>
            <a:off x="3048000" y="3585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121ca80442313ad104e5e5225eadb4630c597ded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538D1-18A4-8DA1-B89A-FACC5473BDD6}"/>
              </a:ext>
            </a:extLst>
          </p:cNvPr>
          <p:cNvSpPr txBox="1"/>
          <p:nvPr/>
        </p:nvSpPr>
        <p:spPr>
          <a:xfrm>
            <a:off x="5874327" y="4084548"/>
            <a:ext cx="6096000" cy="2773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=P5gMaGRNFCnX7qIuQZB1OyXkFhBLJ7m0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demonext_custom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=FslzQUHXv5w8QsdAXMZCtB4WweGHxtdK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KEYCLOAK_REDIRECT_URI_CUSTOM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/auth/callback/custom-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oauth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/auth/callback/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2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642E-5D08-E344-46AE-02032A75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A949-062C-B320-A4E3-ECFC4078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AB1F0-A82C-495A-FE5D-B4A59A3913DB}"/>
              </a:ext>
            </a:extLst>
          </p:cNvPr>
          <p:cNvSpPr txBox="1"/>
          <p:nvPr/>
        </p:nvSpPr>
        <p:spPr>
          <a:xfrm>
            <a:off x="1006764" y="1579418"/>
            <a:ext cx="4251036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/>
              <a:t>Masuk ke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00"/>
              <a:t>Installed Next latest (11)</a:t>
            </a:r>
          </a:p>
          <a:p>
            <a:pPr lvl="1"/>
            <a:r>
              <a:rPr lang="en-ID" sz="1000" b="0" i="0">
                <a:effectLst/>
                <a:latin typeface="Geist Mono"/>
              </a:rPr>
              <a:t>npx create-next-app@latest</a:t>
            </a:r>
            <a:r>
              <a:rPr lang="en-US" sz="1000" b="0" i="0">
                <a:effectLst/>
                <a:latin typeface="Geist Mono"/>
              </a:rPr>
              <a:t>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>
                <a:latin typeface="Geist Mono"/>
              </a:rPr>
              <a:t>    create login route</a:t>
            </a:r>
            <a:endParaRPr lang="en-US" sz="1000" b="0" i="0">
              <a:solidFill>
                <a:srgbClr val="C41A16"/>
              </a:solidFill>
              <a:effectLst/>
              <a:latin typeface="source-code-pro"/>
            </a:endParaRPr>
          </a:p>
          <a:p>
            <a:pPr marL="342900" indent="-342900">
              <a:buFont typeface="+mj-lt"/>
              <a:buAutoNum type="arabicPeriod"/>
            </a:pPr>
            <a:endParaRPr lang="en-ID" sz="100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3981-C111-874A-4A4E-6414D39836BB}"/>
              </a:ext>
            </a:extLst>
          </p:cNvPr>
          <p:cNvSpPr txBox="1"/>
          <p:nvPr/>
        </p:nvSpPr>
        <p:spPr>
          <a:xfrm>
            <a:off x="242454" y="5366110"/>
            <a:ext cx="6280728" cy="133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"https://host.docker.internal/realms/master"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NEXTAUTH_SECRET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=xavwln4Ph/x4w5W2dU0Hd0iWkXeoFh2nzYa8L4DbA+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demonext_native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=UTWJx50x8GyT4GAUjUy7ssFm1Pg0mb9P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"http://host.docker.internal:84/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/native/auth/callback"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NODE_TLS_REJECT_UNAUTHORIZED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5E473-ECFD-56E0-EC99-BC8B90FE90D1}"/>
              </a:ext>
            </a:extLst>
          </p:cNvPr>
          <p:cNvSpPr txBox="1"/>
          <p:nvPr/>
        </p:nvSpPr>
        <p:spPr>
          <a:xfrm>
            <a:off x="5590310" y="1902894"/>
            <a:ext cx="6096000" cy="420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req.url contains the full URL, including query params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"code"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We're using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Redirect URI after authorization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scope: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Scopes (you can modify based on your needs)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Typically a random value to protect against CSRF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-connect/auth`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redirectUrl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7E68-7C51-C304-66E5-FC81FC269901}"/>
              </a:ext>
            </a:extLst>
          </p:cNvPr>
          <p:cNvSpPr txBox="1"/>
          <p:nvPr/>
        </p:nvSpPr>
        <p:spPr>
          <a:xfrm>
            <a:off x="637309" y="3944688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http://host.docker.internal:84/api/native/auth/login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00421-3825-6D1D-A7A7-46B7F0EADDDF}"/>
              </a:ext>
            </a:extLst>
          </p:cNvPr>
          <p:cNvSpPr txBox="1"/>
          <p:nvPr/>
        </p:nvSpPr>
        <p:spPr>
          <a:xfrm>
            <a:off x="644237" y="4091650"/>
            <a:ext cx="454429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b="1" dirty="0"/>
              <a:t>http://host.docker.internal:84/api/native/auth/callback</a:t>
            </a:r>
          </a:p>
        </p:txBody>
      </p:sp>
    </p:spTree>
    <p:extLst>
      <p:ext uri="{BB962C8B-B14F-4D97-AF65-F5344CB8AC3E}">
        <p14:creationId xmlns:p14="http://schemas.microsoft.com/office/powerpoint/2010/main" val="126997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0D346-E33B-A782-47C8-69D131D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C977-408D-7CD1-4C81-48EDC5BA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next - </a:t>
            </a:r>
            <a:r>
              <a:rPr lang="en-US" dirty="0" err="1"/>
              <a:t>nolib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2CB75-A731-9085-BA42-45547602C2CE}"/>
              </a:ext>
            </a:extLst>
          </p:cNvPr>
          <p:cNvSpPr txBox="1"/>
          <p:nvPr/>
        </p:nvSpPr>
        <p:spPr>
          <a:xfrm>
            <a:off x="1006764" y="1579418"/>
            <a:ext cx="5347854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00" dirty="0"/>
              <a:t>Create callback route</a:t>
            </a:r>
            <a:r>
              <a:rPr lang="en-US" sz="1000" dirty="0">
                <a:latin typeface="Geist Mono"/>
              </a:rPr>
              <a:t>	</a:t>
            </a:r>
            <a:endParaRPr lang="en-US" sz="1000" dirty="0"/>
          </a:p>
          <a:p>
            <a:pPr marL="342900" indent="-342900">
              <a:buFont typeface="+mj-lt"/>
              <a:buAutoNum type="arabicPeriod"/>
            </a:pPr>
            <a:endParaRPr lang="en-ID" sz="1000" dirty="0"/>
          </a:p>
          <a:p>
            <a:pPr marL="685800" lvl="1" indent="-228600">
              <a:lnSpc>
                <a:spcPts val="1425"/>
              </a:lnSpc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ID" sz="1000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3B406-4DAD-45D3-E72F-06CA0323133A}"/>
              </a:ext>
            </a:extLst>
          </p:cNvPr>
          <p:cNvSpPr txBox="1"/>
          <p:nvPr/>
        </p:nvSpPr>
        <p:spPr>
          <a:xfrm>
            <a:off x="7269018" y="1946421"/>
            <a:ext cx="8580582" cy="438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Parse the JSON response from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there's an error, return it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error_description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access token from the response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can now use the access token to make authenticated requests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access_token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accessToken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Catch any other errors (e.g., network issues)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 error occurred while fetching the access token.'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42C-5D56-4DE8-BC5F-66DB6D530C34}"/>
              </a:ext>
            </a:extLst>
          </p:cNvPr>
          <p:cNvSpPr txBox="1"/>
          <p:nvPr/>
        </p:nvSpPr>
        <p:spPr>
          <a:xfrm>
            <a:off x="544945" y="1946421"/>
            <a:ext cx="6096000" cy="708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'next/server'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'node-fetch'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 might need to install this if you're using Node.js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Extract the authorization code from the query parameters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'state'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Validate this state parameter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the authorization code is not present, return an error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NextResponse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'Authorization code not found'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Prepare the request body to exchange the code for an access token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URLSearchParams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grant_type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authorization_code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specifies the authorization code flow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KEYCLOAK_CLIENT_ID_NATIVE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ID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KEYCLOAK_CLIENT_SECRET_NATIVE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client 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authorizationCode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code received from the authorization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redirect_uri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KEYCLOAK_REDIRECT_URI_NATIVE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The same redirect URI used in the initial request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Token endpoint for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KEYCLOAK_ISSUER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/protocol/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openid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-connect/token`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a POST request to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Keycloak's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token endpoint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tokenUrl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'application/x-www-form-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88041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sz="3600" b="1" dirty="0"/>
              <a:t>23.0.5</a:t>
            </a:r>
            <a:r>
              <a:rPr lang="en-US" dirty="0"/>
              <a:t>)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BFA92-E344-C3CD-0907-2C47F74AD611}"/>
              </a:ext>
            </a:extLst>
          </p:cNvPr>
          <p:cNvSpPr txBox="1"/>
          <p:nvPr/>
        </p:nvSpPr>
        <p:spPr>
          <a:xfrm>
            <a:off x="8294253" y="1380998"/>
            <a:ext cx="3897747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openldap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LDAP_ORGANISATION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Organization"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LDAP_DOMAIN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"example.com"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LDAP_ADMIN_PASSWORD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"389:389"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"636:636"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LDAPS (SSL)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osixia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phpldapadmin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PHPLDAPADMIN_LDAP_HOSTS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PHPLDAPADMIN_HTTPS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Non-SSL mode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"8081:80"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F2A7-4FF7-6F7A-AA9A-5904AF0A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Spint</a:t>
            </a:r>
            <a:r>
              <a:rPr lang="en-US" dirty="0"/>
              <a:t> 5</a:t>
            </a:r>
            <a:endParaRPr lang="en-ID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0BE1-97DF-64FD-7338-272369ACDF75}"/>
              </a:ext>
            </a:extLst>
          </p:cNvPr>
          <p:cNvSpPr/>
          <p:nvPr/>
        </p:nvSpPr>
        <p:spPr>
          <a:xfrm>
            <a:off x="3966280" y="2092461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6A03B5-676A-C55B-36D0-72300203615F}"/>
              </a:ext>
            </a:extLst>
          </p:cNvPr>
          <p:cNvSpPr/>
          <p:nvPr/>
        </p:nvSpPr>
        <p:spPr>
          <a:xfrm>
            <a:off x="8760691" y="2103437"/>
            <a:ext cx="235527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Keycloak</a:t>
            </a:r>
            <a:r>
              <a:rPr lang="en-US" dirty="0"/>
              <a:t>, v23.0.5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45D488-7885-0330-99F1-A19825746C9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321552" y="2755243"/>
            <a:ext cx="2439139" cy="10976"/>
          </a:xfrm>
          <a:prstGeom prst="line">
            <a:avLst/>
          </a:prstGeom>
          <a:ln cmpd="dbl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563C3C-9E38-5DA4-1F9C-548F2BA6A7E4}"/>
              </a:ext>
            </a:extLst>
          </p:cNvPr>
          <p:cNvSpPr txBox="1"/>
          <p:nvPr/>
        </p:nvSpPr>
        <p:spPr>
          <a:xfrm>
            <a:off x="4266819" y="3472416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reverseProxy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CB66-44D6-6464-D54B-1B1F204A3D51}"/>
              </a:ext>
            </a:extLst>
          </p:cNvPr>
          <p:cNvSpPr txBox="1"/>
          <p:nvPr/>
        </p:nvSpPr>
        <p:spPr>
          <a:xfrm>
            <a:off x="8760691" y="4319864"/>
            <a:ext cx="33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http://host.docker.internal:8080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46C94A-06AD-142D-D686-1F8CA0FBFFC8}"/>
              </a:ext>
            </a:extLst>
          </p:cNvPr>
          <p:cNvSpPr txBox="1"/>
          <p:nvPr/>
        </p:nvSpPr>
        <p:spPr>
          <a:xfrm>
            <a:off x="3643412" y="4319864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https://host.docker.internal</a:t>
            </a:r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E2B9B6-7C9A-B95D-FB01-ED9F5F565506}"/>
              </a:ext>
            </a:extLst>
          </p:cNvPr>
          <p:cNvSpPr/>
          <p:nvPr/>
        </p:nvSpPr>
        <p:spPr>
          <a:xfrm>
            <a:off x="763571" y="2366128"/>
            <a:ext cx="763571" cy="76357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CLIENT</a:t>
            </a:r>
            <a:endParaRPr lang="en-ID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877D6-F7BB-5292-2134-F1F0B24550B6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>
            <a:off x="1527142" y="2747914"/>
            <a:ext cx="2439138" cy="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3A18AE-A31B-70D2-3098-C1AEBD50C865}"/>
              </a:ext>
            </a:extLst>
          </p:cNvPr>
          <p:cNvSpPr txBox="1"/>
          <p:nvPr/>
        </p:nvSpPr>
        <p:spPr>
          <a:xfrm>
            <a:off x="420798" y="3091757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/>
              <a:t>browser,postman,etc</a:t>
            </a:r>
            <a:r>
              <a:rPr lang="en-US" sz="1000" i="1" dirty="0"/>
              <a:t>…</a:t>
            </a:r>
            <a:endParaRPr lang="en-ID" sz="1000" i="1" dirty="0"/>
          </a:p>
        </p:txBody>
      </p:sp>
    </p:spTree>
    <p:extLst>
      <p:ext uri="{BB962C8B-B14F-4D97-AF65-F5344CB8AC3E}">
        <p14:creationId xmlns:p14="http://schemas.microsoft.com/office/powerpoint/2010/main" val="308995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B281-CDDE-135D-D796-F177D30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composer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2FDAD-8F0F-E233-B49D-2A7442A229BF}"/>
              </a:ext>
            </a:extLst>
          </p:cNvPr>
          <p:cNvSpPr txBox="1"/>
          <p:nvPr/>
        </p:nvSpPr>
        <p:spPr>
          <a:xfrm>
            <a:off x="1080655" y="2013743"/>
            <a:ext cx="8081818" cy="4030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Number of replicas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PROXY_ADDRESS_FORWARDING=true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89764-8D3A-045F-3B8F-296A93D5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D79A-9162-6EB9-17A9-78888735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service </a:t>
            </a:r>
            <a:r>
              <a:rPr lang="en-US" dirty="0" err="1"/>
              <a:t>keycloak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CB96E-9BD5-3AAE-B8A1-CC6B676CA76D}"/>
              </a:ext>
            </a:extLst>
          </p:cNvPr>
          <p:cNvSpPr txBox="1"/>
          <p:nvPr/>
        </p:nvSpPr>
        <p:spPr>
          <a:xfrm>
            <a:off x="1080655" y="2013743"/>
            <a:ext cx="8081818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81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B324-4C76-6B86-CD7A-6E36CDC5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B7E7-E852-B5B1-A761-8EABB397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 Access Token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A38E8-8A5A-0203-F291-8175D4BF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1379867"/>
            <a:ext cx="10584873" cy="533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1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1ECF-ABF3-8B1F-3D97-A64095F4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3E1-7B4B-FF54-45B6-C08066756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3161145" cy="1325563"/>
          </a:xfrm>
        </p:spPr>
        <p:txBody>
          <a:bodyPr/>
          <a:lstStyle/>
          <a:p>
            <a:r>
              <a:rPr lang="en-US" dirty="0"/>
              <a:t>JWT Decrypt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40C0F-0174-3054-8CB3-58D1182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7" y="1366981"/>
            <a:ext cx="5601864" cy="1896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221A3-5CBD-1BAF-9796-B4DB9853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97" y="3263537"/>
            <a:ext cx="3829584" cy="1305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AE27A-D252-C6E7-2F9B-1F3E4B11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080"/>
          <a:stretch/>
        </p:blipFill>
        <p:spPr>
          <a:xfrm>
            <a:off x="8534003" y="60139"/>
            <a:ext cx="2921397" cy="3039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A87B9B-CF4C-C408-E0C7-5E633E653C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764"/>
          <a:stretch/>
        </p:blipFill>
        <p:spPr>
          <a:xfrm>
            <a:off x="8534003" y="3315599"/>
            <a:ext cx="2346631" cy="187644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CA2E0-B8FF-DF22-BCEB-9691CDEED67F}"/>
              </a:ext>
            </a:extLst>
          </p:cNvPr>
          <p:cNvCxnSpPr/>
          <p:nvPr/>
        </p:nvCxnSpPr>
        <p:spPr>
          <a:xfrm>
            <a:off x="6622473" y="3916090"/>
            <a:ext cx="54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42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B6003-0D18-0273-33BD-5F2C155F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E07-5EAD-825C-5580-49BFA83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Create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B8E7-521E-2C5A-C6E1-E795F7D9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05144"/>
            <a:ext cx="3818727" cy="402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FD0AE1-8DD1-8F0B-F34D-CE00B864CBE7}"/>
              </a:ext>
            </a:extLst>
          </p:cNvPr>
          <p:cNvCxnSpPr/>
          <p:nvPr/>
        </p:nvCxnSpPr>
        <p:spPr>
          <a:xfrm flipV="1">
            <a:off x="4145971" y="3463640"/>
            <a:ext cx="2753591" cy="561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68388-1FC6-1135-204C-3C9CDB055C37}"/>
              </a:ext>
            </a:extLst>
          </p:cNvPr>
          <p:cNvSpPr txBox="1"/>
          <p:nvPr/>
        </p:nvSpPr>
        <p:spPr>
          <a:xfrm>
            <a:off x="7675419" y="3168073"/>
            <a:ext cx="3906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ff11ee….it’s </a:t>
            </a:r>
            <a:r>
              <a:rPr lang="en-US" b="1" dirty="0"/>
              <a:t>SHA-1 hashed password</a:t>
            </a:r>
            <a:r>
              <a:rPr lang="en-US" dirty="0"/>
              <a:t>, but </a:t>
            </a:r>
            <a:r>
              <a:rPr lang="en-US" dirty="0" err="1"/>
              <a:t>keycloak</a:t>
            </a:r>
            <a:r>
              <a:rPr lang="en-US" dirty="0"/>
              <a:t> recognizes it as</a:t>
            </a:r>
            <a:r>
              <a:rPr lang="en-US" b="1" dirty="0"/>
              <a:t> raw password</a:t>
            </a:r>
            <a:endParaRPr lang="en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676BF9-B91D-2C26-2EE0-2D42EFAC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9" y="800662"/>
            <a:ext cx="3434215" cy="1881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5766ED-D549-E72C-1E54-32A6E048C2B3}"/>
              </a:ext>
            </a:extLst>
          </p:cNvPr>
          <p:cNvSpPr txBox="1"/>
          <p:nvPr/>
        </p:nvSpPr>
        <p:spPr>
          <a:xfrm>
            <a:off x="5781675" y="479536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you're migrating from a system that uses SHA1 for password hashes, it’s better to implement a </a:t>
            </a:r>
            <a:r>
              <a:rPr lang="en-US" sz="1200" b="1" dirty="0"/>
              <a:t>password migration strategy</a:t>
            </a:r>
            <a:r>
              <a:rPr lang="en-US" sz="1200" dirty="0"/>
              <a:t>, where users are forced </a:t>
            </a:r>
            <a:r>
              <a:rPr lang="en-US" sz="1200" b="1" dirty="0"/>
              <a:t>to change their passwords on first login</a:t>
            </a:r>
            <a:r>
              <a:rPr lang="en-US" sz="1200" dirty="0"/>
              <a:t>, and then </a:t>
            </a:r>
            <a:r>
              <a:rPr lang="en-US" sz="1200" dirty="0" err="1"/>
              <a:t>Keycloak</a:t>
            </a:r>
            <a:r>
              <a:rPr lang="en-US" sz="1200" dirty="0"/>
              <a:t> can rehash them using a more secure algorithm.</a:t>
            </a:r>
            <a:endParaRPr lang="en-ID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AE9447-4D8A-04A3-D059-C9EA89137308}"/>
              </a:ext>
            </a:extLst>
          </p:cNvPr>
          <p:cNvSpPr txBox="1"/>
          <p:nvPr/>
        </p:nvSpPr>
        <p:spPr>
          <a:xfrm>
            <a:off x="839354" y="61297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https://www.keycloak.org/docs-api/latest/rest-api/openapi.json</a:t>
            </a:r>
          </a:p>
        </p:txBody>
      </p:sp>
    </p:spTree>
    <p:extLst>
      <p:ext uri="{BB962C8B-B14F-4D97-AF65-F5344CB8AC3E}">
        <p14:creationId xmlns:p14="http://schemas.microsoft.com/office/powerpoint/2010/main" val="497369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6D1A-8522-A3B0-66D5-5A222B50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(opt1) </a:t>
            </a:r>
            <a:br>
              <a:rPr lang="en-US" dirty="0"/>
            </a:br>
            <a:r>
              <a:rPr lang="en-US" sz="1800" dirty="0"/>
              <a:t>(add column </a:t>
            </a:r>
            <a:r>
              <a:rPr lang="en-US" sz="1800" dirty="0" err="1"/>
              <a:t>password_bcrypt</a:t>
            </a:r>
            <a:r>
              <a:rPr lang="en-US" sz="1800" dirty="0"/>
              <a:t>)</a:t>
            </a:r>
            <a:endParaRPr lang="en-ID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6A047-253A-4D3B-C82D-21D098FEDA4B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8B012-D0B7-32F7-650F-04172B2779FC}"/>
              </a:ext>
            </a:extLst>
          </p:cNvPr>
          <p:cNvSpPr/>
          <p:nvPr/>
        </p:nvSpPr>
        <p:spPr>
          <a:xfrm>
            <a:off x="838200" y="3209925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4B14A9-09C4-2E2F-BACB-7303494FF384}"/>
              </a:ext>
            </a:extLst>
          </p:cNvPr>
          <p:cNvSpPr/>
          <p:nvPr/>
        </p:nvSpPr>
        <p:spPr>
          <a:xfrm>
            <a:off x="3333749" y="4038599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SSO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5667CB-82C4-AD32-1A8F-6A167EA3C222}"/>
              </a:ext>
            </a:extLst>
          </p:cNvPr>
          <p:cNvSpPr/>
          <p:nvPr/>
        </p:nvSpPr>
        <p:spPr>
          <a:xfrm>
            <a:off x="7143752" y="3429000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D0929D-9378-8ECB-02E7-244FDB3B949E}"/>
              </a:ext>
            </a:extLst>
          </p:cNvPr>
          <p:cNvCxnSpPr>
            <a:cxnSpLocks/>
          </p:cNvCxnSpPr>
          <p:nvPr/>
        </p:nvCxnSpPr>
        <p:spPr>
          <a:xfrm>
            <a:off x="2105025" y="3706813"/>
            <a:ext cx="1266825" cy="684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B335C1-BED4-B0E3-E12F-1629470DB03F}"/>
              </a:ext>
            </a:extLst>
          </p:cNvPr>
          <p:cNvCxnSpPr>
            <a:endCxn id="6" idx="2"/>
          </p:cNvCxnSpPr>
          <p:nvPr/>
        </p:nvCxnSpPr>
        <p:spPr>
          <a:xfrm flipV="1">
            <a:off x="4362450" y="3181350"/>
            <a:ext cx="366713" cy="1209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10AE3-B322-DD4E-387E-90AF7C93238F}"/>
              </a:ext>
            </a:extLst>
          </p:cNvPr>
          <p:cNvCxnSpPr/>
          <p:nvPr/>
        </p:nvCxnSpPr>
        <p:spPr>
          <a:xfrm>
            <a:off x="5305425" y="2581275"/>
            <a:ext cx="2219325" cy="120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078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C0B12-9E23-669D-02D7-B924C328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D59-FE3E-A18C-BC0A-E1DC719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(blast email)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A10D7-FBA5-CEDE-50B1-D69C5D14E61D}"/>
              </a:ext>
            </a:extLst>
          </p:cNvPr>
          <p:cNvSpPr/>
          <p:nvPr/>
        </p:nvSpPr>
        <p:spPr>
          <a:xfrm>
            <a:off x="838200" y="4148136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2AED9-BD36-5296-BF93-E72CD6A03FD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086839" y="4562473"/>
            <a:ext cx="160871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DB9A5D-CAE3-DA21-71B3-AC4B9CC01CCE}"/>
              </a:ext>
            </a:extLst>
          </p:cNvPr>
          <p:cNvSpPr/>
          <p:nvPr/>
        </p:nvSpPr>
        <p:spPr>
          <a:xfrm>
            <a:off x="3333748" y="177071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 email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2E49E-B26E-393B-1F8E-5D87FE3BD874}"/>
              </a:ext>
            </a:extLst>
          </p:cNvPr>
          <p:cNvSpPr/>
          <p:nvPr/>
        </p:nvSpPr>
        <p:spPr>
          <a:xfrm>
            <a:off x="838200" y="1758662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System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79A0B-4B31-2EB0-2A11-26C47A857953}"/>
              </a:ext>
            </a:extLst>
          </p:cNvPr>
          <p:cNvSpPr/>
          <p:nvPr/>
        </p:nvSpPr>
        <p:spPr>
          <a:xfrm>
            <a:off x="3695555" y="4038600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update password link</a:t>
            </a:r>
            <a:endParaRPr lang="en-ID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836477-56BB-29D3-AE8A-592526C9355F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>
            <a:off x="2181225" y="2282537"/>
            <a:ext cx="1152523" cy="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0B0E0F5-CDF3-8BE9-1E1C-54B1429F28E3}"/>
              </a:ext>
            </a:extLst>
          </p:cNvPr>
          <p:cNvSpPr/>
          <p:nvPr/>
        </p:nvSpPr>
        <p:spPr>
          <a:xfrm>
            <a:off x="8428761" y="4562473"/>
            <a:ext cx="1676400" cy="1654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Hash </a:t>
            </a:r>
            <a:r>
              <a:rPr lang="en-US" sz="1200" b="1" dirty="0" err="1"/>
              <a:t>rawPassword</a:t>
            </a:r>
            <a:r>
              <a:rPr lang="en-US" sz="1200" dirty="0"/>
              <a:t> using </a:t>
            </a:r>
            <a:r>
              <a:rPr lang="en-US" sz="1200" b="1" dirty="0" err="1"/>
              <a:t>bcrypt</a:t>
            </a:r>
            <a:endParaRPr lang="en-ID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4D27F0-5EDC-F598-FE85-71FCD1A18788}"/>
              </a:ext>
            </a:extLst>
          </p:cNvPr>
          <p:cNvSpPr/>
          <p:nvPr/>
        </p:nvSpPr>
        <p:spPr>
          <a:xfrm>
            <a:off x="5600122" y="2905125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As-is  SSO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EF62D-0DF1-E253-A8E0-4CF22115FE34}"/>
              </a:ext>
            </a:extLst>
          </p:cNvPr>
          <p:cNvCxnSpPr>
            <a:stCxn id="5" idx="6"/>
          </p:cNvCxnSpPr>
          <p:nvPr/>
        </p:nvCxnSpPr>
        <p:spPr>
          <a:xfrm flipV="1">
            <a:off x="4771880" y="3629891"/>
            <a:ext cx="828242" cy="932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16B869-D39F-DAEC-8654-F6C007CBD30D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6943147" y="3429000"/>
            <a:ext cx="1731117" cy="1375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7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67BD-557A-9B5C-51DF-B07BE441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E2DD-E10E-9B29-836A-7E8ABDA6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 Strategy password (opt2) </a:t>
            </a:r>
            <a:br>
              <a:rPr lang="en-US" dirty="0"/>
            </a:br>
            <a:r>
              <a:rPr lang="en-US" sz="1800" dirty="0"/>
              <a:t>(forgot password)</a:t>
            </a:r>
            <a:endParaRPr lang="en-ID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E6976-D3A5-ABF5-26E1-50210FBC5C30}"/>
              </a:ext>
            </a:extLst>
          </p:cNvPr>
          <p:cNvSpPr/>
          <p:nvPr/>
        </p:nvSpPr>
        <p:spPr>
          <a:xfrm>
            <a:off x="1133764" y="3801052"/>
            <a:ext cx="1266825" cy="8286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5C1D4-AF32-D1D1-E006-2B113254A386}"/>
              </a:ext>
            </a:extLst>
          </p:cNvPr>
          <p:cNvSpPr/>
          <p:nvPr/>
        </p:nvSpPr>
        <p:spPr>
          <a:xfrm>
            <a:off x="4057650" y="2133600"/>
            <a:ext cx="1343025" cy="1047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SSO </a:t>
            </a:r>
            <a:r>
              <a:rPr lang="en-US" dirty="0" err="1"/>
              <a:t>Keycloak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E48BCD-2D42-840E-0163-8B82D6EB7332}"/>
              </a:ext>
            </a:extLst>
          </p:cNvPr>
          <p:cNvCxnSpPr>
            <a:cxnSpLocks/>
            <a:stCxn id="7" idx="3"/>
            <a:endCxn id="21" idx="2"/>
          </p:cNvCxnSpPr>
          <p:nvPr/>
        </p:nvCxnSpPr>
        <p:spPr>
          <a:xfrm flipV="1">
            <a:off x="2400589" y="4200526"/>
            <a:ext cx="1293955" cy="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7555E38-F714-1B3A-A3A9-86146151F013}"/>
              </a:ext>
            </a:extLst>
          </p:cNvPr>
          <p:cNvSpPr/>
          <p:nvPr/>
        </p:nvSpPr>
        <p:spPr>
          <a:xfrm>
            <a:off x="6427930" y="3557804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Send email link</a:t>
            </a:r>
            <a:endParaRPr lang="en-ID" sz="1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80CF3-13D7-28AF-6074-0F905978DF87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00675" y="2657475"/>
            <a:ext cx="1184879" cy="1053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7D112D9-D4AB-1F57-CE8F-A70343618B91}"/>
              </a:ext>
            </a:extLst>
          </p:cNvPr>
          <p:cNvSpPr/>
          <p:nvPr/>
        </p:nvSpPr>
        <p:spPr>
          <a:xfrm>
            <a:off x="3694544" y="3676651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forgot password</a:t>
            </a:r>
            <a:endParaRPr lang="en-ID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A20E35-2035-69F3-1340-2F43F1D111DB}"/>
              </a:ext>
            </a:extLst>
          </p:cNvPr>
          <p:cNvCxnSpPr>
            <a:cxnSpLocks/>
          </p:cNvCxnSpPr>
          <p:nvPr/>
        </p:nvCxnSpPr>
        <p:spPr>
          <a:xfrm flipV="1">
            <a:off x="4191000" y="3181349"/>
            <a:ext cx="196273" cy="79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9891396-4319-9863-63FD-485349C10B5B}"/>
              </a:ext>
            </a:extLst>
          </p:cNvPr>
          <p:cNvSpPr/>
          <p:nvPr/>
        </p:nvSpPr>
        <p:spPr>
          <a:xfrm>
            <a:off x="3750973" y="5326568"/>
            <a:ext cx="1076325" cy="1047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 forgot password, update password</a:t>
            </a:r>
            <a:endParaRPr lang="en-ID" sz="1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CEDCA8-B003-658F-479E-4F6703F9F077}"/>
              </a:ext>
            </a:extLst>
          </p:cNvPr>
          <p:cNvCxnSpPr>
            <a:stCxn id="7" idx="2"/>
            <a:endCxn id="26" idx="2"/>
          </p:cNvCxnSpPr>
          <p:nvPr/>
        </p:nvCxnSpPr>
        <p:spPr>
          <a:xfrm>
            <a:off x="1767177" y="4629727"/>
            <a:ext cx="1983796" cy="122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5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6F66-6AF0-BE24-154D-BCD3FF4E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E66E-AFF3-1611-6CA2-00A1DD0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54289"/>
            <a:ext cx="6301509" cy="1325563"/>
          </a:xfrm>
        </p:spPr>
        <p:txBody>
          <a:bodyPr/>
          <a:lstStyle/>
          <a:p>
            <a:r>
              <a:rPr lang="en-US" dirty="0"/>
              <a:t>update user over </a:t>
            </a:r>
            <a:r>
              <a:rPr lang="en-US" dirty="0" err="1"/>
              <a:t>RestAPI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337D9-676C-8D60-39BB-6236DAB4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97822"/>
            <a:ext cx="5024558" cy="2964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56649A-8041-EF0D-E3B7-DB265E40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2" y="1420603"/>
            <a:ext cx="4901954" cy="35787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DD01E-EA6D-4741-FA03-35BBA22D5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67" y="3328011"/>
            <a:ext cx="5165600" cy="352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89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31F2-A9C9-3EC4-6568-B068F424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24B60-2B14-7691-3D0F-C0AFC91A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70" y="1488737"/>
            <a:ext cx="6001588" cy="2772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A8F09-BC65-71A2-E345-518B0FE0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167" y="66963"/>
            <a:ext cx="2851088" cy="3362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50735-3413-864D-FCA1-3D76C9F1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8" y="3820762"/>
            <a:ext cx="5292437" cy="33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8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3399-6C79-6B8A-89E2-32EA4F9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3845-EDE6-93FA-F244-906655E6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LDAP </a:t>
            </a:r>
            <a:r>
              <a:rPr lang="en-ID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(Lightweight Directory Access Protocol)</a:t>
            </a:r>
            <a:r>
              <a:rPr lang="en-US" dirty="0"/>
              <a:t> : protocol</a:t>
            </a:r>
          </a:p>
          <a:p>
            <a:pPr algn="just"/>
            <a:r>
              <a:rPr lang="en-US" dirty="0"/>
              <a:t>AD vs </a:t>
            </a:r>
            <a:r>
              <a:rPr lang="en-US" dirty="0" err="1"/>
              <a:t>OpenLDAP</a:t>
            </a:r>
            <a:r>
              <a:rPr lang="en-US" dirty="0"/>
              <a:t>?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LDAP</a:t>
            </a:r>
          </a:p>
          <a:p>
            <a:pPr algn="just"/>
            <a:endParaRPr lang="en-US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LDAP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protokol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bagaimana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pengguna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klien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berkomunikasi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canada-type-gibson"/>
              </a:rPr>
              <a:t>direktori</a:t>
            </a:r>
            <a:r>
              <a:rPr lang="en-ID" b="0" i="0" dirty="0">
                <a:solidFill>
                  <a:srgbClr val="000000"/>
                </a:solidFill>
                <a:effectLst/>
                <a:latin typeface="canada-type-gibson"/>
              </a:rPr>
              <a:t> server.</a:t>
            </a:r>
          </a:p>
          <a:p>
            <a:pPr algn="just"/>
            <a:r>
              <a:rPr lang="en-ID" dirty="0">
                <a:solidFill>
                  <a:srgbClr val="000000"/>
                </a:solidFill>
                <a:latin typeface="canada-type-gibson"/>
              </a:rPr>
              <a:t>AD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windows,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ada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gui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lisensi</a:t>
            </a:r>
            <a:endParaRPr lang="en-ID" dirty="0">
              <a:solidFill>
                <a:srgbClr val="000000"/>
              </a:solidFill>
              <a:latin typeface="canada-type-gibson"/>
            </a:endParaRPr>
          </a:p>
          <a:p>
            <a:pPr algn="just"/>
            <a:r>
              <a:rPr lang="en-ID" dirty="0" err="1">
                <a:solidFill>
                  <a:srgbClr val="000000"/>
                </a:solidFill>
                <a:latin typeface="canada-type-gibson"/>
              </a:rPr>
              <a:t>OpenLDAP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berbasis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nada-type-gibson"/>
              </a:rPr>
              <a:t>linux</a:t>
            </a:r>
            <a:r>
              <a:rPr lang="en-ID" dirty="0">
                <a:solidFill>
                  <a:srgbClr val="000000"/>
                </a:solidFill>
                <a:latin typeface="canada-type-gibson"/>
              </a:rPr>
              <a:t> dan opensource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42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AC79-B6CD-0D80-3F7A-4A7443F8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(LDAP)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3510A-FC14-959C-5106-3DC60FF038AD}"/>
              </a:ext>
            </a:extLst>
          </p:cNvPr>
          <p:cNvSpPr txBox="1"/>
          <p:nvPr/>
        </p:nvSpPr>
        <p:spPr>
          <a:xfrm>
            <a:off x="1108364" y="219051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 : 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1E4C2A-9B58-23C2-B8BD-CB3EA362C0C2}"/>
              </a:ext>
            </a:extLst>
          </p:cNvPr>
          <p:cNvSpPr txBox="1"/>
          <p:nvPr/>
        </p:nvSpPr>
        <p:spPr>
          <a:xfrm>
            <a:off x="1755647" y="2190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299B4-D8BE-AA56-74FF-DFB0B795B125}"/>
              </a:ext>
            </a:extLst>
          </p:cNvPr>
          <p:cNvSpPr txBox="1"/>
          <p:nvPr/>
        </p:nvSpPr>
        <p:spPr>
          <a:xfrm>
            <a:off x="1108364" y="1893455"/>
            <a:ext cx="811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: 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129DE-392E-230C-E77F-A197F6390BDB}"/>
              </a:ext>
            </a:extLst>
          </p:cNvPr>
          <p:cNvSpPr txBox="1"/>
          <p:nvPr/>
        </p:nvSpPr>
        <p:spPr>
          <a:xfrm>
            <a:off x="1755647" y="1893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koharudin.mail07@gmail.com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CE77D5-2DA5-5D87-1354-2DBF7BE2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981" y="18573"/>
            <a:ext cx="4867954" cy="68208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D3D561-4450-6427-FF48-049F9E66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956" y="3428999"/>
            <a:ext cx="381053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6D77-D6E0-44F8-83FD-180248D9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F38A-2948-3FF4-9036-1E69347B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5" y="317109"/>
            <a:ext cx="5246255" cy="2747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36A66-6B67-3474-B515-A5EC47FE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2777"/>
            <a:ext cx="5458691" cy="1198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54E74-94D5-C0A2-8AB5-A815BDBB8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10" y="1953985"/>
            <a:ext cx="3596898" cy="20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1C1C0-AE94-8FF7-AD39-323D499B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864-2248-6AF8-F8C9-3D169B49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D06C8-EDF0-74CA-3F40-CDC16CE4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417"/>
            <a:ext cx="6701393" cy="4526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425F1-EA66-E795-D383-6BD5E97F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73" y="763526"/>
            <a:ext cx="2200330" cy="2295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9280E-7A20-12B3-C404-049ABE97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926" y="3969028"/>
            <a:ext cx="3168073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4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2F37-10EE-12B8-1E71-274EE6BC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DDD0-CD70-49C9-8DB4-1380E7D0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ldap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user federation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CB8B9-69A4-427D-DF98-3DFC0790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17" y="2363083"/>
            <a:ext cx="10440857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13F7E-F9FD-CCD8-0C5B-2AD022381F18}"/>
              </a:ext>
            </a:extLst>
          </p:cNvPr>
          <p:cNvSpPr txBox="1"/>
          <p:nvPr/>
        </p:nvSpPr>
        <p:spPr>
          <a:xfrm>
            <a:off x="7123546" y="4480945"/>
            <a:ext cx="609600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</a:t>
            </a:r>
            <a:r>
              <a:rPr lang="en-ID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23.0.5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builder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health and metrics support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KC_HEALTH_ENABLED=true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KC_METRICS_ENABLED=true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/keycloak:23.0.5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--from=builder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386A2-F7A2-9778-06CA-D6069A6C4CA7}"/>
              </a:ext>
            </a:extLst>
          </p:cNvPr>
          <p:cNvSpPr txBox="1"/>
          <p:nvPr/>
        </p:nvSpPr>
        <p:spPr>
          <a:xfrm>
            <a:off x="559269" y="6356715"/>
            <a:ext cx="24689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Harus 23.0.5 -&gt; </a:t>
            </a:r>
            <a:r>
              <a:rPr lang="en-US" sz="1000" b="1" dirty="0" err="1"/>
              <a:t>versi</a:t>
            </a:r>
            <a:r>
              <a:rPr lang="en-US" sz="1000" b="1" dirty="0"/>
              <a:t> </a:t>
            </a:r>
            <a:r>
              <a:rPr lang="en-US" sz="1000" b="1" dirty="0" err="1"/>
              <a:t>ke</a:t>
            </a:r>
            <a:r>
              <a:rPr lang="en-US" sz="1000" b="1" dirty="0"/>
              <a:t> </a:t>
            </a:r>
            <a:r>
              <a:rPr lang="en-US" sz="1000" b="1" dirty="0" err="1"/>
              <a:t>atas</a:t>
            </a:r>
            <a:r>
              <a:rPr lang="en-US" sz="1000" b="1" dirty="0"/>
              <a:t> </a:t>
            </a:r>
            <a:r>
              <a:rPr lang="en-US" sz="1000" b="1" dirty="0" err="1"/>
              <a:t>wajib</a:t>
            </a:r>
            <a:r>
              <a:rPr lang="en-US" sz="1000" b="1" dirty="0"/>
              <a:t> https</a:t>
            </a:r>
            <a:endParaRPr lang="en-ID" sz="1000" b="1" dirty="0"/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988291" y="1907562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E1B9-FE41-FC41-7A0D-B07EFCE3BFF4}"/>
              </a:ext>
            </a:extLst>
          </p:cNvPr>
          <p:cNvSpPr txBox="1"/>
          <p:nvPr/>
        </p:nvSpPr>
        <p:spPr>
          <a:xfrm>
            <a:off x="6908799" y="1996881"/>
            <a:ext cx="4783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/>
              <a:t>Masuk </a:t>
            </a:r>
            <a:r>
              <a:rPr lang="en-US" sz="1000" dirty="0" err="1"/>
              <a:t>ke</a:t>
            </a:r>
            <a:r>
              <a:rPr lang="en-US" sz="1000" dirty="0"/>
              <a:t> container dan cd </a:t>
            </a:r>
            <a:r>
              <a:rPr lang="en-US" sz="1000" dirty="0" err="1"/>
              <a:t>ke</a:t>
            </a:r>
            <a:r>
              <a:rPr lang="en-US" sz="1000" dirty="0"/>
              <a:t> folder /opt/</a:t>
            </a:r>
            <a:r>
              <a:rPr lang="en-US" sz="1000" dirty="0" err="1"/>
              <a:t>keycloak-src</a:t>
            </a:r>
            <a:endParaRPr lang="en-US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perintah</a:t>
            </a:r>
            <a:r>
              <a:rPr lang="en-ID" sz="1000" dirty="0"/>
              <a:t> </a:t>
            </a:r>
          </a:p>
          <a:p>
            <a:pPr lvl="1"/>
            <a:r>
              <a:rPr lang="en-US" sz="1000" dirty="0"/>
              <a:t>./</a:t>
            </a:r>
            <a:r>
              <a:rPr lang="en-US" sz="1000" dirty="0" err="1"/>
              <a:t>mvnw</a:t>
            </a:r>
            <a:r>
              <a:rPr lang="en-US" sz="1000" dirty="0"/>
              <a:t> -pl </a:t>
            </a:r>
            <a:r>
              <a:rPr lang="en-US" sz="1000" dirty="0" err="1"/>
              <a:t>quarkus</a:t>
            </a:r>
            <a:r>
              <a:rPr lang="en-US" sz="1000" dirty="0"/>
              <a:t>/</a:t>
            </a:r>
            <a:r>
              <a:rPr lang="en-US" sz="1000" dirty="0" err="1"/>
              <a:t>deployment,quarkus</a:t>
            </a:r>
            <a:r>
              <a:rPr lang="en-US" sz="1000" dirty="0"/>
              <a:t>/</a:t>
            </a:r>
            <a:r>
              <a:rPr lang="en-US" sz="1000" dirty="0" err="1"/>
              <a:t>dist</a:t>
            </a:r>
            <a:r>
              <a:rPr lang="en-US" sz="1000" dirty="0"/>
              <a:t> -am -</a:t>
            </a:r>
            <a:r>
              <a:rPr lang="en-US" sz="1000" dirty="0" err="1"/>
              <a:t>DskipTests</a:t>
            </a:r>
            <a:r>
              <a:rPr lang="en-US" sz="1000" dirty="0"/>
              <a:t> clean install</a:t>
            </a:r>
            <a:endParaRPr lang="en-ID" sz="1000" dirty="0"/>
          </a:p>
          <a:p>
            <a:pPr marL="342900" indent="-342900">
              <a:buAutoNum type="arabicPeriod"/>
            </a:pPr>
            <a:r>
              <a:rPr lang="en-ID" sz="1000" dirty="0" err="1"/>
              <a:t>Jalankan</a:t>
            </a:r>
            <a:r>
              <a:rPr lang="en-ID" sz="1000" dirty="0"/>
              <a:t> </a:t>
            </a:r>
            <a:r>
              <a:rPr lang="en-ID" sz="1000" dirty="0" err="1"/>
              <a:t>aplikasi</a:t>
            </a:r>
            <a:endParaRPr lang="en-ID" sz="1000" dirty="0"/>
          </a:p>
          <a:p>
            <a:pPr lvl="1"/>
            <a:r>
              <a:rPr lang="en-ID" sz="1000" dirty="0"/>
              <a:t>java -jar </a:t>
            </a:r>
            <a:r>
              <a:rPr lang="en-ID" sz="1000" dirty="0" err="1"/>
              <a:t>quarkus</a:t>
            </a:r>
            <a:r>
              <a:rPr lang="en-ID" sz="1000" dirty="0"/>
              <a:t>/server/target/lib/quarkus-run.jar start-dev</a:t>
            </a:r>
          </a:p>
          <a:p>
            <a:r>
              <a:rPr lang="en-ID" sz="1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4086</Words>
  <Application>Microsoft Office PowerPoint</Application>
  <PresentationFormat>Widescreen</PresentationFormat>
  <Paragraphs>530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canada-type-gibson</vt:lpstr>
      <vt:lpstr>Consolas</vt:lpstr>
      <vt:lpstr>Geist Mono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php native, laravel,  next,</vt:lpstr>
      <vt:lpstr>6. Membuat sample kit untuk php native, </vt:lpstr>
      <vt:lpstr>6. Membuat sample kit untuk laravel </vt:lpstr>
      <vt:lpstr>6. Membuat sample kit next</vt:lpstr>
      <vt:lpstr>6. Membuat sample kit next  custom</vt:lpstr>
      <vt:lpstr>6. Membuat sample kit next - nolib</vt:lpstr>
      <vt:lpstr>6. Membuat sample kit next - nolib</vt:lpstr>
      <vt:lpstr>7. Integrasi HTTPS</vt:lpstr>
      <vt:lpstr>8. Integrasi dengan LDAP</vt:lpstr>
      <vt:lpstr>Spint 5</vt:lpstr>
      <vt:lpstr>Docker composer service keycloak</vt:lpstr>
      <vt:lpstr>Dockerfile service keycloak</vt:lpstr>
      <vt:lpstr>Req Access Token</vt:lpstr>
      <vt:lpstr>JWT Decrypt</vt:lpstr>
      <vt:lpstr>Create user over RestAPI</vt:lpstr>
      <vt:lpstr>Mig Strategy password (opt1)  (add column password_bcrypt)</vt:lpstr>
      <vt:lpstr>Mig Strategy password (opt2)  (blast email)</vt:lpstr>
      <vt:lpstr>Mig Strategy password (opt2)  (forgot password)</vt:lpstr>
      <vt:lpstr>update user over RestAPI</vt:lpstr>
      <vt:lpstr>Create client</vt:lpstr>
      <vt:lpstr>Integrasi keycloak dengan LDAP</vt:lpstr>
      <vt:lpstr>Add User (LDAP)</vt:lpstr>
      <vt:lpstr>Keycloak ldap  user federation</vt:lpstr>
      <vt:lpstr>Keycloak ldap  user federation</vt:lpstr>
      <vt:lpstr>Keycloak ldap  user federation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208</cp:revision>
  <dcterms:created xsi:type="dcterms:W3CDTF">2025-02-11T06:55:39Z</dcterms:created>
  <dcterms:modified xsi:type="dcterms:W3CDTF">2025-02-25T23:26:30Z</dcterms:modified>
</cp:coreProperties>
</file>