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2" r:id="rId24"/>
    <p:sldId id="280" r:id="rId25"/>
    <p:sldId id="281" r:id="rId26"/>
    <p:sldId id="27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mpcloud.com/blog/what-is-lda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3985-D378-6127-803C-5B0C6030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2F-4FDA-AD68-4D34-3CEE7EC5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 custom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7EBBF-0727-064B-76FD-A25FAE0FD451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8FDF8-37A0-F7D8-4F6E-7792D6235C41}"/>
              </a:ext>
            </a:extLst>
          </p:cNvPr>
          <p:cNvSpPr txBox="1"/>
          <p:nvPr/>
        </p:nvSpPr>
        <p:spPr>
          <a:xfrm>
            <a:off x="3048000" y="3260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https://github.com/koharudin/keycloak_client_next.git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BC439-4B15-77BB-73FC-643AE743B2A9}"/>
              </a:ext>
            </a:extLst>
          </p:cNvPr>
          <p:cNvSpPr txBox="1"/>
          <p:nvPr/>
        </p:nvSpPr>
        <p:spPr>
          <a:xfrm>
            <a:off x="3048000" y="3585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121ca80442313ad104e5e5225eadb4630c597ded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538D1-18A4-8DA1-B89A-FACC5473BDD6}"/>
              </a:ext>
            </a:extLst>
          </p:cNvPr>
          <p:cNvSpPr txBox="1"/>
          <p:nvPr/>
        </p:nvSpPr>
        <p:spPr>
          <a:xfrm>
            <a:off x="5874327" y="4084548"/>
            <a:ext cx="6096000" cy="277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demonext_custom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=FslzQUHXv5w8QsdAXMZCtB4WweGHxtdK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/auth/callback/custom-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F2A7-4FF7-6F7A-AA9A-5904AF0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Spint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0BE1-97DF-64FD-7338-272369ACDF75}"/>
              </a:ext>
            </a:extLst>
          </p:cNvPr>
          <p:cNvSpPr/>
          <p:nvPr/>
        </p:nvSpPr>
        <p:spPr>
          <a:xfrm>
            <a:off x="3966280" y="2092461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A03B5-676A-C55B-36D0-72300203615F}"/>
              </a:ext>
            </a:extLst>
          </p:cNvPr>
          <p:cNvSpPr/>
          <p:nvPr/>
        </p:nvSpPr>
        <p:spPr>
          <a:xfrm>
            <a:off x="8760691" y="2103437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Keycloak</a:t>
            </a:r>
            <a:r>
              <a:rPr lang="en-US" dirty="0"/>
              <a:t>, v23.0.5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45D488-7885-0330-99F1-A19825746C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21552" y="2755243"/>
            <a:ext cx="2439139" cy="10976"/>
          </a:xfrm>
          <a:prstGeom prst="line">
            <a:avLst/>
          </a:prstGeom>
          <a:ln cmpd="dbl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563C3C-9E38-5DA4-1F9C-548F2BA6A7E4}"/>
              </a:ext>
            </a:extLst>
          </p:cNvPr>
          <p:cNvSpPr txBox="1"/>
          <p:nvPr/>
        </p:nvSpPr>
        <p:spPr>
          <a:xfrm>
            <a:off x="4266819" y="3472416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reverseProxy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CB66-44D6-6464-D54B-1B1F204A3D51}"/>
              </a:ext>
            </a:extLst>
          </p:cNvPr>
          <p:cNvSpPr txBox="1"/>
          <p:nvPr/>
        </p:nvSpPr>
        <p:spPr>
          <a:xfrm>
            <a:off x="8760691" y="4319864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http://host.docker.internal:8080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C94A-06AD-142D-D686-1F8CA0FBFFC8}"/>
              </a:ext>
            </a:extLst>
          </p:cNvPr>
          <p:cNvSpPr txBox="1"/>
          <p:nvPr/>
        </p:nvSpPr>
        <p:spPr>
          <a:xfrm>
            <a:off x="3643412" y="4319864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https://host.docker.internal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E2B9B6-7C9A-B95D-FB01-ED9F5F565506}"/>
              </a:ext>
            </a:extLst>
          </p:cNvPr>
          <p:cNvSpPr/>
          <p:nvPr/>
        </p:nvSpPr>
        <p:spPr>
          <a:xfrm>
            <a:off x="763571" y="2366128"/>
            <a:ext cx="763571" cy="7635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  <a:endParaRPr lang="en-ID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877D6-F7BB-5292-2134-F1F0B24550B6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>
            <a:off x="1527142" y="2747914"/>
            <a:ext cx="2439138" cy="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3A18AE-A31B-70D2-3098-C1AEBD50C865}"/>
              </a:ext>
            </a:extLst>
          </p:cNvPr>
          <p:cNvSpPr txBox="1"/>
          <p:nvPr/>
        </p:nvSpPr>
        <p:spPr>
          <a:xfrm>
            <a:off x="420798" y="3091757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browser,postman,etc</a:t>
            </a:r>
            <a:r>
              <a:rPr lang="en-US" sz="1000" i="1" dirty="0"/>
              <a:t>…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08995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B281-CDDE-135D-D796-F177D30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composer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2FDAD-8F0F-E233-B49D-2A7442A229BF}"/>
              </a:ext>
            </a:extLst>
          </p:cNvPr>
          <p:cNvSpPr txBox="1"/>
          <p:nvPr/>
        </p:nvSpPr>
        <p:spPr>
          <a:xfrm>
            <a:off x="1080655" y="2013743"/>
            <a:ext cx="8081818" cy="403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replicas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PROXY_ADDRESS_FORWARDING=true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89764-8D3A-045F-3B8F-296A93D5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79A-9162-6EB9-17A9-78888735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B96E-9BD5-3AAE-B8A1-CC6B676CA76D}"/>
              </a:ext>
            </a:extLst>
          </p:cNvPr>
          <p:cNvSpPr txBox="1"/>
          <p:nvPr/>
        </p:nvSpPr>
        <p:spPr>
          <a:xfrm>
            <a:off x="1080655" y="2013743"/>
            <a:ext cx="8081818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B324-4C76-6B86-CD7A-6E36CDC5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7E7-E852-B5B1-A761-8EABB397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 Access Token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A38E8-8A5A-0203-F291-8175D4BF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1379867"/>
            <a:ext cx="10584873" cy="5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1ECF-ABF3-8B1F-3D97-A64095F4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3E1-7B4B-FF54-45B6-C0806675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3161145" cy="1325563"/>
          </a:xfrm>
        </p:spPr>
        <p:txBody>
          <a:bodyPr/>
          <a:lstStyle/>
          <a:p>
            <a:r>
              <a:rPr lang="en-US" dirty="0"/>
              <a:t>JWT Decrypt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40C0F-0174-3054-8CB3-58D1182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7" y="1366981"/>
            <a:ext cx="5601864" cy="1896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221A3-5CBD-1BAF-9796-B4DB985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7" y="3263537"/>
            <a:ext cx="3829584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AE27A-D252-C6E7-2F9B-1F3E4B11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080"/>
          <a:stretch/>
        </p:blipFill>
        <p:spPr>
          <a:xfrm>
            <a:off x="8534003" y="60139"/>
            <a:ext cx="2921397" cy="3039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A87B9B-CF4C-C408-E0C7-5E633E653C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764"/>
          <a:stretch/>
        </p:blipFill>
        <p:spPr>
          <a:xfrm>
            <a:off x="8534003" y="3315599"/>
            <a:ext cx="2346631" cy="187644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CA2E0-B8FF-DF22-BCEB-9691CDEED67F}"/>
              </a:ext>
            </a:extLst>
          </p:cNvPr>
          <p:cNvCxnSpPr/>
          <p:nvPr/>
        </p:nvCxnSpPr>
        <p:spPr>
          <a:xfrm>
            <a:off x="6622473" y="3916090"/>
            <a:ext cx="54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42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B6003-0D18-0273-33BD-5F2C155F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E07-5EAD-825C-5580-49BFA83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Create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B8E7-521E-2C5A-C6E1-E795F7D9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05144"/>
            <a:ext cx="3818727" cy="402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FD0AE1-8DD1-8F0B-F34D-CE00B864CBE7}"/>
              </a:ext>
            </a:extLst>
          </p:cNvPr>
          <p:cNvCxnSpPr/>
          <p:nvPr/>
        </p:nvCxnSpPr>
        <p:spPr>
          <a:xfrm flipV="1">
            <a:off x="4145971" y="3463640"/>
            <a:ext cx="2753591" cy="561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68388-1FC6-1135-204C-3C9CDB055C37}"/>
              </a:ext>
            </a:extLst>
          </p:cNvPr>
          <p:cNvSpPr txBox="1"/>
          <p:nvPr/>
        </p:nvSpPr>
        <p:spPr>
          <a:xfrm>
            <a:off x="7675419" y="3168073"/>
            <a:ext cx="390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ff11ee….it’s </a:t>
            </a:r>
            <a:r>
              <a:rPr lang="en-US" b="1" dirty="0"/>
              <a:t>SHA-1 hashed password</a:t>
            </a:r>
            <a:r>
              <a:rPr lang="en-US" dirty="0"/>
              <a:t>, but </a:t>
            </a:r>
            <a:r>
              <a:rPr lang="en-US" dirty="0" err="1"/>
              <a:t>keycloak</a:t>
            </a:r>
            <a:r>
              <a:rPr lang="en-US" dirty="0"/>
              <a:t> recognizes it as</a:t>
            </a:r>
            <a:r>
              <a:rPr lang="en-US" b="1" dirty="0"/>
              <a:t> raw password</a:t>
            </a:r>
            <a:endParaRPr lang="en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76BF9-B91D-2C26-2EE0-2D42EFAC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9" y="800662"/>
            <a:ext cx="3434215" cy="188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5766ED-D549-E72C-1E54-32A6E048C2B3}"/>
              </a:ext>
            </a:extLst>
          </p:cNvPr>
          <p:cNvSpPr txBox="1"/>
          <p:nvPr/>
        </p:nvSpPr>
        <p:spPr>
          <a:xfrm>
            <a:off x="5781675" y="479536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you're migrating from a system that uses SHA1 for password hashes, it’s better to implement a </a:t>
            </a:r>
            <a:r>
              <a:rPr lang="en-US" sz="1200" b="1" dirty="0"/>
              <a:t>password migration strategy</a:t>
            </a:r>
            <a:r>
              <a:rPr lang="en-US" sz="1200" dirty="0"/>
              <a:t>, where users are forced </a:t>
            </a:r>
            <a:r>
              <a:rPr lang="en-US" sz="1200" b="1" dirty="0"/>
              <a:t>to change their passwords on first login</a:t>
            </a:r>
            <a:r>
              <a:rPr lang="en-US" sz="1200" dirty="0"/>
              <a:t>, and then </a:t>
            </a:r>
            <a:r>
              <a:rPr lang="en-US" sz="1200" dirty="0" err="1"/>
              <a:t>Keycloak</a:t>
            </a:r>
            <a:r>
              <a:rPr lang="en-US" sz="1200" dirty="0"/>
              <a:t> can rehash them using a more secure algorithm.</a:t>
            </a: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E9447-4D8A-04A3-D059-C9EA89137308}"/>
              </a:ext>
            </a:extLst>
          </p:cNvPr>
          <p:cNvSpPr txBox="1"/>
          <p:nvPr/>
        </p:nvSpPr>
        <p:spPr>
          <a:xfrm>
            <a:off x="839354" y="61297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https://www.keycloak.org/docs-api/latest/rest-api/openapi.json</a:t>
            </a:r>
          </a:p>
        </p:txBody>
      </p:sp>
    </p:spTree>
    <p:extLst>
      <p:ext uri="{BB962C8B-B14F-4D97-AF65-F5344CB8AC3E}">
        <p14:creationId xmlns:p14="http://schemas.microsoft.com/office/powerpoint/2010/main" val="497369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6D1A-8522-A3B0-66D5-5A222B50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(opt1) </a:t>
            </a:r>
            <a:br>
              <a:rPr lang="en-US" dirty="0"/>
            </a:br>
            <a:r>
              <a:rPr lang="en-US" sz="1800" dirty="0"/>
              <a:t>(add column </a:t>
            </a:r>
            <a:r>
              <a:rPr lang="en-US" sz="1800" dirty="0" err="1"/>
              <a:t>password_bcrypt</a:t>
            </a:r>
            <a:r>
              <a:rPr lang="en-US" sz="1800" dirty="0"/>
              <a:t>)</a:t>
            </a:r>
            <a:endParaRPr lang="en-ID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6A047-253A-4D3B-C82D-21D098FEDA4B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8B012-D0B7-32F7-650F-04172B2779FC}"/>
              </a:ext>
            </a:extLst>
          </p:cNvPr>
          <p:cNvSpPr/>
          <p:nvPr/>
        </p:nvSpPr>
        <p:spPr>
          <a:xfrm>
            <a:off x="838200" y="3209925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4B14A9-09C4-2E2F-BACB-7303494FF384}"/>
              </a:ext>
            </a:extLst>
          </p:cNvPr>
          <p:cNvSpPr/>
          <p:nvPr/>
        </p:nvSpPr>
        <p:spPr>
          <a:xfrm>
            <a:off x="3333749" y="4038599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SSO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5667CB-82C4-AD32-1A8F-6A167EA3C222}"/>
              </a:ext>
            </a:extLst>
          </p:cNvPr>
          <p:cNvSpPr/>
          <p:nvPr/>
        </p:nvSpPr>
        <p:spPr>
          <a:xfrm>
            <a:off x="7143752" y="3429000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0929D-9378-8ECB-02E7-244FDB3B949E}"/>
              </a:ext>
            </a:extLst>
          </p:cNvPr>
          <p:cNvCxnSpPr>
            <a:cxnSpLocks/>
          </p:cNvCxnSpPr>
          <p:nvPr/>
        </p:nvCxnSpPr>
        <p:spPr>
          <a:xfrm>
            <a:off x="2105025" y="3706813"/>
            <a:ext cx="1266825" cy="68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335C1-BED4-B0E3-E12F-1629470DB03F}"/>
              </a:ext>
            </a:extLst>
          </p:cNvPr>
          <p:cNvCxnSpPr>
            <a:endCxn id="6" idx="2"/>
          </p:cNvCxnSpPr>
          <p:nvPr/>
        </p:nvCxnSpPr>
        <p:spPr>
          <a:xfrm flipV="1">
            <a:off x="4362450" y="3181350"/>
            <a:ext cx="366713" cy="120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10AE3-B322-DD4E-387E-90AF7C93238F}"/>
              </a:ext>
            </a:extLst>
          </p:cNvPr>
          <p:cNvCxnSpPr/>
          <p:nvPr/>
        </p:nvCxnSpPr>
        <p:spPr>
          <a:xfrm>
            <a:off x="5305425" y="2581275"/>
            <a:ext cx="2219325" cy="120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7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C0B12-9E23-669D-02D7-B924C328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D59-FE3E-A18C-BC0A-E1DC719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(blast email)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A10D7-FBA5-CEDE-50B1-D69C5D14E61D}"/>
              </a:ext>
            </a:extLst>
          </p:cNvPr>
          <p:cNvSpPr/>
          <p:nvPr/>
        </p:nvSpPr>
        <p:spPr>
          <a:xfrm>
            <a:off x="838200" y="4148136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2AED9-BD36-5296-BF93-E72CD6A03FD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86839" y="4562473"/>
            <a:ext cx="160871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DB9A5D-CAE3-DA21-71B3-AC4B9CC01CCE}"/>
              </a:ext>
            </a:extLst>
          </p:cNvPr>
          <p:cNvSpPr/>
          <p:nvPr/>
        </p:nvSpPr>
        <p:spPr>
          <a:xfrm>
            <a:off x="3333748" y="177071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 email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2E49E-B26E-393B-1F8E-5D87FE3BD874}"/>
              </a:ext>
            </a:extLst>
          </p:cNvPr>
          <p:cNvSpPr/>
          <p:nvPr/>
        </p:nvSpPr>
        <p:spPr>
          <a:xfrm>
            <a:off x="838200" y="1758662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System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79A0B-4B31-2EB0-2A11-26C47A857953}"/>
              </a:ext>
            </a:extLst>
          </p:cNvPr>
          <p:cNvSpPr/>
          <p:nvPr/>
        </p:nvSpPr>
        <p:spPr>
          <a:xfrm>
            <a:off x="3695555" y="4038600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update password link</a:t>
            </a:r>
            <a:endParaRPr lang="en-ID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36477-56BB-29D3-AE8A-592526C9355F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181225" y="2282537"/>
            <a:ext cx="1152523" cy="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B0E0F5-CDF3-8BE9-1E1C-54B1429F28E3}"/>
              </a:ext>
            </a:extLst>
          </p:cNvPr>
          <p:cNvSpPr/>
          <p:nvPr/>
        </p:nvSpPr>
        <p:spPr>
          <a:xfrm>
            <a:off x="8428761" y="4562473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27F0-5EDC-F598-FE85-71FCD1A18788}"/>
              </a:ext>
            </a:extLst>
          </p:cNvPr>
          <p:cNvSpPr/>
          <p:nvPr/>
        </p:nvSpPr>
        <p:spPr>
          <a:xfrm>
            <a:off x="5600122" y="2905125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EF62D-0DF1-E253-A8E0-4CF22115FE34}"/>
              </a:ext>
            </a:extLst>
          </p:cNvPr>
          <p:cNvCxnSpPr>
            <a:stCxn id="5" idx="6"/>
          </p:cNvCxnSpPr>
          <p:nvPr/>
        </p:nvCxnSpPr>
        <p:spPr>
          <a:xfrm flipV="1">
            <a:off x="4771880" y="3629891"/>
            <a:ext cx="828242" cy="93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6B869-D39F-DAEC-8654-F6C007CBD30D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943147" y="3429000"/>
            <a:ext cx="1731117" cy="137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74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67BD-557A-9B5C-51DF-B07BE441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E2DD-E10E-9B29-836A-7E8ABDA6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(forgot password)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E6976-D3A5-ABF5-26E1-50210FBC5C30}"/>
              </a:ext>
            </a:extLst>
          </p:cNvPr>
          <p:cNvSpPr/>
          <p:nvPr/>
        </p:nvSpPr>
        <p:spPr>
          <a:xfrm>
            <a:off x="1133764" y="3801052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C1D4-AF32-D1D1-E006-2B113254A386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SSO </a:t>
            </a:r>
            <a:r>
              <a:rPr lang="en-US" dirty="0" err="1"/>
              <a:t>Keycloak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E48BCD-2D42-840E-0163-8B82D6EB7332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2400589" y="4200526"/>
            <a:ext cx="1293955" cy="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7555E38-F714-1B3A-A3A9-86146151F013}"/>
              </a:ext>
            </a:extLst>
          </p:cNvPr>
          <p:cNvSpPr/>
          <p:nvPr/>
        </p:nvSpPr>
        <p:spPr>
          <a:xfrm>
            <a:off x="6427930" y="355780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email link</a:t>
            </a:r>
            <a:endParaRPr lang="en-ID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80CF3-13D7-28AF-6074-0F905978DF87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00675" y="2657475"/>
            <a:ext cx="1184879" cy="105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D112D9-D4AB-1F57-CE8F-A70343618B91}"/>
              </a:ext>
            </a:extLst>
          </p:cNvPr>
          <p:cNvSpPr/>
          <p:nvPr/>
        </p:nvSpPr>
        <p:spPr>
          <a:xfrm>
            <a:off x="3694544" y="3676651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forgot password</a:t>
            </a:r>
            <a:endParaRPr lang="en-ID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A20E35-2035-69F3-1340-2F43F1D111DB}"/>
              </a:ext>
            </a:extLst>
          </p:cNvPr>
          <p:cNvCxnSpPr>
            <a:cxnSpLocks/>
          </p:cNvCxnSpPr>
          <p:nvPr/>
        </p:nvCxnSpPr>
        <p:spPr>
          <a:xfrm flipV="1">
            <a:off x="4191000" y="3181349"/>
            <a:ext cx="196273" cy="79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9891396-4319-9863-63FD-485349C10B5B}"/>
              </a:ext>
            </a:extLst>
          </p:cNvPr>
          <p:cNvSpPr/>
          <p:nvPr/>
        </p:nvSpPr>
        <p:spPr>
          <a:xfrm>
            <a:off x="3750973" y="5326568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forgot password, update password</a:t>
            </a:r>
            <a:endParaRPr lang="en-ID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CEDCA8-B003-658F-479E-4F6703F9F077}"/>
              </a:ext>
            </a:extLst>
          </p:cNvPr>
          <p:cNvCxnSpPr>
            <a:stCxn id="7" idx="2"/>
            <a:endCxn id="26" idx="2"/>
          </p:cNvCxnSpPr>
          <p:nvPr/>
        </p:nvCxnSpPr>
        <p:spPr>
          <a:xfrm>
            <a:off x="1767177" y="4629727"/>
            <a:ext cx="1983796" cy="12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6F66-6AF0-BE24-154D-BCD3FF4E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E66E-AFF3-1611-6CA2-00A1DD0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update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37D9-676C-8D60-39BB-6236DAB4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97822"/>
            <a:ext cx="5024558" cy="29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6649A-8041-EF0D-E3B7-DB265E40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1420603"/>
            <a:ext cx="4901954" cy="3578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DD01E-EA6D-4741-FA03-35BBA22D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67" y="3328011"/>
            <a:ext cx="5165600" cy="35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8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31F2-A9C9-3EC4-6568-B068F424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24B60-2B14-7691-3D0F-C0AFC91A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1488737"/>
            <a:ext cx="600158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A8F09-BC65-71A2-E345-518B0FE0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167" y="66963"/>
            <a:ext cx="2851088" cy="336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50735-3413-864D-FCA1-3D76C9F1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8" y="3820762"/>
            <a:ext cx="5292437" cy="33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2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3399-6C79-6B8A-89E2-32EA4F9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3845-EDE6-93FA-F244-906655E6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LDAP </a:t>
            </a:r>
            <a:r>
              <a:rPr lang="en-ID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(Lightweight Directory Access Protocol)</a:t>
            </a:r>
            <a:r>
              <a:rPr lang="en-US" dirty="0"/>
              <a:t> : protocol</a:t>
            </a:r>
          </a:p>
          <a:p>
            <a:pPr algn="just"/>
            <a:r>
              <a:rPr lang="en-US" dirty="0"/>
              <a:t>AD vs </a:t>
            </a:r>
            <a:r>
              <a:rPr lang="en-US" dirty="0" err="1"/>
              <a:t>OpenLDAP</a:t>
            </a:r>
            <a:r>
              <a:rPr lang="en-US" dirty="0"/>
              <a:t>?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LDAP</a:t>
            </a:r>
          </a:p>
          <a:p>
            <a:pPr algn="just"/>
            <a:endParaRPr lang="en-US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LDAP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protokol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klien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berkomunikasi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direktori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server.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nada-type-gibson"/>
              </a:rPr>
              <a:t>AD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windows,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ada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gui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lisensi</a:t>
            </a:r>
            <a:endParaRPr lang="en-ID" dirty="0">
              <a:solidFill>
                <a:srgbClr val="000000"/>
              </a:solidFill>
              <a:latin typeface="canada-type-gibson"/>
            </a:endParaRP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canada-type-gibson"/>
              </a:rPr>
              <a:t>OpenLDAP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linux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opensource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4216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C79-B6CD-0D80-3F7A-4A7443F8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(LDAP)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3510A-FC14-959C-5106-3DC60FF038AD}"/>
              </a:ext>
            </a:extLst>
          </p:cNvPr>
          <p:cNvSpPr txBox="1"/>
          <p:nvPr/>
        </p:nvSpPr>
        <p:spPr>
          <a:xfrm>
            <a:off x="1108364" y="21905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: 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E4C2A-9B58-23C2-B8BD-CB3EA362C0C2}"/>
              </a:ext>
            </a:extLst>
          </p:cNvPr>
          <p:cNvSpPr txBox="1"/>
          <p:nvPr/>
        </p:nvSpPr>
        <p:spPr>
          <a:xfrm>
            <a:off x="1755647" y="2190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299B4-D8BE-AA56-74FF-DFB0B795B125}"/>
              </a:ext>
            </a:extLst>
          </p:cNvPr>
          <p:cNvSpPr txBox="1"/>
          <p:nvPr/>
        </p:nvSpPr>
        <p:spPr>
          <a:xfrm>
            <a:off x="1108364" y="1893455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: 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129DE-392E-230C-E77F-A197F6390BDB}"/>
              </a:ext>
            </a:extLst>
          </p:cNvPr>
          <p:cNvSpPr txBox="1"/>
          <p:nvPr/>
        </p:nvSpPr>
        <p:spPr>
          <a:xfrm>
            <a:off x="1755647" y="1893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koharudin.mail07@gmail.com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CE77D5-2DA5-5D87-1354-2DBF7BE2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81" y="18573"/>
            <a:ext cx="4867954" cy="6820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3D561-4450-6427-FF48-049F9E66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56" y="3428999"/>
            <a:ext cx="381053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6D77-D6E0-44F8-83FD-180248D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F38A-2948-3FF4-9036-1E69347B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5" y="317109"/>
            <a:ext cx="5246255" cy="2747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36A66-6B67-3474-B515-A5EC47FE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2777"/>
            <a:ext cx="5458691" cy="1198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54E74-94D5-C0A2-8AB5-A815BDBB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0" y="1953985"/>
            <a:ext cx="3596898" cy="20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3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1C1C0-AE94-8FF7-AD39-323D499B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864-2248-6AF8-F8C9-3D169B49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D06C8-EDF0-74CA-3F40-CDC16CE4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417"/>
            <a:ext cx="6701393" cy="4526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425F1-EA66-E795-D383-6BD5E97F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73" y="763526"/>
            <a:ext cx="2200330" cy="229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9280E-7A20-12B3-C404-049ABE97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926" y="3969028"/>
            <a:ext cx="3168073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2F37-10EE-12B8-1E71-274EE6BC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DDD0-CD70-49C9-8DB4-1380E7D0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CB8B9-69A4-427D-DF98-3DFC0790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7" y="2363083"/>
            <a:ext cx="104408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1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2568-C034-EE5F-26AE-8F4BBEE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user LDAP di </a:t>
            </a:r>
            <a:r>
              <a:rPr lang="en-US" dirty="0" err="1"/>
              <a:t>keycloak</a:t>
            </a:r>
            <a:r>
              <a:rPr lang="en-US" dirty="0"/>
              <a:t> admin panel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01D7-0263-0F14-C160-8A6A643E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2" y="4044668"/>
            <a:ext cx="4003714" cy="260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2C92F-C5BB-0BAF-B5AB-369034DD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8" y="2461078"/>
            <a:ext cx="6391029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C264-2969-BC53-4A08-71E15C6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Update Password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FD0D7-9B21-0529-1606-7F2C4DE7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97" y="1872341"/>
            <a:ext cx="5489874" cy="45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6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775-A632-FA4C-2170-C42AE8D6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439"/>
            <a:ext cx="8795657" cy="1325563"/>
          </a:xfrm>
        </p:spPr>
        <p:txBody>
          <a:bodyPr/>
          <a:lstStyle/>
          <a:p>
            <a:r>
              <a:rPr lang="en-US" dirty="0"/>
              <a:t>Test LDAP-</a:t>
            </a:r>
            <a:r>
              <a:rPr lang="en-US" dirty="0" err="1"/>
              <a:t>Keycloak</a:t>
            </a:r>
            <a:r>
              <a:rPr lang="en-US" dirty="0"/>
              <a:t> via Postman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F230-FC91-E542-244E-72B2E058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91" y="1218288"/>
            <a:ext cx="8896417" cy="52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2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ng APIs with OpenID Connect (Authentication) — Part 1 | by ...">
            <a:extLst>
              <a:ext uri="{FF2B5EF4-FFF2-40B4-BE49-F238E27FC236}">
                <a16:creationId xmlns:a16="http://schemas.microsoft.com/office/drawing/2014/main" id="{74C4D147-B908-8D8C-8B78-DEE97801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6700"/>
            <a:ext cx="8546296" cy="32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2C1C5-D32B-C36D-FD64-CF082168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kong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424B6-7982-61C6-8CD1-2BDA8D9598E8}"/>
              </a:ext>
            </a:extLst>
          </p:cNvPr>
          <p:cNvSpPr txBox="1"/>
          <p:nvPr/>
        </p:nvSpPr>
        <p:spPr>
          <a:xfrm>
            <a:off x="6683829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docker-compose run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migrations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AF2C-2AB7-F2ED-2C18-E8B8DBB7484B}"/>
              </a:ext>
            </a:extLst>
          </p:cNvPr>
          <p:cNvSpPr txBox="1"/>
          <p:nvPr/>
        </p:nvSpPr>
        <p:spPr>
          <a:xfrm>
            <a:off x="489857" y="1876700"/>
            <a:ext cx="6096000" cy="385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/kong-gateway:3.9.0.1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KONG_DATABASE=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KONG_PG_HOST=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KONG_PG_USER=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KONG_PG_DATABASE=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db_kong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KONG_PROXY_ACCESS_LOG=/dev/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stdout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KONG_ADMIN_ACCESS_LOG=/dev/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stdout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KONG_PROXY_ERROR_LOG=/dev/stderr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KONG_ADMIN_ERROR_LOG=/dev/stderr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KONG_ADMIN_LISTEN=0.0.0.0:8001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KONG_ADMIN_GUI_URL=http://localhost:8002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"8000:8000"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Proxy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"8001:8001"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Admin API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"8002:8002"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Admin GUI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"8003:8003"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Portal GUI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617CE-46EB-3069-0780-D150CF9D3A6A}"/>
              </a:ext>
            </a:extLst>
          </p:cNvPr>
          <p:cNvSpPr txBox="1"/>
          <p:nvPr/>
        </p:nvSpPr>
        <p:spPr>
          <a:xfrm>
            <a:off x="3712029" y="4596740"/>
            <a:ext cx="3233057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-migrations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kong:3.0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migrations bootstrap"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KONG_DATABASE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KONG_PG_HOST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KONG_PG_DATABASE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db_kong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F1E94-A1D2-03CC-7017-3CD15D4C473F}"/>
              </a:ext>
            </a:extLst>
          </p:cNvPr>
          <p:cNvSpPr txBox="1"/>
          <p:nvPr/>
        </p:nvSpPr>
        <p:spPr>
          <a:xfrm>
            <a:off x="838200" y="1321356"/>
            <a:ext cx="655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94E50"/>
                </a:solidFill>
                <a:effectLst/>
                <a:latin typeface="Roboto" panose="020F0502020204030204" pitchFamily="2" charset="0"/>
              </a:rPr>
              <a:t>a lightweight, fast, and flexible cloud-native API gateway. 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543688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0078-F2A4-E9A4-FC89-47FA6600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b="1" dirty="0">
                <a:highlight>
                  <a:srgbClr val="FFFF00"/>
                </a:highlight>
              </a:rPr>
              <a:t>integrate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with </a:t>
            </a:r>
            <a:r>
              <a:rPr lang="en-US" dirty="0" err="1"/>
              <a:t>keycloak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DC22D-9C87-ED9E-319E-EFF509C8F41A}"/>
              </a:ext>
            </a:extLst>
          </p:cNvPr>
          <p:cNvSpPr txBox="1"/>
          <p:nvPr/>
        </p:nvSpPr>
        <p:spPr>
          <a:xfrm>
            <a:off x="6792686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https://www.jerney.io/secure-apis-kong-keycloak-1/</a:t>
            </a:r>
          </a:p>
        </p:txBody>
      </p:sp>
    </p:spTree>
    <p:extLst>
      <p:ext uri="{BB962C8B-B14F-4D97-AF65-F5344CB8AC3E}">
        <p14:creationId xmlns:p14="http://schemas.microsoft.com/office/powerpoint/2010/main" val="117690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4234</Words>
  <Application>Microsoft Office PowerPoint</Application>
  <PresentationFormat>Widescreen</PresentationFormat>
  <Paragraphs>545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Aptos</vt:lpstr>
      <vt:lpstr>Aptos Display</vt:lpstr>
      <vt:lpstr>Arial</vt:lpstr>
      <vt:lpstr>canada-type-gibson</vt:lpstr>
      <vt:lpstr>Consolas</vt:lpstr>
      <vt:lpstr>Geist Mono</vt:lpstr>
      <vt:lpstr>medium-content-sans-serif-font</vt:lpstr>
      <vt:lpstr>Roboto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 custom</vt:lpstr>
      <vt:lpstr>6. Membuat sample kit next - nolib</vt:lpstr>
      <vt:lpstr>6. Membuat sample kit next - nolib</vt:lpstr>
      <vt:lpstr>7. Integrasi HTTPS</vt:lpstr>
      <vt:lpstr>Spint 5</vt:lpstr>
      <vt:lpstr>Docker composer service keycloak</vt:lpstr>
      <vt:lpstr>Dockerfile service keycloak</vt:lpstr>
      <vt:lpstr>Req Access Token</vt:lpstr>
      <vt:lpstr>JWT Decrypt</vt:lpstr>
      <vt:lpstr>Create user over RestAPI</vt:lpstr>
      <vt:lpstr>Mig Strategy password (opt1)  (add column password_bcrypt)</vt:lpstr>
      <vt:lpstr>Mig Strategy password (opt2)  (blast email)</vt:lpstr>
      <vt:lpstr>Mig Strategy password (opt2)  (forgot password)</vt:lpstr>
      <vt:lpstr>update user over RestAPI</vt:lpstr>
      <vt:lpstr>Create client</vt:lpstr>
      <vt:lpstr>Integrasi keycloak dengan LDAP</vt:lpstr>
      <vt:lpstr>Add User (LDAP)</vt:lpstr>
      <vt:lpstr>Keycloak ldap  user federation</vt:lpstr>
      <vt:lpstr>Keycloak ldap  user federation</vt:lpstr>
      <vt:lpstr>Keycloak ldap  user federation</vt:lpstr>
      <vt:lpstr>Login user LDAP di keycloak admin panel</vt:lpstr>
      <vt:lpstr>Must Update Password</vt:lpstr>
      <vt:lpstr>Test LDAP-Keycloak via Postman</vt:lpstr>
      <vt:lpstr>What’s kong?</vt:lpstr>
      <vt:lpstr>How do we integrate kong with keycloak?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BRIN-FT2Q1T3</cp:lastModifiedBy>
  <cp:revision>231</cp:revision>
  <dcterms:created xsi:type="dcterms:W3CDTF">2025-02-11T06:55:39Z</dcterms:created>
  <dcterms:modified xsi:type="dcterms:W3CDTF">2025-02-26T07:35:14Z</dcterms:modified>
</cp:coreProperties>
</file>