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0" r:id="rId5"/>
    <p:sldId id="279" r:id="rId6"/>
    <p:sldId id="275" r:id="rId7"/>
    <p:sldId id="276" r:id="rId8"/>
    <p:sldId id="280" r:id="rId9"/>
    <p:sldId id="318" r:id="rId10"/>
    <p:sldId id="319" r:id="rId11"/>
    <p:sldId id="320" r:id="rId12"/>
    <p:sldId id="321" r:id="rId13"/>
    <p:sldId id="323" r:id="rId14"/>
    <p:sldId id="322" r:id="rId15"/>
    <p:sldId id="324" r:id="rId16"/>
    <p:sldId id="328" r:id="rId17"/>
    <p:sldId id="325" r:id="rId18"/>
    <p:sldId id="330" r:id="rId19"/>
    <p:sldId id="329" r:id="rId20"/>
    <p:sldId id="326" r:id="rId21"/>
    <p:sldId id="327" r:id="rId22"/>
    <p:sldId id="331" r:id="rId2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11E"/>
    <a:srgbClr val="F7954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18" autoAdjust="0"/>
  </p:normalViewPr>
  <p:slideViewPr>
    <p:cSldViewPr snapToGrid="0" snapToObjects="1">
      <p:cViewPr varScale="1">
        <p:scale>
          <a:sx n="108" d="100"/>
          <a:sy n="108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36" d="100"/>
          <a:sy n="36" d="100"/>
        </p:scale>
        <p:origin x="30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4BF48-7213-4F18-91ED-5BC547732C9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3" csCatId="accent1" phldr="1"/>
      <dgm:spPr/>
    </dgm:pt>
    <dgm:pt modelId="{4555EE29-3C70-4391-B7D9-77653CDCD8ED}">
      <dgm:prSet phldrT="[テキスト]" custT="1"/>
      <dgm:spPr/>
      <dgm:t>
        <a:bodyPr/>
        <a:lstStyle/>
        <a:p>
          <a:r>
            <a:rPr kumimoji="1" lang="en-US" altLang="ja-JP" sz="2000" dirty="0"/>
            <a:t>domain.model</a:t>
          </a:r>
          <a:endParaRPr kumimoji="1" lang="ja-JP" altLang="en-US" sz="2000" dirty="0"/>
        </a:p>
      </dgm:t>
    </dgm:pt>
    <dgm:pt modelId="{C12F8553-96DC-49B7-8F8C-F0FDD0917151}" type="parTrans" cxnId="{41E8D2D4-7E09-467C-8BE8-B6C40468298C}">
      <dgm:prSet/>
      <dgm:spPr/>
      <dgm:t>
        <a:bodyPr/>
        <a:lstStyle/>
        <a:p>
          <a:endParaRPr kumimoji="1" lang="ja-JP" altLang="en-US"/>
        </a:p>
      </dgm:t>
    </dgm:pt>
    <dgm:pt modelId="{884AB5EF-CB21-430E-8F35-8DA1FD753536}" type="sibTrans" cxnId="{41E8D2D4-7E09-467C-8BE8-B6C40468298C}">
      <dgm:prSet/>
      <dgm:spPr/>
      <dgm:t>
        <a:bodyPr/>
        <a:lstStyle/>
        <a:p>
          <a:endParaRPr kumimoji="1" lang="ja-JP" altLang="en-US"/>
        </a:p>
      </dgm:t>
    </dgm:pt>
    <dgm:pt modelId="{B1B54B4F-D68E-45C1-98CB-70DA0CB00D61}">
      <dgm:prSet phldrT="[テキスト]" custT="1"/>
      <dgm:spPr/>
      <dgm:t>
        <a:bodyPr/>
        <a:lstStyle/>
        <a:p>
          <a:r>
            <a:rPr kumimoji="1" lang="en-US" altLang="ja-JP" sz="2000" dirty="0"/>
            <a:t>application</a:t>
          </a:r>
          <a:endParaRPr kumimoji="1" lang="ja-JP" altLang="en-US" sz="2000" dirty="0"/>
        </a:p>
      </dgm:t>
    </dgm:pt>
    <dgm:pt modelId="{DEF20AD6-6165-4650-95D2-4B048634EF11}" type="parTrans" cxnId="{5DA20489-2162-4C29-B956-EC664B7D9785}">
      <dgm:prSet/>
      <dgm:spPr/>
      <dgm:t>
        <a:bodyPr/>
        <a:lstStyle/>
        <a:p>
          <a:endParaRPr kumimoji="1" lang="ja-JP" altLang="en-US"/>
        </a:p>
      </dgm:t>
    </dgm:pt>
    <dgm:pt modelId="{BD7D059A-B3AC-4A97-99EA-EC2815D0B35E}" type="sibTrans" cxnId="{5DA20489-2162-4C29-B956-EC664B7D9785}">
      <dgm:prSet/>
      <dgm:spPr/>
      <dgm:t>
        <a:bodyPr/>
        <a:lstStyle/>
        <a:p>
          <a:endParaRPr kumimoji="1" lang="ja-JP" altLang="en-US"/>
        </a:p>
      </dgm:t>
    </dgm:pt>
    <dgm:pt modelId="{DD562BC7-C40F-499E-8D70-5415B319EDEB}">
      <dgm:prSet phldrT="[テキスト]" custT="1"/>
      <dgm:spPr/>
      <dgm:t>
        <a:bodyPr/>
        <a:lstStyle/>
        <a:p>
          <a:r>
            <a:rPr kumimoji="1" lang="en-US" altLang="ja-JP" sz="2000" dirty="0"/>
            <a:t>port.adapter</a:t>
          </a:r>
          <a:endParaRPr kumimoji="1" lang="ja-JP" altLang="en-US" sz="2000" dirty="0"/>
        </a:p>
      </dgm:t>
    </dgm:pt>
    <dgm:pt modelId="{5765B702-85DB-4624-A2D2-F80CEAB09765}" type="parTrans" cxnId="{E81CC106-2BCB-443E-B160-639C7376BAC6}">
      <dgm:prSet/>
      <dgm:spPr/>
      <dgm:t>
        <a:bodyPr/>
        <a:lstStyle/>
        <a:p>
          <a:endParaRPr kumimoji="1" lang="ja-JP" altLang="en-US"/>
        </a:p>
      </dgm:t>
    </dgm:pt>
    <dgm:pt modelId="{C75B4814-7306-4631-B60B-92B76CE1B440}" type="sibTrans" cxnId="{E81CC106-2BCB-443E-B160-639C7376BAC6}">
      <dgm:prSet/>
      <dgm:spPr/>
      <dgm:t>
        <a:bodyPr/>
        <a:lstStyle/>
        <a:p>
          <a:endParaRPr kumimoji="1" lang="ja-JP" altLang="en-US"/>
        </a:p>
      </dgm:t>
    </dgm:pt>
    <dgm:pt modelId="{B2765D11-6089-4999-AF45-FA50DE7AC914}" type="pres">
      <dgm:prSet presAssocID="{6504BF48-7213-4F18-91ED-5BC547732C92}" presName="composite" presStyleCnt="0">
        <dgm:presLayoutVars>
          <dgm:chMax val="5"/>
          <dgm:dir/>
          <dgm:resizeHandles val="exact"/>
        </dgm:presLayoutVars>
      </dgm:prSet>
      <dgm:spPr/>
    </dgm:pt>
    <dgm:pt modelId="{F435C26C-6B4B-41AD-91A1-1D68644D5E12}" type="pres">
      <dgm:prSet presAssocID="{4555EE29-3C70-4391-B7D9-77653CDCD8ED}" presName="circle1" presStyleLbl="lnNode1" presStyleIdx="0" presStyleCnt="3" custScaleX="146410" custScaleY="146410" custLinFactNeighborX="-7778" custLinFactNeighborY="-76666"/>
      <dgm:spPr/>
    </dgm:pt>
    <dgm:pt modelId="{6C12121B-39FB-4F62-B209-385DD46946B8}" type="pres">
      <dgm:prSet presAssocID="{4555EE29-3C70-4391-B7D9-77653CDCD8ED}" presName="text1" presStyleLbl="revTx" presStyleIdx="0" presStyleCnt="3" custScaleY="52589" custLinFactNeighborX="-14222" custLinFactNeighborY="59429">
        <dgm:presLayoutVars>
          <dgm:bulletEnabled val="1"/>
        </dgm:presLayoutVars>
      </dgm:prSet>
      <dgm:spPr/>
    </dgm:pt>
    <dgm:pt modelId="{EE398EA9-AAF2-4B01-A638-1153289605EE}" type="pres">
      <dgm:prSet presAssocID="{4555EE29-3C70-4391-B7D9-77653CDCD8ED}" presName="line1" presStyleLbl="callout" presStyleIdx="0" presStyleCnt="6" custLinFactY="1047217" custLinFactNeighborX="-46222" custLinFactNeighborY="1100000"/>
      <dgm:spPr/>
    </dgm:pt>
    <dgm:pt modelId="{EC3A6E95-20B6-43A7-8A9D-D4C7D672021F}" type="pres">
      <dgm:prSet presAssocID="{4555EE29-3C70-4391-B7D9-77653CDCD8ED}" presName="d1" presStyleLbl="callout" presStyleIdx="1" presStyleCnt="6" custScaleX="80577" custScaleY="46665"/>
      <dgm:spPr/>
    </dgm:pt>
    <dgm:pt modelId="{4D8BDBA6-7861-4C20-B551-3EF4C1FD6B2B}" type="pres">
      <dgm:prSet presAssocID="{B1B54B4F-D68E-45C1-98CB-70DA0CB00D61}" presName="circle2" presStyleLbl="lnNode1" presStyleIdx="1" presStyleCnt="3" custScaleX="121000" custScaleY="121000" custLinFactNeighborX="-1713" custLinFactNeighborY="-23989"/>
      <dgm:spPr/>
    </dgm:pt>
    <dgm:pt modelId="{6DEBDCA3-4B8A-4841-BA38-CAAFB18C6681}" type="pres">
      <dgm:prSet presAssocID="{B1B54B4F-D68E-45C1-98CB-70DA0CB00D61}" presName="text2" presStyleLbl="revTx" presStyleIdx="1" presStyleCnt="3" custScaleY="47791" custLinFactNeighborX="18222" custLinFactNeighborY="25905">
        <dgm:presLayoutVars>
          <dgm:bulletEnabled val="1"/>
        </dgm:presLayoutVars>
      </dgm:prSet>
      <dgm:spPr/>
    </dgm:pt>
    <dgm:pt modelId="{E167DA65-17F4-4176-B43B-77BE1C5E33E5}" type="pres">
      <dgm:prSet presAssocID="{B1B54B4F-D68E-45C1-98CB-70DA0CB00D61}" presName="line2" presStyleLbl="callout" presStyleIdx="2" presStyleCnt="6" custLinFactY="400000" custLinFactNeighborX="71111" custLinFactNeighborY="464125"/>
      <dgm:spPr/>
    </dgm:pt>
    <dgm:pt modelId="{DCC5F816-BFBE-4A9E-89D3-6D41C1435841}" type="pres">
      <dgm:prSet presAssocID="{B1B54B4F-D68E-45C1-98CB-70DA0CB00D61}" presName="d2" presStyleLbl="callout" presStyleIdx="3" presStyleCnt="6" custScaleX="145078" custScaleY="72293"/>
      <dgm:spPr/>
    </dgm:pt>
    <dgm:pt modelId="{A5ACDB77-69AF-4AF8-A840-E781CB6998E1}" type="pres">
      <dgm:prSet presAssocID="{DD562BC7-C40F-499E-8D70-5415B319EDEB}" presName="circle3" presStyleLbl="lnNode1" presStyleIdx="2" presStyleCnt="3" custScaleX="121000" custScaleY="121000" custLinFactNeighborX="-875" custLinFactNeighborY="-18444"/>
      <dgm:spPr/>
    </dgm:pt>
    <dgm:pt modelId="{AF497AEB-23F9-46D8-83F2-16D6E9EA6822}" type="pres">
      <dgm:prSet presAssocID="{DD562BC7-C40F-499E-8D70-5415B319EDEB}" presName="text3" presStyleLbl="revTx" presStyleIdx="2" presStyleCnt="3">
        <dgm:presLayoutVars>
          <dgm:bulletEnabled val="1"/>
        </dgm:presLayoutVars>
      </dgm:prSet>
      <dgm:spPr/>
    </dgm:pt>
    <dgm:pt modelId="{39F0C05E-9703-4721-A29F-3D23ED104482}" type="pres">
      <dgm:prSet presAssocID="{DD562BC7-C40F-499E-8D70-5415B319EDEB}" presName="line3" presStyleLbl="callout" presStyleIdx="4" presStyleCnt="6"/>
      <dgm:spPr/>
    </dgm:pt>
    <dgm:pt modelId="{4C904294-3823-48FE-82D3-D089AD43DCF8}" type="pres">
      <dgm:prSet presAssocID="{DD562BC7-C40F-499E-8D70-5415B319EDEB}" presName="d3" presStyleLbl="callout" presStyleIdx="5" presStyleCnt="6"/>
      <dgm:spPr/>
    </dgm:pt>
  </dgm:ptLst>
  <dgm:cxnLst>
    <dgm:cxn modelId="{E81CC106-2BCB-443E-B160-639C7376BAC6}" srcId="{6504BF48-7213-4F18-91ED-5BC547732C92}" destId="{DD562BC7-C40F-499E-8D70-5415B319EDEB}" srcOrd="2" destOrd="0" parTransId="{5765B702-85DB-4624-A2D2-F80CEAB09765}" sibTransId="{C75B4814-7306-4631-B60B-92B76CE1B440}"/>
    <dgm:cxn modelId="{F1022855-B7A0-4FE0-8963-8CE4151FAA66}" type="presOf" srcId="{B1B54B4F-D68E-45C1-98CB-70DA0CB00D61}" destId="{6DEBDCA3-4B8A-4841-BA38-CAAFB18C6681}" srcOrd="0" destOrd="0" presId="urn:microsoft.com/office/officeart/2005/8/layout/target1"/>
    <dgm:cxn modelId="{05F2DA7E-2797-4CDF-B257-080AF1F98D83}" type="presOf" srcId="{DD562BC7-C40F-499E-8D70-5415B319EDEB}" destId="{AF497AEB-23F9-46D8-83F2-16D6E9EA6822}" srcOrd="0" destOrd="0" presId="urn:microsoft.com/office/officeart/2005/8/layout/target1"/>
    <dgm:cxn modelId="{5DA20489-2162-4C29-B956-EC664B7D9785}" srcId="{6504BF48-7213-4F18-91ED-5BC547732C92}" destId="{B1B54B4F-D68E-45C1-98CB-70DA0CB00D61}" srcOrd="1" destOrd="0" parTransId="{DEF20AD6-6165-4650-95D2-4B048634EF11}" sibTransId="{BD7D059A-B3AC-4A97-99EA-EC2815D0B35E}"/>
    <dgm:cxn modelId="{41E8D2D4-7E09-467C-8BE8-B6C40468298C}" srcId="{6504BF48-7213-4F18-91ED-5BC547732C92}" destId="{4555EE29-3C70-4391-B7D9-77653CDCD8ED}" srcOrd="0" destOrd="0" parTransId="{C12F8553-96DC-49B7-8F8C-F0FDD0917151}" sibTransId="{884AB5EF-CB21-430E-8F35-8DA1FD753536}"/>
    <dgm:cxn modelId="{0A0C70DE-4B8F-4F30-85B3-D8295BD650A7}" type="presOf" srcId="{4555EE29-3C70-4391-B7D9-77653CDCD8ED}" destId="{6C12121B-39FB-4F62-B209-385DD46946B8}" srcOrd="0" destOrd="0" presId="urn:microsoft.com/office/officeart/2005/8/layout/target1"/>
    <dgm:cxn modelId="{BE2BB7F0-B3E2-48E6-BFC0-4B8308BFE86F}" type="presOf" srcId="{6504BF48-7213-4F18-91ED-5BC547732C92}" destId="{B2765D11-6089-4999-AF45-FA50DE7AC914}" srcOrd="0" destOrd="0" presId="urn:microsoft.com/office/officeart/2005/8/layout/target1"/>
    <dgm:cxn modelId="{300CB3E4-D59E-441B-B505-CB0A4DB01275}" type="presParOf" srcId="{B2765D11-6089-4999-AF45-FA50DE7AC914}" destId="{F435C26C-6B4B-41AD-91A1-1D68644D5E12}" srcOrd="0" destOrd="0" presId="urn:microsoft.com/office/officeart/2005/8/layout/target1"/>
    <dgm:cxn modelId="{7D81692A-D5D4-489D-948A-C395FA5B485B}" type="presParOf" srcId="{B2765D11-6089-4999-AF45-FA50DE7AC914}" destId="{6C12121B-39FB-4F62-B209-385DD46946B8}" srcOrd="1" destOrd="0" presId="urn:microsoft.com/office/officeart/2005/8/layout/target1"/>
    <dgm:cxn modelId="{2E96DEB6-DFDF-433C-8FE0-3ABE839A001A}" type="presParOf" srcId="{B2765D11-6089-4999-AF45-FA50DE7AC914}" destId="{EE398EA9-AAF2-4B01-A638-1153289605EE}" srcOrd="2" destOrd="0" presId="urn:microsoft.com/office/officeart/2005/8/layout/target1"/>
    <dgm:cxn modelId="{83DC0595-FE68-4327-B430-37B37639A331}" type="presParOf" srcId="{B2765D11-6089-4999-AF45-FA50DE7AC914}" destId="{EC3A6E95-20B6-43A7-8A9D-D4C7D672021F}" srcOrd="3" destOrd="0" presId="urn:microsoft.com/office/officeart/2005/8/layout/target1"/>
    <dgm:cxn modelId="{ED37FBEE-F8DE-4760-BCE8-5DC8042179A0}" type="presParOf" srcId="{B2765D11-6089-4999-AF45-FA50DE7AC914}" destId="{4D8BDBA6-7861-4C20-B551-3EF4C1FD6B2B}" srcOrd="4" destOrd="0" presId="urn:microsoft.com/office/officeart/2005/8/layout/target1"/>
    <dgm:cxn modelId="{3A7CB20F-05D9-4912-BCCE-BC9BDE16C2E4}" type="presParOf" srcId="{B2765D11-6089-4999-AF45-FA50DE7AC914}" destId="{6DEBDCA3-4B8A-4841-BA38-CAAFB18C6681}" srcOrd="5" destOrd="0" presId="urn:microsoft.com/office/officeart/2005/8/layout/target1"/>
    <dgm:cxn modelId="{BFC8CC81-4ADC-4B0A-BE29-47C5AF0F3033}" type="presParOf" srcId="{B2765D11-6089-4999-AF45-FA50DE7AC914}" destId="{E167DA65-17F4-4176-B43B-77BE1C5E33E5}" srcOrd="6" destOrd="0" presId="urn:microsoft.com/office/officeart/2005/8/layout/target1"/>
    <dgm:cxn modelId="{04CFEF21-8649-4442-BF9C-D4E3B70C8470}" type="presParOf" srcId="{B2765D11-6089-4999-AF45-FA50DE7AC914}" destId="{DCC5F816-BFBE-4A9E-89D3-6D41C1435841}" srcOrd="7" destOrd="0" presId="urn:microsoft.com/office/officeart/2005/8/layout/target1"/>
    <dgm:cxn modelId="{D6472E8A-63B4-4551-A18F-37198A909012}" type="presParOf" srcId="{B2765D11-6089-4999-AF45-FA50DE7AC914}" destId="{A5ACDB77-69AF-4AF8-A840-E781CB6998E1}" srcOrd="8" destOrd="0" presId="urn:microsoft.com/office/officeart/2005/8/layout/target1"/>
    <dgm:cxn modelId="{E51BF400-B835-4A36-AD3D-A5C54A48E327}" type="presParOf" srcId="{B2765D11-6089-4999-AF45-FA50DE7AC914}" destId="{AF497AEB-23F9-46D8-83F2-16D6E9EA6822}" srcOrd="9" destOrd="0" presId="urn:microsoft.com/office/officeart/2005/8/layout/target1"/>
    <dgm:cxn modelId="{4753194B-E5F2-4EB0-AEDC-9AB50F84D1AF}" type="presParOf" srcId="{B2765D11-6089-4999-AF45-FA50DE7AC914}" destId="{39F0C05E-9703-4721-A29F-3D23ED104482}" srcOrd="10" destOrd="0" presId="urn:microsoft.com/office/officeart/2005/8/layout/target1"/>
    <dgm:cxn modelId="{ED27D06E-DC7A-4C9A-A905-5AB342226EF9}" type="presParOf" srcId="{B2765D11-6089-4999-AF45-FA50DE7AC914}" destId="{4C904294-3823-48FE-82D3-D089AD43DCF8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DB77-69AF-4AF8-A840-E781CB6998E1}">
      <dsp:nvSpPr>
        <dsp:cNvPr id="0" name=""/>
        <dsp:cNvSpPr/>
      </dsp:nvSpPr>
      <dsp:spPr>
        <a:xfrm>
          <a:off x="1705662" y="0"/>
          <a:ext cx="5132895" cy="5132895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BDBA6-7861-4C20-B551-3EF4C1FD6B2B}">
      <dsp:nvSpPr>
        <dsp:cNvPr id="0" name=""/>
        <dsp:cNvSpPr/>
      </dsp:nvSpPr>
      <dsp:spPr>
        <a:xfrm>
          <a:off x="2725759" y="1015247"/>
          <a:ext cx="3079737" cy="3079737"/>
        </a:xfrm>
        <a:prstGeom prst="ellipse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5C26C-6B4B-41AD-91A1-1D68644D5E12}">
      <dsp:nvSpPr>
        <dsp:cNvPr id="0" name=""/>
        <dsp:cNvSpPr/>
      </dsp:nvSpPr>
      <dsp:spPr>
        <a:xfrm>
          <a:off x="3622158" y="1894169"/>
          <a:ext cx="1242160" cy="124216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2121B-39FB-4F62-B209-385DD46946B8}">
      <dsp:nvSpPr>
        <dsp:cNvPr id="0" name=""/>
        <dsp:cNvSpPr/>
      </dsp:nvSpPr>
      <dsp:spPr>
        <a:xfrm>
          <a:off x="6835616" y="659238"/>
          <a:ext cx="2121031" cy="65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domain.model</a:t>
          </a:r>
          <a:endParaRPr kumimoji="1" lang="ja-JP" altLang="en-US" sz="2000" kern="1200" dirty="0"/>
        </a:p>
      </dsp:txBody>
      <dsp:txXfrm>
        <a:off x="6835616" y="659238"/>
        <a:ext cx="2121031" cy="650666"/>
      </dsp:txXfrm>
    </dsp:sp>
    <dsp:sp modelId="{EE398EA9-AAF2-4B01-A638-1153289605EE}">
      <dsp:nvSpPr>
        <dsp:cNvPr id="0" name=""/>
        <dsp:cNvSpPr/>
      </dsp:nvSpPr>
      <dsp:spPr>
        <a:xfrm>
          <a:off x="6361915" y="1022273"/>
          <a:ext cx="530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A6E95-20B6-43A7-8A9D-D4C7D672021F}">
      <dsp:nvSpPr>
        <dsp:cNvPr id="0" name=""/>
        <dsp:cNvSpPr/>
      </dsp:nvSpPr>
      <dsp:spPr>
        <a:xfrm rot="5400000">
          <a:off x="4776751" y="782949"/>
          <a:ext cx="1360616" cy="18497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BDCA3-4B8A-4841-BA38-CAAFB18C6681}">
      <dsp:nvSpPr>
        <dsp:cNvPr id="0" name=""/>
        <dsp:cNvSpPr/>
      </dsp:nvSpPr>
      <dsp:spPr>
        <a:xfrm>
          <a:off x="7523763" y="1511406"/>
          <a:ext cx="2121031" cy="591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application</a:t>
          </a:r>
          <a:endParaRPr kumimoji="1" lang="ja-JP" altLang="en-US" sz="2000" kern="1200" dirty="0"/>
        </a:p>
      </dsp:txBody>
      <dsp:txXfrm>
        <a:off x="7523763" y="1511406"/>
        <a:ext cx="2121031" cy="591302"/>
      </dsp:txXfrm>
    </dsp:sp>
    <dsp:sp modelId="{E167DA65-17F4-4176-B43B-77BE1C5E33E5}">
      <dsp:nvSpPr>
        <dsp:cNvPr id="0" name=""/>
        <dsp:cNvSpPr/>
      </dsp:nvSpPr>
      <dsp:spPr>
        <a:xfrm>
          <a:off x="6984083" y="1797628"/>
          <a:ext cx="530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F816-BFBE-4A9E-89D3-6D41C1435841}">
      <dsp:nvSpPr>
        <dsp:cNvPr id="0" name=""/>
        <dsp:cNvSpPr/>
      </dsp:nvSpPr>
      <dsp:spPr>
        <a:xfrm rot="5400000">
          <a:off x="4939807" y="1397597"/>
          <a:ext cx="1642532" cy="244838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97AEB-23F9-46D8-83F2-16D6E9EA6822}">
      <dsp:nvSpPr>
        <dsp:cNvPr id="0" name=""/>
        <dsp:cNvSpPr/>
      </dsp:nvSpPr>
      <dsp:spPr>
        <a:xfrm>
          <a:off x="7137269" y="2105177"/>
          <a:ext cx="2121031" cy="123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port.adapter</a:t>
          </a:r>
          <a:endParaRPr kumimoji="1" lang="ja-JP" altLang="en-US" sz="2000" kern="1200" dirty="0"/>
        </a:p>
      </dsp:txBody>
      <dsp:txXfrm>
        <a:off x="7137269" y="2105177"/>
        <a:ext cx="2121031" cy="1237268"/>
      </dsp:txXfrm>
    </dsp:sp>
    <dsp:sp modelId="{39F0C05E-9703-4721-A29F-3D23ED104482}">
      <dsp:nvSpPr>
        <dsp:cNvPr id="0" name=""/>
        <dsp:cNvSpPr/>
      </dsp:nvSpPr>
      <dsp:spPr>
        <a:xfrm>
          <a:off x="6607011" y="2723811"/>
          <a:ext cx="5302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04294-3823-48FE-82D3-D089AD43DCF8}">
      <dsp:nvSpPr>
        <dsp:cNvPr id="0" name=""/>
        <dsp:cNvSpPr/>
      </dsp:nvSpPr>
      <dsp:spPr>
        <a:xfrm rot="5400000">
          <a:off x="5251672" y="2994950"/>
          <a:ext cx="1623295" cy="107960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25786A0-F943-46A4-BDF7-585CC2F5C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7D2AF5-2E41-4704-AEF4-8AC00ACEFB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59BA4-7C1B-4DE2-B397-F366871A932A}" type="datetimeFigureOut">
              <a:rPr kumimoji="1" lang="ja-JP" altLang="en-US" smtClean="0"/>
              <a:t>2023/5/14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2789A-8480-4E87-81B1-2DB3C6E382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1B4E3D-58CA-4C42-ABF4-EC9A73758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AFF99-33FA-4175-B784-7A36C98D0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68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34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134FB-B61C-477A-A830-C30E282A6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3118485"/>
            <a:ext cx="11902440" cy="8235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ドキュメントタイトル</a:t>
            </a:r>
          </a:p>
        </p:txBody>
      </p:sp>
    </p:spTree>
    <p:extLst>
      <p:ext uri="{BB962C8B-B14F-4D97-AF65-F5344CB8AC3E}">
        <p14:creationId xmlns:p14="http://schemas.microsoft.com/office/powerpoint/2010/main" val="33167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134FB-B61C-477A-A830-C30E282A6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3118485"/>
            <a:ext cx="11902440" cy="8235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ドキュメントタイトル</a:t>
            </a:r>
          </a:p>
        </p:txBody>
      </p:sp>
    </p:spTree>
    <p:extLst>
      <p:ext uri="{BB962C8B-B14F-4D97-AF65-F5344CB8AC3E}">
        <p14:creationId xmlns:p14="http://schemas.microsoft.com/office/powerpoint/2010/main" val="18033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プレースホルダー 2">
            <a:extLst>
              <a:ext uri="{FF2B5EF4-FFF2-40B4-BE49-F238E27FC236}">
                <a16:creationId xmlns:a16="http://schemas.microsoft.com/office/drawing/2014/main" id="{3E32C26D-19D7-4EEF-8FAE-12E71D257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141606"/>
            <a:ext cx="11902440" cy="71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ページタイトル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A47B41-66FD-40FE-BB68-61EE6E36AD15}"/>
              </a:ext>
            </a:extLst>
          </p:cNvPr>
          <p:cNvCxnSpPr>
            <a:cxnSpLocks/>
          </p:cNvCxnSpPr>
          <p:nvPr userDrawn="1"/>
        </p:nvCxnSpPr>
        <p:spPr>
          <a:xfrm>
            <a:off x="147320" y="853440"/>
            <a:ext cx="11902440" cy="0"/>
          </a:xfrm>
          <a:prstGeom prst="line">
            <a:avLst/>
          </a:prstGeom>
          <a:ln w="38100">
            <a:solidFill>
              <a:srgbClr val="D14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AE16AF1-AA57-4A56-A854-D6F26FED6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3"/>
            <a:ext cx="10475913" cy="526256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線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プレースホルダー 2">
            <a:extLst>
              <a:ext uri="{FF2B5EF4-FFF2-40B4-BE49-F238E27FC236}">
                <a16:creationId xmlns:a16="http://schemas.microsoft.com/office/drawing/2014/main" id="{3E32C26D-19D7-4EEF-8FAE-12E71D257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141606"/>
            <a:ext cx="11902440" cy="71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ページタイトル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AE16AF1-AA57-4A56-A854-D6F26FED6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3"/>
            <a:ext cx="10475913" cy="526256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4770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色付き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プレースホルダー 2">
            <a:extLst>
              <a:ext uri="{FF2B5EF4-FFF2-40B4-BE49-F238E27FC236}">
                <a16:creationId xmlns:a16="http://schemas.microsoft.com/office/drawing/2014/main" id="{3E32C26D-19D7-4EEF-8FAE-12E71D257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141606"/>
            <a:ext cx="11902440" cy="71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ページタイトル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A47B41-66FD-40FE-BB68-61EE6E36AD15}"/>
              </a:ext>
            </a:extLst>
          </p:cNvPr>
          <p:cNvCxnSpPr>
            <a:cxnSpLocks/>
          </p:cNvCxnSpPr>
          <p:nvPr userDrawn="1"/>
        </p:nvCxnSpPr>
        <p:spPr>
          <a:xfrm>
            <a:off x="147320" y="853440"/>
            <a:ext cx="11902440" cy="0"/>
          </a:xfrm>
          <a:prstGeom prst="line">
            <a:avLst/>
          </a:prstGeom>
          <a:ln w="38100">
            <a:solidFill>
              <a:srgbClr val="D14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AE16AF1-AA57-4A56-A854-D6F26FED6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3"/>
            <a:ext cx="10475913" cy="526256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77987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色付きコンテンツ線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プレースホルダー 2">
            <a:extLst>
              <a:ext uri="{FF2B5EF4-FFF2-40B4-BE49-F238E27FC236}">
                <a16:creationId xmlns:a16="http://schemas.microsoft.com/office/drawing/2014/main" id="{3E32C26D-19D7-4EEF-8FAE-12E71D257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320" y="141606"/>
            <a:ext cx="11902440" cy="71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ページタイトル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AE16AF1-AA57-4A56-A854-D6F26FED66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3"/>
            <a:ext cx="10475913" cy="526256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2161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53" r:id="rId4"/>
    <p:sldLayoutId id="2147483652" r:id="rId5"/>
    <p:sldLayoutId id="214748365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B629F-9A4F-429D-9C68-2894ECCD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導入までの</a:t>
            </a:r>
            <a:r>
              <a:rPr kumimoji="1" lang="en-US" altLang="ja-JP" dirty="0"/>
              <a:t>MSDB</a:t>
            </a:r>
            <a:r>
              <a:rPr kumimoji="1" lang="ja-JP" altLang="en-US" dirty="0"/>
              <a:t>開発学習について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A6F93DE-45C9-40F8-BACA-83B4D890F1AD}"/>
              </a:ext>
            </a:extLst>
          </p:cNvPr>
          <p:cNvSpPr txBox="1">
            <a:spLocks/>
          </p:cNvSpPr>
          <p:nvPr/>
        </p:nvSpPr>
        <p:spPr>
          <a:xfrm>
            <a:off x="9235440" y="6482715"/>
            <a:ext cx="2956560" cy="3752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kumimoji="1" lang="ja-JP" altLang="en-US" sz="1600" dirty="0"/>
              <a:t>第</a:t>
            </a:r>
            <a:r>
              <a:rPr kumimoji="1" lang="en-US" altLang="ja-JP" sz="1600" dirty="0"/>
              <a:t>1.0</a:t>
            </a:r>
            <a:r>
              <a:rPr kumimoji="1" lang="ja-JP" altLang="en-US" sz="1600" dirty="0"/>
              <a:t>版　</a:t>
            </a:r>
            <a:r>
              <a:rPr kumimoji="1" lang="en-US" altLang="ja-JP" sz="1600" dirty="0"/>
              <a:t>2023</a:t>
            </a:r>
            <a:r>
              <a:rPr kumimoji="1" lang="ja-JP" altLang="en-US" sz="1600" dirty="0"/>
              <a:t>年</a:t>
            </a:r>
            <a:r>
              <a:rPr kumimoji="1" lang="en-US" altLang="ja-JP" sz="1600" dirty="0"/>
              <a:t>03</a:t>
            </a:r>
            <a:r>
              <a:rPr kumimoji="1" lang="ja-JP" altLang="en-US" sz="1600" dirty="0"/>
              <a:t>月</a:t>
            </a:r>
            <a:r>
              <a:rPr kumimoji="1" lang="en-US" altLang="ja-JP" sz="1600" dirty="0"/>
              <a:t>24</a:t>
            </a:r>
            <a:r>
              <a:rPr kumimoji="1" lang="ja-JP" altLang="en-US" sz="16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9314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711835"/>
          </a:xfrm>
        </p:spPr>
        <p:txBody>
          <a:bodyPr/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50719C9-5A95-5E9C-17E1-DFB1F3F0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64452"/>
              </p:ext>
            </p:extLst>
          </p:nvPr>
        </p:nvGraphicFramePr>
        <p:xfrm>
          <a:off x="406602" y="1214138"/>
          <a:ext cx="11339194" cy="5350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35">
                  <a:extLst>
                    <a:ext uri="{9D8B030D-6E8A-4147-A177-3AD203B41FA5}">
                      <a16:colId xmlns:a16="http://schemas.microsoft.com/office/drawing/2014/main" val="723549703"/>
                    </a:ext>
                  </a:extLst>
                </a:gridCol>
                <a:gridCol w="2263435">
                  <a:extLst>
                    <a:ext uri="{9D8B030D-6E8A-4147-A177-3AD203B41FA5}">
                      <a16:colId xmlns:a16="http://schemas.microsoft.com/office/drawing/2014/main" val="3573701376"/>
                    </a:ext>
                  </a:extLst>
                </a:gridCol>
                <a:gridCol w="6812324">
                  <a:extLst>
                    <a:ext uri="{9D8B030D-6E8A-4147-A177-3AD203B41FA5}">
                      <a16:colId xmlns:a16="http://schemas.microsoft.com/office/drawing/2014/main" val="3625324128"/>
                    </a:ext>
                  </a:extLst>
                </a:gridCol>
              </a:tblGrid>
              <a:tr h="52996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パッケージ名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95659"/>
                  </a:ext>
                </a:extLst>
              </a:tr>
              <a:tr h="49004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domain.model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domain.model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ビジネスロジックの中核を担うデータモデル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47495"/>
                  </a:ext>
                </a:extLst>
              </a:tr>
              <a:tr h="45248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port.adapter</a:t>
                      </a:r>
                      <a:r>
                        <a:rPr kumimoji="1" lang="ja-JP" altLang="en-US" dirty="0"/>
                        <a:t>から</a:t>
                      </a:r>
                      <a:r>
                        <a:rPr kumimoji="1" lang="en-US" altLang="ja-JP" dirty="0"/>
                        <a:t>application</a:t>
                      </a:r>
                      <a:r>
                        <a:rPr kumimoji="1" lang="ja-JP" altLang="en-US" dirty="0"/>
                        <a:t>へデータを受け渡す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89854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ropository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application</a:t>
                      </a:r>
                      <a:r>
                        <a:rPr kumimoji="1" lang="ja-JP" altLang="en-US" dirty="0"/>
                        <a:t>から</a:t>
                      </a:r>
                      <a:r>
                        <a:rPr kumimoji="1" lang="en-US" altLang="ja-JP" dirty="0"/>
                        <a:t>port.adapter.database</a:t>
                      </a:r>
                      <a:r>
                        <a:rPr kumimoji="1" lang="ja-JP" altLang="en-US" dirty="0"/>
                        <a:t>のクラスを呼び出すためのインターフェース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66875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データ操作や検索などの処理をまとめたもの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18562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usecase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MSDB</a:t>
                      </a:r>
                      <a:r>
                        <a:rPr kumimoji="1" lang="ja-JP" altLang="en-US" dirty="0"/>
                        <a:t>で表現する処理に必要な</a:t>
                      </a:r>
                      <a:r>
                        <a:rPr kumimoji="1" lang="en-US" altLang="ja-JP" dirty="0"/>
                        <a:t>service</a:t>
                      </a:r>
                      <a:r>
                        <a:rPr kumimoji="1" lang="ja-JP" altLang="en-US" dirty="0"/>
                        <a:t>を呼び出す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74566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port.adapter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database.query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データ参照用データベース処理群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9238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port.adapter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database.repository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データ操作用データベース処理群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0368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port.adapter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web.controller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からのリクエストを受け取り、処理結果を返す役割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71741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port.adapter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port.adapter. web.controller</a:t>
                      </a:r>
                      <a:r>
                        <a:rPr kumimoji="1" lang="ja-JP" altLang="en-US" dirty="0"/>
                        <a:t>から</a:t>
                      </a:r>
                      <a:r>
                        <a:rPr kumimoji="1" lang="en-US" altLang="ja-JP" dirty="0"/>
                        <a:t>port.adapter.database</a:t>
                      </a:r>
                      <a:r>
                        <a:rPr kumimoji="1" lang="ja-JP" altLang="en-US" dirty="0"/>
                        <a:t>のクラスを呼び出すためのインターフェース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DD928A-5586-9287-AA6E-7AD99F7AC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13500"/>
              </p:ext>
            </p:extLst>
          </p:nvPr>
        </p:nvGraphicFramePr>
        <p:xfrm>
          <a:off x="612741" y="989814"/>
          <a:ext cx="11001081" cy="565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9E005D-6EEE-FB6F-9DEC-E200A71C0E72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2976513" y="3187646"/>
            <a:ext cx="134333" cy="29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1627639-60C6-6CE4-386E-FA5E46D14CF4}"/>
              </a:ext>
            </a:extLst>
          </p:cNvPr>
          <p:cNvCxnSpPr/>
          <p:nvPr/>
        </p:nvCxnSpPr>
        <p:spPr>
          <a:xfrm>
            <a:off x="359786" y="1263191"/>
            <a:ext cx="886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44E37-A1B0-4FC9-BC37-E428CABF4188}"/>
              </a:ext>
            </a:extLst>
          </p:cNvPr>
          <p:cNvSpPr txBox="1"/>
          <p:nvPr/>
        </p:nvSpPr>
        <p:spPr>
          <a:xfrm>
            <a:off x="3686663" y="2658583"/>
            <a:ext cx="67873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usecase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4F3987-8634-1AA6-619F-56B2E067A021}"/>
              </a:ext>
            </a:extLst>
          </p:cNvPr>
          <p:cNvSpPr txBox="1"/>
          <p:nvPr/>
        </p:nvSpPr>
        <p:spPr>
          <a:xfrm>
            <a:off x="4526436" y="2182685"/>
            <a:ext cx="67873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service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56FB6D-6452-759D-F89C-414FC0F72A21}"/>
              </a:ext>
            </a:extLst>
          </p:cNvPr>
          <p:cNvSpPr txBox="1"/>
          <p:nvPr/>
        </p:nvSpPr>
        <p:spPr>
          <a:xfrm>
            <a:off x="5419625" y="2342268"/>
            <a:ext cx="84527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repository</a:t>
            </a:r>
            <a:endParaRPr kumimoji="1" lang="ja-JP" altLang="en-US" sz="105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0C4431-9520-B5DA-9049-ADB554EDC870}"/>
              </a:ext>
            </a:extLst>
          </p:cNvPr>
          <p:cNvSpPr txBox="1"/>
          <p:nvPr/>
        </p:nvSpPr>
        <p:spPr>
          <a:xfrm>
            <a:off x="1876718" y="3358080"/>
            <a:ext cx="109979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web.controller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8093AA-4718-8E65-BE94-6B5D64C0D77C}"/>
              </a:ext>
            </a:extLst>
          </p:cNvPr>
          <p:cNvSpPr txBox="1"/>
          <p:nvPr/>
        </p:nvSpPr>
        <p:spPr>
          <a:xfrm>
            <a:off x="5585382" y="1709089"/>
            <a:ext cx="144544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database.repository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64DF06-2B1C-F1B2-9A72-C007AEEBE5A6}"/>
              </a:ext>
            </a:extLst>
          </p:cNvPr>
          <p:cNvSpPr txBox="1"/>
          <p:nvPr/>
        </p:nvSpPr>
        <p:spPr>
          <a:xfrm>
            <a:off x="4791958" y="5471955"/>
            <a:ext cx="121605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database.query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1F8D7-A7AD-F32C-41D5-9712359D68B0}"/>
              </a:ext>
            </a:extLst>
          </p:cNvPr>
          <p:cNvSpPr txBox="1"/>
          <p:nvPr/>
        </p:nvSpPr>
        <p:spPr>
          <a:xfrm>
            <a:off x="2865749" y="4766014"/>
            <a:ext cx="584462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query</a:t>
            </a:r>
            <a:endParaRPr kumimoji="1" lang="ja-JP" altLang="en-US" sz="105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21E6E8-0A2D-3AC0-DA58-95623974E03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026029" y="2309643"/>
            <a:ext cx="500407" cy="348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A581254-2F24-2487-9178-2EAB9FCB46C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05167" y="2309643"/>
            <a:ext cx="214458" cy="15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69F6F22-7368-77BE-706A-CA560CFB76B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26616" y="3611996"/>
            <a:ext cx="731364" cy="1154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7D2F4FC-9C83-142B-5B65-502C803CFF6F}"/>
              </a:ext>
            </a:extLst>
          </p:cNvPr>
          <p:cNvSpPr txBox="1"/>
          <p:nvPr/>
        </p:nvSpPr>
        <p:spPr>
          <a:xfrm>
            <a:off x="369213" y="1350936"/>
            <a:ext cx="87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依存方向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0FBABF-BA4C-FAC8-B58A-942B97262695}"/>
              </a:ext>
            </a:extLst>
          </p:cNvPr>
          <p:cNvCxnSpPr/>
          <p:nvPr/>
        </p:nvCxnSpPr>
        <p:spPr>
          <a:xfrm>
            <a:off x="293799" y="1816268"/>
            <a:ext cx="9521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37E869-900F-6546-0DEB-4216CF9D30F5}"/>
              </a:ext>
            </a:extLst>
          </p:cNvPr>
          <p:cNvSpPr txBox="1"/>
          <p:nvPr/>
        </p:nvSpPr>
        <p:spPr>
          <a:xfrm>
            <a:off x="369213" y="1941091"/>
            <a:ext cx="876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継承方向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1CEA72-5884-D3D8-3A49-D051EF5FCF9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842261" y="1963005"/>
            <a:ext cx="465843" cy="3792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75405B9-F4EE-4821-BA18-E85E8A2BE3A6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3450211" y="4892972"/>
            <a:ext cx="1341747" cy="705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DEE3FE-6D27-DAC8-B69A-08F28A8610B8}"/>
              </a:ext>
            </a:extLst>
          </p:cNvPr>
          <p:cNvSpPr txBox="1"/>
          <p:nvPr/>
        </p:nvSpPr>
        <p:spPr>
          <a:xfrm>
            <a:off x="4319830" y="3388396"/>
            <a:ext cx="109979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domain.model</a:t>
            </a:r>
            <a:endParaRPr kumimoji="1" lang="ja-JP" altLang="en-US" sz="105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EACA65E-067D-6695-9831-207D6A75F9D3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>
          <a:xfrm>
            <a:off x="4365394" y="2785541"/>
            <a:ext cx="504334" cy="602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926B16-D17F-EC84-5E6F-231EF07BFD8D}"/>
              </a:ext>
            </a:extLst>
          </p:cNvPr>
          <p:cNvSpPr txBox="1"/>
          <p:nvPr/>
        </p:nvSpPr>
        <p:spPr>
          <a:xfrm>
            <a:off x="7795967" y="4600280"/>
            <a:ext cx="381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円の内側⇒外側、同じ円内の依存は出来ないので、同じパッケージのインターフェースを介して依存</a:t>
            </a:r>
          </a:p>
        </p:txBody>
      </p:sp>
      <p:sp>
        <p:nvSpPr>
          <p:cNvPr id="47" name="減算記号 46">
            <a:extLst>
              <a:ext uri="{FF2B5EF4-FFF2-40B4-BE49-F238E27FC236}">
                <a16:creationId xmlns:a16="http://schemas.microsoft.com/office/drawing/2014/main" id="{8B473F8D-54FE-4757-9DB8-D8506F7A4FDF}"/>
              </a:ext>
            </a:extLst>
          </p:cNvPr>
          <p:cNvSpPr/>
          <p:nvPr/>
        </p:nvSpPr>
        <p:spPr>
          <a:xfrm>
            <a:off x="1558566" y="3983180"/>
            <a:ext cx="6614473" cy="627334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EAF5E37-517A-2404-F8B8-0C38F5FEBFC4}"/>
              </a:ext>
            </a:extLst>
          </p:cNvPr>
          <p:cNvSpPr txBox="1"/>
          <p:nvPr/>
        </p:nvSpPr>
        <p:spPr>
          <a:xfrm>
            <a:off x="3448643" y="3840714"/>
            <a:ext cx="109979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write</a:t>
            </a:r>
            <a:endParaRPr kumimoji="1" lang="ja-JP" altLang="en-US" sz="105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507F0CC-4881-A351-E52C-22264DC7BEB2}"/>
              </a:ext>
            </a:extLst>
          </p:cNvPr>
          <p:cNvSpPr txBox="1"/>
          <p:nvPr/>
        </p:nvSpPr>
        <p:spPr>
          <a:xfrm>
            <a:off x="3476132" y="4521994"/>
            <a:ext cx="109979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read</a:t>
            </a:r>
            <a:endParaRPr kumimoji="1" lang="ja-JP" altLang="en-US" sz="105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E4A83D-269A-A3EB-4947-B1262EA111A9}"/>
              </a:ext>
            </a:extLst>
          </p:cNvPr>
          <p:cNvSpPr txBox="1"/>
          <p:nvPr/>
        </p:nvSpPr>
        <p:spPr>
          <a:xfrm>
            <a:off x="208174" y="5417238"/>
            <a:ext cx="381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改修を簡単にするため、依存のルートをデータ操作と参照で分けている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0C18F3-0F9F-1B2B-1EAD-DBB9DD01FBF7}"/>
              </a:ext>
            </a:extLst>
          </p:cNvPr>
          <p:cNvSpPr txBox="1"/>
          <p:nvPr/>
        </p:nvSpPr>
        <p:spPr>
          <a:xfrm>
            <a:off x="3110846" y="3060688"/>
            <a:ext cx="87669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command</a:t>
            </a:r>
            <a:endParaRPr kumimoji="1" lang="ja-JP" altLang="en-US" sz="105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C43D005-0E33-8735-A6E1-349B2BB190EA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flipV="1">
            <a:off x="3549193" y="2785541"/>
            <a:ext cx="137470" cy="275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1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・導入の感想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・レイヤーの明確な分割や依存の方向が決まっていることで、ソースが何をしているのか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把握しやすくなった。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・クリーンアーキテクチャは概念的なので、人によって解釈が異なる場合がある。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「正解はない」ことを意識しないと勉強する時や導入する時に振り回される。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・クリーンアーキテクチャはアプリケーション全体の設計に影響するので、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必要かどうか精査する。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⇒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クリーンアーキテクチャはあくまで道具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9076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D749E-4C59-413D-91B2-FDAD3F4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3.Bootstrap</a:t>
            </a:r>
            <a:r>
              <a:rPr kumimoji="1" lang="ja-JP" altLang="en-US" dirty="0"/>
              <a:t>の使用</a:t>
            </a:r>
          </a:p>
        </p:txBody>
      </p:sp>
    </p:spTree>
    <p:extLst>
      <p:ext uri="{BB962C8B-B14F-4D97-AF65-F5344CB8AC3E}">
        <p14:creationId xmlns:p14="http://schemas.microsoft.com/office/powerpoint/2010/main" val="229246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Bootstrap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</a:t>
            </a:r>
            <a:r>
              <a:rPr kumimoji="1" lang="en-US" altLang="ja-JP" sz="2000" dirty="0"/>
              <a:t>HTML/CSS</a:t>
            </a:r>
            <a:r>
              <a:rPr kumimoji="1" lang="ja-JP" altLang="en-US" sz="2000" dirty="0"/>
              <a:t>フレームワークの一つ。</a:t>
            </a:r>
            <a:r>
              <a:rPr kumimoji="1" lang="en-US" altLang="ja-JP" sz="2000" dirty="0"/>
              <a:t>OSS</a:t>
            </a:r>
            <a:r>
              <a:rPr kumimoji="1" lang="ja-JP" altLang="en-US" sz="2000" dirty="0"/>
              <a:t>として公開されているので、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誰でも自由に利用できる。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</a:t>
            </a:r>
            <a:r>
              <a:rPr kumimoji="1" lang="en-US" altLang="ja-JP" sz="2000" dirty="0"/>
              <a:t>HTML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class</a:t>
            </a:r>
            <a:r>
              <a:rPr kumimoji="1" lang="ja-JP" altLang="en-US" sz="2000" dirty="0"/>
              <a:t>属性に特定の値を設定するだけで、効率的に高品質な画面を作成できる。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そのため、開発担当者の持つスキルに左右されにくい。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</a:t>
            </a:r>
            <a:r>
              <a:rPr kumimoji="1" lang="en-US" altLang="ja-JP" sz="2000" dirty="0"/>
              <a:t>PC</a:t>
            </a:r>
            <a:r>
              <a:rPr kumimoji="1" lang="ja-JP" altLang="en-US" sz="2000" dirty="0"/>
              <a:t>・スマートフォン・タブレットなど、閲覧するデバイスに合わせて画面幅や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ページレイアウトを自動調整する「レスポンシブデザイン」に標準対応、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単一のパターンのコードで作成できるので、</a:t>
            </a:r>
            <a:r>
              <a:rPr kumimoji="1" lang="en-US" altLang="ja-JP" sz="2000" dirty="0"/>
              <a:t>HTML</a:t>
            </a:r>
            <a:r>
              <a:rPr kumimoji="1" lang="ja-JP" altLang="en-US" sz="2000" dirty="0"/>
              <a:t>を複数作成する必要がなく、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工数削減につながる。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9405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5B1D49-3D80-5D38-CED8-31609A2E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3" y="1059059"/>
            <a:ext cx="10294069" cy="55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5056E96-2B3D-3CDA-0A68-4A2CB136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8" y="1078576"/>
            <a:ext cx="11499863" cy="54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MSDB</a:t>
            </a:r>
            <a:r>
              <a:rPr kumimoji="1" lang="ja-JP" altLang="en-US" dirty="0"/>
              <a:t>の導入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・公式ドキュメントに導入方法が載っているので、それに従い</a:t>
            </a:r>
            <a:r>
              <a:rPr kumimoji="1" lang="en-US" altLang="ja-JP" sz="2000" dirty="0"/>
              <a:t>MSDB</a:t>
            </a:r>
            <a:r>
              <a:rPr kumimoji="1" lang="ja-JP" altLang="en-US" sz="2000" dirty="0"/>
              <a:t>に導入。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</a:t>
            </a:r>
            <a:r>
              <a:rPr kumimoji="1" lang="en-US" altLang="ja-JP" sz="2000" dirty="0"/>
              <a:t>Bootstrap</a:t>
            </a:r>
            <a:r>
              <a:rPr kumimoji="1" lang="ja-JP" altLang="en-US" sz="2000" dirty="0"/>
              <a:t>には豊富なサンプルが用意されているので、気に入ったデザインを見つけて、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デベロッパーツールでソースを比較しながら、画面をデザインした。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・画面を</a:t>
            </a:r>
            <a:r>
              <a:rPr kumimoji="1" lang="en-US" altLang="ja-JP" sz="2000" dirty="0"/>
              <a:t>12</a:t>
            </a:r>
            <a:r>
              <a:rPr kumimoji="1" lang="ja-JP" altLang="en-US" sz="2000" dirty="0"/>
              <a:t>分割して一連のコンテナ、行、列を使用してコンテンツをレイアウト・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整列させて管理できる「グリッドシステム」というものがあるが、その機能を使った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調整が大変だった。公式ドキュメントを見ながら動作を確認、デザインを調整していった。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・画面デザインは業務で学んだことも参考にした。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C3BBD2-0345-C6D9-FFE2-D767A76592F9}"/>
              </a:ext>
            </a:extLst>
          </p:cNvPr>
          <p:cNvSpPr txBox="1"/>
          <p:nvPr/>
        </p:nvSpPr>
        <p:spPr>
          <a:xfrm>
            <a:off x="750635" y="5842318"/>
            <a:ext cx="284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画面デモへ↓</a:t>
            </a:r>
          </a:p>
        </p:txBody>
      </p:sp>
    </p:spTree>
    <p:extLst>
      <p:ext uri="{BB962C8B-B14F-4D97-AF65-F5344CB8AC3E}">
        <p14:creationId xmlns:p14="http://schemas.microsoft.com/office/powerpoint/2010/main" val="243409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・使ってみた感想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・クラス属性に値を設定することで画面をデザインできるので、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難しい</a:t>
            </a:r>
            <a:r>
              <a:rPr kumimoji="1" lang="en-US" altLang="ja-JP" sz="2000" dirty="0"/>
              <a:t>CSS</a:t>
            </a:r>
            <a:r>
              <a:rPr kumimoji="1" lang="ja-JP" altLang="en-US" sz="2000" dirty="0"/>
              <a:t>で直接コーディングするより遥かに負担が軽い。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・サンプルを組み合わせれば、自分の実現したいデザインを簡単に実現できる。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・「パーツを組み合わせる」ようにデザインできるので、どうすれば目的にあった画面に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にデザインできるのか考えることに注力できる。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⇒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画面デザイン設計に注力できるようになる。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4007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D749E-4C59-413D-91B2-FDAD3F48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2" y="2591271"/>
            <a:ext cx="3377115" cy="1675457"/>
          </a:xfrm>
        </p:spPr>
        <p:txBody>
          <a:bodyPr/>
          <a:lstStyle/>
          <a:p>
            <a:r>
              <a:rPr kumimoji="1" lang="en-US" altLang="ja-JP" sz="9600" dirty="0"/>
              <a:t>EOF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768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2C823-BB59-48CB-82AA-6407C140B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学習の目的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クリーンアーキテクチャの導入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Bootstrap</a:t>
            </a:r>
            <a:r>
              <a:rPr kumimoji="1" lang="ja-JP" altLang="en-US" dirty="0"/>
              <a:t>の使用</a:t>
            </a:r>
            <a:endParaRPr kumimoji="1"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134FF4C2-717F-4C5F-AA9E-28EF2282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20319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D749E-4C59-413D-91B2-FDAD3F4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学習の目的</a:t>
            </a:r>
          </a:p>
        </p:txBody>
      </p:sp>
    </p:spTree>
    <p:extLst>
      <p:ext uri="{BB962C8B-B14F-4D97-AF65-F5344CB8AC3E}">
        <p14:creationId xmlns:p14="http://schemas.microsoft.com/office/powerpoint/2010/main" val="20100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学習の目的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3"/>
            <a:ext cx="11339195" cy="526256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・業務で関わっているクリーンアーキテクチャに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触れてみること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sz="2400" dirty="0"/>
              <a:t>⇒自分の手で触れてみることでその特徴やメリット・デメリットを学び、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 今後の業務で活かしていくことが目的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Bootstrap</a:t>
            </a:r>
            <a:r>
              <a:rPr kumimoji="1" lang="ja-JP" altLang="en-US" dirty="0"/>
              <a:t>を導入することで、その使い方を学ぶ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　 ⇒</a:t>
            </a:r>
            <a:r>
              <a:rPr kumimoji="1" lang="en-US" altLang="ja-JP" sz="2400" dirty="0"/>
              <a:t>MSDB</a:t>
            </a:r>
            <a:r>
              <a:rPr kumimoji="1" lang="ja-JP" altLang="en-US" sz="2400" dirty="0"/>
              <a:t>の画面を綺麗にするとともに、業務における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の開発能力の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 向上をはかる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59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D749E-4C59-413D-91B2-FDAD3F4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クリーンアーキテクチャの導入</a:t>
            </a:r>
          </a:p>
        </p:txBody>
      </p:sp>
    </p:spTree>
    <p:extLst>
      <p:ext uri="{BB962C8B-B14F-4D97-AF65-F5344CB8AC3E}">
        <p14:creationId xmlns:p14="http://schemas.microsoft.com/office/powerpoint/2010/main" val="13273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・クリーンアーキテクチャとは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・クリーンアーキテクチャは</a:t>
            </a:r>
            <a:r>
              <a:rPr kumimoji="1" lang="en-US" altLang="ja-JP" sz="2000" dirty="0"/>
              <a:t>Robert C. Martin(Uncle Bob)</a:t>
            </a:r>
            <a:r>
              <a:rPr kumimoji="1" lang="ja-JP" altLang="en-US" sz="2000" dirty="0"/>
              <a:t>が</a:t>
            </a:r>
            <a:r>
              <a:rPr kumimoji="1" lang="en-US" altLang="ja-JP" sz="2000" dirty="0"/>
              <a:t>2012</a:t>
            </a:r>
            <a:r>
              <a:rPr kumimoji="1" lang="ja-JP" altLang="en-US" sz="2000" dirty="0"/>
              <a:t>年に提唱した、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</a:t>
            </a:r>
            <a:r>
              <a:rPr kumimoji="1" lang="en-US" altLang="ja-JP" sz="2000" dirty="0"/>
              <a:t>DB</a:t>
            </a:r>
            <a:r>
              <a:rPr kumimoji="1" lang="ja-JP" altLang="en-US" sz="2000" dirty="0"/>
              <a:t>やフレークワークからの独立性を確保するためのアーキテクチャ。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・ディレクトリ構造や書き方のルール、フレームワークではなく、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「依存の方向性」「責務の分離」「依存性逆転の法則」などを守りながら、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レイヤー構造にして、疎結合で外部に影響を受けず、テスタブルで変化に強い設計に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しようという概念的なもの。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   ・ビジネスロジックを中心に添えて開発をすることで、フレームワークや</a:t>
            </a:r>
            <a:r>
              <a:rPr kumimoji="1" lang="en-US" altLang="ja-JP" sz="2000" dirty="0"/>
              <a:t>UI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DB</a:t>
            </a:r>
            <a:r>
              <a:rPr kumimoji="1" lang="ja-JP" altLang="en-US" sz="2000" dirty="0"/>
              <a:t>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   依存しないアプリケーションを作ることが可能。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5799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6" y="1015683"/>
            <a:ext cx="3949620" cy="43137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/>
              <a:t>・クリーンアーキテクチャの図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952473-4FA0-79C2-1E66-F24F857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6" y="1551415"/>
            <a:ext cx="7725236" cy="50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・図の解説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</a:t>
            </a:r>
            <a:r>
              <a:rPr kumimoji="1" lang="en-US" altLang="ja-JP" sz="2000" dirty="0"/>
              <a:t>Entities (Enterprise Business Rules)</a:t>
            </a:r>
            <a:r>
              <a:rPr kumimoji="1" lang="ja-JP" altLang="en-US" sz="2000" dirty="0"/>
              <a:t>：ビジネスロジック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</a:t>
            </a:r>
            <a:r>
              <a:rPr kumimoji="1" lang="en-US" altLang="ja-JP" sz="2000" dirty="0"/>
              <a:t>Use Cases (Application Business Rules)</a:t>
            </a:r>
            <a:r>
              <a:rPr kumimoji="1" lang="ja-JP" altLang="en-US" sz="2000" dirty="0"/>
              <a:t>：ビジネスロジックをまとめる一連の処理の流れ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・</a:t>
            </a:r>
            <a:r>
              <a:rPr kumimoji="1" lang="en-US" altLang="ja-JP" sz="2000" dirty="0"/>
              <a:t>Controllers, Gateways, Presenters</a:t>
            </a:r>
            <a:r>
              <a:rPr kumimoji="1" lang="ja-JP" altLang="en-US" sz="2000" dirty="0"/>
              <a:t>　</a:t>
            </a:r>
            <a:r>
              <a:rPr kumimoji="1" lang="en-US" altLang="ja-JP" sz="2000" dirty="0"/>
              <a:t>(Interface Adapters)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や</a:t>
            </a:r>
            <a:r>
              <a:rPr kumimoji="1" lang="en-US" altLang="ja-JP" sz="2000" dirty="0"/>
              <a:t>DB</a:t>
            </a:r>
            <a:r>
              <a:rPr kumimoji="1" lang="ja-JP" altLang="en-US" sz="2000" dirty="0"/>
              <a:t>に関する処理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</a:t>
            </a:r>
            <a:r>
              <a:rPr kumimoji="1" lang="en-US" altLang="ja-JP" sz="2000" dirty="0"/>
              <a:t>Devices, Web, UI, DB, External Interfaces (Frameworks &amp; Drivers)</a:t>
            </a:r>
            <a:r>
              <a:rPr kumimoji="1" lang="ja-JP" altLang="en-US" sz="2000" dirty="0"/>
              <a:t>：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ビジネスロジックから切り離された部分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・矢印は「外側から内側の方向は参照できるが、その逆は出来ない」ことを示す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164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320BF-43D3-4AB2-9ED9-596839F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クリーンアーキテクチャの導入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F031A-AEAA-42B7-997E-73DB24388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885" y="1015682"/>
            <a:ext cx="11339195" cy="57007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MSDB</a:t>
            </a:r>
            <a:r>
              <a:rPr kumimoji="1" lang="ja-JP" altLang="en-US" dirty="0"/>
              <a:t>の導入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    </a:t>
            </a:r>
            <a:r>
              <a:rPr kumimoji="1" lang="ja-JP" altLang="en-US" sz="2000" dirty="0"/>
              <a:t>・クリーンアーキテクチャの資料とサンプルを見ながらアプリケーション構成の設計に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着手するも、資料ごとにアーキテクチャの解釈が違うため、設計が難航。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・「サンプルはあくまで一例である」ことを意識して、 「依存の方向性」「責務の分離」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 「依存性逆転の法則」などのルールを守りながら、設計を進める。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・業務のアプリケーション構成を解析し、試行錯誤しながら</a:t>
            </a:r>
            <a:r>
              <a:rPr kumimoji="1" lang="en-US" altLang="ja-JP" sz="2000" dirty="0"/>
              <a:t>MSDB</a:t>
            </a:r>
            <a:r>
              <a:rPr kumimoji="1" lang="ja-JP" altLang="en-US" sz="2000" dirty="0"/>
              <a:t>に取り入れた。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 　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　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01176369"/>
      </p:ext>
    </p:extLst>
  </p:cSld>
  <p:clrMapOvr>
    <a:masterClrMapping/>
  </p:clrMapOvr>
</p:sld>
</file>

<file path=ppt/theme/theme1.xml><?xml version="1.0" encoding="utf-8"?>
<a:theme xmlns:a="http://schemas.openxmlformats.org/drawingml/2006/main" name="SunAr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da6833c-0046-4f8f-9c83-6e1ad4a6ae00">
      <UserInfo>
        <DisplayName>SunArch Lab. メンバー</DisplayName>
        <AccountId>39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B6AB4BF460ED6468BA66FE85DE16112" ma:contentTypeVersion="6" ma:contentTypeDescription="新しいドキュメントを作成します。" ma:contentTypeScope="" ma:versionID="6c36c2a20b54f4acf6f940cca9d848e3">
  <xsd:schema xmlns:xsd="http://www.w3.org/2001/XMLSchema" xmlns:xs="http://www.w3.org/2001/XMLSchema" xmlns:p="http://schemas.microsoft.com/office/2006/metadata/properties" xmlns:ns2="275fa786-70a4-42a6-bf18-fe8d89b802cf" xmlns:ns3="dda6833c-0046-4f8f-9c83-6e1ad4a6ae00" targetNamespace="http://schemas.microsoft.com/office/2006/metadata/properties" ma:root="true" ma:fieldsID="3b06e85070e67fb2bf3862e2ea2429d5" ns2:_="" ns3:_="">
    <xsd:import namespace="275fa786-70a4-42a6-bf18-fe8d89b802cf"/>
    <xsd:import namespace="dda6833c-0046-4f8f-9c83-6e1ad4a6a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5fa786-70a4-42a6-bf18-fe8d89b80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6833c-0046-4f8f-9c83-6e1ad4a6ae0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5A7698-7A98-4CC4-9FFF-A34D3B100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2C487-7431-40FA-A912-1148C9736568}">
  <ds:schemaRefs>
    <ds:schemaRef ds:uri="http://schemas.microsoft.com/office/2006/metadata/properties"/>
    <ds:schemaRef ds:uri="http://schemas.microsoft.com/office/infopath/2007/PartnerControls"/>
    <ds:schemaRef ds:uri="dda6833c-0046-4f8f-9c83-6e1ad4a6ae00"/>
  </ds:schemaRefs>
</ds:datastoreItem>
</file>

<file path=customXml/itemProps3.xml><?xml version="1.0" encoding="utf-8"?>
<ds:datastoreItem xmlns:ds="http://schemas.openxmlformats.org/officeDocument/2006/customXml" ds:itemID="{1B678220-2136-42A9-9EDD-21B36BA9B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5fa786-70a4-42a6-bf18-fe8d89b802cf"/>
    <ds:schemaRef ds:uri="dda6833c-0046-4f8f-9c83-6e1ad4a6a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5736</TotalTime>
  <Words>1155</Words>
  <Application>Microsoft Office PowerPoint</Application>
  <PresentationFormat>ワイド画面</PresentationFormat>
  <Paragraphs>176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Arial</vt:lpstr>
      <vt:lpstr>Segoe UI</vt:lpstr>
      <vt:lpstr>SunArch</vt:lpstr>
      <vt:lpstr>Bootstrap導入までのMSDB開発学習について</vt:lpstr>
      <vt:lpstr>目次</vt:lpstr>
      <vt:lpstr>1.学習の目的</vt:lpstr>
      <vt:lpstr>学習の目的</vt:lpstr>
      <vt:lpstr>2.クリーンアーキテクチャの導入</vt:lpstr>
      <vt:lpstr>クリーンアーキテクチャの導入</vt:lpstr>
      <vt:lpstr>クリーンアーキテクチャの導入</vt:lpstr>
      <vt:lpstr>クリーンアーキテクチャの導入</vt:lpstr>
      <vt:lpstr>クリーンアーキテクチャの導入</vt:lpstr>
      <vt:lpstr>クリーンアーキテクチャの導入</vt:lpstr>
      <vt:lpstr>クリーンアーキテクチャの導入</vt:lpstr>
      <vt:lpstr>クリーンアーキテクチャの導入</vt:lpstr>
      <vt:lpstr>3.Bootstrapの使用</vt:lpstr>
      <vt:lpstr>Bootstrapの使用</vt:lpstr>
      <vt:lpstr>Bootstrapの使用</vt:lpstr>
      <vt:lpstr>Bootstrapの使用</vt:lpstr>
      <vt:lpstr>Bootstrapの使用</vt:lpstr>
      <vt:lpstr>Bootstrapの使用</vt:lpstr>
      <vt:lpstr>EOF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滉平 宮台</cp:lastModifiedBy>
  <cp:revision>269</cp:revision>
  <dcterms:created xsi:type="dcterms:W3CDTF">2020-11-17T23:57:43Z</dcterms:created>
  <dcterms:modified xsi:type="dcterms:W3CDTF">2023-05-14T02:22:30Z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0x0101006B6AB4BF460ED6468BA66FE85DE16112</vt:lpwstr>
  </property>
</Properties>
</file>