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9"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3"/>
  </p:normalViewPr>
  <p:slideViewPr>
    <p:cSldViewPr snapToGrid="0" snapToObjects="1">
      <p:cViewPr varScale="1">
        <p:scale>
          <a:sx n="90" d="100"/>
          <a:sy n="90" d="100"/>
        </p:scale>
        <p:origin x="232"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443DE-FF64-B649-AFA3-31B8773C20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362A41-E8FD-1446-BA93-7BB48694C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2463954-605C-E840-AB3D-83B63986D3BE}"/>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5" name="フッター プレースホルダー 4">
            <a:extLst>
              <a:ext uri="{FF2B5EF4-FFF2-40B4-BE49-F238E27FC236}">
                <a16:creationId xmlns:a16="http://schemas.microsoft.com/office/drawing/2014/main" id="{4BC67F15-6095-8046-8B86-F7149F2A27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EA1183-3732-8F49-A051-ED52232E6E3F}"/>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41888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DD125-8E7D-5A48-8794-896AEDAB1D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F5B6934-48D2-5942-9845-206903EFFF8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980BDF-DF16-6D46-991E-BFB4C1AAFC75}"/>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5" name="フッター プレースホルダー 4">
            <a:extLst>
              <a:ext uri="{FF2B5EF4-FFF2-40B4-BE49-F238E27FC236}">
                <a16:creationId xmlns:a16="http://schemas.microsoft.com/office/drawing/2014/main" id="{FAD105A0-DAAC-5C40-AC14-4483F3BCA3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871E27-45FA-8A4C-8041-131425546205}"/>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164256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146976-8269-C943-8E8C-6AD951FFA46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F8708A-821E-D749-8C90-810B9C1548D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639904-AD78-4840-B505-964E7B85A6DC}"/>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5" name="フッター プレースホルダー 4">
            <a:extLst>
              <a:ext uri="{FF2B5EF4-FFF2-40B4-BE49-F238E27FC236}">
                <a16:creationId xmlns:a16="http://schemas.microsoft.com/office/drawing/2014/main" id="{6C2163FF-BECD-B84A-B6E7-399CF2AA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5F93C3-CE9E-CC45-B01C-A90186AC5B8E}"/>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215777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B2916-ECD0-124C-A03E-EB36CA215F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998E85-7A4C-8F43-B2E4-F2991DCC43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E5EB3A-CD0F-004E-8EF5-502314D58182}"/>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5" name="フッター プレースホルダー 4">
            <a:extLst>
              <a:ext uri="{FF2B5EF4-FFF2-40B4-BE49-F238E27FC236}">
                <a16:creationId xmlns:a16="http://schemas.microsoft.com/office/drawing/2014/main" id="{E887D459-DE2C-E94B-97DD-019BC21867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05CBB1-E66C-2145-82E6-9A96C6E5E474}"/>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82883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D0719-F811-E446-879F-394947CA6D9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951DC6-1AAA-944D-A0B7-7711FB319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4200ACD-640F-4643-A9BE-3625E4121911}"/>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5" name="フッター プレースホルダー 4">
            <a:extLst>
              <a:ext uri="{FF2B5EF4-FFF2-40B4-BE49-F238E27FC236}">
                <a16:creationId xmlns:a16="http://schemas.microsoft.com/office/drawing/2014/main" id="{C374B597-8834-2C4C-ABC1-66D84F3B71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72452-2F6A-9E40-B043-A4DFBE24C58D}"/>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26934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81C18-BC30-EE42-B6C9-356D37488D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94E9D9-75E6-C94D-AB5F-1089269AD8B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DE7952-EC59-6D43-822F-551048D15E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552BEFA-07DC-1241-AD24-BB5028060DB3}"/>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6" name="フッター プレースホルダー 5">
            <a:extLst>
              <a:ext uri="{FF2B5EF4-FFF2-40B4-BE49-F238E27FC236}">
                <a16:creationId xmlns:a16="http://schemas.microsoft.com/office/drawing/2014/main" id="{28444B2D-B6BC-8C4A-A53D-2CD5DC5A10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824672-35B3-F843-8D4D-ACD4FF6F4C2C}"/>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400563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49CF55-0A63-664E-89D8-95787634773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A725C9-627C-BD4E-88A9-66999A13B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2EA9A37-F755-A04A-BCA3-1A486AB2B6E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6EFA20-3A7A-2345-9C65-1E35F0EE2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83AB49-4AE1-324F-B98B-451AB1781B9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66A44FD-B1BC-C542-9924-827B4CFA715E}"/>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8" name="フッター プレースホルダー 7">
            <a:extLst>
              <a:ext uri="{FF2B5EF4-FFF2-40B4-BE49-F238E27FC236}">
                <a16:creationId xmlns:a16="http://schemas.microsoft.com/office/drawing/2014/main" id="{A7D7B23F-AEA1-C849-B663-2B46218F5DE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0FCBA6-EA02-8940-9AC0-F2D397053C55}"/>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67534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A1DFA-34A1-E140-B06F-7C38CC1574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8A148C4-44DD-854A-8BA4-39DA2726D93D}"/>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4" name="フッター プレースホルダー 3">
            <a:extLst>
              <a:ext uri="{FF2B5EF4-FFF2-40B4-BE49-F238E27FC236}">
                <a16:creationId xmlns:a16="http://schemas.microsoft.com/office/drawing/2014/main" id="{2F95A33E-6EBB-D342-8B5A-CD673BE8A7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10DA7A3-DA7A-9A41-BAFE-4269731E7C90}"/>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316121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FE0A12-19A9-B34A-A252-08FBFFEF2223}"/>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3" name="フッター プレースホルダー 2">
            <a:extLst>
              <a:ext uri="{FF2B5EF4-FFF2-40B4-BE49-F238E27FC236}">
                <a16:creationId xmlns:a16="http://schemas.microsoft.com/office/drawing/2014/main" id="{3D7EF0C8-931B-BF4A-8CFE-2ABFE2029F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5F5324-FB17-5C45-AFDE-C7B35C419CD6}"/>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37741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AF8D6-C641-DA4E-BF37-319F8C05C3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2EB25A-69DA-794F-B680-94603D7CF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BC53727-4F79-DA4F-A009-BDFA70475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D85BBD-C2EE-D744-9602-0C396D3C7076}"/>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6" name="フッター プレースホルダー 5">
            <a:extLst>
              <a:ext uri="{FF2B5EF4-FFF2-40B4-BE49-F238E27FC236}">
                <a16:creationId xmlns:a16="http://schemas.microsoft.com/office/drawing/2014/main" id="{0DFCC81A-B74A-D549-9E3E-CD34731455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D55F21-F287-7A42-AA53-5E1EE6397825}"/>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10691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1BC46-935A-7A47-BD67-51E6488ADF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9894534-E29C-184B-B4A0-EA667953B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ADD0BC-9D54-804E-8275-39D8FDC59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FBCEBD-B173-7345-A2E1-C254DEDFEDCC}"/>
              </a:ext>
            </a:extLst>
          </p:cNvPr>
          <p:cNvSpPr>
            <a:spLocks noGrp="1"/>
          </p:cNvSpPr>
          <p:nvPr>
            <p:ph type="dt" sz="half" idx="10"/>
          </p:nvPr>
        </p:nvSpPr>
        <p:spPr/>
        <p:txBody>
          <a:bodyPr/>
          <a:lstStyle/>
          <a:p>
            <a:fld id="{8A3167D6-9D6B-6F49-9CA4-8BF7B40FFF75}" type="datetimeFigureOut">
              <a:rPr kumimoji="1" lang="ja-JP" altLang="en-US" smtClean="0"/>
              <a:t>2019/10/31</a:t>
            </a:fld>
            <a:endParaRPr kumimoji="1" lang="ja-JP" altLang="en-US"/>
          </a:p>
        </p:txBody>
      </p:sp>
      <p:sp>
        <p:nvSpPr>
          <p:cNvPr id="6" name="フッター プレースホルダー 5">
            <a:extLst>
              <a:ext uri="{FF2B5EF4-FFF2-40B4-BE49-F238E27FC236}">
                <a16:creationId xmlns:a16="http://schemas.microsoft.com/office/drawing/2014/main" id="{0D15F847-9A47-A547-A2EC-82CC0F5DF9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60D41B-2369-6C4E-83ED-621F30812F85}"/>
              </a:ext>
            </a:extLst>
          </p:cNvPr>
          <p:cNvSpPr>
            <a:spLocks noGrp="1"/>
          </p:cNvSpPr>
          <p:nvPr>
            <p:ph type="sldNum" sz="quarter" idx="12"/>
          </p:nvPr>
        </p:nvSpPr>
        <p:spPr/>
        <p:txBody>
          <a:body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405142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90EBF6-86A9-474E-A705-3C0936962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80E0EE-F8EA-B543-98D0-10A44E2C4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9CFBCC-0CE2-2848-BE34-8F0FB6999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167D6-9D6B-6F49-9CA4-8BF7B40FFF75}" type="datetimeFigureOut">
              <a:rPr kumimoji="1" lang="ja-JP" altLang="en-US" smtClean="0"/>
              <a:t>2019/10/31</a:t>
            </a:fld>
            <a:endParaRPr kumimoji="1" lang="ja-JP" altLang="en-US"/>
          </a:p>
        </p:txBody>
      </p:sp>
      <p:sp>
        <p:nvSpPr>
          <p:cNvPr id="5" name="フッター プレースホルダー 4">
            <a:extLst>
              <a:ext uri="{FF2B5EF4-FFF2-40B4-BE49-F238E27FC236}">
                <a16:creationId xmlns:a16="http://schemas.microsoft.com/office/drawing/2014/main" id="{D9F98512-7EAC-4F4A-84BE-AAD1A8BEE6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7F67A58-7CE5-F440-A2D2-0AD782EF7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535DC-CCBB-3642-A518-BF4D132FEA14}" type="slidenum">
              <a:rPr kumimoji="1" lang="ja-JP" altLang="en-US" smtClean="0"/>
              <a:t>‹#›</a:t>
            </a:fld>
            <a:endParaRPr kumimoji="1" lang="ja-JP" altLang="en-US"/>
          </a:p>
        </p:txBody>
      </p:sp>
    </p:spTree>
    <p:extLst>
      <p:ext uri="{BB962C8B-B14F-4D97-AF65-F5344CB8AC3E}">
        <p14:creationId xmlns:p14="http://schemas.microsoft.com/office/powerpoint/2010/main" val="2357070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1406.2661.pdf" TargetMode="External"/><Relationship Id="rId2" Type="http://schemas.openxmlformats.org/officeDocument/2006/relationships/hyperlink" Target="https://dx.doi.org/10.1162/neco_a_0015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1710.101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abs/1812.049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1703.1059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28F3-0969-EC41-82FD-F4FFE956483E}"/>
              </a:ext>
            </a:extLst>
          </p:cNvPr>
          <p:cNvSpPr>
            <a:spLocks noGrp="1"/>
          </p:cNvSpPr>
          <p:nvPr>
            <p:ph type="ctrTitle"/>
          </p:nvPr>
        </p:nvSpPr>
        <p:spPr/>
        <p:txBody>
          <a:bodyPr/>
          <a:lstStyle/>
          <a:p>
            <a:r>
              <a:rPr kumimoji="1" lang="ja-JP" altLang="en-US"/>
              <a:t>論文紹介</a:t>
            </a:r>
          </a:p>
        </p:txBody>
      </p:sp>
      <p:sp>
        <p:nvSpPr>
          <p:cNvPr id="3" name="字幕 2">
            <a:extLst>
              <a:ext uri="{FF2B5EF4-FFF2-40B4-BE49-F238E27FC236}">
                <a16:creationId xmlns:a16="http://schemas.microsoft.com/office/drawing/2014/main" id="{035E5F58-51EC-2049-AAC0-17916F9539F7}"/>
              </a:ext>
            </a:extLst>
          </p:cNvPr>
          <p:cNvSpPr>
            <a:spLocks noGrp="1"/>
          </p:cNvSpPr>
          <p:nvPr>
            <p:ph type="subTitle" idx="1"/>
          </p:nvPr>
        </p:nvSpPr>
        <p:spPr/>
        <p:txBody>
          <a:bodyPr/>
          <a:lstStyle/>
          <a:p>
            <a:r>
              <a:rPr kumimoji="1" lang="en-US" altLang="ja-JP" dirty="0"/>
              <a:t>2019/9/17 </a:t>
            </a:r>
            <a:r>
              <a:rPr kumimoji="1" lang="ja-JP" altLang="en-US"/>
              <a:t>本野</a:t>
            </a:r>
            <a:endParaRPr kumimoji="1" lang="en-US" altLang="ja-JP" dirty="0"/>
          </a:p>
        </p:txBody>
      </p:sp>
    </p:spTree>
    <p:extLst>
      <p:ext uri="{BB962C8B-B14F-4D97-AF65-F5344CB8AC3E}">
        <p14:creationId xmlns:p14="http://schemas.microsoft.com/office/powerpoint/2010/main" val="284558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tl-どんなもの？"/>
          <p:cNvSpPr/>
          <p:nvPr/>
        </p:nvSpPr>
        <p:spPr>
          <a:xfrm>
            <a:off x="304797" y="173792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どんなもの？</a:t>
            </a:r>
          </a:p>
        </p:txBody>
      </p:sp>
      <p:sp>
        <p:nvSpPr>
          <p:cNvPr id="5" name="ttl-先行研究と比べて何がすごい？"/>
          <p:cNvSpPr/>
          <p:nvPr/>
        </p:nvSpPr>
        <p:spPr>
          <a:xfrm>
            <a:off x="6463549" y="343506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先行研究と比べて何がすごい？</a:t>
            </a:r>
          </a:p>
        </p:txBody>
      </p:sp>
      <p:sp>
        <p:nvSpPr>
          <p:cNvPr id="6" name="ttl-技術の手法や肝は？"/>
          <p:cNvSpPr/>
          <p:nvPr/>
        </p:nvSpPr>
        <p:spPr>
          <a:xfrm>
            <a:off x="30479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技術の手法や肝は？</a:t>
            </a:r>
          </a:p>
        </p:txBody>
      </p:sp>
      <p:sp>
        <p:nvSpPr>
          <p:cNvPr id="7" name="ttl-議論はある？"/>
          <p:cNvSpPr/>
          <p:nvPr/>
        </p:nvSpPr>
        <p:spPr>
          <a:xfrm>
            <a:off x="6463549" y="1734431"/>
            <a:ext cx="5420590"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議論はある？</a:t>
            </a:r>
          </a:p>
        </p:txBody>
      </p:sp>
      <p:sp>
        <p:nvSpPr>
          <p:cNvPr id="8" name="ttl-どうやって有効だと検証した？"/>
          <p:cNvSpPr/>
          <p:nvPr/>
        </p:nvSpPr>
        <p:spPr>
          <a:xfrm>
            <a:off x="270738" y="3451581"/>
            <a:ext cx="5454644"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どうやって有効だと検証した？</a:t>
            </a:r>
          </a:p>
        </p:txBody>
      </p:sp>
      <p:sp>
        <p:nvSpPr>
          <p:cNvPr id="9" name="ttl-次に読むべき論文は？"/>
          <p:cNvSpPr/>
          <p:nvPr/>
        </p:nvSpPr>
        <p:spPr>
          <a:xfrm>
            <a:off x="646355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次に読むべき論文は？</a:t>
            </a:r>
          </a:p>
        </p:txBody>
      </p:sp>
      <p:sp>
        <p:nvSpPr>
          <p:cNvPr id="17" name="txt-次に読むべき論文は？"/>
          <p:cNvSpPr txBox="1"/>
          <p:nvPr/>
        </p:nvSpPr>
        <p:spPr>
          <a:xfrm>
            <a:off x="6463548" y="5870152"/>
            <a:ext cx="5420591" cy="738664"/>
          </a:xfrm>
          <a:prstGeom prst="rect">
            <a:avLst/>
          </a:prstGeom>
          <a:noFill/>
          <a:ln>
            <a:noFill/>
          </a:ln>
        </p:spPr>
        <p:txBody>
          <a:bodyPr wrap="square" rtlCol="0">
            <a:spAutoFit/>
          </a:bodyPr>
          <a:lstStyle/>
          <a:p>
            <a:r>
              <a:rPr lang="en" altLang="ja-JP" sz="1400" dirty="0">
                <a:hlinkClick r:id="rId2"/>
              </a:rPr>
              <a:t>Breuleux, O., Bengio, Y., and Vincent, P. (2011).  </a:t>
            </a:r>
            <a:r>
              <a:rPr lang="en" altLang="ja-JP" sz="1400" u="sng" dirty="0">
                <a:hlinkClick r:id="rId2"/>
              </a:rPr>
              <a:t>Quickly generating representative samples from an RBM-derived process. </a:t>
            </a:r>
            <a:r>
              <a:rPr lang="en" altLang="ja-JP" sz="1400" i="1" u="sng" dirty="0">
                <a:hlinkClick r:id="rId2"/>
              </a:rPr>
              <a:t>Neural Computation</a:t>
            </a:r>
            <a:r>
              <a:rPr lang="en" altLang="ja-JP" sz="1400" u="sng" dirty="0">
                <a:hlinkClick r:id="rId2"/>
              </a:rPr>
              <a:t>, </a:t>
            </a:r>
            <a:r>
              <a:rPr lang="en" altLang="ja-JP" sz="1400" b="1" u="sng" dirty="0">
                <a:hlinkClick r:id="rId2"/>
              </a:rPr>
              <a:t>23</a:t>
            </a:r>
            <a:r>
              <a:rPr lang="en" altLang="ja-JP" sz="1400" u="sng" dirty="0">
                <a:hlinkClick r:id="rId2"/>
              </a:rPr>
              <a:t>(8), 2053–2073.</a:t>
            </a:r>
            <a:endParaRPr kumimoji="1" lang="ja-JP" altLang="en-US" sz="1400" dirty="0"/>
          </a:p>
        </p:txBody>
      </p:sp>
      <p:sp>
        <p:nvSpPr>
          <p:cNvPr id="16" name="txt-議論はある？"/>
          <p:cNvSpPr txBox="1"/>
          <p:nvPr/>
        </p:nvSpPr>
        <p:spPr>
          <a:xfrm>
            <a:off x="6463549" y="2438161"/>
            <a:ext cx="5420591" cy="523220"/>
          </a:xfrm>
          <a:prstGeom prst="rect">
            <a:avLst/>
          </a:prstGeom>
          <a:noFill/>
          <a:ln>
            <a:noFill/>
          </a:ln>
        </p:spPr>
        <p:txBody>
          <a:bodyPr wrap="square" rtlCol="0">
            <a:spAutoFit/>
          </a:bodyPr>
          <a:lstStyle/>
          <a:p>
            <a:r>
              <a:rPr lang="ja-JP" altLang="en-US" sz="1400"/>
              <a:t>尤度を推定する方法は分散がやや高く、高次元の空間ではうまく機能しないこと。</a:t>
            </a:r>
            <a:endParaRPr kumimoji="1" lang="ja-JP" altLang="en-US" sz="1400" dirty="0"/>
          </a:p>
        </p:txBody>
      </p:sp>
      <p:sp>
        <p:nvSpPr>
          <p:cNvPr id="15" name="txt-どうやって有効だと検証した？"/>
          <p:cNvSpPr txBox="1"/>
          <p:nvPr/>
        </p:nvSpPr>
        <p:spPr>
          <a:xfrm>
            <a:off x="270738" y="4159920"/>
            <a:ext cx="5420590" cy="738664"/>
          </a:xfrm>
          <a:prstGeom prst="rect">
            <a:avLst/>
          </a:prstGeom>
          <a:noFill/>
          <a:ln>
            <a:noFill/>
          </a:ln>
        </p:spPr>
        <p:txBody>
          <a:bodyPr wrap="square" rtlCol="0">
            <a:spAutoFit/>
          </a:bodyPr>
          <a:lstStyle/>
          <a:p>
            <a:r>
              <a:rPr lang="en-US" altLang="ja-JP" sz="1400" dirty="0"/>
              <a:t>MNIST</a:t>
            </a:r>
            <a:r>
              <a:rPr lang="ja-JP" altLang="en-US" sz="1400"/>
              <a:t>、</a:t>
            </a:r>
            <a:r>
              <a:rPr lang="en-US" altLang="ja-JP" sz="1400" dirty="0"/>
              <a:t>TFD</a:t>
            </a:r>
            <a:r>
              <a:rPr lang="ja-JP" altLang="en-US" sz="1400"/>
              <a:t>、</a:t>
            </a:r>
            <a:r>
              <a:rPr lang="en" altLang="ja-JP" sz="1400" dirty="0"/>
              <a:t> CIFAR-10</a:t>
            </a:r>
            <a:r>
              <a:rPr lang="ja-JP" altLang="en-US" sz="1400"/>
              <a:t>などのデータセットを用いて学習、生成し、対数尤度を推定することで従来の手法よりも有効であることを示した。</a:t>
            </a:r>
            <a:endParaRPr lang="en-US" altLang="ja-JP" sz="1400" dirty="0"/>
          </a:p>
        </p:txBody>
      </p:sp>
      <p:sp>
        <p:nvSpPr>
          <p:cNvPr id="14" name="txt-技術の手法や肝は？"/>
          <p:cNvSpPr txBox="1"/>
          <p:nvPr/>
        </p:nvSpPr>
        <p:spPr>
          <a:xfrm>
            <a:off x="304791" y="5878816"/>
            <a:ext cx="5420591" cy="523220"/>
          </a:xfrm>
          <a:prstGeom prst="rect">
            <a:avLst/>
          </a:prstGeom>
          <a:noFill/>
          <a:ln>
            <a:noFill/>
          </a:ln>
        </p:spPr>
        <p:txBody>
          <a:bodyPr wrap="square" rtlCol="0">
            <a:spAutoFit/>
          </a:bodyPr>
          <a:lstStyle/>
          <a:p>
            <a:r>
              <a:rPr kumimoji="1" lang="ja-JP" altLang="en-US" sz="1400"/>
              <a:t>生成モデルと識別モデルを一緒に学習することでお互いの質を高めていくことができるということ。</a:t>
            </a:r>
            <a:endParaRPr kumimoji="1" lang="ja-JP" altLang="en-US" sz="1400" dirty="0"/>
          </a:p>
        </p:txBody>
      </p:sp>
      <p:sp>
        <p:nvSpPr>
          <p:cNvPr id="13" name="txt-先行研究と比べて何がすごい？"/>
          <p:cNvSpPr txBox="1"/>
          <p:nvPr/>
        </p:nvSpPr>
        <p:spPr>
          <a:xfrm>
            <a:off x="6463548" y="4126019"/>
            <a:ext cx="5420591" cy="738664"/>
          </a:xfrm>
          <a:prstGeom prst="rect">
            <a:avLst/>
          </a:prstGeom>
          <a:noFill/>
          <a:ln>
            <a:noFill/>
          </a:ln>
        </p:spPr>
        <p:txBody>
          <a:bodyPr wrap="square" rtlCol="0">
            <a:spAutoFit/>
          </a:bodyPr>
          <a:lstStyle/>
          <a:p>
            <a:r>
              <a:rPr lang="ja-JP" altLang="en-US" sz="1400"/>
              <a:t>マルコフ連鎖が不要で、勾配を取得するために</a:t>
            </a:r>
            <a:r>
              <a:rPr lang="en" altLang="ja-JP" sz="1400" dirty="0"/>
              <a:t>backprop</a:t>
            </a:r>
            <a:r>
              <a:rPr lang="ja-JP" altLang="en-US" sz="1400"/>
              <a:t>のみが使用され、学習中に推論が不要であり、さまざまな機能をモデルに組み込むことができること。</a:t>
            </a:r>
            <a:endParaRPr kumimoji="1" lang="ja-JP" altLang="en-US" sz="1400" dirty="0"/>
          </a:p>
        </p:txBody>
      </p:sp>
      <p:sp>
        <p:nvSpPr>
          <p:cNvPr id="12" name="txt-どんなもの？"/>
          <p:cNvSpPr txBox="1"/>
          <p:nvPr/>
        </p:nvSpPr>
        <p:spPr>
          <a:xfrm>
            <a:off x="304793" y="2446996"/>
            <a:ext cx="5420590" cy="738664"/>
          </a:xfrm>
          <a:prstGeom prst="rect">
            <a:avLst/>
          </a:prstGeom>
          <a:noFill/>
          <a:ln>
            <a:noFill/>
          </a:ln>
        </p:spPr>
        <p:txBody>
          <a:bodyPr wrap="square" rtlCol="0">
            <a:spAutoFit/>
          </a:bodyPr>
          <a:lstStyle/>
          <a:p>
            <a:r>
              <a:rPr lang="en" altLang="ja-JP" sz="1400" dirty="0"/>
              <a:t>GAN</a:t>
            </a:r>
            <a:r>
              <a:rPr lang="ja-JP" altLang="en-US" sz="1400"/>
              <a:t>という効率的に生成モデルを訓練させるためのモデリング手法を書いたもの。応用の利きやすい手法であるため、今では他の分野でも広く用いられている。</a:t>
            </a:r>
            <a:endParaRPr lang="en-US" altLang="ja-JP" sz="1400" dirty="0"/>
          </a:p>
        </p:txBody>
      </p:sp>
      <p:grpSp>
        <p:nvGrpSpPr>
          <p:cNvPr id="21" name="図形グループ 20"/>
          <p:cNvGrpSpPr/>
          <p:nvPr/>
        </p:nvGrpSpPr>
        <p:grpSpPr>
          <a:xfrm>
            <a:off x="0" y="2227"/>
            <a:ext cx="12192000" cy="1635874"/>
            <a:chOff x="123985" y="4333"/>
            <a:chExt cx="12192000" cy="1635874"/>
          </a:xfrm>
        </p:grpSpPr>
        <p:sp>
          <p:nvSpPr>
            <p:cNvPr id="10" name="txt-背景シドー"/>
            <p:cNvSpPr/>
            <p:nvPr/>
          </p:nvSpPr>
          <p:spPr>
            <a:xfrm>
              <a:off x="123985" y="4333"/>
              <a:ext cx="12192000" cy="1635874"/>
            </a:xfrm>
            <a:prstGeom prst="rect">
              <a:avLst/>
            </a:prstGeom>
            <a:solidFill>
              <a:schemeClr val="tx1">
                <a:lumMod val="65000"/>
                <a:lumOff val="3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2790986" y="58425"/>
              <a:ext cx="6858000" cy="369332"/>
            </a:xfrm>
            <a:prstGeom prst="rect">
              <a:avLst/>
            </a:prstGeom>
            <a:noFill/>
          </p:spPr>
          <p:txBody>
            <a:bodyPr wrap="square" rtlCol="0">
              <a:spAutoFit/>
            </a:bodyPr>
            <a:lstStyle/>
            <a:p>
              <a:pPr algn="ctr"/>
              <a:r>
                <a:rPr lang="en-US" altLang="ja-JP" b="1" dirty="0">
                  <a:solidFill>
                    <a:schemeClr val="bg1"/>
                  </a:solidFill>
                </a:rPr>
                <a:t>Generative Adversarial Nets</a:t>
              </a:r>
            </a:p>
          </p:txBody>
        </p:sp>
        <p:sp>
          <p:nvSpPr>
            <p:cNvPr id="19" name="テキスト ボックス 18"/>
            <p:cNvSpPr txBox="1"/>
            <p:nvPr/>
          </p:nvSpPr>
          <p:spPr>
            <a:xfrm>
              <a:off x="3003330" y="673898"/>
              <a:ext cx="6858000" cy="738664"/>
            </a:xfrm>
            <a:prstGeom prst="rect">
              <a:avLst/>
            </a:prstGeom>
            <a:noFill/>
          </p:spPr>
          <p:txBody>
            <a:bodyPr wrap="square" rtlCol="0">
              <a:spAutoFit/>
            </a:bodyPr>
            <a:lstStyle/>
            <a:p>
              <a:r>
                <a:rPr lang="en" altLang="ja-JP" sz="1400" dirty="0"/>
                <a:t>(Submitted on 10 Jun 2014) Ian J. Goodfellow, Jean Pouget-Abadie, Mehdi Mirza, Bing Xu, David Warde-Farley, Sherjil Ozair, Aaron Courville, </a:t>
              </a:r>
              <a:r>
                <a:rPr lang="en" altLang="ja-JP" sz="1400" dirty="0" err="1"/>
                <a:t>Yoshua</a:t>
              </a:r>
              <a:r>
                <a:rPr lang="en" altLang="ja-JP" sz="1400" dirty="0"/>
                <a:t> </a:t>
              </a:r>
              <a:r>
                <a:rPr lang="en" altLang="ja-JP" sz="1400" dirty="0" err="1"/>
                <a:t>Bengio</a:t>
              </a:r>
              <a:endParaRPr lang="en" altLang="ja-JP" sz="1400" dirty="0"/>
            </a:p>
          </p:txBody>
        </p:sp>
        <p:sp>
          <p:nvSpPr>
            <p:cNvPr id="20" name="テキスト ボックス 19"/>
            <p:cNvSpPr txBox="1"/>
            <p:nvPr/>
          </p:nvSpPr>
          <p:spPr>
            <a:xfrm>
              <a:off x="2667000" y="1274386"/>
              <a:ext cx="6858000" cy="276999"/>
            </a:xfrm>
            <a:prstGeom prst="rect">
              <a:avLst/>
            </a:prstGeom>
            <a:noFill/>
          </p:spPr>
          <p:txBody>
            <a:bodyPr wrap="square" rtlCol="0">
              <a:spAutoFit/>
            </a:bodyPr>
            <a:lstStyle/>
            <a:p>
              <a:pPr algn="ctr"/>
              <a:r>
                <a:rPr lang="en" altLang="ja-JP" sz="1200" dirty="0">
                  <a:hlinkClick r:id="rId3"/>
                </a:rPr>
                <a:t>https://arxiv.org/pdf/1406.2661.pdf</a:t>
              </a:r>
              <a:endParaRPr kumimoji="1" lang="ja-JP" altLang="en-US" sz="1200" dirty="0">
                <a:solidFill>
                  <a:schemeClr val="bg1"/>
                </a:solidFill>
                <a:latin typeface="Hiragino Kaku Gothic Pro W6" charset="-128"/>
                <a:ea typeface="Hiragino Kaku Gothic Pro W6" charset="-128"/>
                <a:cs typeface="Hiragino Kaku Gothic Pro W6" charset="-128"/>
              </a:endParaRPr>
            </a:p>
          </p:txBody>
        </p:sp>
      </p:grpSp>
    </p:spTree>
    <p:extLst>
      <p:ext uri="{BB962C8B-B14F-4D97-AF65-F5344CB8AC3E}">
        <p14:creationId xmlns:p14="http://schemas.microsoft.com/office/powerpoint/2010/main" val="1670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tl-どんなもの？"/>
          <p:cNvSpPr/>
          <p:nvPr/>
        </p:nvSpPr>
        <p:spPr>
          <a:xfrm>
            <a:off x="304797" y="173792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どんなもの？</a:t>
            </a:r>
          </a:p>
        </p:txBody>
      </p:sp>
      <p:sp>
        <p:nvSpPr>
          <p:cNvPr id="5" name="ttl-先行研究と比べて何がすごい？"/>
          <p:cNvSpPr/>
          <p:nvPr/>
        </p:nvSpPr>
        <p:spPr>
          <a:xfrm>
            <a:off x="6463549" y="343506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先行研究と比べて何がすごい？</a:t>
            </a:r>
          </a:p>
        </p:txBody>
      </p:sp>
      <p:sp>
        <p:nvSpPr>
          <p:cNvPr id="6" name="ttl-技術の手法や肝は？"/>
          <p:cNvSpPr/>
          <p:nvPr/>
        </p:nvSpPr>
        <p:spPr>
          <a:xfrm>
            <a:off x="30479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技術の手法や肝は？</a:t>
            </a:r>
          </a:p>
        </p:txBody>
      </p:sp>
      <p:sp>
        <p:nvSpPr>
          <p:cNvPr id="7" name="ttl-議論はある？"/>
          <p:cNvSpPr/>
          <p:nvPr/>
        </p:nvSpPr>
        <p:spPr>
          <a:xfrm>
            <a:off x="6463549" y="1734431"/>
            <a:ext cx="5420590"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議論はある？</a:t>
            </a:r>
          </a:p>
        </p:txBody>
      </p:sp>
      <p:sp>
        <p:nvSpPr>
          <p:cNvPr id="8" name="ttl-どうやって有効だと検証した？"/>
          <p:cNvSpPr/>
          <p:nvPr/>
        </p:nvSpPr>
        <p:spPr>
          <a:xfrm>
            <a:off x="270738" y="3451581"/>
            <a:ext cx="5454644"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どうやって有効だと検証した？</a:t>
            </a:r>
          </a:p>
        </p:txBody>
      </p:sp>
      <p:sp>
        <p:nvSpPr>
          <p:cNvPr id="9" name="ttl-次に読むべき論文は？"/>
          <p:cNvSpPr/>
          <p:nvPr/>
        </p:nvSpPr>
        <p:spPr>
          <a:xfrm>
            <a:off x="646355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次に読むべき論文は？</a:t>
            </a:r>
          </a:p>
        </p:txBody>
      </p:sp>
      <p:sp>
        <p:nvSpPr>
          <p:cNvPr id="17" name="txt-次に読むべき論文は？"/>
          <p:cNvSpPr txBox="1"/>
          <p:nvPr/>
        </p:nvSpPr>
        <p:spPr>
          <a:xfrm>
            <a:off x="6463548" y="5870152"/>
            <a:ext cx="5420591" cy="523220"/>
          </a:xfrm>
          <a:prstGeom prst="rect">
            <a:avLst/>
          </a:prstGeom>
          <a:noFill/>
          <a:ln>
            <a:noFill/>
          </a:ln>
        </p:spPr>
        <p:txBody>
          <a:bodyPr wrap="square" rtlCol="0">
            <a:spAutoFit/>
          </a:bodyPr>
          <a:lstStyle/>
          <a:p>
            <a:r>
              <a:rPr lang="en" altLang="ja-JP" sz="1400" dirty="0"/>
              <a:t>A Style-Based Generator Architecture for Generative Adversarial Networks</a:t>
            </a:r>
          </a:p>
        </p:txBody>
      </p:sp>
      <p:sp>
        <p:nvSpPr>
          <p:cNvPr id="16" name="txt-議論はある？"/>
          <p:cNvSpPr txBox="1"/>
          <p:nvPr/>
        </p:nvSpPr>
        <p:spPr>
          <a:xfrm>
            <a:off x="6463549" y="2438161"/>
            <a:ext cx="5420591" cy="738664"/>
          </a:xfrm>
          <a:prstGeom prst="rect">
            <a:avLst/>
          </a:prstGeom>
          <a:noFill/>
          <a:ln>
            <a:noFill/>
          </a:ln>
        </p:spPr>
        <p:txBody>
          <a:bodyPr wrap="square" rtlCol="0">
            <a:spAutoFit/>
          </a:bodyPr>
          <a:lstStyle/>
          <a:p>
            <a:r>
              <a:rPr kumimoji="1" lang="ja-JP" altLang="en-US" sz="1400"/>
              <a:t>この手法は質が高く、大きな解像度でも安定しているが、</a:t>
            </a:r>
            <a:r>
              <a:rPr lang="ja-JP" altLang="en-US" sz="1400"/>
              <a:t>特定のオブジェクトが曲線ではなく真っ直ぐであるなど、フォトリアリズムにはまだ手が届いていない。</a:t>
            </a:r>
            <a:endParaRPr kumimoji="1" lang="ja-JP" altLang="en-US" sz="1400" dirty="0"/>
          </a:p>
        </p:txBody>
      </p:sp>
      <p:sp>
        <p:nvSpPr>
          <p:cNvPr id="15" name="txt-どうやって有効だと検証した？"/>
          <p:cNvSpPr txBox="1"/>
          <p:nvPr/>
        </p:nvSpPr>
        <p:spPr>
          <a:xfrm>
            <a:off x="270738" y="4159920"/>
            <a:ext cx="5420590" cy="307777"/>
          </a:xfrm>
          <a:prstGeom prst="rect">
            <a:avLst/>
          </a:prstGeom>
          <a:noFill/>
          <a:ln>
            <a:noFill/>
          </a:ln>
        </p:spPr>
        <p:txBody>
          <a:bodyPr wrap="square" rtlCol="0">
            <a:spAutoFit/>
          </a:bodyPr>
          <a:lstStyle/>
          <a:p>
            <a:r>
              <a:rPr lang="en-US" altLang="ja-JP" sz="1400" dirty="0"/>
              <a:t>SWD</a:t>
            </a:r>
            <a:r>
              <a:rPr lang="ja-JP" altLang="en-US" sz="1400"/>
              <a:t>と</a:t>
            </a:r>
            <a:r>
              <a:rPr lang="en-US" altLang="ja-JP" sz="1400" dirty="0"/>
              <a:t>MS–SSIM</a:t>
            </a:r>
            <a:r>
              <a:rPr lang="ja-JP" altLang="en-US" sz="1400"/>
              <a:t>を用いて</a:t>
            </a:r>
            <a:r>
              <a:rPr lang="en-US" altLang="ja-JP" sz="1400" dirty="0"/>
              <a:t>j</a:t>
            </a:r>
            <a:r>
              <a:rPr lang="ja-JP" altLang="en-US" sz="1400"/>
              <a:t>従来の方法と比較し、評価した。</a:t>
            </a:r>
            <a:endParaRPr lang="en-US" altLang="ja-JP" sz="1400" dirty="0"/>
          </a:p>
        </p:txBody>
      </p:sp>
      <p:sp>
        <p:nvSpPr>
          <p:cNvPr id="14" name="txt-技術の手法や肝は？"/>
          <p:cNvSpPr txBox="1"/>
          <p:nvPr/>
        </p:nvSpPr>
        <p:spPr>
          <a:xfrm>
            <a:off x="304791" y="5878816"/>
            <a:ext cx="5420591" cy="738664"/>
          </a:xfrm>
          <a:prstGeom prst="rect">
            <a:avLst/>
          </a:prstGeom>
          <a:noFill/>
          <a:ln>
            <a:noFill/>
          </a:ln>
        </p:spPr>
        <p:txBody>
          <a:bodyPr wrap="square" rtlCol="0">
            <a:spAutoFit/>
          </a:bodyPr>
          <a:lstStyle/>
          <a:p>
            <a:r>
              <a:rPr lang="en-US" altLang="ja-JP" sz="1400" dirty="0"/>
              <a:t>G</a:t>
            </a:r>
            <a:r>
              <a:rPr lang="ja-JP" altLang="en-US" sz="1400"/>
              <a:t>と</a:t>
            </a:r>
            <a:r>
              <a:rPr lang="en-US" altLang="ja-JP" sz="1400" dirty="0"/>
              <a:t>D</a:t>
            </a:r>
            <a:r>
              <a:rPr lang="ja-JP" altLang="en-US" sz="1400"/>
              <a:t>の両方を低解像度から高解像度へ段階的に学習させるためにレイヤーを追加していくことで、学習を高速化し、大幅にそれを安定させて高い質の画像を生成することができるというもの。</a:t>
            </a:r>
            <a:endParaRPr lang="en-US" altLang="ja-JP" sz="1400" dirty="0"/>
          </a:p>
        </p:txBody>
      </p:sp>
      <p:sp>
        <p:nvSpPr>
          <p:cNvPr id="13" name="txt-先行研究と比べて何がすごい？"/>
          <p:cNvSpPr txBox="1"/>
          <p:nvPr/>
        </p:nvSpPr>
        <p:spPr>
          <a:xfrm>
            <a:off x="6463548" y="4126019"/>
            <a:ext cx="5420591" cy="523220"/>
          </a:xfrm>
          <a:prstGeom prst="rect">
            <a:avLst/>
          </a:prstGeom>
          <a:noFill/>
          <a:ln>
            <a:noFill/>
          </a:ln>
        </p:spPr>
        <p:txBody>
          <a:bodyPr wrap="square" rtlCol="0">
            <a:spAutoFit/>
          </a:bodyPr>
          <a:lstStyle/>
          <a:p>
            <a:r>
              <a:rPr lang="ja-JP" altLang="en-US" sz="1400"/>
              <a:t>この手法は最初は評価が浅くて迅速であるため、最初のうちに学習を素早く済ませることで、従来の手法に比べ大幅に早い。</a:t>
            </a:r>
            <a:endParaRPr kumimoji="1" lang="ja-JP" altLang="en-US" sz="1400" dirty="0"/>
          </a:p>
        </p:txBody>
      </p:sp>
      <p:sp>
        <p:nvSpPr>
          <p:cNvPr id="12" name="txt-どんなもの？"/>
          <p:cNvSpPr txBox="1"/>
          <p:nvPr/>
        </p:nvSpPr>
        <p:spPr>
          <a:xfrm>
            <a:off x="304793" y="2446996"/>
            <a:ext cx="5420590" cy="523220"/>
          </a:xfrm>
          <a:prstGeom prst="rect">
            <a:avLst/>
          </a:prstGeom>
          <a:noFill/>
          <a:ln>
            <a:noFill/>
          </a:ln>
        </p:spPr>
        <p:txBody>
          <a:bodyPr wrap="square" rtlCol="0">
            <a:spAutoFit/>
          </a:bodyPr>
          <a:lstStyle/>
          <a:p>
            <a:r>
              <a:rPr lang="en-US" altLang="ja-JP" sz="1400" dirty="0"/>
              <a:t>generator</a:t>
            </a:r>
            <a:r>
              <a:rPr lang="ja-JP" altLang="en-US" sz="1400"/>
              <a:t>と</a:t>
            </a:r>
            <a:r>
              <a:rPr lang="en-US" altLang="ja-JP" sz="1400" dirty="0"/>
              <a:t>discriminator</a:t>
            </a:r>
            <a:r>
              <a:rPr lang="ja-JP" altLang="en-US" sz="1400"/>
              <a:t>の両方を段階的に学習させる新しい</a:t>
            </a:r>
            <a:r>
              <a:rPr lang="en-US" altLang="ja-JP" sz="1400" dirty="0"/>
              <a:t>GAN</a:t>
            </a:r>
            <a:r>
              <a:rPr lang="ja-JP" altLang="en-US" sz="1400"/>
              <a:t>を書いたもの。</a:t>
            </a:r>
            <a:endParaRPr lang="en-US" altLang="ja-JP" sz="1400" dirty="0"/>
          </a:p>
        </p:txBody>
      </p:sp>
      <p:grpSp>
        <p:nvGrpSpPr>
          <p:cNvPr id="21" name="図形グループ 20"/>
          <p:cNvGrpSpPr/>
          <p:nvPr/>
        </p:nvGrpSpPr>
        <p:grpSpPr>
          <a:xfrm>
            <a:off x="0" y="2227"/>
            <a:ext cx="12192000" cy="1635874"/>
            <a:chOff x="123985" y="4333"/>
            <a:chExt cx="12192000" cy="1635874"/>
          </a:xfrm>
        </p:grpSpPr>
        <p:sp>
          <p:nvSpPr>
            <p:cNvPr id="10" name="txt-背景シドー"/>
            <p:cNvSpPr/>
            <p:nvPr/>
          </p:nvSpPr>
          <p:spPr>
            <a:xfrm>
              <a:off x="123985" y="4333"/>
              <a:ext cx="12192000" cy="1635874"/>
            </a:xfrm>
            <a:prstGeom prst="rect">
              <a:avLst/>
            </a:prstGeom>
            <a:solidFill>
              <a:schemeClr val="tx1">
                <a:lumMod val="65000"/>
                <a:lumOff val="3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2790986" y="58425"/>
              <a:ext cx="6858000" cy="646331"/>
            </a:xfrm>
            <a:prstGeom prst="rect">
              <a:avLst/>
            </a:prstGeom>
            <a:noFill/>
          </p:spPr>
          <p:txBody>
            <a:bodyPr wrap="square" rtlCol="0">
              <a:spAutoFit/>
            </a:bodyPr>
            <a:lstStyle/>
            <a:p>
              <a:pPr algn="ctr"/>
              <a:r>
                <a:rPr lang="en" altLang="ja-JP" b="1" dirty="0">
                  <a:solidFill>
                    <a:schemeClr val="bg1"/>
                  </a:solidFill>
                </a:rPr>
                <a:t>Progressive Growing of GANs for Improved Quality, Stability, and Variation</a:t>
              </a:r>
            </a:p>
          </p:txBody>
        </p:sp>
        <p:sp>
          <p:nvSpPr>
            <p:cNvPr id="19" name="テキスト ボックス 18"/>
            <p:cNvSpPr txBox="1"/>
            <p:nvPr/>
          </p:nvSpPr>
          <p:spPr>
            <a:xfrm>
              <a:off x="3003330" y="673898"/>
              <a:ext cx="6858000" cy="523220"/>
            </a:xfrm>
            <a:prstGeom prst="rect">
              <a:avLst/>
            </a:prstGeom>
            <a:noFill/>
          </p:spPr>
          <p:txBody>
            <a:bodyPr wrap="square" rtlCol="0">
              <a:spAutoFit/>
            </a:bodyPr>
            <a:lstStyle/>
            <a:p>
              <a:r>
                <a:rPr lang="en" altLang="ja-JP" sz="1400" dirty="0"/>
                <a:t>(Submitted on 27 Oct 2017 (v1), last revised 26 Feb 2018 (this version, v3)) Tero Karras, Timo Aila, Samuli Laine, Jaakko Lehtinen</a:t>
              </a:r>
            </a:p>
          </p:txBody>
        </p:sp>
        <p:sp>
          <p:nvSpPr>
            <p:cNvPr id="20" name="テキスト ボックス 19"/>
            <p:cNvSpPr txBox="1"/>
            <p:nvPr/>
          </p:nvSpPr>
          <p:spPr>
            <a:xfrm>
              <a:off x="2667000" y="1274386"/>
              <a:ext cx="6858000" cy="276999"/>
            </a:xfrm>
            <a:prstGeom prst="rect">
              <a:avLst/>
            </a:prstGeom>
            <a:noFill/>
          </p:spPr>
          <p:txBody>
            <a:bodyPr wrap="square" rtlCol="0">
              <a:spAutoFit/>
            </a:bodyPr>
            <a:lstStyle/>
            <a:p>
              <a:pPr algn="ctr"/>
              <a:r>
                <a:rPr lang="en" altLang="ja-JP" sz="1200" dirty="0">
                  <a:hlinkClick r:id="rId2"/>
                </a:rPr>
                <a:t>https://arxiv.org/abs/1710.10196</a:t>
              </a:r>
              <a:endParaRPr kumimoji="1" lang="ja-JP" altLang="en-US" sz="1200" dirty="0">
                <a:solidFill>
                  <a:schemeClr val="bg1"/>
                </a:solidFill>
                <a:latin typeface="Hiragino Kaku Gothic Pro W6" charset="-128"/>
                <a:ea typeface="Hiragino Kaku Gothic Pro W6" charset="-128"/>
                <a:cs typeface="Hiragino Kaku Gothic Pro W6" charset="-128"/>
              </a:endParaRPr>
            </a:p>
          </p:txBody>
        </p:sp>
      </p:grpSp>
    </p:spTree>
    <p:extLst>
      <p:ext uri="{BB962C8B-B14F-4D97-AF65-F5344CB8AC3E}">
        <p14:creationId xmlns:p14="http://schemas.microsoft.com/office/powerpoint/2010/main" val="338076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tl-どんなもの？"/>
          <p:cNvSpPr/>
          <p:nvPr/>
        </p:nvSpPr>
        <p:spPr>
          <a:xfrm>
            <a:off x="304797" y="173792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どんなもの？</a:t>
            </a:r>
          </a:p>
        </p:txBody>
      </p:sp>
      <p:sp>
        <p:nvSpPr>
          <p:cNvPr id="5" name="ttl-先行研究と比べて何がすごい？"/>
          <p:cNvSpPr/>
          <p:nvPr/>
        </p:nvSpPr>
        <p:spPr>
          <a:xfrm>
            <a:off x="6463549" y="343506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先行研究と比べて何がすごい？</a:t>
            </a:r>
          </a:p>
        </p:txBody>
      </p:sp>
      <p:sp>
        <p:nvSpPr>
          <p:cNvPr id="6" name="ttl-技術の手法や肝は？"/>
          <p:cNvSpPr/>
          <p:nvPr/>
        </p:nvSpPr>
        <p:spPr>
          <a:xfrm>
            <a:off x="30479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技術の手法や肝は？</a:t>
            </a:r>
          </a:p>
        </p:txBody>
      </p:sp>
      <p:sp>
        <p:nvSpPr>
          <p:cNvPr id="7" name="ttl-議論はある？"/>
          <p:cNvSpPr/>
          <p:nvPr/>
        </p:nvSpPr>
        <p:spPr>
          <a:xfrm>
            <a:off x="6463549" y="1734431"/>
            <a:ext cx="5420590"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議論はある？</a:t>
            </a:r>
          </a:p>
        </p:txBody>
      </p:sp>
      <p:sp>
        <p:nvSpPr>
          <p:cNvPr id="8" name="ttl-どうやって有効だと検証した？"/>
          <p:cNvSpPr/>
          <p:nvPr/>
        </p:nvSpPr>
        <p:spPr>
          <a:xfrm>
            <a:off x="270738" y="3451581"/>
            <a:ext cx="5454644"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どうやって有効だと検証した？</a:t>
            </a:r>
          </a:p>
        </p:txBody>
      </p:sp>
      <p:sp>
        <p:nvSpPr>
          <p:cNvPr id="9" name="ttl-次に読むべき論文は？"/>
          <p:cNvSpPr/>
          <p:nvPr/>
        </p:nvSpPr>
        <p:spPr>
          <a:xfrm>
            <a:off x="646355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次に読むべき論文は？</a:t>
            </a:r>
          </a:p>
        </p:txBody>
      </p:sp>
      <p:sp>
        <p:nvSpPr>
          <p:cNvPr id="15" name="txt-どうやって有効だと検証した？"/>
          <p:cNvSpPr txBox="1"/>
          <p:nvPr/>
        </p:nvSpPr>
        <p:spPr>
          <a:xfrm>
            <a:off x="270738" y="4159920"/>
            <a:ext cx="5420590" cy="523220"/>
          </a:xfrm>
          <a:prstGeom prst="rect">
            <a:avLst/>
          </a:prstGeom>
          <a:noFill/>
          <a:ln>
            <a:noFill/>
          </a:ln>
        </p:spPr>
        <p:txBody>
          <a:bodyPr wrap="square" rtlCol="0">
            <a:spAutoFit/>
          </a:bodyPr>
          <a:lstStyle/>
          <a:p>
            <a:r>
              <a:rPr lang="ja-JP" altLang="en-US" sz="1400"/>
              <a:t>従来の手法と</a:t>
            </a:r>
            <a:r>
              <a:rPr lang="en-US" altLang="ja-JP" sz="1400" dirty="0"/>
              <a:t> </a:t>
            </a:r>
            <a:r>
              <a:rPr lang="en" altLang="ja-JP" sz="1400" dirty="0"/>
              <a:t>FID score </a:t>
            </a:r>
            <a:r>
              <a:rPr lang="ja-JP" altLang="en-US" sz="1400"/>
              <a:t>や</a:t>
            </a:r>
            <a:r>
              <a:rPr lang="en-US" altLang="ja-JP" sz="1400" dirty="0"/>
              <a:t> </a:t>
            </a:r>
            <a:r>
              <a:rPr lang="en" altLang="ja-JP" sz="1400" dirty="0"/>
              <a:t>Perceptual path length</a:t>
            </a:r>
            <a:r>
              <a:rPr lang="ja-JP" altLang="en-US" sz="1400"/>
              <a:t>と</a:t>
            </a:r>
            <a:r>
              <a:rPr lang="en" altLang="ja-JP" sz="1400" dirty="0"/>
              <a:t>Linear separability </a:t>
            </a:r>
            <a:r>
              <a:rPr lang="ja-JP" altLang="en-US" sz="1400"/>
              <a:t>を比較して有効であることを検証した。</a:t>
            </a:r>
            <a:endParaRPr lang="en-US" altLang="ja-JP" sz="1400" dirty="0"/>
          </a:p>
        </p:txBody>
      </p:sp>
      <p:sp>
        <p:nvSpPr>
          <p:cNvPr id="14" name="txt-技術の手法や肝は？"/>
          <p:cNvSpPr txBox="1"/>
          <p:nvPr/>
        </p:nvSpPr>
        <p:spPr>
          <a:xfrm>
            <a:off x="304791" y="5878816"/>
            <a:ext cx="5420591" cy="523220"/>
          </a:xfrm>
          <a:prstGeom prst="rect">
            <a:avLst/>
          </a:prstGeom>
          <a:noFill/>
          <a:ln>
            <a:noFill/>
          </a:ln>
        </p:spPr>
        <p:txBody>
          <a:bodyPr wrap="square" rtlCol="0">
            <a:spAutoFit/>
          </a:bodyPr>
          <a:lstStyle/>
          <a:p>
            <a:r>
              <a:rPr lang="ja-JP" altLang="en-US" sz="1400"/>
              <a:t>はじめに入力を中間潜在空間にマッピングするマッピングネットワークとガウスノイズを追加する合成ネットワークを使うこと。</a:t>
            </a:r>
            <a:endParaRPr kumimoji="1" lang="ja-JP" altLang="en-US" sz="1400" dirty="0"/>
          </a:p>
        </p:txBody>
      </p:sp>
      <p:sp>
        <p:nvSpPr>
          <p:cNvPr id="13" name="txt-先行研究と比べて何がすごい？"/>
          <p:cNvSpPr txBox="1"/>
          <p:nvPr/>
        </p:nvSpPr>
        <p:spPr>
          <a:xfrm>
            <a:off x="6463548" y="4126019"/>
            <a:ext cx="5420591" cy="523220"/>
          </a:xfrm>
          <a:prstGeom prst="rect">
            <a:avLst/>
          </a:prstGeom>
          <a:noFill/>
          <a:ln>
            <a:noFill/>
          </a:ln>
        </p:spPr>
        <p:txBody>
          <a:bodyPr wrap="square" rtlCol="0">
            <a:spAutoFit/>
          </a:bodyPr>
          <a:lstStyle/>
          <a:p>
            <a:r>
              <a:rPr kumimoji="1" lang="ja-JP" altLang="en-US" sz="1400"/>
              <a:t>ノイズを用いることでそばかすや髪などの要素にバリエーションを持たせた。</a:t>
            </a:r>
            <a:endParaRPr kumimoji="1" lang="ja-JP" altLang="en-US" sz="1400" dirty="0"/>
          </a:p>
        </p:txBody>
      </p:sp>
      <p:sp>
        <p:nvSpPr>
          <p:cNvPr id="12" name="txt-どんなもの？"/>
          <p:cNvSpPr txBox="1"/>
          <p:nvPr/>
        </p:nvSpPr>
        <p:spPr>
          <a:xfrm>
            <a:off x="304793" y="2446996"/>
            <a:ext cx="5420590" cy="738664"/>
          </a:xfrm>
          <a:prstGeom prst="rect">
            <a:avLst/>
          </a:prstGeom>
          <a:noFill/>
          <a:ln>
            <a:noFill/>
          </a:ln>
        </p:spPr>
        <p:txBody>
          <a:bodyPr wrap="square" rtlCol="0">
            <a:spAutoFit/>
          </a:bodyPr>
          <a:lstStyle/>
          <a:p>
            <a:r>
              <a:rPr lang="ja-JP" altLang="en-US" sz="1400"/>
              <a:t>ノイズと組み合わせることで、生成された画像の確率的変動（そばかす、髪など）が自動的に教師なしでクラスタリングされ、直感的なスケールが可能になった</a:t>
            </a:r>
            <a:r>
              <a:rPr lang="en-US" altLang="ja-JP" sz="1400" dirty="0"/>
              <a:t>GAN</a:t>
            </a:r>
            <a:r>
              <a:rPr lang="ja-JP" altLang="en-US" sz="1400"/>
              <a:t>。</a:t>
            </a:r>
            <a:endParaRPr lang="en-US" altLang="ja-JP" sz="1400" dirty="0"/>
          </a:p>
        </p:txBody>
      </p:sp>
      <p:grpSp>
        <p:nvGrpSpPr>
          <p:cNvPr id="21" name="図形グループ 20"/>
          <p:cNvGrpSpPr/>
          <p:nvPr/>
        </p:nvGrpSpPr>
        <p:grpSpPr>
          <a:xfrm>
            <a:off x="0" y="2227"/>
            <a:ext cx="12192000" cy="1635874"/>
            <a:chOff x="123985" y="4333"/>
            <a:chExt cx="12192000" cy="1635874"/>
          </a:xfrm>
        </p:grpSpPr>
        <p:sp>
          <p:nvSpPr>
            <p:cNvPr id="10" name="txt-背景シドー"/>
            <p:cNvSpPr/>
            <p:nvPr/>
          </p:nvSpPr>
          <p:spPr>
            <a:xfrm>
              <a:off x="123985" y="4333"/>
              <a:ext cx="12192000" cy="1635874"/>
            </a:xfrm>
            <a:prstGeom prst="rect">
              <a:avLst/>
            </a:prstGeom>
            <a:solidFill>
              <a:schemeClr val="tx1">
                <a:lumMod val="65000"/>
                <a:lumOff val="3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2790986" y="58425"/>
              <a:ext cx="6858000" cy="646331"/>
            </a:xfrm>
            <a:prstGeom prst="rect">
              <a:avLst/>
            </a:prstGeom>
            <a:noFill/>
          </p:spPr>
          <p:txBody>
            <a:bodyPr wrap="square" rtlCol="0">
              <a:spAutoFit/>
            </a:bodyPr>
            <a:lstStyle/>
            <a:p>
              <a:pPr algn="ctr"/>
              <a:r>
                <a:rPr lang="en" altLang="ja-JP" b="1" dirty="0">
                  <a:solidFill>
                    <a:schemeClr val="bg1"/>
                  </a:solidFill>
                </a:rPr>
                <a:t>A Style-Based Generator Architecture for Generative Adversarial Networks</a:t>
              </a:r>
            </a:p>
          </p:txBody>
        </p:sp>
        <p:sp>
          <p:nvSpPr>
            <p:cNvPr id="19" name="テキスト ボックス 18"/>
            <p:cNvSpPr txBox="1"/>
            <p:nvPr/>
          </p:nvSpPr>
          <p:spPr>
            <a:xfrm>
              <a:off x="3003330" y="673898"/>
              <a:ext cx="6858000" cy="523220"/>
            </a:xfrm>
            <a:prstGeom prst="rect">
              <a:avLst/>
            </a:prstGeom>
            <a:noFill/>
          </p:spPr>
          <p:txBody>
            <a:bodyPr wrap="square" rtlCol="0">
              <a:spAutoFit/>
            </a:bodyPr>
            <a:lstStyle/>
            <a:p>
              <a:r>
                <a:rPr lang="en" altLang="ja-JP" sz="1400" dirty="0"/>
                <a:t>(Submitted on 12 Dec 2018 (v1), last revised 29 Mar 2019 (this version, v3) ) </a:t>
              </a:r>
              <a:r>
                <a:rPr lang="en" altLang="ja-JP" sz="1400" dirty="0" err="1"/>
                <a:t>Tero</a:t>
              </a:r>
              <a:r>
                <a:rPr lang="en" altLang="ja-JP" sz="1400" dirty="0"/>
                <a:t> </a:t>
              </a:r>
              <a:r>
                <a:rPr lang="en" altLang="ja-JP" sz="1400" dirty="0" err="1"/>
                <a:t>Karras</a:t>
              </a:r>
              <a:r>
                <a:rPr lang="en" altLang="ja-JP" sz="1400" dirty="0"/>
                <a:t>, </a:t>
              </a:r>
              <a:r>
                <a:rPr lang="en" altLang="ja-JP" sz="1400" dirty="0" err="1"/>
                <a:t>Samuli</a:t>
              </a:r>
              <a:r>
                <a:rPr lang="en" altLang="ja-JP" sz="1400" dirty="0"/>
                <a:t> Laine, Timo Aila</a:t>
              </a:r>
            </a:p>
          </p:txBody>
        </p:sp>
        <p:sp>
          <p:nvSpPr>
            <p:cNvPr id="20" name="テキスト ボックス 19"/>
            <p:cNvSpPr txBox="1"/>
            <p:nvPr/>
          </p:nvSpPr>
          <p:spPr>
            <a:xfrm>
              <a:off x="2667000" y="1274386"/>
              <a:ext cx="6858000" cy="276999"/>
            </a:xfrm>
            <a:prstGeom prst="rect">
              <a:avLst/>
            </a:prstGeom>
            <a:noFill/>
          </p:spPr>
          <p:txBody>
            <a:bodyPr wrap="square" rtlCol="0">
              <a:spAutoFit/>
            </a:bodyPr>
            <a:lstStyle/>
            <a:p>
              <a:pPr algn="ctr"/>
              <a:r>
                <a:rPr lang="en" altLang="ja-JP" sz="1200" dirty="0">
                  <a:hlinkClick r:id="rId2"/>
                </a:rPr>
                <a:t>https://arxiv.org/abs/1812.04948</a:t>
              </a:r>
              <a:endParaRPr kumimoji="1" lang="ja-JP" altLang="en-US" sz="1200" dirty="0">
                <a:solidFill>
                  <a:schemeClr val="bg1"/>
                </a:solidFill>
                <a:latin typeface="Hiragino Kaku Gothic Pro W6" charset="-128"/>
                <a:ea typeface="Hiragino Kaku Gothic Pro W6" charset="-128"/>
                <a:cs typeface="Hiragino Kaku Gothic Pro W6" charset="-128"/>
              </a:endParaRPr>
            </a:p>
          </p:txBody>
        </p:sp>
      </p:grpSp>
      <p:sp>
        <p:nvSpPr>
          <p:cNvPr id="22" name="txt-先行研究と比べて何がすごい？">
            <a:extLst>
              <a:ext uri="{FF2B5EF4-FFF2-40B4-BE49-F238E27FC236}">
                <a16:creationId xmlns:a16="http://schemas.microsoft.com/office/drawing/2014/main" id="{EBB6E8CE-2B47-6540-8F91-99F02A7EDB37}"/>
              </a:ext>
            </a:extLst>
          </p:cNvPr>
          <p:cNvSpPr txBox="1"/>
          <p:nvPr/>
        </p:nvSpPr>
        <p:spPr>
          <a:xfrm>
            <a:off x="6463547" y="2447738"/>
            <a:ext cx="5420591" cy="307777"/>
          </a:xfrm>
          <a:prstGeom prst="rect">
            <a:avLst/>
          </a:prstGeom>
          <a:noFill/>
          <a:ln>
            <a:noFill/>
          </a:ln>
        </p:spPr>
        <p:txBody>
          <a:bodyPr wrap="square" rtlCol="0">
            <a:spAutoFit/>
          </a:bodyPr>
          <a:lstStyle/>
          <a:p>
            <a:r>
              <a:rPr kumimoji="1" lang="ja-JP" altLang="en-US" sz="1400"/>
              <a:t>特になし。</a:t>
            </a:r>
            <a:endParaRPr kumimoji="1" lang="ja-JP" altLang="en-US" sz="1400" dirty="0"/>
          </a:p>
        </p:txBody>
      </p:sp>
      <p:sp>
        <p:nvSpPr>
          <p:cNvPr id="23" name="txt-先行研究と比べて何がすごい？">
            <a:extLst>
              <a:ext uri="{FF2B5EF4-FFF2-40B4-BE49-F238E27FC236}">
                <a16:creationId xmlns:a16="http://schemas.microsoft.com/office/drawing/2014/main" id="{86AD1AF6-14CE-1141-A4A9-F0583F4EAE34}"/>
              </a:ext>
            </a:extLst>
          </p:cNvPr>
          <p:cNvSpPr txBox="1"/>
          <p:nvPr/>
        </p:nvSpPr>
        <p:spPr>
          <a:xfrm>
            <a:off x="6463547" y="5878816"/>
            <a:ext cx="5420591" cy="307777"/>
          </a:xfrm>
          <a:prstGeom prst="rect">
            <a:avLst/>
          </a:prstGeom>
          <a:noFill/>
          <a:ln>
            <a:noFill/>
          </a:ln>
        </p:spPr>
        <p:txBody>
          <a:bodyPr wrap="square" rtlCol="0">
            <a:spAutoFit/>
          </a:bodyPr>
          <a:lstStyle/>
          <a:p>
            <a:r>
              <a:rPr kumimoji="1" lang="ja-JP" altLang="en-US" sz="1400"/>
              <a:t>特になし。</a:t>
            </a:r>
            <a:endParaRPr kumimoji="1" lang="ja-JP" altLang="en-US" sz="1400" dirty="0"/>
          </a:p>
        </p:txBody>
      </p:sp>
    </p:spTree>
    <p:extLst>
      <p:ext uri="{BB962C8B-B14F-4D97-AF65-F5344CB8AC3E}">
        <p14:creationId xmlns:p14="http://schemas.microsoft.com/office/powerpoint/2010/main" val="32487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tl-どんなもの？"/>
          <p:cNvSpPr/>
          <p:nvPr/>
        </p:nvSpPr>
        <p:spPr>
          <a:xfrm>
            <a:off x="304797" y="173792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どんなもの？</a:t>
            </a:r>
          </a:p>
        </p:txBody>
      </p:sp>
      <p:sp>
        <p:nvSpPr>
          <p:cNvPr id="5" name="ttl-先行研究と比べて何がすごい？"/>
          <p:cNvSpPr/>
          <p:nvPr/>
        </p:nvSpPr>
        <p:spPr>
          <a:xfrm>
            <a:off x="6463549" y="343506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先行研究と比べて何がすごい？</a:t>
            </a:r>
          </a:p>
        </p:txBody>
      </p:sp>
      <p:sp>
        <p:nvSpPr>
          <p:cNvPr id="6" name="ttl-技術の手法や肝は？"/>
          <p:cNvSpPr/>
          <p:nvPr/>
        </p:nvSpPr>
        <p:spPr>
          <a:xfrm>
            <a:off x="30479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技術の手法や肝は？</a:t>
            </a:r>
          </a:p>
        </p:txBody>
      </p:sp>
      <p:sp>
        <p:nvSpPr>
          <p:cNvPr id="7" name="ttl-議論はある？"/>
          <p:cNvSpPr/>
          <p:nvPr/>
        </p:nvSpPr>
        <p:spPr>
          <a:xfrm>
            <a:off x="6463549" y="1734431"/>
            <a:ext cx="5420590"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議論はある？</a:t>
            </a:r>
          </a:p>
        </p:txBody>
      </p:sp>
      <p:sp>
        <p:nvSpPr>
          <p:cNvPr id="8" name="ttl-どうやって有効だと検証した？"/>
          <p:cNvSpPr/>
          <p:nvPr/>
        </p:nvSpPr>
        <p:spPr>
          <a:xfrm>
            <a:off x="270738" y="3451581"/>
            <a:ext cx="5454644"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どうやって有効だと検証した？</a:t>
            </a:r>
          </a:p>
        </p:txBody>
      </p:sp>
      <p:sp>
        <p:nvSpPr>
          <p:cNvPr id="9" name="ttl-次に読むべき論文は？"/>
          <p:cNvSpPr/>
          <p:nvPr/>
        </p:nvSpPr>
        <p:spPr>
          <a:xfrm>
            <a:off x="6463551" y="516881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次に読むべき論文は？</a:t>
            </a:r>
          </a:p>
        </p:txBody>
      </p:sp>
      <p:sp>
        <p:nvSpPr>
          <p:cNvPr id="16" name="txt-議論はある？"/>
          <p:cNvSpPr txBox="1"/>
          <p:nvPr/>
        </p:nvSpPr>
        <p:spPr>
          <a:xfrm>
            <a:off x="6463549" y="2438161"/>
            <a:ext cx="5420591" cy="738664"/>
          </a:xfrm>
          <a:prstGeom prst="rect">
            <a:avLst/>
          </a:prstGeom>
          <a:noFill/>
          <a:ln>
            <a:noFill/>
          </a:ln>
        </p:spPr>
        <p:txBody>
          <a:bodyPr wrap="square" rtlCol="0">
            <a:spAutoFit/>
          </a:bodyPr>
          <a:lstStyle/>
          <a:p>
            <a:r>
              <a:rPr lang="ja-JP" altLang="en-US" sz="1400"/>
              <a:t>色やテクスチャの変更を伴う翻訳タスクでは、この手法はしばしば成功するが、幾何学的な変更を必要とするタスクについてはほとんど成功していない。</a:t>
            </a:r>
            <a:endParaRPr kumimoji="1" lang="ja-JP" altLang="en-US" sz="1400" dirty="0"/>
          </a:p>
        </p:txBody>
      </p:sp>
      <p:sp>
        <p:nvSpPr>
          <p:cNvPr id="15" name="txt-どうやって有効だと検証した？"/>
          <p:cNvSpPr txBox="1"/>
          <p:nvPr/>
        </p:nvSpPr>
        <p:spPr>
          <a:xfrm>
            <a:off x="270738" y="4159920"/>
            <a:ext cx="5420590" cy="954107"/>
          </a:xfrm>
          <a:prstGeom prst="rect">
            <a:avLst/>
          </a:prstGeom>
          <a:noFill/>
          <a:ln>
            <a:noFill/>
          </a:ln>
        </p:spPr>
        <p:txBody>
          <a:bodyPr wrap="square" rtlCol="0">
            <a:spAutoFit/>
          </a:bodyPr>
          <a:lstStyle/>
          <a:p>
            <a:r>
              <a:rPr lang="en" altLang="ja-JP" sz="1400" dirty="0"/>
              <a:t>AMT perceptual studies</a:t>
            </a:r>
            <a:r>
              <a:rPr lang="ja-JP" altLang="en-US" sz="1400"/>
              <a:t>（人間の知覚）や、</a:t>
            </a:r>
            <a:r>
              <a:rPr lang="en" altLang="ja-JP" sz="1400" dirty="0"/>
              <a:t>FCN score</a:t>
            </a:r>
            <a:r>
              <a:rPr lang="ja-JP" altLang="en-US" sz="1400"/>
              <a:t>（生成された写真のラベルマップを予測し、</a:t>
            </a:r>
            <a:r>
              <a:rPr lang="en" altLang="ja-JP" sz="1400" dirty="0"/>
              <a:t> Semantic segmentation metrics</a:t>
            </a:r>
            <a:r>
              <a:rPr lang="ja-JP" altLang="en-US" sz="1400"/>
              <a:t> を用いて入力されたグラウンドトゥルースラベルとの比較を行う）を用いて。</a:t>
            </a:r>
            <a:endParaRPr lang="en-US" altLang="ja-JP" sz="1400" dirty="0"/>
          </a:p>
        </p:txBody>
      </p:sp>
      <p:sp>
        <p:nvSpPr>
          <p:cNvPr id="14" name="txt-技術の手法や肝は？"/>
          <p:cNvSpPr txBox="1"/>
          <p:nvPr/>
        </p:nvSpPr>
        <p:spPr>
          <a:xfrm>
            <a:off x="304791" y="5878816"/>
            <a:ext cx="5420591" cy="738664"/>
          </a:xfrm>
          <a:prstGeom prst="rect">
            <a:avLst/>
          </a:prstGeom>
          <a:noFill/>
          <a:ln>
            <a:noFill/>
          </a:ln>
        </p:spPr>
        <p:txBody>
          <a:bodyPr wrap="square" rtlCol="0">
            <a:spAutoFit/>
          </a:bodyPr>
          <a:lstStyle/>
          <a:p>
            <a:r>
              <a:rPr lang="en-US" altLang="ja-JP" sz="1400" dirty="0"/>
              <a:t>2</a:t>
            </a:r>
            <a:r>
              <a:rPr lang="ja-JP" altLang="en-US" sz="1400"/>
              <a:t>つの互いに逆な全単射のマッピング</a:t>
            </a:r>
            <a:r>
              <a:rPr lang="en" altLang="ja-JP" sz="1400" dirty="0"/>
              <a:t>G </a:t>
            </a:r>
            <a:r>
              <a:rPr lang="ja-JP" altLang="en" sz="1400"/>
              <a:t>：</a:t>
            </a:r>
            <a:r>
              <a:rPr lang="en" altLang="ja-JP" sz="1400" dirty="0"/>
              <a:t>X → Y</a:t>
            </a:r>
            <a:r>
              <a:rPr lang="ja-JP" altLang="en-US" sz="1400"/>
              <a:t>と</a:t>
            </a:r>
            <a:r>
              <a:rPr lang="en" altLang="ja-JP" sz="1400" dirty="0"/>
              <a:t>F </a:t>
            </a:r>
            <a:r>
              <a:rPr lang="ja-JP" altLang="en" sz="1400"/>
              <a:t>：</a:t>
            </a:r>
            <a:r>
              <a:rPr lang="en" altLang="ja-JP" sz="1400" dirty="0"/>
              <a:t>Y → X</a:t>
            </a:r>
            <a:r>
              <a:rPr lang="ja-JP" altLang="en-US" sz="1400"/>
              <a:t>を用意し、</a:t>
            </a:r>
            <a:r>
              <a:rPr lang="en-US" altLang="ja-JP" sz="1400" dirty="0"/>
              <a:t>G(X)</a:t>
            </a:r>
            <a:r>
              <a:rPr lang="ja-JP" altLang="en-US" sz="1400"/>
              <a:t>と</a:t>
            </a:r>
            <a:r>
              <a:rPr lang="en-US" altLang="ja-JP" sz="1400" dirty="0"/>
              <a:t>Y</a:t>
            </a:r>
            <a:r>
              <a:rPr lang="ja-JP" altLang="en-US" sz="1400"/>
              <a:t>を</a:t>
            </a:r>
            <a:r>
              <a:rPr lang="en-US" altLang="ja-JP" sz="1400" dirty="0"/>
              <a:t>Dy</a:t>
            </a:r>
            <a:r>
              <a:rPr lang="ja-JP" altLang="en-US" sz="1400"/>
              <a:t>で、</a:t>
            </a:r>
            <a:r>
              <a:rPr lang="en-US" altLang="ja-JP" sz="1400" dirty="0"/>
              <a:t>F(G(X))</a:t>
            </a:r>
            <a:r>
              <a:rPr lang="ja-JP" altLang="en-US" sz="1400"/>
              <a:t>と</a:t>
            </a:r>
            <a:r>
              <a:rPr lang="en-US" altLang="ja-JP" sz="1400" dirty="0"/>
              <a:t>X</a:t>
            </a:r>
            <a:r>
              <a:rPr lang="ja-JP" altLang="en-US" sz="1400"/>
              <a:t>を</a:t>
            </a:r>
            <a:r>
              <a:rPr lang="en-US" altLang="ja-JP" sz="1400" dirty="0"/>
              <a:t>Dx</a:t>
            </a:r>
            <a:r>
              <a:rPr lang="ja-JP" altLang="en-US" sz="1400"/>
              <a:t>で区別させようとすること。サイクル一貫性を持つこと。</a:t>
            </a:r>
            <a:endParaRPr kumimoji="1" lang="ja-JP" altLang="en-US" sz="1400" dirty="0"/>
          </a:p>
        </p:txBody>
      </p:sp>
      <p:sp>
        <p:nvSpPr>
          <p:cNvPr id="13" name="txt-先行研究と比べて何がすごい？"/>
          <p:cNvSpPr txBox="1"/>
          <p:nvPr/>
        </p:nvSpPr>
        <p:spPr>
          <a:xfrm>
            <a:off x="6463548" y="4126019"/>
            <a:ext cx="5420591" cy="523220"/>
          </a:xfrm>
          <a:prstGeom prst="rect">
            <a:avLst/>
          </a:prstGeom>
          <a:noFill/>
          <a:ln>
            <a:noFill/>
          </a:ln>
        </p:spPr>
        <p:txBody>
          <a:bodyPr wrap="square" rtlCol="0">
            <a:spAutoFit/>
          </a:bodyPr>
          <a:lstStyle/>
          <a:p>
            <a:r>
              <a:rPr kumimoji="1" lang="ja-JP" altLang="en-US" sz="1400"/>
              <a:t>ペアになっていないトレーニングデータから学習が行えるという点。</a:t>
            </a:r>
            <a:endParaRPr kumimoji="1" lang="ja-JP" altLang="en-US" sz="1400" dirty="0"/>
          </a:p>
        </p:txBody>
      </p:sp>
      <p:sp>
        <p:nvSpPr>
          <p:cNvPr id="12" name="txt-どんなもの？"/>
          <p:cNvSpPr txBox="1"/>
          <p:nvPr/>
        </p:nvSpPr>
        <p:spPr>
          <a:xfrm>
            <a:off x="304793" y="2446996"/>
            <a:ext cx="5420590" cy="954107"/>
          </a:xfrm>
          <a:prstGeom prst="rect">
            <a:avLst/>
          </a:prstGeom>
          <a:noFill/>
          <a:ln>
            <a:noFill/>
          </a:ln>
        </p:spPr>
        <p:txBody>
          <a:bodyPr wrap="square" rtlCol="0">
            <a:spAutoFit/>
          </a:bodyPr>
          <a:lstStyle/>
          <a:p>
            <a:r>
              <a:rPr lang="ja-JP" altLang="en-US" sz="1400"/>
              <a:t>ペアになっていない画像データで学習をし、ソースドメイン</a:t>
            </a:r>
            <a:r>
              <a:rPr lang="en" altLang="ja-JP" sz="1400" dirty="0"/>
              <a:t>X</a:t>
            </a:r>
            <a:r>
              <a:rPr lang="ja-JP" altLang="en-US" sz="1400"/>
              <a:t>からターゲットドメイン</a:t>
            </a:r>
            <a:r>
              <a:rPr lang="en" altLang="ja-JP" sz="1400" dirty="0"/>
              <a:t>Y</a:t>
            </a:r>
            <a:r>
              <a:rPr lang="ja-JP" altLang="en-US" sz="1400"/>
              <a:t>に画像を変換する方法。オブジェクトの変形、季節の変換、属性の変換、画像の強調などがタスクとしてある。</a:t>
            </a:r>
            <a:endParaRPr lang="en-US" altLang="ja-JP" sz="1400" dirty="0"/>
          </a:p>
        </p:txBody>
      </p:sp>
      <p:grpSp>
        <p:nvGrpSpPr>
          <p:cNvPr id="21" name="図形グループ 20"/>
          <p:cNvGrpSpPr/>
          <p:nvPr/>
        </p:nvGrpSpPr>
        <p:grpSpPr>
          <a:xfrm>
            <a:off x="0" y="2227"/>
            <a:ext cx="12192000" cy="1635874"/>
            <a:chOff x="123985" y="4333"/>
            <a:chExt cx="12192000" cy="1635874"/>
          </a:xfrm>
        </p:grpSpPr>
        <p:sp>
          <p:nvSpPr>
            <p:cNvPr id="10" name="txt-背景シドー"/>
            <p:cNvSpPr/>
            <p:nvPr/>
          </p:nvSpPr>
          <p:spPr>
            <a:xfrm>
              <a:off x="123985" y="4333"/>
              <a:ext cx="12192000" cy="1635874"/>
            </a:xfrm>
            <a:prstGeom prst="rect">
              <a:avLst/>
            </a:prstGeom>
            <a:solidFill>
              <a:schemeClr val="tx1">
                <a:lumMod val="65000"/>
                <a:lumOff val="3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2790986" y="58425"/>
              <a:ext cx="6858000" cy="646331"/>
            </a:xfrm>
            <a:prstGeom prst="rect">
              <a:avLst/>
            </a:prstGeom>
            <a:noFill/>
          </p:spPr>
          <p:txBody>
            <a:bodyPr wrap="square" rtlCol="0">
              <a:spAutoFit/>
            </a:bodyPr>
            <a:lstStyle/>
            <a:p>
              <a:pPr algn="ctr"/>
              <a:r>
                <a:rPr lang="en" altLang="ja-JP" b="1" dirty="0">
                  <a:solidFill>
                    <a:schemeClr val="bg1"/>
                  </a:solidFill>
                </a:rPr>
                <a:t>Unpaired Image-to-Image Translation using Cycle-Consistent Adversarial Networks</a:t>
              </a:r>
            </a:p>
          </p:txBody>
        </p:sp>
        <p:sp>
          <p:nvSpPr>
            <p:cNvPr id="19" name="テキスト ボックス 18"/>
            <p:cNvSpPr txBox="1"/>
            <p:nvPr/>
          </p:nvSpPr>
          <p:spPr>
            <a:xfrm>
              <a:off x="3003330" y="673898"/>
              <a:ext cx="6858000" cy="523220"/>
            </a:xfrm>
            <a:prstGeom prst="rect">
              <a:avLst/>
            </a:prstGeom>
            <a:noFill/>
          </p:spPr>
          <p:txBody>
            <a:bodyPr wrap="square" rtlCol="0">
              <a:spAutoFit/>
            </a:bodyPr>
            <a:lstStyle/>
            <a:p>
              <a:r>
                <a:rPr lang="en" altLang="ja-JP" sz="1400" dirty="0"/>
                <a:t>(Submitted on 30 Mar 2017 (v1), last revised 15 Nov 2018 (this version, v6)) Jun-Yan Zhu, Taesung Park, Phillip Isola, Alexei A. Efros</a:t>
              </a:r>
            </a:p>
          </p:txBody>
        </p:sp>
        <p:sp>
          <p:nvSpPr>
            <p:cNvPr id="20" name="テキスト ボックス 19"/>
            <p:cNvSpPr txBox="1"/>
            <p:nvPr/>
          </p:nvSpPr>
          <p:spPr>
            <a:xfrm>
              <a:off x="2667000" y="1274386"/>
              <a:ext cx="6858000" cy="276999"/>
            </a:xfrm>
            <a:prstGeom prst="rect">
              <a:avLst/>
            </a:prstGeom>
            <a:noFill/>
          </p:spPr>
          <p:txBody>
            <a:bodyPr wrap="square" rtlCol="0">
              <a:spAutoFit/>
            </a:bodyPr>
            <a:lstStyle/>
            <a:p>
              <a:pPr algn="ctr"/>
              <a:r>
                <a:rPr lang="en" altLang="ja-JP" sz="1200" dirty="0">
                  <a:hlinkClick r:id="rId2"/>
                </a:rPr>
                <a:t>https://arxiv.org/abs/1703.10593</a:t>
              </a:r>
              <a:endParaRPr kumimoji="1" lang="ja-JP" altLang="en-US" sz="1200" dirty="0">
                <a:solidFill>
                  <a:schemeClr val="bg1"/>
                </a:solidFill>
                <a:latin typeface="Hiragino Kaku Gothic Pro W6" charset="-128"/>
                <a:ea typeface="Hiragino Kaku Gothic Pro W6" charset="-128"/>
                <a:cs typeface="Hiragino Kaku Gothic Pro W6" charset="-128"/>
              </a:endParaRPr>
            </a:p>
          </p:txBody>
        </p:sp>
      </p:grpSp>
      <p:sp>
        <p:nvSpPr>
          <p:cNvPr id="2" name="テキスト ボックス 1">
            <a:extLst>
              <a:ext uri="{FF2B5EF4-FFF2-40B4-BE49-F238E27FC236}">
                <a16:creationId xmlns:a16="http://schemas.microsoft.com/office/drawing/2014/main" id="{A92082CE-7428-2745-A0E6-70B5889C2D0E}"/>
              </a:ext>
            </a:extLst>
          </p:cNvPr>
          <p:cNvSpPr txBox="1"/>
          <p:nvPr/>
        </p:nvSpPr>
        <p:spPr>
          <a:xfrm>
            <a:off x="7273159" y="6096000"/>
            <a:ext cx="184731" cy="369332"/>
          </a:xfrm>
          <a:prstGeom prst="rect">
            <a:avLst/>
          </a:prstGeom>
          <a:noFill/>
        </p:spPr>
        <p:txBody>
          <a:bodyPr wrap="none" rtlCol="0">
            <a:spAutoFit/>
          </a:bodyPr>
          <a:lstStyle/>
          <a:p>
            <a:endParaRPr kumimoji="1" lang="ja-JP" altLang="en-US"/>
          </a:p>
        </p:txBody>
      </p:sp>
      <p:sp>
        <p:nvSpPr>
          <p:cNvPr id="22" name="txt-先行研究と比べて何がすごい？">
            <a:extLst>
              <a:ext uri="{FF2B5EF4-FFF2-40B4-BE49-F238E27FC236}">
                <a16:creationId xmlns:a16="http://schemas.microsoft.com/office/drawing/2014/main" id="{0A279B7A-A658-A74D-95A4-79EB8506A1A1}"/>
              </a:ext>
            </a:extLst>
          </p:cNvPr>
          <p:cNvSpPr txBox="1"/>
          <p:nvPr/>
        </p:nvSpPr>
        <p:spPr>
          <a:xfrm>
            <a:off x="6463547" y="5878816"/>
            <a:ext cx="5420591" cy="307777"/>
          </a:xfrm>
          <a:prstGeom prst="rect">
            <a:avLst/>
          </a:prstGeom>
          <a:noFill/>
          <a:ln>
            <a:noFill/>
          </a:ln>
        </p:spPr>
        <p:txBody>
          <a:bodyPr wrap="square" rtlCol="0">
            <a:spAutoFit/>
          </a:bodyPr>
          <a:lstStyle/>
          <a:p>
            <a:r>
              <a:rPr kumimoji="1" lang="ja-JP" altLang="en-US" sz="1400"/>
              <a:t>特になし。</a:t>
            </a:r>
            <a:endParaRPr kumimoji="1" lang="ja-JP" altLang="en-US" sz="1400" dirty="0"/>
          </a:p>
        </p:txBody>
      </p:sp>
    </p:spTree>
    <p:extLst>
      <p:ext uri="{BB962C8B-B14F-4D97-AF65-F5344CB8AC3E}">
        <p14:creationId xmlns:p14="http://schemas.microsoft.com/office/powerpoint/2010/main" val="18707088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935</Words>
  <Application>Microsoft Macintosh PowerPoint</Application>
  <PresentationFormat>ワイド画面</PresentationFormat>
  <Paragraphs>62</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Hiragino Kaku Gothic Pro W6</vt:lpstr>
      <vt:lpstr>游ゴシック</vt:lpstr>
      <vt:lpstr>游ゴシック Light</vt:lpstr>
      <vt:lpstr>Arial</vt:lpstr>
      <vt:lpstr>Office テーマ</vt:lpstr>
      <vt:lpstr>論文紹介</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本野航平</dc:creator>
  <cp:lastModifiedBy>本野航平</cp:lastModifiedBy>
  <cp:revision>30</cp:revision>
  <dcterms:created xsi:type="dcterms:W3CDTF">2019-09-16T06:01:06Z</dcterms:created>
  <dcterms:modified xsi:type="dcterms:W3CDTF">2019-10-31T12:36:41Z</dcterms:modified>
</cp:coreProperties>
</file>