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62626"/>
    <a:srgbClr val="595959"/>
    <a:srgbClr val="A5BBE3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4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6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14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9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79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A099AE2-A253-4658-BF67-70E57BD4AE46}"/>
              </a:ext>
            </a:extLst>
          </p:cNvPr>
          <p:cNvCxnSpPr/>
          <p:nvPr userDrawn="1"/>
        </p:nvCxnSpPr>
        <p:spPr>
          <a:xfrm>
            <a:off x="1" y="6287684"/>
            <a:ext cx="9905999" cy="0"/>
          </a:xfrm>
          <a:prstGeom prst="line">
            <a:avLst/>
          </a:prstGeom>
          <a:ln w="38100">
            <a:solidFill>
              <a:srgbClr val="254A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6BAD39B-27F7-4563-9890-A93A50D72D87}"/>
              </a:ext>
            </a:extLst>
          </p:cNvPr>
          <p:cNvCxnSpPr/>
          <p:nvPr userDrawn="1"/>
        </p:nvCxnSpPr>
        <p:spPr>
          <a:xfrm>
            <a:off x="1" y="724287"/>
            <a:ext cx="9905999" cy="0"/>
          </a:xfrm>
          <a:prstGeom prst="line">
            <a:avLst/>
          </a:prstGeom>
          <a:ln w="38100">
            <a:solidFill>
              <a:srgbClr val="254A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B1C779-AC75-413D-9A23-9030D9E2F5D6}"/>
              </a:ext>
            </a:extLst>
          </p:cNvPr>
          <p:cNvSpPr txBox="1"/>
          <p:nvPr userDrawn="1"/>
        </p:nvSpPr>
        <p:spPr>
          <a:xfrm>
            <a:off x="76705" y="6451590"/>
            <a:ext cx="963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2020.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＃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＃　第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寺子屋　ベイズ最適化　　　　　　　　　　　　　　　　　　　　　</a:t>
            </a: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転載禁止</a:t>
            </a:r>
          </a:p>
        </p:txBody>
      </p:sp>
    </p:spTree>
    <p:extLst>
      <p:ext uri="{BB962C8B-B14F-4D97-AF65-F5344CB8AC3E}">
        <p14:creationId xmlns:p14="http://schemas.microsoft.com/office/powerpoint/2010/main" val="32464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94A1-DB8E-4DB5-AB91-761F0F04ACE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E92-F7BD-46B8-96AF-AE57A20AE3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1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372594A1-DB8E-4DB5-AB91-761F0F04ACE9}" type="datetimeFigureOut">
              <a:rPr kumimoji="1" lang="ja-JP" altLang="en-US" smtClean="0"/>
              <a:pPr/>
              <a:t>2020/6/23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B3C8E92-F7BD-46B8-96AF-AE57A20AE3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71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5B9AC-13D5-4566-94B6-FE726726A0E7}"/>
              </a:ext>
            </a:extLst>
          </p:cNvPr>
          <p:cNvSpPr txBox="1"/>
          <p:nvPr/>
        </p:nvSpPr>
        <p:spPr>
          <a:xfrm>
            <a:off x="1588957" y="978269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寺子屋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ベイズ最適化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FD7737-D5EB-4A83-B917-0FCDE5786619}"/>
              </a:ext>
            </a:extLst>
          </p:cNvPr>
          <p:cNvSpPr txBox="1"/>
          <p:nvPr/>
        </p:nvSpPr>
        <p:spPr>
          <a:xfrm>
            <a:off x="3067986" y="480326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理化学研究所 革新知能統合研究センター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名古屋大学 未来材料・システム研究所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沓掛健太朗</a:t>
            </a:r>
          </a:p>
        </p:txBody>
      </p:sp>
    </p:spTree>
    <p:extLst>
      <p:ext uri="{BB962C8B-B14F-4D97-AF65-F5344CB8AC3E}">
        <p14:creationId xmlns:p14="http://schemas.microsoft.com/office/powerpoint/2010/main" val="281650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0C30E04-A4C1-41E0-BD78-99B2B8E4301F}"/>
              </a:ext>
            </a:extLst>
          </p:cNvPr>
          <p:cNvSpPr/>
          <p:nvPr/>
        </p:nvSpPr>
        <p:spPr>
          <a:xfrm>
            <a:off x="827306" y="2562058"/>
            <a:ext cx="3439886" cy="2114445"/>
          </a:xfrm>
          <a:custGeom>
            <a:avLst/>
            <a:gdLst>
              <a:gd name="connsiteX0" fmla="*/ 0 w 3439886"/>
              <a:gd name="connsiteY0" fmla="*/ 2114445 h 2114445"/>
              <a:gd name="connsiteX1" fmla="*/ 862149 w 3439886"/>
              <a:gd name="connsiteY1" fmla="*/ 1731268 h 2114445"/>
              <a:gd name="connsiteX2" fmla="*/ 1881052 w 3439886"/>
              <a:gd name="connsiteY2" fmla="*/ 477233 h 2114445"/>
              <a:gd name="connsiteX3" fmla="*/ 2673532 w 3439886"/>
              <a:gd name="connsiteY3" fmla="*/ 50513 h 2114445"/>
              <a:gd name="connsiteX4" fmla="*/ 3439886 w 3439886"/>
              <a:gd name="connsiteY4" fmla="*/ 1539679 h 21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9886" h="2114445">
                <a:moveTo>
                  <a:pt x="0" y="2114445"/>
                </a:moveTo>
                <a:cubicBezTo>
                  <a:pt x="274320" y="2059291"/>
                  <a:pt x="548640" y="2004137"/>
                  <a:pt x="862149" y="1731268"/>
                </a:cubicBezTo>
                <a:cubicBezTo>
                  <a:pt x="1175658" y="1458399"/>
                  <a:pt x="1579155" y="757359"/>
                  <a:pt x="1881052" y="477233"/>
                </a:cubicBezTo>
                <a:cubicBezTo>
                  <a:pt x="2182949" y="197107"/>
                  <a:pt x="2413726" y="-126561"/>
                  <a:pt x="2673532" y="50513"/>
                </a:cubicBezTo>
                <a:cubicBezTo>
                  <a:pt x="2933338" y="227587"/>
                  <a:pt x="3186612" y="883633"/>
                  <a:pt x="3439886" y="1539679"/>
                </a:cubicBezTo>
              </a:path>
            </a:pathLst>
          </a:custGeom>
          <a:noFill/>
          <a:ln w="57150">
            <a:solidFill>
              <a:srgbClr val="BED1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6A5EA-D07C-4E12-85B4-5C4BC35B61A2}"/>
              </a:ext>
            </a:extLst>
          </p:cNvPr>
          <p:cNvSpPr txBox="1"/>
          <p:nvPr/>
        </p:nvSpPr>
        <p:spPr>
          <a:xfrm>
            <a:off x="163096" y="884408"/>
            <a:ext cx="90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最も成長速度が高くなる条件を探したい。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EED12B2-4F68-43C6-B77B-D6EB62655A87}"/>
              </a:ext>
            </a:extLst>
          </p:cNvPr>
          <p:cNvCxnSpPr/>
          <p:nvPr/>
        </p:nvCxnSpPr>
        <p:spPr>
          <a:xfrm flipV="1">
            <a:off x="747380" y="2085532"/>
            <a:ext cx="0" cy="3063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6DA75C-DB4E-4E74-AA86-1C66088F1A67}"/>
              </a:ext>
            </a:extLst>
          </p:cNvPr>
          <p:cNvCxnSpPr/>
          <p:nvPr/>
        </p:nvCxnSpPr>
        <p:spPr>
          <a:xfrm flipV="1">
            <a:off x="747380" y="5109781"/>
            <a:ext cx="3819896" cy="3958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BE37D8-EEFD-40AB-BA7B-C3F626DDB233}"/>
              </a:ext>
            </a:extLst>
          </p:cNvPr>
          <p:cNvSpPr txBox="1"/>
          <p:nvPr/>
        </p:nvSpPr>
        <p:spPr>
          <a:xfrm rot="16200000">
            <a:off x="-532053" y="29724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成長速度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B8CDD9-59DF-46AC-BA41-B3AD493BA002}"/>
              </a:ext>
            </a:extLst>
          </p:cNvPr>
          <p:cNvSpPr txBox="1"/>
          <p:nvPr/>
        </p:nvSpPr>
        <p:spPr>
          <a:xfrm>
            <a:off x="2753846" y="53841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成長条件</a:t>
            </a:r>
          </a:p>
        </p:txBody>
      </p:sp>
      <p:sp>
        <p:nvSpPr>
          <p:cNvPr id="8" name="円/楕円 10">
            <a:extLst>
              <a:ext uri="{FF2B5EF4-FFF2-40B4-BE49-F238E27FC236}">
                <a16:creationId xmlns:a16="http://schemas.microsoft.com/office/drawing/2014/main" id="{354E6BB8-4856-484C-966D-9DB811A3E807}"/>
              </a:ext>
            </a:extLst>
          </p:cNvPr>
          <p:cNvSpPr>
            <a:spLocks noChangeAspect="1"/>
          </p:cNvSpPr>
          <p:nvPr/>
        </p:nvSpPr>
        <p:spPr>
          <a:xfrm flipH="1">
            <a:off x="1082498" y="4559425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12">
            <a:extLst>
              <a:ext uri="{FF2B5EF4-FFF2-40B4-BE49-F238E27FC236}">
                <a16:creationId xmlns:a16="http://schemas.microsoft.com/office/drawing/2014/main" id="{F3583FE9-3AAE-4833-841A-479B1AD45EE1}"/>
              </a:ext>
            </a:extLst>
          </p:cNvPr>
          <p:cNvSpPr>
            <a:spLocks noChangeAspect="1"/>
          </p:cNvSpPr>
          <p:nvPr/>
        </p:nvSpPr>
        <p:spPr>
          <a:xfrm flipH="1">
            <a:off x="1803320" y="3932804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5">
            <a:extLst>
              <a:ext uri="{FF2B5EF4-FFF2-40B4-BE49-F238E27FC236}">
                <a16:creationId xmlns:a16="http://schemas.microsoft.com/office/drawing/2014/main" id="{D183355A-878F-45E5-AC33-C11170074089}"/>
              </a:ext>
            </a:extLst>
          </p:cNvPr>
          <p:cNvSpPr>
            <a:spLocks noChangeAspect="1"/>
          </p:cNvSpPr>
          <p:nvPr/>
        </p:nvSpPr>
        <p:spPr>
          <a:xfrm flipH="1">
            <a:off x="2863253" y="2811001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9">
            <a:extLst>
              <a:ext uri="{FF2B5EF4-FFF2-40B4-BE49-F238E27FC236}">
                <a16:creationId xmlns:a16="http://schemas.microsoft.com/office/drawing/2014/main" id="{8722F523-5EC5-4591-AB2A-FEB597EBE847}"/>
              </a:ext>
            </a:extLst>
          </p:cNvPr>
          <p:cNvSpPr>
            <a:spLocks noChangeAspect="1"/>
          </p:cNvSpPr>
          <p:nvPr/>
        </p:nvSpPr>
        <p:spPr>
          <a:xfrm flipH="1">
            <a:off x="3979514" y="3562058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177A5B-5EDE-4164-9DAE-3079AA2E2886}"/>
              </a:ext>
            </a:extLst>
          </p:cNvPr>
          <p:cNvSpPr txBox="1"/>
          <p:nvPr/>
        </p:nvSpPr>
        <p:spPr>
          <a:xfrm>
            <a:off x="3123178" y="2300448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5D8CB1"/>
                </a:solidFill>
              </a:rPr>
              <a:t>★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D5C3654-3EB2-4310-AD44-244A6F448849}"/>
              </a:ext>
            </a:extLst>
          </p:cNvPr>
          <p:cNvCxnSpPr/>
          <p:nvPr/>
        </p:nvCxnSpPr>
        <p:spPr>
          <a:xfrm flipH="1">
            <a:off x="3570506" y="2085532"/>
            <a:ext cx="1156063" cy="3615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A57D8C-EBCA-444D-8F75-7979B592FF78}"/>
              </a:ext>
            </a:extLst>
          </p:cNvPr>
          <p:cNvSpPr txBox="1"/>
          <p:nvPr/>
        </p:nvSpPr>
        <p:spPr>
          <a:xfrm>
            <a:off x="4669558" y="1654117"/>
            <a:ext cx="45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5D8CB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ここが良さそう！</a:t>
            </a:r>
            <a:endParaRPr kumimoji="1" lang="en-US" altLang="ja-JP" sz="3600" dirty="0">
              <a:solidFill>
                <a:srgbClr val="5D8CB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4BD3F4-6CD5-4B2D-A55A-F26DD026DA35}"/>
              </a:ext>
            </a:extLst>
          </p:cNvPr>
          <p:cNvSpPr txBox="1"/>
          <p:nvPr/>
        </p:nvSpPr>
        <p:spPr>
          <a:xfrm>
            <a:off x="4715046" y="2389480"/>
            <a:ext cx="4986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回帰曲線の最大値の条件では毎回近い条件が選ばれ、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探索が進まない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329869F-012D-469D-BE5C-2F8BFE9606D0}"/>
              </a:ext>
            </a:extLst>
          </p:cNvPr>
          <p:cNvSpPr/>
          <p:nvPr/>
        </p:nvSpPr>
        <p:spPr>
          <a:xfrm>
            <a:off x="6528131" y="3872680"/>
            <a:ext cx="1201783" cy="310559"/>
          </a:xfrm>
          <a:prstGeom prst="downArrow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299C24-4EE7-4A80-850E-DAB2F182C75A}"/>
              </a:ext>
            </a:extLst>
          </p:cNvPr>
          <p:cNvSpPr txBox="1"/>
          <p:nvPr/>
        </p:nvSpPr>
        <p:spPr>
          <a:xfrm>
            <a:off x="4746558" y="4348319"/>
            <a:ext cx="5179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活用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：予測値が良い条件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探索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：まだ測定していない条件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のバランスをとる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AE7B3F-436C-407F-9940-6B89021C15FD}"/>
              </a:ext>
            </a:extLst>
          </p:cNvPr>
          <p:cNvSpPr txBox="1"/>
          <p:nvPr/>
        </p:nvSpPr>
        <p:spPr>
          <a:xfrm>
            <a:off x="47836" y="910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　活用と探索</a:t>
            </a:r>
          </a:p>
        </p:txBody>
      </p:sp>
    </p:spTree>
    <p:extLst>
      <p:ext uri="{BB962C8B-B14F-4D97-AF65-F5344CB8AC3E}">
        <p14:creationId xmlns:p14="http://schemas.microsoft.com/office/powerpoint/2010/main" val="55292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AB668B-4E47-4FF2-B516-129A7E746A07}"/>
              </a:ext>
            </a:extLst>
          </p:cNvPr>
          <p:cNvSpPr txBox="1"/>
          <p:nvPr/>
        </p:nvSpPr>
        <p:spPr>
          <a:xfrm>
            <a:off x="47836" y="910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　探索の方法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B8077-D6B7-457D-8821-499ABFE073B1}"/>
              </a:ext>
            </a:extLst>
          </p:cNvPr>
          <p:cNvSpPr txBox="1"/>
          <p:nvPr/>
        </p:nvSpPr>
        <p:spPr>
          <a:xfrm>
            <a:off x="362629" y="1180366"/>
            <a:ext cx="7146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ランダムな条件の追加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：最適条件とランダム条件を交互に繰り返す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：最適条件とランダム条件を複数ずつ追加する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752B2-A4CA-42D5-A0F9-E58403A32E26}"/>
              </a:ext>
            </a:extLst>
          </p:cNvPr>
          <p:cNvSpPr txBox="1"/>
          <p:nvPr/>
        </p:nvSpPr>
        <p:spPr>
          <a:xfrm>
            <a:off x="362629" y="3225629"/>
            <a:ext cx="7571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ベイズ最適化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予測値だけでなく、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予測の不確実性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の情報を用いて、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活用と探索のバランスを取った条件を得る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D4ED50-E1C1-4F47-9F2F-55EAD357069C}"/>
              </a:ext>
            </a:extLst>
          </p:cNvPr>
          <p:cNvSpPr txBox="1"/>
          <p:nvPr/>
        </p:nvSpPr>
        <p:spPr>
          <a:xfrm>
            <a:off x="362629" y="4678660"/>
            <a:ext cx="63401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ガウス過程回帰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予測の不確実性を得ることができる回帰手法</a:t>
            </a:r>
          </a:p>
        </p:txBody>
      </p:sp>
    </p:spTree>
    <p:extLst>
      <p:ext uri="{BB962C8B-B14F-4D97-AF65-F5344CB8AC3E}">
        <p14:creationId xmlns:p14="http://schemas.microsoft.com/office/powerpoint/2010/main" val="347793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6B0122E6-7539-450C-8DB4-07662A09E936}"/>
              </a:ext>
            </a:extLst>
          </p:cNvPr>
          <p:cNvSpPr/>
          <p:nvPr/>
        </p:nvSpPr>
        <p:spPr>
          <a:xfrm rot="19423478">
            <a:off x="1798572" y="2341817"/>
            <a:ext cx="1138177" cy="402950"/>
          </a:xfrm>
          <a:prstGeom prst="ellipse">
            <a:avLst/>
          </a:prstGeom>
          <a:solidFill>
            <a:srgbClr val="A5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95DA14-A1AE-46BB-ADEF-926D6EDE5A7E}"/>
              </a:ext>
            </a:extLst>
          </p:cNvPr>
          <p:cNvSpPr txBox="1"/>
          <p:nvPr/>
        </p:nvSpPr>
        <p:spPr>
          <a:xfrm>
            <a:off x="47836" y="9108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ガウス過程回帰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62474-029D-4C95-946C-2016C0DB3949}"/>
              </a:ext>
            </a:extLst>
          </p:cNvPr>
          <p:cNvSpPr txBox="1"/>
          <p:nvPr/>
        </p:nvSpPr>
        <p:spPr>
          <a:xfrm>
            <a:off x="37178" y="818255"/>
            <a:ext cx="899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基本方針：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が似ていればｙも似ているはず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 ガウス過程：データ点を無限次元の多変量ガウス分布の断面だと考える</a:t>
            </a:r>
          </a:p>
        </p:txBody>
      </p:sp>
      <p:pic>
        <p:nvPicPr>
          <p:cNvPr id="1028" name="Picture 4" descr="ガウス過程と機械学習 (機械学習プロフェッショナルシリーズ)">
            <a:extLst>
              <a:ext uri="{FF2B5EF4-FFF2-40B4-BE49-F238E27FC236}">
                <a16:creationId xmlns:a16="http://schemas.microsoft.com/office/drawing/2014/main" id="{68A97BE4-715A-4E6C-B7C0-1397BB9B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96" y="4017363"/>
            <a:ext cx="1499642" cy="214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92721F8-F1CE-4465-B73A-0429A01423B3}"/>
              </a:ext>
            </a:extLst>
          </p:cNvPr>
          <p:cNvCxnSpPr>
            <a:cxnSpLocks/>
          </p:cNvCxnSpPr>
          <p:nvPr/>
        </p:nvCxnSpPr>
        <p:spPr>
          <a:xfrm>
            <a:off x="2145617" y="2093294"/>
            <a:ext cx="0" cy="1038270"/>
          </a:xfrm>
          <a:prstGeom prst="line">
            <a:avLst/>
          </a:prstGeom>
          <a:ln w="1905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14BB30D-CA40-4A5D-806B-6EA9AACB47DD}"/>
              </a:ext>
            </a:extLst>
          </p:cNvPr>
          <p:cNvCxnSpPr>
            <a:cxnSpLocks/>
          </p:cNvCxnSpPr>
          <p:nvPr/>
        </p:nvCxnSpPr>
        <p:spPr>
          <a:xfrm>
            <a:off x="1661462" y="2741637"/>
            <a:ext cx="1284194" cy="0"/>
          </a:xfrm>
          <a:prstGeom prst="line">
            <a:avLst/>
          </a:prstGeom>
          <a:ln w="1905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0E311DF-2441-4A04-A5DF-A3E0E9894142}"/>
              </a:ext>
            </a:extLst>
          </p:cNvPr>
          <p:cNvSpPr/>
          <p:nvPr/>
        </p:nvSpPr>
        <p:spPr>
          <a:xfrm>
            <a:off x="7746318" y="3371032"/>
            <a:ext cx="2133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詳しくはこの本で勉強してください</a:t>
            </a:r>
            <a:endParaRPr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954FCBF-647D-4822-A9D1-FD3C5BEBB4EE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935649" y="2896235"/>
            <a:ext cx="191890" cy="1779443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B4EBCA-935C-46C9-9DFE-AE7E5FE8F2C2}"/>
              </a:ext>
            </a:extLst>
          </p:cNvPr>
          <p:cNvCxnSpPr>
            <a:cxnSpLocks/>
          </p:cNvCxnSpPr>
          <p:nvPr/>
        </p:nvCxnSpPr>
        <p:spPr>
          <a:xfrm flipV="1">
            <a:off x="1440783" y="3317750"/>
            <a:ext cx="0" cy="22264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B2ADEC7-20C1-42A2-8CE1-BA2861163D8A}"/>
              </a:ext>
            </a:extLst>
          </p:cNvPr>
          <p:cNvCxnSpPr/>
          <p:nvPr/>
        </p:nvCxnSpPr>
        <p:spPr>
          <a:xfrm flipV="1">
            <a:off x="1440783" y="5504614"/>
            <a:ext cx="3819896" cy="3958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10">
            <a:extLst>
              <a:ext uri="{FF2B5EF4-FFF2-40B4-BE49-F238E27FC236}">
                <a16:creationId xmlns:a16="http://schemas.microsoft.com/office/drawing/2014/main" id="{FDB44546-DEF4-4820-8D6F-CE3564FCDD4A}"/>
              </a:ext>
            </a:extLst>
          </p:cNvPr>
          <p:cNvSpPr>
            <a:spLocks noChangeAspect="1"/>
          </p:cNvSpPr>
          <p:nvPr/>
        </p:nvSpPr>
        <p:spPr>
          <a:xfrm flipH="1">
            <a:off x="1775901" y="4868634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12">
            <a:extLst>
              <a:ext uri="{FF2B5EF4-FFF2-40B4-BE49-F238E27FC236}">
                <a16:creationId xmlns:a16="http://schemas.microsoft.com/office/drawing/2014/main" id="{F598023B-FBBF-4E31-B1FE-CBA66C02C013}"/>
              </a:ext>
            </a:extLst>
          </p:cNvPr>
          <p:cNvSpPr>
            <a:spLocks noChangeAspect="1"/>
          </p:cNvSpPr>
          <p:nvPr/>
        </p:nvSpPr>
        <p:spPr>
          <a:xfrm flipH="1">
            <a:off x="2453501" y="4813779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19">
            <a:extLst>
              <a:ext uri="{FF2B5EF4-FFF2-40B4-BE49-F238E27FC236}">
                <a16:creationId xmlns:a16="http://schemas.microsoft.com/office/drawing/2014/main" id="{CDDF28E3-AA34-45B3-92BA-03602BF014BB}"/>
              </a:ext>
            </a:extLst>
          </p:cNvPr>
          <p:cNvSpPr>
            <a:spLocks noChangeAspect="1"/>
          </p:cNvSpPr>
          <p:nvPr/>
        </p:nvSpPr>
        <p:spPr>
          <a:xfrm flipH="1">
            <a:off x="4300593" y="3976779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9FA6674-B708-48E9-A946-3C39B8AF795E}"/>
              </a:ext>
            </a:extLst>
          </p:cNvPr>
          <p:cNvSpPr/>
          <p:nvPr/>
        </p:nvSpPr>
        <p:spPr>
          <a:xfrm>
            <a:off x="1253380" y="1689785"/>
            <a:ext cx="55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endParaRPr lang="ja-JP" altLang="en-US" dirty="0">
              <a:solidFill>
                <a:srgbClr val="262626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883ECE6-D535-4707-BF70-2041071E1CFE}"/>
              </a:ext>
            </a:extLst>
          </p:cNvPr>
          <p:cNvSpPr/>
          <p:nvPr/>
        </p:nvSpPr>
        <p:spPr>
          <a:xfrm>
            <a:off x="2212232" y="5241590"/>
            <a:ext cx="55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lang="ja-JP" altLang="en-US" dirty="0">
              <a:solidFill>
                <a:srgbClr val="595959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2722719-9732-43A1-9D6F-64071314E2B5}"/>
              </a:ext>
            </a:extLst>
          </p:cNvPr>
          <p:cNvSpPr/>
          <p:nvPr/>
        </p:nvSpPr>
        <p:spPr>
          <a:xfrm>
            <a:off x="4234581" y="4255722"/>
            <a:ext cx="55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lang="ja-JP" altLang="en-US" dirty="0">
              <a:solidFill>
                <a:srgbClr val="595959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9F34A48-17B3-405B-A055-C97E01626E8E}"/>
              </a:ext>
            </a:extLst>
          </p:cNvPr>
          <p:cNvSpPr/>
          <p:nvPr/>
        </p:nvSpPr>
        <p:spPr>
          <a:xfrm>
            <a:off x="5186662" y="5273781"/>
            <a:ext cx="559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  <a:endParaRPr lang="ja-JP" altLang="en-US" sz="2400" dirty="0">
              <a:solidFill>
                <a:srgbClr val="595959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25AB8B2-73B9-4A9F-B448-6314C35772C4}"/>
              </a:ext>
            </a:extLst>
          </p:cNvPr>
          <p:cNvSpPr/>
          <p:nvPr/>
        </p:nvSpPr>
        <p:spPr>
          <a:xfrm>
            <a:off x="701741" y="3317750"/>
            <a:ext cx="559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ｙ</a:t>
            </a:r>
            <a:endParaRPr lang="ja-JP" altLang="en-US" sz="2400" dirty="0">
              <a:solidFill>
                <a:srgbClr val="595959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253DAC4-9CC6-489D-9B5C-A3219C6DC764}"/>
              </a:ext>
            </a:extLst>
          </p:cNvPr>
          <p:cNvCxnSpPr/>
          <p:nvPr/>
        </p:nvCxnSpPr>
        <p:spPr>
          <a:xfrm flipV="1">
            <a:off x="1661462" y="1747007"/>
            <a:ext cx="0" cy="138455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DF6D373-BC78-4380-BCB1-01F2187270BF}"/>
              </a:ext>
            </a:extLst>
          </p:cNvPr>
          <p:cNvCxnSpPr>
            <a:cxnSpLocks/>
          </p:cNvCxnSpPr>
          <p:nvPr/>
        </p:nvCxnSpPr>
        <p:spPr>
          <a:xfrm flipV="1">
            <a:off x="1653290" y="3131564"/>
            <a:ext cx="1428742" cy="26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>
            <a:extLst>
              <a:ext uri="{FF2B5EF4-FFF2-40B4-BE49-F238E27FC236}">
                <a16:creationId xmlns:a16="http://schemas.microsoft.com/office/drawing/2014/main" id="{52664434-4FEE-47CD-B1B7-E2E3B70FC09C}"/>
              </a:ext>
            </a:extLst>
          </p:cNvPr>
          <p:cNvSpPr>
            <a:spLocks noChangeAspect="1"/>
          </p:cNvSpPr>
          <p:nvPr/>
        </p:nvSpPr>
        <p:spPr>
          <a:xfrm flipH="1">
            <a:off x="2077364" y="2673384"/>
            <a:ext cx="136505" cy="1365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4593CE-8DB5-4E18-BF74-27CEC92317E5}"/>
              </a:ext>
            </a:extLst>
          </p:cNvPr>
          <p:cNvSpPr/>
          <p:nvPr/>
        </p:nvSpPr>
        <p:spPr>
          <a:xfrm>
            <a:off x="1491803" y="5241590"/>
            <a:ext cx="55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endParaRPr lang="ja-JP" altLang="en-US" dirty="0">
              <a:solidFill>
                <a:srgbClr val="595959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0B5911D-126F-46D0-A4BE-A6964569E446}"/>
              </a:ext>
            </a:extLst>
          </p:cNvPr>
          <p:cNvSpPr/>
          <p:nvPr/>
        </p:nvSpPr>
        <p:spPr>
          <a:xfrm>
            <a:off x="3037529" y="2985104"/>
            <a:ext cx="55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lang="ja-JP" altLang="en-US" dirty="0">
              <a:solidFill>
                <a:srgbClr val="262626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66E4657-0892-4854-9650-36D92072F087}"/>
              </a:ext>
            </a:extLst>
          </p:cNvPr>
          <p:cNvCxnSpPr>
            <a:cxnSpLocks/>
          </p:cNvCxnSpPr>
          <p:nvPr/>
        </p:nvCxnSpPr>
        <p:spPr>
          <a:xfrm flipH="1">
            <a:off x="2616609" y="2741636"/>
            <a:ext cx="155619" cy="201064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25D4D40-8E8E-4C01-B8E5-421EA737F651}"/>
              </a:ext>
            </a:extLst>
          </p:cNvPr>
          <p:cNvCxnSpPr>
            <a:cxnSpLocks/>
          </p:cNvCxnSpPr>
          <p:nvPr/>
        </p:nvCxnSpPr>
        <p:spPr>
          <a:xfrm flipH="1">
            <a:off x="2216320" y="1969658"/>
            <a:ext cx="151340" cy="678123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0898B55-F066-4197-A417-58AE3BDF6AF1}"/>
              </a:ext>
            </a:extLst>
          </p:cNvPr>
          <p:cNvSpPr/>
          <p:nvPr/>
        </p:nvSpPr>
        <p:spPr>
          <a:xfrm>
            <a:off x="1725471" y="1603439"/>
            <a:ext cx="209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観測関数の点</a:t>
            </a:r>
            <a:endParaRPr lang="ja-JP" altLang="en-US" dirty="0">
              <a:solidFill>
                <a:srgbClr val="262626"/>
              </a:solidFill>
            </a:endParaRPr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59B4D9BB-77B2-4CFC-9183-38CF4CB9C578}"/>
              </a:ext>
            </a:extLst>
          </p:cNvPr>
          <p:cNvSpPr/>
          <p:nvPr/>
        </p:nvSpPr>
        <p:spPr>
          <a:xfrm rot="5400000">
            <a:off x="1588748" y="4748730"/>
            <a:ext cx="868296" cy="336580"/>
          </a:xfrm>
          <a:custGeom>
            <a:avLst/>
            <a:gdLst>
              <a:gd name="connsiteX0" fmla="*/ 0 w 1075765"/>
              <a:gd name="connsiteY0" fmla="*/ 768447 h 783815"/>
              <a:gd name="connsiteX1" fmla="*/ 384202 w 1075765"/>
              <a:gd name="connsiteY1" fmla="*/ 568662 h 783815"/>
              <a:gd name="connsiteX2" fmla="*/ 576303 w 1075765"/>
              <a:gd name="connsiteY2" fmla="*/ 43 h 783815"/>
              <a:gd name="connsiteX3" fmla="*/ 729983 w 1075765"/>
              <a:gd name="connsiteY3" fmla="*/ 599398 h 783815"/>
              <a:gd name="connsiteX4" fmla="*/ 1075765 w 1075765"/>
              <a:gd name="connsiteY4" fmla="*/ 783815 h 78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65" h="783815">
                <a:moveTo>
                  <a:pt x="0" y="768447"/>
                </a:moveTo>
                <a:cubicBezTo>
                  <a:pt x="144076" y="732588"/>
                  <a:pt x="288152" y="696729"/>
                  <a:pt x="384202" y="568662"/>
                </a:cubicBezTo>
                <a:cubicBezTo>
                  <a:pt x="480252" y="440595"/>
                  <a:pt x="518673" y="-5080"/>
                  <a:pt x="576303" y="43"/>
                </a:cubicBezTo>
                <a:cubicBezTo>
                  <a:pt x="633933" y="5166"/>
                  <a:pt x="646739" y="468769"/>
                  <a:pt x="729983" y="599398"/>
                </a:cubicBezTo>
                <a:cubicBezTo>
                  <a:pt x="813227" y="730027"/>
                  <a:pt x="944496" y="756921"/>
                  <a:pt x="1075765" y="783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21602-0580-4C5F-9732-6237A1133AAF}"/>
              </a:ext>
            </a:extLst>
          </p:cNvPr>
          <p:cNvSpPr/>
          <p:nvPr/>
        </p:nvSpPr>
        <p:spPr>
          <a:xfrm rot="5400000">
            <a:off x="2243807" y="4716722"/>
            <a:ext cx="868296" cy="336580"/>
          </a:xfrm>
          <a:custGeom>
            <a:avLst/>
            <a:gdLst>
              <a:gd name="connsiteX0" fmla="*/ 0 w 1075765"/>
              <a:gd name="connsiteY0" fmla="*/ 768447 h 783815"/>
              <a:gd name="connsiteX1" fmla="*/ 384202 w 1075765"/>
              <a:gd name="connsiteY1" fmla="*/ 568662 h 783815"/>
              <a:gd name="connsiteX2" fmla="*/ 576303 w 1075765"/>
              <a:gd name="connsiteY2" fmla="*/ 43 h 783815"/>
              <a:gd name="connsiteX3" fmla="*/ 729983 w 1075765"/>
              <a:gd name="connsiteY3" fmla="*/ 599398 h 783815"/>
              <a:gd name="connsiteX4" fmla="*/ 1075765 w 1075765"/>
              <a:gd name="connsiteY4" fmla="*/ 783815 h 78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65" h="783815">
                <a:moveTo>
                  <a:pt x="0" y="768447"/>
                </a:moveTo>
                <a:cubicBezTo>
                  <a:pt x="144076" y="732588"/>
                  <a:pt x="288152" y="696729"/>
                  <a:pt x="384202" y="568662"/>
                </a:cubicBezTo>
                <a:cubicBezTo>
                  <a:pt x="480252" y="440595"/>
                  <a:pt x="518673" y="-5080"/>
                  <a:pt x="576303" y="43"/>
                </a:cubicBezTo>
                <a:cubicBezTo>
                  <a:pt x="633933" y="5166"/>
                  <a:pt x="646739" y="468769"/>
                  <a:pt x="729983" y="599398"/>
                </a:cubicBezTo>
                <a:cubicBezTo>
                  <a:pt x="813227" y="730027"/>
                  <a:pt x="944496" y="756921"/>
                  <a:pt x="1075765" y="783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D3E3D8F-25B5-4715-A9FF-2E95932B07CE}"/>
              </a:ext>
            </a:extLst>
          </p:cNvPr>
          <p:cNvSpPr/>
          <p:nvPr/>
        </p:nvSpPr>
        <p:spPr>
          <a:xfrm>
            <a:off x="1394383" y="5667706"/>
            <a:ext cx="3061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が近いので</a:t>
            </a:r>
            <a:endParaRPr kumimoji="1" lang="en-US" altLang="ja-JP" dirty="0">
              <a:solidFill>
                <a:srgbClr val="26262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ｙも似た値</a:t>
            </a:r>
            <a:endParaRPr kumimoji="1" lang="en-US" altLang="ja-JP" dirty="0">
              <a:solidFill>
                <a:srgbClr val="26262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>
              <a:solidFill>
                <a:srgbClr val="262626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FDD324C-0B38-4DDB-84A1-DEAB3D8D29EE}"/>
              </a:ext>
            </a:extLst>
          </p:cNvPr>
          <p:cNvSpPr/>
          <p:nvPr/>
        </p:nvSpPr>
        <p:spPr>
          <a:xfrm rot="19423478">
            <a:off x="4370270" y="2006203"/>
            <a:ext cx="1138177" cy="944184"/>
          </a:xfrm>
          <a:prstGeom prst="ellipse">
            <a:avLst/>
          </a:prstGeom>
          <a:solidFill>
            <a:srgbClr val="A5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1A4F97-2165-45DB-A1B1-5A9097A3C0F2}"/>
              </a:ext>
            </a:extLst>
          </p:cNvPr>
          <p:cNvCxnSpPr>
            <a:cxnSpLocks/>
          </p:cNvCxnSpPr>
          <p:nvPr/>
        </p:nvCxnSpPr>
        <p:spPr>
          <a:xfrm flipH="1">
            <a:off x="4590302" y="1959657"/>
            <a:ext cx="4630" cy="11325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7EDA5D9-3A08-49B9-9600-429B4955612B}"/>
              </a:ext>
            </a:extLst>
          </p:cNvPr>
          <p:cNvCxnSpPr>
            <a:cxnSpLocks/>
          </p:cNvCxnSpPr>
          <p:nvPr/>
        </p:nvCxnSpPr>
        <p:spPr>
          <a:xfrm>
            <a:off x="4297261" y="2400648"/>
            <a:ext cx="128419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617F7AAE-4E3E-4260-92C1-6B29021617A8}"/>
              </a:ext>
            </a:extLst>
          </p:cNvPr>
          <p:cNvSpPr/>
          <p:nvPr/>
        </p:nvSpPr>
        <p:spPr>
          <a:xfrm>
            <a:off x="3927722" y="1683612"/>
            <a:ext cx="55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62626"/>
                </a:solidFill>
              </a:rPr>
              <a:t>C</a:t>
            </a:r>
            <a:endParaRPr lang="ja-JP" altLang="en-US" dirty="0">
              <a:solidFill>
                <a:srgbClr val="262626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2D3CC5C-2109-4FC0-95A2-4F38DCA48755}"/>
              </a:ext>
            </a:extLst>
          </p:cNvPr>
          <p:cNvCxnSpPr/>
          <p:nvPr/>
        </p:nvCxnSpPr>
        <p:spPr>
          <a:xfrm flipV="1">
            <a:off x="4290187" y="1717617"/>
            <a:ext cx="0" cy="138455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24FEAE3-F0AB-49C5-8215-4726298E0B1C}"/>
              </a:ext>
            </a:extLst>
          </p:cNvPr>
          <p:cNvCxnSpPr>
            <a:cxnSpLocks/>
          </p:cNvCxnSpPr>
          <p:nvPr/>
        </p:nvCxnSpPr>
        <p:spPr>
          <a:xfrm flipV="1">
            <a:off x="4282015" y="3102174"/>
            <a:ext cx="1428742" cy="26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19">
            <a:extLst>
              <a:ext uri="{FF2B5EF4-FFF2-40B4-BE49-F238E27FC236}">
                <a16:creationId xmlns:a16="http://schemas.microsoft.com/office/drawing/2014/main" id="{D17E100B-AC8E-4E9E-AE6E-91289ECC6514}"/>
              </a:ext>
            </a:extLst>
          </p:cNvPr>
          <p:cNvSpPr>
            <a:spLocks noChangeAspect="1"/>
          </p:cNvSpPr>
          <p:nvPr/>
        </p:nvSpPr>
        <p:spPr>
          <a:xfrm flipH="1">
            <a:off x="4529876" y="2337006"/>
            <a:ext cx="136505" cy="1365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B9F66C3-AD10-40B1-98C5-12939C9E5BA8}"/>
              </a:ext>
            </a:extLst>
          </p:cNvPr>
          <p:cNvSpPr/>
          <p:nvPr/>
        </p:nvSpPr>
        <p:spPr>
          <a:xfrm>
            <a:off x="5666254" y="2955714"/>
            <a:ext cx="55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lang="ja-JP" altLang="en-US" dirty="0">
              <a:solidFill>
                <a:srgbClr val="262626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2E6BD74-9836-4E24-BC62-0250009DBC52}"/>
              </a:ext>
            </a:extLst>
          </p:cNvPr>
          <p:cNvCxnSpPr>
            <a:cxnSpLocks/>
          </p:cNvCxnSpPr>
          <p:nvPr/>
        </p:nvCxnSpPr>
        <p:spPr>
          <a:xfrm flipH="1">
            <a:off x="4714096" y="1940268"/>
            <a:ext cx="282289" cy="396738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F70E87B-AF73-4880-974E-33E102FA07A4}"/>
              </a:ext>
            </a:extLst>
          </p:cNvPr>
          <p:cNvSpPr/>
          <p:nvPr/>
        </p:nvSpPr>
        <p:spPr>
          <a:xfrm>
            <a:off x="4461527" y="1626155"/>
            <a:ext cx="209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観測関数の点</a:t>
            </a:r>
            <a:endParaRPr lang="ja-JP" altLang="en-US" dirty="0">
              <a:solidFill>
                <a:srgbClr val="262626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D4FAFDD3-1C4F-4CC4-A8E3-837CF110C624}"/>
              </a:ext>
            </a:extLst>
          </p:cNvPr>
          <p:cNvCxnSpPr>
            <a:cxnSpLocks/>
          </p:cNvCxnSpPr>
          <p:nvPr/>
        </p:nvCxnSpPr>
        <p:spPr>
          <a:xfrm flipH="1">
            <a:off x="3052600" y="2409895"/>
            <a:ext cx="1311324" cy="19364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16F7511C-3A59-4FDA-B10A-B89F34AA48B5}"/>
              </a:ext>
            </a:extLst>
          </p:cNvPr>
          <p:cNvSpPr/>
          <p:nvPr/>
        </p:nvSpPr>
        <p:spPr>
          <a:xfrm rot="5400000">
            <a:off x="3442042" y="4189052"/>
            <a:ext cx="2184042" cy="345815"/>
          </a:xfrm>
          <a:custGeom>
            <a:avLst/>
            <a:gdLst>
              <a:gd name="connsiteX0" fmla="*/ 0 w 2704780"/>
              <a:gd name="connsiteY0" fmla="*/ 345815 h 345815"/>
              <a:gd name="connsiteX1" fmla="*/ 630091 w 2704780"/>
              <a:gd name="connsiteY1" fmla="*/ 215186 h 345815"/>
              <a:gd name="connsiteX2" fmla="*/ 1329338 w 2704780"/>
              <a:gd name="connsiteY2" fmla="*/ 33 h 345815"/>
              <a:gd name="connsiteX3" fmla="*/ 2013217 w 2704780"/>
              <a:gd name="connsiteY3" fmla="*/ 199818 h 345815"/>
              <a:gd name="connsiteX4" fmla="*/ 2704780 w 2704780"/>
              <a:gd name="connsiteY4" fmla="*/ 338131 h 3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780" h="345815">
                <a:moveTo>
                  <a:pt x="0" y="345815"/>
                </a:moveTo>
                <a:cubicBezTo>
                  <a:pt x="204267" y="309315"/>
                  <a:pt x="408535" y="272816"/>
                  <a:pt x="630091" y="215186"/>
                </a:cubicBezTo>
                <a:cubicBezTo>
                  <a:pt x="851647" y="157556"/>
                  <a:pt x="1098817" y="2594"/>
                  <a:pt x="1329338" y="33"/>
                </a:cubicBezTo>
                <a:cubicBezTo>
                  <a:pt x="1559859" y="-2528"/>
                  <a:pt x="1783977" y="143468"/>
                  <a:pt x="2013217" y="199818"/>
                </a:cubicBezTo>
                <a:cubicBezTo>
                  <a:pt x="2242457" y="256168"/>
                  <a:pt x="2473618" y="297149"/>
                  <a:pt x="2704780" y="33813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A48DF8AD-BE70-4A97-9047-8F3000A20AC1}"/>
              </a:ext>
            </a:extLst>
          </p:cNvPr>
          <p:cNvSpPr/>
          <p:nvPr/>
        </p:nvSpPr>
        <p:spPr>
          <a:xfrm rot="5400000">
            <a:off x="2066879" y="4433639"/>
            <a:ext cx="1686438" cy="345815"/>
          </a:xfrm>
          <a:custGeom>
            <a:avLst/>
            <a:gdLst>
              <a:gd name="connsiteX0" fmla="*/ 0 w 2704780"/>
              <a:gd name="connsiteY0" fmla="*/ 345815 h 345815"/>
              <a:gd name="connsiteX1" fmla="*/ 630091 w 2704780"/>
              <a:gd name="connsiteY1" fmla="*/ 215186 h 345815"/>
              <a:gd name="connsiteX2" fmla="*/ 1329338 w 2704780"/>
              <a:gd name="connsiteY2" fmla="*/ 33 h 345815"/>
              <a:gd name="connsiteX3" fmla="*/ 2013217 w 2704780"/>
              <a:gd name="connsiteY3" fmla="*/ 199818 h 345815"/>
              <a:gd name="connsiteX4" fmla="*/ 2704780 w 2704780"/>
              <a:gd name="connsiteY4" fmla="*/ 338131 h 3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780" h="345815">
                <a:moveTo>
                  <a:pt x="0" y="345815"/>
                </a:moveTo>
                <a:cubicBezTo>
                  <a:pt x="204267" y="309315"/>
                  <a:pt x="408535" y="272816"/>
                  <a:pt x="630091" y="215186"/>
                </a:cubicBezTo>
                <a:cubicBezTo>
                  <a:pt x="851647" y="157556"/>
                  <a:pt x="1098817" y="2594"/>
                  <a:pt x="1329338" y="33"/>
                </a:cubicBezTo>
                <a:cubicBezTo>
                  <a:pt x="1559859" y="-2528"/>
                  <a:pt x="1783977" y="143468"/>
                  <a:pt x="2013217" y="199818"/>
                </a:cubicBezTo>
                <a:cubicBezTo>
                  <a:pt x="2242457" y="256168"/>
                  <a:pt x="2473618" y="297149"/>
                  <a:pt x="2704780" y="33813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77EAAE2-7B86-4898-B9B0-E572AA74F3B0}"/>
              </a:ext>
            </a:extLst>
          </p:cNvPr>
          <p:cNvCxnSpPr>
            <a:cxnSpLocks/>
          </p:cNvCxnSpPr>
          <p:nvPr/>
        </p:nvCxnSpPr>
        <p:spPr>
          <a:xfrm flipH="1">
            <a:off x="4470868" y="2861461"/>
            <a:ext cx="122644" cy="54753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7D0B393-04DE-45C1-BAD9-0C088A1EC968}"/>
              </a:ext>
            </a:extLst>
          </p:cNvPr>
          <p:cNvSpPr/>
          <p:nvPr/>
        </p:nvSpPr>
        <p:spPr>
          <a:xfrm>
            <a:off x="125102" y="2116119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多変量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ガウス分布</a:t>
            </a:r>
            <a:endParaRPr lang="ja-JP" altLang="en-US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2723616-3F69-4842-A2C6-95F9A0EDBE49}"/>
              </a:ext>
            </a:extLst>
          </p:cNvPr>
          <p:cNvSpPr/>
          <p:nvPr/>
        </p:nvSpPr>
        <p:spPr>
          <a:xfrm>
            <a:off x="3083422" y="4703552"/>
            <a:ext cx="3061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が遠いので</a:t>
            </a:r>
            <a:endParaRPr kumimoji="1" lang="en-US" altLang="ja-JP" dirty="0">
              <a:solidFill>
                <a:srgbClr val="26262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はあまり相関しない</a:t>
            </a:r>
            <a:endParaRPr kumimoji="1" lang="en-US" altLang="ja-JP" dirty="0">
              <a:solidFill>
                <a:srgbClr val="26262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>
              <a:solidFill>
                <a:srgbClr val="262626"/>
              </a:solidFill>
            </a:endParaRPr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783E2E4E-A2C5-4730-A997-3E4F94DCCFD2}"/>
              </a:ext>
            </a:extLst>
          </p:cNvPr>
          <p:cNvSpPr/>
          <p:nvPr/>
        </p:nvSpPr>
        <p:spPr>
          <a:xfrm>
            <a:off x="6226250" y="2138637"/>
            <a:ext cx="559996" cy="602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8CCE927-65FD-4714-AF22-8A3D9C30D6C1}"/>
              </a:ext>
            </a:extLst>
          </p:cNvPr>
          <p:cNvSpPr/>
          <p:nvPr/>
        </p:nvSpPr>
        <p:spPr>
          <a:xfrm>
            <a:off x="6921138" y="1669598"/>
            <a:ext cx="2691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これを推定したいｘを含めたすべての観測点の間で行う</a:t>
            </a:r>
            <a:endParaRPr kumimoji="1" lang="en-US" altLang="ja-JP" dirty="0">
              <a:solidFill>
                <a:srgbClr val="26262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→ガウス過程回帰</a:t>
            </a:r>
            <a:endParaRPr lang="ja-JP" alt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0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E322EE-0A72-431B-B3DD-4AFDA7AA7E8E}"/>
              </a:ext>
            </a:extLst>
          </p:cNvPr>
          <p:cNvSpPr txBox="1"/>
          <p:nvPr/>
        </p:nvSpPr>
        <p:spPr>
          <a:xfrm>
            <a:off x="47836" y="9108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ガウス過程回帰</a:t>
            </a:r>
          </a:p>
        </p:txBody>
      </p:sp>
      <p:pic>
        <p:nvPicPr>
          <p:cNvPr id="3" name="Picture 4" descr="ガウス過程と機械学習 (機械学習プロフェッショナルシリーズ)">
            <a:extLst>
              <a:ext uri="{FF2B5EF4-FFF2-40B4-BE49-F238E27FC236}">
                <a16:creationId xmlns:a16="http://schemas.microsoft.com/office/drawing/2014/main" id="{C657C373-4E60-4792-870C-690ED7AA1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96" y="4017363"/>
            <a:ext cx="1499642" cy="214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C17C84-FC31-44D2-9BC8-EE9087807EC2}"/>
              </a:ext>
            </a:extLst>
          </p:cNvPr>
          <p:cNvSpPr/>
          <p:nvPr/>
        </p:nvSpPr>
        <p:spPr>
          <a:xfrm>
            <a:off x="7746318" y="3371032"/>
            <a:ext cx="2133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詳しくはこの本で勉強してください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C81CCF-93F4-4FAC-A13C-F9FCF8D18744}"/>
              </a:ext>
            </a:extLst>
          </p:cNvPr>
          <p:cNvSpPr/>
          <p:nvPr/>
        </p:nvSpPr>
        <p:spPr>
          <a:xfrm>
            <a:off x="129380" y="916072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カーネル関数：データの似ている度（共分散）を与える関数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ガウスカーネル（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RBF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カーネル）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EB2D60-388A-4DDF-AD71-CEFA556F0873}"/>
                  </a:ext>
                </a:extLst>
              </p:cNvPr>
              <p:cNvSpPr txBox="1"/>
              <p:nvPr/>
            </p:nvSpPr>
            <p:spPr>
              <a:xfrm>
                <a:off x="668511" y="1936376"/>
                <a:ext cx="5048410" cy="837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EB2D60-388A-4DDF-AD71-CEFA556F0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1" y="1936376"/>
                <a:ext cx="5048410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09E156-2C00-49F2-8B43-188C83E0CEE0}"/>
              </a:ext>
            </a:extLst>
          </p:cNvPr>
          <p:cNvCxnSpPr>
            <a:cxnSpLocks/>
          </p:cNvCxnSpPr>
          <p:nvPr/>
        </p:nvCxnSpPr>
        <p:spPr>
          <a:xfrm flipH="1" flipV="1">
            <a:off x="2674042" y="2543415"/>
            <a:ext cx="268942" cy="72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C71F9E-428A-4A75-A73A-EBC32989827B}"/>
              </a:ext>
            </a:extLst>
          </p:cNvPr>
          <p:cNvSpPr/>
          <p:nvPr/>
        </p:nvSpPr>
        <p:spPr>
          <a:xfrm>
            <a:off x="102830" y="32810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ハイパーパラメータ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E2F573-A8E0-458F-9063-ED1CBFCFA311}"/>
              </a:ext>
            </a:extLst>
          </p:cNvPr>
          <p:cNvSpPr/>
          <p:nvPr/>
        </p:nvSpPr>
        <p:spPr>
          <a:xfrm>
            <a:off x="2573715" y="328108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定数項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（振幅のようなもの）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3ED30E0-932E-4E55-9AF7-54780CB2B62F}"/>
              </a:ext>
            </a:extLst>
          </p:cNvPr>
          <p:cNvCxnSpPr>
            <a:cxnSpLocks/>
          </p:cNvCxnSpPr>
          <p:nvPr/>
        </p:nvCxnSpPr>
        <p:spPr>
          <a:xfrm flipH="1" flipV="1">
            <a:off x="4503922" y="2772496"/>
            <a:ext cx="562783" cy="49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B13CEB-76D6-4A5A-B8E4-F424C6191158}"/>
              </a:ext>
            </a:extLst>
          </p:cNvPr>
          <p:cNvSpPr/>
          <p:nvPr/>
        </p:nvSpPr>
        <p:spPr>
          <a:xfrm>
            <a:off x="4953000" y="328108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空間スケール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（波長のようなもの）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DD958E9F-8200-40EC-BB01-B736F07B792C}"/>
              </a:ext>
            </a:extLst>
          </p:cNvPr>
          <p:cNvSpPr/>
          <p:nvPr/>
        </p:nvSpPr>
        <p:spPr>
          <a:xfrm>
            <a:off x="1021976" y="3780545"/>
            <a:ext cx="345782" cy="10296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2D311E-6593-458D-95C5-33205A3C11D5}"/>
              </a:ext>
            </a:extLst>
          </p:cNvPr>
          <p:cNvSpPr/>
          <p:nvPr/>
        </p:nvSpPr>
        <p:spPr>
          <a:xfrm>
            <a:off x="129380" y="4940336"/>
            <a:ext cx="6647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ガウス過程回帰では、他の回帰での重みのように、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このハイパーパラメータが調整されて、データにフィットする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回帰結果が得られます。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92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90A862-A608-4CBC-9971-C423354E8F98}"/>
              </a:ext>
            </a:extLst>
          </p:cNvPr>
          <p:cNvSpPr txBox="1"/>
          <p:nvPr/>
        </p:nvSpPr>
        <p:spPr>
          <a:xfrm>
            <a:off x="47836" y="9108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ガウス過程回帰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BB58A-A1C0-4A9F-BFCE-61968665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7" y="899878"/>
            <a:ext cx="6744325" cy="50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69EF5-D500-4AC5-A575-88B734F547C9}"/>
              </a:ext>
            </a:extLst>
          </p:cNvPr>
          <p:cNvSpPr txBox="1"/>
          <p:nvPr/>
        </p:nvSpPr>
        <p:spPr>
          <a:xfrm>
            <a:off x="47836" y="89987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この後コードで回帰します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4C35A8F-A1C9-4DDA-953B-E7B5DF25FB68}"/>
              </a:ext>
            </a:extLst>
          </p:cNvPr>
          <p:cNvCxnSpPr>
            <a:cxnSpLocks/>
          </p:cNvCxnSpPr>
          <p:nvPr/>
        </p:nvCxnSpPr>
        <p:spPr>
          <a:xfrm>
            <a:off x="6357657" y="3429000"/>
            <a:ext cx="0" cy="13078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9CC7CF-84A5-4755-A1B2-D4A9962A7A31}"/>
              </a:ext>
            </a:extLst>
          </p:cNvPr>
          <p:cNvSpPr txBox="1"/>
          <p:nvPr/>
        </p:nvSpPr>
        <p:spPr>
          <a:xfrm>
            <a:off x="6357657" y="3667447"/>
            <a:ext cx="3509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予測の不確実性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（予測の標準偏差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004C81-ED72-4A76-80BA-CD53FFCB5358}"/>
              </a:ext>
            </a:extLst>
          </p:cNvPr>
          <p:cNvSpPr txBox="1"/>
          <p:nvPr/>
        </p:nvSpPr>
        <p:spPr>
          <a:xfrm>
            <a:off x="1446279" y="5720479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実験点の周囲では予測の不確実性が小さい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58ACB81-A05D-444C-925C-D4CD3E202726}"/>
              </a:ext>
            </a:extLst>
          </p:cNvPr>
          <p:cNvCxnSpPr/>
          <p:nvPr/>
        </p:nvCxnSpPr>
        <p:spPr>
          <a:xfrm flipV="1">
            <a:off x="3434763" y="4256955"/>
            <a:ext cx="72436" cy="141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4E012A-1C0A-4D72-B662-3553EE45650B}"/>
              </a:ext>
            </a:extLst>
          </p:cNvPr>
          <p:cNvSpPr txBox="1"/>
          <p:nvPr/>
        </p:nvSpPr>
        <p:spPr>
          <a:xfrm>
            <a:off x="47836" y="9108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ガウス過程回帰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115A93-8F3A-4D8E-B4DE-11A065CF3A5D}"/>
              </a:ext>
            </a:extLst>
          </p:cNvPr>
          <p:cNvSpPr txBox="1"/>
          <p:nvPr/>
        </p:nvSpPr>
        <p:spPr>
          <a:xfrm>
            <a:off x="47836" y="89987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獲得関数：次の候補点を選択する指標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4C3E76-E542-4C32-8145-8196B7C3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7" y="1339854"/>
            <a:ext cx="4535806" cy="7963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28C3E1-C1CE-47DE-B2FD-88CD9225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67" y="2273983"/>
            <a:ext cx="4252942" cy="16265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5856E35-C2B1-45E1-ACE0-41331C922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888" y="4148202"/>
            <a:ext cx="3860223" cy="45468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F4F420-7456-4361-B39C-63F313CB2D7D}"/>
              </a:ext>
            </a:extLst>
          </p:cNvPr>
          <p:cNvSpPr txBox="1"/>
          <p:nvPr/>
        </p:nvSpPr>
        <p:spPr>
          <a:xfrm>
            <a:off x="292987" y="15855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：向上する確率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4CE5C9-35B2-436B-96F2-E309FEC4DCC9}"/>
              </a:ext>
            </a:extLst>
          </p:cNvPr>
          <p:cNvSpPr txBox="1"/>
          <p:nvPr/>
        </p:nvSpPr>
        <p:spPr>
          <a:xfrm>
            <a:off x="292987" y="231902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：向上する期待値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B4C12-291A-43F8-B8C1-69CDAA7DEA55}"/>
              </a:ext>
            </a:extLst>
          </p:cNvPr>
          <p:cNvSpPr txBox="1"/>
          <p:nvPr/>
        </p:nvSpPr>
        <p:spPr>
          <a:xfrm>
            <a:off x="328449" y="4265846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UCB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：信頼区間上端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781063-8A62-4333-ADA9-E095AFE3E8FB}"/>
              </a:ext>
            </a:extLst>
          </p:cNvPr>
          <p:cNvSpPr txBox="1"/>
          <p:nvPr/>
        </p:nvSpPr>
        <p:spPr>
          <a:xfrm>
            <a:off x="3373451" y="4699386"/>
            <a:ext cx="580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↑コードではこれの最小値版（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LCB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）を使います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9406C2-064C-47CA-9AE9-F7D41C3BC8C2}"/>
              </a:ext>
            </a:extLst>
          </p:cNvPr>
          <p:cNvSpPr/>
          <p:nvPr/>
        </p:nvSpPr>
        <p:spPr>
          <a:xfrm>
            <a:off x="292987" y="5614437"/>
            <a:ext cx="927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参照：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B.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Shahriari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K.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Swersky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Z. Wang, R. P. Adams and N. de Freitas, "Taking the Human Out of the Loop: A Review of Bayesian Optimization," in Proceedings of the IEEE, vol. 104, no. 1, pp. 148-175, Jan. 2016,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doi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10.1109/JPROC.2015.2494218.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37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624B7D-E65F-4A41-B172-329642021AFE}"/>
              </a:ext>
            </a:extLst>
          </p:cNvPr>
          <p:cNvSpPr txBox="1"/>
          <p:nvPr/>
        </p:nvSpPr>
        <p:spPr>
          <a:xfrm>
            <a:off x="47836" y="9108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ガウス過程回帰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38BDC2-EBCA-4156-A195-6C8E6AC0EE56}"/>
              </a:ext>
            </a:extLst>
          </p:cNvPr>
          <p:cNvSpPr txBox="1"/>
          <p:nvPr/>
        </p:nvSpPr>
        <p:spPr>
          <a:xfrm>
            <a:off x="1436925" y="2679382"/>
            <a:ext cx="7160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それでは実際にコードを動かしながら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ベイズ最適化を行ってみましょう。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3611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21655D-C54B-4E8F-B83A-DB080F6B7F81}"/>
              </a:ext>
            </a:extLst>
          </p:cNvPr>
          <p:cNvSpPr txBox="1"/>
          <p:nvPr/>
        </p:nvSpPr>
        <p:spPr>
          <a:xfrm>
            <a:off x="130687" y="11436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統計解析と機械学習の違い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A5555CE-DE89-4A44-9392-DCCAFA9BF2CA}"/>
              </a:ext>
            </a:extLst>
          </p:cNvPr>
          <p:cNvGrpSpPr/>
          <p:nvPr/>
        </p:nvGrpSpPr>
        <p:grpSpPr>
          <a:xfrm>
            <a:off x="3331872" y="1254211"/>
            <a:ext cx="3108698" cy="2946722"/>
            <a:chOff x="3208962" y="1009178"/>
            <a:chExt cx="3544836" cy="3314627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D10BF5A-4084-414F-BA27-712FB4CB84EF}"/>
                </a:ext>
              </a:extLst>
            </p:cNvPr>
            <p:cNvCxnSpPr/>
            <p:nvPr/>
          </p:nvCxnSpPr>
          <p:spPr>
            <a:xfrm flipV="1">
              <a:off x="3580239" y="1862321"/>
              <a:ext cx="2845289" cy="159353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7D15EF0-7D8E-421B-87E5-CF10E82F5FF2}"/>
                </a:ext>
              </a:extLst>
            </p:cNvPr>
            <p:cNvCxnSpPr/>
            <p:nvPr/>
          </p:nvCxnSpPr>
          <p:spPr>
            <a:xfrm flipV="1">
              <a:off x="3580239" y="1620639"/>
              <a:ext cx="0" cy="2547715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901C5E4E-E1A6-4A14-8FF1-239129CD5917}"/>
                </a:ext>
              </a:extLst>
            </p:cNvPr>
            <p:cNvCxnSpPr/>
            <p:nvPr/>
          </p:nvCxnSpPr>
          <p:spPr>
            <a:xfrm flipV="1">
              <a:off x="3580239" y="4135437"/>
              <a:ext cx="2845289" cy="32917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54D0065-53BE-4293-A612-747C1AE6DA68}"/>
                </a:ext>
              </a:extLst>
            </p:cNvPr>
            <p:cNvSpPr txBox="1"/>
            <p:nvPr/>
          </p:nvSpPr>
          <p:spPr>
            <a:xfrm>
              <a:off x="3208962" y="1009178"/>
              <a:ext cx="443218" cy="48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ｙ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785BCC-FE10-4FE6-B227-883E94ECFE72}"/>
                </a:ext>
              </a:extLst>
            </p:cNvPr>
            <p:cNvSpPr txBox="1"/>
            <p:nvPr/>
          </p:nvSpPr>
          <p:spPr>
            <a:xfrm>
              <a:off x="6310580" y="3837538"/>
              <a:ext cx="443218" cy="48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ｘ</a:t>
              </a: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6F809BFD-EBA3-4140-9360-7EEA231B3D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910006" y="2330780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3837497E-AE26-4345-8867-2E4F022A80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962068" y="3384366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E8E902B-E9E5-48AC-A274-93216557C55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54977" y="2408459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FF830F7-0EA4-4E68-BB83-E86644B2FDB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07778" y="2807989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69CF0AEC-5502-4578-A5AB-3F1B6E6BD8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917854" y="1878744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419039D8-3CFE-48F0-8955-3609A244A1B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12406" y="3308659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26B9E29B-766F-4EBB-9870-5DDFD503C0F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24715" y="3204973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6FC076B-DD31-40D9-802B-10E441B2F39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37545" y="2096519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181E9434-7578-488B-BCB1-C1E2005D48E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374023" y="2785872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E4BEAD79-0BBA-4B20-9794-43F97317036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38864" y="2257803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7634B983-81AA-4E92-AF56-CFAEB04C63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61063" y="2675136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F4EC5AD6-3027-4E43-96E5-B2842920492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19818" y="2576688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6">
              <a:extLst>
                <a:ext uri="{FF2B5EF4-FFF2-40B4-BE49-F238E27FC236}">
                  <a16:creationId xmlns:a16="http://schemas.microsoft.com/office/drawing/2014/main" id="{D30CE23C-01DE-4F0E-99D2-4744EF77B6E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40750" y="2257803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7">
              <a:extLst>
                <a:ext uri="{FF2B5EF4-FFF2-40B4-BE49-F238E27FC236}">
                  <a16:creationId xmlns:a16="http://schemas.microsoft.com/office/drawing/2014/main" id="{52FE7690-E9F0-4376-8D76-BC00D78BA18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189649" y="1920411"/>
              <a:ext cx="92877" cy="103686"/>
            </a:xfrm>
            <a:prstGeom prst="ellipse">
              <a:avLst/>
            </a:prstGeom>
            <a:solidFill>
              <a:srgbClr val="5D8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1CDDD6-75EC-4D6B-BD2F-2279ED8B84DB}"/>
              </a:ext>
            </a:extLst>
          </p:cNvPr>
          <p:cNvSpPr txBox="1"/>
          <p:nvPr/>
        </p:nvSpPr>
        <p:spPr>
          <a:xfrm>
            <a:off x="104282" y="998816"/>
            <a:ext cx="30572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統計解析</a:t>
            </a:r>
            <a:endParaRPr kumimoji="1" lang="en-US" altLang="ja-JP" sz="32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説明する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ことに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重きを置く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このデータには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このような傾向が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あります。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D41D4E7-FC0C-4D65-8988-E07BC61F46E6}"/>
              </a:ext>
            </a:extLst>
          </p:cNvPr>
          <p:cNvSpPr txBox="1"/>
          <p:nvPr/>
        </p:nvSpPr>
        <p:spPr>
          <a:xfrm>
            <a:off x="6676292" y="998816"/>
            <a:ext cx="305724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機械学習</a:t>
            </a:r>
            <a:endParaRPr kumimoji="1" lang="en-US" altLang="ja-JP" sz="32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予測する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ことに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重きを置く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このｘでは、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このようなｙの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値が得られます。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F7E726-9451-4775-8E4A-4CB46E1E3E3D}"/>
              </a:ext>
            </a:extLst>
          </p:cNvPr>
          <p:cNvSpPr/>
          <p:nvPr/>
        </p:nvSpPr>
        <p:spPr>
          <a:xfrm>
            <a:off x="1436431" y="5467928"/>
            <a:ext cx="775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やっていること（回帰）は同じです。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4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2F2462-32AB-4077-A99E-AE3A465E05C7}"/>
              </a:ext>
            </a:extLst>
          </p:cNvPr>
          <p:cNvSpPr txBox="1"/>
          <p:nvPr/>
        </p:nvSpPr>
        <p:spPr>
          <a:xfrm>
            <a:off x="130687" y="11436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ホワイトボックスとブラックボックス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69A4703-3C8D-4D0C-BF5B-BDD92C665148}"/>
              </a:ext>
            </a:extLst>
          </p:cNvPr>
          <p:cNvCxnSpPr/>
          <p:nvPr/>
        </p:nvCxnSpPr>
        <p:spPr>
          <a:xfrm flipV="1">
            <a:off x="888272" y="1913622"/>
            <a:ext cx="2964154" cy="13913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331477F-AFC1-4F7D-8A39-FBFEAD9AB021}"/>
              </a:ext>
            </a:extLst>
          </p:cNvPr>
          <p:cNvCxnSpPr/>
          <p:nvPr/>
        </p:nvCxnSpPr>
        <p:spPr>
          <a:xfrm flipV="1">
            <a:off x="888272" y="1702607"/>
            <a:ext cx="0" cy="22244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1C1FB47-B288-4BFD-ABEF-382FA7AC4176}"/>
              </a:ext>
            </a:extLst>
          </p:cNvPr>
          <p:cNvCxnSpPr/>
          <p:nvPr/>
        </p:nvCxnSpPr>
        <p:spPr>
          <a:xfrm flipV="1">
            <a:off x="888272" y="3898300"/>
            <a:ext cx="2964154" cy="2874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FEC662-4130-4038-A2C2-212A5B2CDF0B}"/>
              </a:ext>
            </a:extLst>
          </p:cNvPr>
          <p:cNvSpPr txBox="1"/>
          <p:nvPr/>
        </p:nvSpPr>
        <p:spPr>
          <a:xfrm>
            <a:off x="251787" y="1587720"/>
            <a:ext cx="461734" cy="424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D682A3-BED2-4727-9234-1D1BA9646CCA}"/>
              </a:ext>
            </a:extLst>
          </p:cNvPr>
          <p:cNvSpPr txBox="1"/>
          <p:nvPr/>
        </p:nvSpPr>
        <p:spPr>
          <a:xfrm>
            <a:off x="3781445" y="3686018"/>
            <a:ext cx="461734" cy="424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</a:p>
        </p:txBody>
      </p:sp>
      <p:sp>
        <p:nvSpPr>
          <p:cNvPr id="8" name="円/楕円 9">
            <a:extLst>
              <a:ext uri="{FF2B5EF4-FFF2-40B4-BE49-F238E27FC236}">
                <a16:creationId xmlns:a16="http://schemas.microsoft.com/office/drawing/2014/main" id="{C48F9671-F299-4F94-A855-EC0A7B0501D6}"/>
              </a:ext>
            </a:extLst>
          </p:cNvPr>
          <p:cNvSpPr>
            <a:spLocks noChangeAspect="1"/>
          </p:cNvSpPr>
          <p:nvPr/>
        </p:nvSpPr>
        <p:spPr>
          <a:xfrm flipH="1">
            <a:off x="2273592" y="2322637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10">
            <a:extLst>
              <a:ext uri="{FF2B5EF4-FFF2-40B4-BE49-F238E27FC236}">
                <a16:creationId xmlns:a16="http://schemas.microsoft.com/office/drawing/2014/main" id="{C186145D-3662-4B9E-994B-959CBB6BE777}"/>
              </a:ext>
            </a:extLst>
          </p:cNvPr>
          <p:cNvSpPr>
            <a:spLocks noChangeAspect="1"/>
          </p:cNvSpPr>
          <p:nvPr/>
        </p:nvSpPr>
        <p:spPr>
          <a:xfrm flipH="1">
            <a:off x="1286053" y="324253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1">
            <a:extLst>
              <a:ext uri="{FF2B5EF4-FFF2-40B4-BE49-F238E27FC236}">
                <a16:creationId xmlns:a16="http://schemas.microsoft.com/office/drawing/2014/main" id="{DCEDBE17-D4D3-4FCA-8712-00513EB455AC}"/>
              </a:ext>
            </a:extLst>
          </p:cNvPr>
          <p:cNvSpPr>
            <a:spLocks noChangeAspect="1"/>
          </p:cNvSpPr>
          <p:nvPr/>
        </p:nvSpPr>
        <p:spPr>
          <a:xfrm flipH="1">
            <a:off x="2632975" y="2390460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2">
            <a:extLst>
              <a:ext uri="{FF2B5EF4-FFF2-40B4-BE49-F238E27FC236}">
                <a16:creationId xmlns:a16="http://schemas.microsoft.com/office/drawing/2014/main" id="{C8B71B9A-15AF-47F2-BF36-658442908751}"/>
              </a:ext>
            </a:extLst>
          </p:cNvPr>
          <p:cNvSpPr>
            <a:spLocks noChangeAspect="1"/>
          </p:cNvSpPr>
          <p:nvPr/>
        </p:nvSpPr>
        <p:spPr>
          <a:xfrm flipH="1">
            <a:off x="1646206" y="273929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3">
            <a:extLst>
              <a:ext uri="{FF2B5EF4-FFF2-40B4-BE49-F238E27FC236}">
                <a16:creationId xmlns:a16="http://schemas.microsoft.com/office/drawing/2014/main" id="{F2685591-CFC0-42A8-807D-E131E0C1F22E}"/>
              </a:ext>
            </a:extLst>
          </p:cNvPr>
          <p:cNvSpPr>
            <a:spLocks noChangeAspect="1"/>
          </p:cNvSpPr>
          <p:nvPr/>
        </p:nvSpPr>
        <p:spPr>
          <a:xfrm flipH="1">
            <a:off x="3323545" y="1927961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4">
            <a:extLst>
              <a:ext uri="{FF2B5EF4-FFF2-40B4-BE49-F238E27FC236}">
                <a16:creationId xmlns:a16="http://schemas.microsoft.com/office/drawing/2014/main" id="{C98FA14A-2CAB-4D7C-AD2A-64096C57A836}"/>
              </a:ext>
            </a:extLst>
          </p:cNvPr>
          <p:cNvSpPr>
            <a:spLocks noChangeAspect="1"/>
          </p:cNvSpPr>
          <p:nvPr/>
        </p:nvSpPr>
        <p:spPr>
          <a:xfrm flipH="1">
            <a:off x="1651027" y="317643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5">
            <a:extLst>
              <a:ext uri="{FF2B5EF4-FFF2-40B4-BE49-F238E27FC236}">
                <a16:creationId xmlns:a16="http://schemas.microsoft.com/office/drawing/2014/main" id="{EA2C3C06-FBE8-411C-A2AD-DD0AC4F8BBB9}"/>
              </a:ext>
            </a:extLst>
          </p:cNvPr>
          <p:cNvSpPr>
            <a:spLocks noChangeAspect="1"/>
          </p:cNvSpPr>
          <p:nvPr/>
        </p:nvSpPr>
        <p:spPr>
          <a:xfrm flipH="1">
            <a:off x="1038784" y="308590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6">
            <a:extLst>
              <a:ext uri="{FF2B5EF4-FFF2-40B4-BE49-F238E27FC236}">
                <a16:creationId xmlns:a16="http://schemas.microsoft.com/office/drawing/2014/main" id="{8DD93ABE-E82A-48BF-BEC5-283DF527165E}"/>
              </a:ext>
            </a:extLst>
          </p:cNvPr>
          <p:cNvSpPr>
            <a:spLocks noChangeAspect="1"/>
          </p:cNvSpPr>
          <p:nvPr/>
        </p:nvSpPr>
        <p:spPr>
          <a:xfrm flipH="1">
            <a:off x="3031525" y="211810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7">
            <a:extLst>
              <a:ext uri="{FF2B5EF4-FFF2-40B4-BE49-F238E27FC236}">
                <a16:creationId xmlns:a16="http://schemas.microsoft.com/office/drawing/2014/main" id="{81DE053F-867E-45E6-AAD4-0D26C16CC548}"/>
              </a:ext>
            </a:extLst>
          </p:cNvPr>
          <p:cNvSpPr>
            <a:spLocks noChangeAspect="1"/>
          </p:cNvSpPr>
          <p:nvPr/>
        </p:nvSpPr>
        <p:spPr>
          <a:xfrm flipH="1">
            <a:off x="2756994" y="271998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8">
            <a:extLst>
              <a:ext uri="{FF2B5EF4-FFF2-40B4-BE49-F238E27FC236}">
                <a16:creationId xmlns:a16="http://schemas.microsoft.com/office/drawing/2014/main" id="{80D5B7B7-825C-4163-B375-E6D6F1DBA20B}"/>
              </a:ext>
            </a:extLst>
          </p:cNvPr>
          <p:cNvSpPr>
            <a:spLocks noChangeAspect="1"/>
          </p:cNvSpPr>
          <p:nvPr/>
        </p:nvSpPr>
        <p:spPr>
          <a:xfrm flipH="1">
            <a:off x="1886946" y="2258921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9">
            <a:extLst>
              <a:ext uri="{FF2B5EF4-FFF2-40B4-BE49-F238E27FC236}">
                <a16:creationId xmlns:a16="http://schemas.microsoft.com/office/drawing/2014/main" id="{448CEFE4-ADAE-4D30-9A6C-6D1AB3AA9209}"/>
              </a:ext>
            </a:extLst>
          </p:cNvPr>
          <p:cNvSpPr>
            <a:spLocks noChangeAspect="1"/>
          </p:cNvSpPr>
          <p:nvPr/>
        </p:nvSpPr>
        <p:spPr>
          <a:xfrm flipH="1">
            <a:off x="2014250" y="2623299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20">
            <a:extLst>
              <a:ext uri="{FF2B5EF4-FFF2-40B4-BE49-F238E27FC236}">
                <a16:creationId xmlns:a16="http://schemas.microsoft.com/office/drawing/2014/main" id="{403C032B-36BF-4964-812C-87F095065247}"/>
              </a:ext>
            </a:extLst>
          </p:cNvPr>
          <p:cNvSpPr>
            <a:spLocks noChangeAspect="1"/>
          </p:cNvSpPr>
          <p:nvPr/>
        </p:nvSpPr>
        <p:spPr>
          <a:xfrm flipH="1">
            <a:off x="3221413" y="2537342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26">
            <a:extLst>
              <a:ext uri="{FF2B5EF4-FFF2-40B4-BE49-F238E27FC236}">
                <a16:creationId xmlns:a16="http://schemas.microsoft.com/office/drawing/2014/main" id="{0DF87C9B-80F3-42AE-8393-41A4AC518A48}"/>
              </a:ext>
            </a:extLst>
          </p:cNvPr>
          <p:cNvSpPr>
            <a:spLocks noChangeAspect="1"/>
          </p:cNvSpPr>
          <p:nvPr/>
        </p:nvSpPr>
        <p:spPr>
          <a:xfrm flipH="1">
            <a:off x="3451575" y="2258921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7">
            <a:extLst>
              <a:ext uri="{FF2B5EF4-FFF2-40B4-BE49-F238E27FC236}">
                <a16:creationId xmlns:a16="http://schemas.microsoft.com/office/drawing/2014/main" id="{F6E89819-DEF7-4D8A-94DE-3B3681CAFA55}"/>
              </a:ext>
            </a:extLst>
          </p:cNvPr>
          <p:cNvSpPr>
            <a:spLocks noChangeAspect="1"/>
          </p:cNvSpPr>
          <p:nvPr/>
        </p:nvSpPr>
        <p:spPr>
          <a:xfrm flipH="1">
            <a:off x="3606693" y="1964341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3">
            <a:extLst>
              <a:ext uri="{FF2B5EF4-FFF2-40B4-BE49-F238E27FC236}">
                <a16:creationId xmlns:a16="http://schemas.microsoft.com/office/drawing/2014/main" id="{3609B27E-9F61-4A51-85D5-7F7B3ACD706E}"/>
              </a:ext>
            </a:extLst>
          </p:cNvPr>
          <p:cNvSpPr/>
          <p:nvPr/>
        </p:nvSpPr>
        <p:spPr>
          <a:xfrm>
            <a:off x="5829265" y="1924709"/>
            <a:ext cx="2589412" cy="1367864"/>
          </a:xfrm>
          <a:custGeom>
            <a:avLst/>
            <a:gdLst>
              <a:gd name="connsiteX0" fmla="*/ 0 w 3336967"/>
              <a:gd name="connsiteY0" fmla="*/ 1442852 h 1884035"/>
              <a:gd name="connsiteX1" fmla="*/ 742208 w 3336967"/>
              <a:gd name="connsiteY1" fmla="*/ 1846613 h 1884035"/>
              <a:gd name="connsiteX2" fmla="*/ 1335974 w 3336967"/>
              <a:gd name="connsiteY2" fmla="*/ 611579 h 1884035"/>
              <a:gd name="connsiteX3" fmla="*/ 2677886 w 3336967"/>
              <a:gd name="connsiteY3" fmla="*/ 950026 h 1884035"/>
              <a:gd name="connsiteX4" fmla="*/ 3336967 w 3336967"/>
              <a:gd name="connsiteY4" fmla="*/ 0 h 188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6967" h="1884035">
                <a:moveTo>
                  <a:pt x="0" y="1442852"/>
                </a:moveTo>
                <a:cubicBezTo>
                  <a:pt x="259773" y="1714005"/>
                  <a:pt x="519546" y="1985158"/>
                  <a:pt x="742208" y="1846613"/>
                </a:cubicBezTo>
                <a:cubicBezTo>
                  <a:pt x="964870" y="1708068"/>
                  <a:pt x="1013361" y="761010"/>
                  <a:pt x="1335974" y="611579"/>
                </a:cubicBezTo>
                <a:cubicBezTo>
                  <a:pt x="1658587" y="462148"/>
                  <a:pt x="2344387" y="1051956"/>
                  <a:pt x="2677886" y="950026"/>
                </a:cubicBezTo>
                <a:cubicBezTo>
                  <a:pt x="3011385" y="848096"/>
                  <a:pt x="3174176" y="424048"/>
                  <a:pt x="3336967" y="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3CBBCF2-A67A-4029-90AD-4C3AF161F560}"/>
              </a:ext>
            </a:extLst>
          </p:cNvPr>
          <p:cNvCxnSpPr/>
          <p:nvPr/>
        </p:nvCxnSpPr>
        <p:spPr>
          <a:xfrm flipV="1">
            <a:off x="5741723" y="1687609"/>
            <a:ext cx="0" cy="22244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35F31C1-5DE1-4950-A14F-29C4A5A2A038}"/>
              </a:ext>
            </a:extLst>
          </p:cNvPr>
          <p:cNvCxnSpPr/>
          <p:nvPr/>
        </p:nvCxnSpPr>
        <p:spPr>
          <a:xfrm flipV="1">
            <a:off x="5741723" y="3883302"/>
            <a:ext cx="2964154" cy="2874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24B78FF-E89F-44A2-B983-54B6B4D763F9}"/>
              </a:ext>
            </a:extLst>
          </p:cNvPr>
          <p:cNvSpPr txBox="1"/>
          <p:nvPr/>
        </p:nvSpPr>
        <p:spPr>
          <a:xfrm>
            <a:off x="5131013" y="1570043"/>
            <a:ext cx="461734" cy="424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ｙ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925C68-E970-426B-A877-931FBB39FA4C}"/>
              </a:ext>
            </a:extLst>
          </p:cNvPr>
          <p:cNvSpPr txBox="1"/>
          <p:nvPr/>
        </p:nvSpPr>
        <p:spPr>
          <a:xfrm>
            <a:off x="8634896" y="3671019"/>
            <a:ext cx="461734" cy="424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</a:p>
        </p:txBody>
      </p:sp>
      <p:sp>
        <p:nvSpPr>
          <p:cNvPr id="27" name="円/楕円 9">
            <a:extLst>
              <a:ext uri="{FF2B5EF4-FFF2-40B4-BE49-F238E27FC236}">
                <a16:creationId xmlns:a16="http://schemas.microsoft.com/office/drawing/2014/main" id="{2B8A42A7-9599-4AB9-AFC1-E86067BF8F50}"/>
              </a:ext>
            </a:extLst>
          </p:cNvPr>
          <p:cNvSpPr>
            <a:spLocks noChangeAspect="1"/>
          </p:cNvSpPr>
          <p:nvPr/>
        </p:nvSpPr>
        <p:spPr>
          <a:xfrm flipH="1">
            <a:off x="7127043" y="2307639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10">
            <a:extLst>
              <a:ext uri="{FF2B5EF4-FFF2-40B4-BE49-F238E27FC236}">
                <a16:creationId xmlns:a16="http://schemas.microsoft.com/office/drawing/2014/main" id="{F5282C55-B7BD-4254-AD16-BE02CAF878D8}"/>
              </a:ext>
            </a:extLst>
          </p:cNvPr>
          <p:cNvSpPr>
            <a:spLocks noChangeAspect="1"/>
          </p:cNvSpPr>
          <p:nvPr/>
        </p:nvSpPr>
        <p:spPr>
          <a:xfrm flipH="1">
            <a:off x="6139504" y="3227535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11">
            <a:extLst>
              <a:ext uri="{FF2B5EF4-FFF2-40B4-BE49-F238E27FC236}">
                <a16:creationId xmlns:a16="http://schemas.microsoft.com/office/drawing/2014/main" id="{1491C2FE-1C11-4E6F-A118-63F02DA97B18}"/>
              </a:ext>
            </a:extLst>
          </p:cNvPr>
          <p:cNvSpPr>
            <a:spLocks noChangeAspect="1"/>
          </p:cNvSpPr>
          <p:nvPr/>
        </p:nvSpPr>
        <p:spPr>
          <a:xfrm flipH="1">
            <a:off x="7486426" y="2375462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12">
            <a:extLst>
              <a:ext uri="{FF2B5EF4-FFF2-40B4-BE49-F238E27FC236}">
                <a16:creationId xmlns:a16="http://schemas.microsoft.com/office/drawing/2014/main" id="{85C7CB4E-2027-4FC9-9F52-AD02554B59D3}"/>
              </a:ext>
            </a:extLst>
          </p:cNvPr>
          <p:cNvSpPr>
            <a:spLocks noChangeAspect="1"/>
          </p:cNvSpPr>
          <p:nvPr/>
        </p:nvSpPr>
        <p:spPr>
          <a:xfrm flipH="1">
            <a:off x="6499657" y="2724295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13">
            <a:extLst>
              <a:ext uri="{FF2B5EF4-FFF2-40B4-BE49-F238E27FC236}">
                <a16:creationId xmlns:a16="http://schemas.microsoft.com/office/drawing/2014/main" id="{88F66AAF-E8E6-44F9-BC37-0972BBF8F73E}"/>
              </a:ext>
            </a:extLst>
          </p:cNvPr>
          <p:cNvSpPr>
            <a:spLocks noChangeAspect="1"/>
          </p:cNvSpPr>
          <p:nvPr/>
        </p:nvSpPr>
        <p:spPr>
          <a:xfrm flipH="1">
            <a:off x="8176995" y="1912962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14">
            <a:extLst>
              <a:ext uri="{FF2B5EF4-FFF2-40B4-BE49-F238E27FC236}">
                <a16:creationId xmlns:a16="http://schemas.microsoft.com/office/drawing/2014/main" id="{7EE73CD8-2E0B-4A35-919B-01B24AC7645C}"/>
              </a:ext>
            </a:extLst>
          </p:cNvPr>
          <p:cNvSpPr>
            <a:spLocks noChangeAspect="1"/>
          </p:cNvSpPr>
          <p:nvPr/>
        </p:nvSpPr>
        <p:spPr>
          <a:xfrm flipH="1">
            <a:off x="6504478" y="3161434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15">
            <a:extLst>
              <a:ext uri="{FF2B5EF4-FFF2-40B4-BE49-F238E27FC236}">
                <a16:creationId xmlns:a16="http://schemas.microsoft.com/office/drawing/2014/main" id="{36D66007-F9CE-4E6F-9D5A-1A74E7B93FA9}"/>
              </a:ext>
            </a:extLst>
          </p:cNvPr>
          <p:cNvSpPr>
            <a:spLocks noChangeAspect="1"/>
          </p:cNvSpPr>
          <p:nvPr/>
        </p:nvSpPr>
        <p:spPr>
          <a:xfrm flipH="1">
            <a:off x="5892235" y="3070905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16">
            <a:extLst>
              <a:ext uri="{FF2B5EF4-FFF2-40B4-BE49-F238E27FC236}">
                <a16:creationId xmlns:a16="http://schemas.microsoft.com/office/drawing/2014/main" id="{0040BA7A-841D-4D00-9A5C-95486469AC9C}"/>
              </a:ext>
            </a:extLst>
          </p:cNvPr>
          <p:cNvSpPr>
            <a:spLocks noChangeAspect="1"/>
          </p:cNvSpPr>
          <p:nvPr/>
        </p:nvSpPr>
        <p:spPr>
          <a:xfrm flipH="1">
            <a:off x="7884976" y="2103104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17">
            <a:extLst>
              <a:ext uri="{FF2B5EF4-FFF2-40B4-BE49-F238E27FC236}">
                <a16:creationId xmlns:a16="http://schemas.microsoft.com/office/drawing/2014/main" id="{2409C427-AB8C-4609-B222-A3F5023BF0ED}"/>
              </a:ext>
            </a:extLst>
          </p:cNvPr>
          <p:cNvSpPr>
            <a:spLocks noChangeAspect="1"/>
          </p:cNvSpPr>
          <p:nvPr/>
        </p:nvSpPr>
        <p:spPr>
          <a:xfrm flipH="1">
            <a:off x="7610445" y="2704985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18">
            <a:extLst>
              <a:ext uri="{FF2B5EF4-FFF2-40B4-BE49-F238E27FC236}">
                <a16:creationId xmlns:a16="http://schemas.microsoft.com/office/drawing/2014/main" id="{786AC4FE-3F90-4F25-8C52-A511A889A733}"/>
              </a:ext>
            </a:extLst>
          </p:cNvPr>
          <p:cNvSpPr>
            <a:spLocks noChangeAspect="1"/>
          </p:cNvSpPr>
          <p:nvPr/>
        </p:nvSpPr>
        <p:spPr>
          <a:xfrm flipH="1">
            <a:off x="6740397" y="224392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19">
            <a:extLst>
              <a:ext uri="{FF2B5EF4-FFF2-40B4-BE49-F238E27FC236}">
                <a16:creationId xmlns:a16="http://schemas.microsoft.com/office/drawing/2014/main" id="{C3822908-594C-4856-8726-90FC88F207BB}"/>
              </a:ext>
            </a:extLst>
          </p:cNvPr>
          <p:cNvSpPr>
            <a:spLocks noChangeAspect="1"/>
          </p:cNvSpPr>
          <p:nvPr/>
        </p:nvSpPr>
        <p:spPr>
          <a:xfrm flipH="1">
            <a:off x="6867700" y="2608300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20">
            <a:extLst>
              <a:ext uri="{FF2B5EF4-FFF2-40B4-BE49-F238E27FC236}">
                <a16:creationId xmlns:a16="http://schemas.microsoft.com/office/drawing/2014/main" id="{0B0BC5B4-5EE2-4AA5-A41F-4AE6971B3924}"/>
              </a:ext>
            </a:extLst>
          </p:cNvPr>
          <p:cNvSpPr>
            <a:spLocks noChangeAspect="1"/>
          </p:cNvSpPr>
          <p:nvPr/>
        </p:nvSpPr>
        <p:spPr>
          <a:xfrm flipH="1">
            <a:off x="8074864" y="2522344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26">
            <a:extLst>
              <a:ext uri="{FF2B5EF4-FFF2-40B4-BE49-F238E27FC236}">
                <a16:creationId xmlns:a16="http://schemas.microsoft.com/office/drawing/2014/main" id="{7928EDFB-82CF-4B67-A4C6-70F1F4D58836}"/>
              </a:ext>
            </a:extLst>
          </p:cNvPr>
          <p:cNvSpPr>
            <a:spLocks noChangeAspect="1"/>
          </p:cNvSpPr>
          <p:nvPr/>
        </p:nvSpPr>
        <p:spPr>
          <a:xfrm flipH="1">
            <a:off x="8305026" y="224392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27">
            <a:extLst>
              <a:ext uri="{FF2B5EF4-FFF2-40B4-BE49-F238E27FC236}">
                <a16:creationId xmlns:a16="http://schemas.microsoft.com/office/drawing/2014/main" id="{165E9169-569A-4566-9B21-E26D1565B631}"/>
              </a:ext>
            </a:extLst>
          </p:cNvPr>
          <p:cNvSpPr>
            <a:spLocks noChangeAspect="1"/>
          </p:cNvSpPr>
          <p:nvPr/>
        </p:nvSpPr>
        <p:spPr>
          <a:xfrm flipH="1">
            <a:off x="8460144" y="1949343"/>
            <a:ext cx="96757" cy="90529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761CD4-5E7B-4874-81FC-938DC426B515}"/>
              </a:ext>
            </a:extLst>
          </p:cNvPr>
          <p:cNvSpPr txBox="1"/>
          <p:nvPr/>
        </p:nvSpPr>
        <p:spPr>
          <a:xfrm>
            <a:off x="955065" y="9410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ホワイトボックス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D26EE95-3A74-4BC3-8462-DABBAAFF7D7E}"/>
              </a:ext>
            </a:extLst>
          </p:cNvPr>
          <p:cNvSpPr txBox="1"/>
          <p:nvPr/>
        </p:nvSpPr>
        <p:spPr>
          <a:xfrm>
            <a:off x="5957802" y="93622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ブラックボックス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8DEF553-C312-444A-9921-0A7B3C9C3902}"/>
              </a:ext>
            </a:extLst>
          </p:cNvPr>
          <p:cNvSpPr txBox="1"/>
          <p:nvPr/>
        </p:nvSpPr>
        <p:spPr>
          <a:xfrm>
            <a:off x="305765" y="4403878"/>
            <a:ext cx="4536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中身を知りたい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・パラメータの影響度（傾き）を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知りたい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・解析式（物理モデルや反応モデル）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の係数を知りたい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C5BA05-36C9-4DE7-B432-E16B713DEC8B}"/>
              </a:ext>
            </a:extLst>
          </p:cNvPr>
          <p:cNvSpPr txBox="1"/>
          <p:nvPr/>
        </p:nvSpPr>
        <p:spPr>
          <a:xfrm>
            <a:off x="5218397" y="4406450"/>
            <a:ext cx="47425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中身はわからなくても良い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・最適化したい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を最大（最小）にする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が知りたい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04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A8C862-9F80-46FD-8B21-18CBB6814FCE}"/>
              </a:ext>
            </a:extLst>
          </p:cNvPr>
          <p:cNvSpPr txBox="1"/>
          <p:nvPr/>
        </p:nvSpPr>
        <p:spPr>
          <a:xfrm>
            <a:off x="130192" y="1127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機械学習手法の選択</a:t>
            </a: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6512586C-945F-4829-8A8F-DBA6F4D39A24}"/>
              </a:ext>
            </a:extLst>
          </p:cNvPr>
          <p:cNvSpPr/>
          <p:nvPr/>
        </p:nvSpPr>
        <p:spPr>
          <a:xfrm>
            <a:off x="804637" y="1039190"/>
            <a:ext cx="2166007" cy="556846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CC2927-6396-4154-9F88-F3A9210DAB7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887641" y="1596036"/>
            <a:ext cx="0" cy="65295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C5D6BED9-0131-4083-9B40-A2BB22AE2702}"/>
              </a:ext>
            </a:extLst>
          </p:cNvPr>
          <p:cNvSpPr/>
          <p:nvPr/>
        </p:nvSpPr>
        <p:spPr>
          <a:xfrm>
            <a:off x="420791" y="2248994"/>
            <a:ext cx="2933699" cy="896815"/>
          </a:xfrm>
          <a:prstGeom prst="flowChartDecisi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中身も知りたい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5F1E804-B2CE-455D-B56D-83A520D47277}"/>
              </a:ext>
            </a:extLst>
          </p:cNvPr>
          <p:cNvCxnSpPr>
            <a:cxnSpLocks/>
          </p:cNvCxnSpPr>
          <p:nvPr/>
        </p:nvCxnSpPr>
        <p:spPr>
          <a:xfrm>
            <a:off x="1875917" y="3145809"/>
            <a:ext cx="0" cy="108438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21429EE0-25AD-403F-82AC-5E9AFA9AA79C}"/>
              </a:ext>
            </a:extLst>
          </p:cNvPr>
          <p:cNvSpPr/>
          <p:nvPr/>
        </p:nvSpPr>
        <p:spPr>
          <a:xfrm>
            <a:off x="727169" y="4227263"/>
            <a:ext cx="2320942" cy="556846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多変量回帰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918B33-DFD6-48FC-ADD2-B6C09997A8ED}"/>
              </a:ext>
            </a:extLst>
          </p:cNvPr>
          <p:cNvSpPr txBox="1"/>
          <p:nvPr/>
        </p:nvSpPr>
        <p:spPr>
          <a:xfrm>
            <a:off x="347293" y="4879310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物理、メカニズムを解明したい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68B660-5826-4017-BACA-EE65A5B0093C}"/>
              </a:ext>
            </a:extLst>
          </p:cNvPr>
          <p:cNvSpPr txBox="1"/>
          <p:nvPr/>
        </p:nvSpPr>
        <p:spPr>
          <a:xfrm>
            <a:off x="6824728" y="2269711"/>
            <a:ext cx="69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CCCA66E-F686-4482-8145-42AF437EDC47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354490" y="2697402"/>
            <a:ext cx="57735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66BDAF86-7444-4466-B779-A70549750D8A}"/>
              </a:ext>
            </a:extLst>
          </p:cNvPr>
          <p:cNvSpPr/>
          <p:nvPr/>
        </p:nvSpPr>
        <p:spPr>
          <a:xfrm>
            <a:off x="3931849" y="2248994"/>
            <a:ext cx="2933699" cy="896815"/>
          </a:xfrm>
          <a:prstGeom prst="flowChartDecisi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逐次か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2F78958-A920-44CE-BC35-992C06BE6C6E}"/>
              </a:ext>
            </a:extLst>
          </p:cNvPr>
          <p:cNvSpPr txBox="1"/>
          <p:nvPr/>
        </p:nvSpPr>
        <p:spPr>
          <a:xfrm>
            <a:off x="3224357" y="225708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6F3225-AD12-4E8E-BBDD-4EBFBA35B81D}"/>
              </a:ext>
            </a:extLst>
          </p:cNvPr>
          <p:cNvSpPr txBox="1"/>
          <p:nvPr/>
        </p:nvSpPr>
        <p:spPr>
          <a:xfrm>
            <a:off x="4013485" y="1596036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ブラックボックスで良いので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良い条件が知りたい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07F97F0-7FA6-4550-9663-9133B356042C}"/>
              </a:ext>
            </a:extLst>
          </p:cNvPr>
          <p:cNvCxnSpPr>
            <a:cxnSpLocks/>
          </p:cNvCxnSpPr>
          <p:nvPr/>
        </p:nvCxnSpPr>
        <p:spPr>
          <a:xfrm>
            <a:off x="5398698" y="3142878"/>
            <a:ext cx="0" cy="108438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16F1492B-EACD-4658-8FE5-45D1280B0EA4}"/>
              </a:ext>
            </a:extLst>
          </p:cNvPr>
          <p:cNvSpPr/>
          <p:nvPr/>
        </p:nvSpPr>
        <p:spPr>
          <a:xfrm>
            <a:off x="3870074" y="4246941"/>
            <a:ext cx="3057247" cy="556846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903700C9-4440-449F-968E-48ADCF938CC9}"/>
              </a:ext>
            </a:extLst>
          </p:cNvPr>
          <p:cNvSpPr/>
          <p:nvPr/>
        </p:nvSpPr>
        <p:spPr>
          <a:xfrm>
            <a:off x="7368472" y="4244428"/>
            <a:ext cx="2320939" cy="735941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ガウス過程回帰</a:t>
            </a:r>
            <a:endParaRPr kumimoji="1"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（ベイズ最適化）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1A955A-B7EF-4F56-BA56-55CF7468AFEC}"/>
              </a:ext>
            </a:extLst>
          </p:cNvPr>
          <p:cNvSpPr txBox="1"/>
          <p:nvPr/>
        </p:nvSpPr>
        <p:spPr>
          <a:xfrm>
            <a:off x="4803662" y="316548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AF2670-5C20-4097-89B3-B67D05D60FEB}"/>
              </a:ext>
            </a:extLst>
          </p:cNvPr>
          <p:cNvSpPr txBox="1"/>
          <p:nvPr/>
        </p:nvSpPr>
        <p:spPr>
          <a:xfrm>
            <a:off x="1108341" y="3165487"/>
            <a:ext cx="69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F50FD11-1163-4EFF-92E8-0D7F5E76A0BA}"/>
              </a:ext>
            </a:extLst>
          </p:cNvPr>
          <p:cNvCxnSpPr>
            <a:cxnSpLocks/>
          </p:cNvCxnSpPr>
          <p:nvPr/>
        </p:nvCxnSpPr>
        <p:spPr>
          <a:xfrm>
            <a:off x="8575027" y="2718754"/>
            <a:ext cx="0" cy="15085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A34034-3AA0-4C8E-A89A-C1E2A0FAE813}"/>
              </a:ext>
            </a:extLst>
          </p:cNvPr>
          <p:cNvCxnSpPr>
            <a:stCxn id="12" idx="3"/>
          </p:cNvCxnSpPr>
          <p:nvPr/>
        </p:nvCxnSpPr>
        <p:spPr>
          <a:xfrm>
            <a:off x="6865548" y="2697402"/>
            <a:ext cx="170947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9CB1A3-018E-4919-8355-087113957A27}"/>
              </a:ext>
            </a:extLst>
          </p:cNvPr>
          <p:cNvSpPr txBox="1"/>
          <p:nvPr/>
        </p:nvSpPr>
        <p:spPr>
          <a:xfrm>
            <a:off x="3972665" y="487931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一度作った機械学習モデルを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活用して、良い条件を探索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019317-CDDB-41A7-B6D9-4FDD74EC4A6E}"/>
              </a:ext>
            </a:extLst>
          </p:cNvPr>
          <p:cNvSpPr txBox="1"/>
          <p:nvPr/>
        </p:nvSpPr>
        <p:spPr>
          <a:xfrm>
            <a:off x="7470051" y="5033929"/>
            <a:ext cx="2373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機械学習モデルをその都度アップデートしながら良い条件を探索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C8D3BB5-6475-49D6-B92D-664DA2DFD5E5}"/>
              </a:ext>
            </a:extLst>
          </p:cNvPr>
          <p:cNvSpPr txBox="1"/>
          <p:nvPr/>
        </p:nvSpPr>
        <p:spPr>
          <a:xfrm>
            <a:off x="5985933" y="5955675"/>
            <a:ext cx="402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＊他にも様々の機械学習手法があります。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A2C3CFB-9E61-4562-A1B3-70C0B23892EE}"/>
              </a:ext>
            </a:extLst>
          </p:cNvPr>
          <p:cNvSpPr txBox="1"/>
          <p:nvPr/>
        </p:nvSpPr>
        <p:spPr>
          <a:xfrm>
            <a:off x="1965241" y="31806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ホワイト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ボックス</a:t>
            </a:r>
          </a:p>
        </p:txBody>
      </p:sp>
    </p:spTree>
    <p:extLst>
      <p:ext uri="{BB962C8B-B14F-4D97-AF65-F5344CB8AC3E}">
        <p14:creationId xmlns:p14="http://schemas.microsoft.com/office/powerpoint/2010/main" val="215020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55392DA7-D213-470A-B0DF-F3FB2DAFE72F}"/>
              </a:ext>
            </a:extLst>
          </p:cNvPr>
          <p:cNvSpPr/>
          <p:nvPr/>
        </p:nvSpPr>
        <p:spPr>
          <a:xfrm>
            <a:off x="4038224" y="4708987"/>
            <a:ext cx="1364105" cy="588474"/>
          </a:xfrm>
          <a:custGeom>
            <a:avLst/>
            <a:gdLst>
              <a:gd name="connsiteX0" fmla="*/ 1364105 w 1364105"/>
              <a:gd name="connsiteY0" fmla="*/ 0 h 519195"/>
              <a:gd name="connsiteX1" fmla="*/ 1049312 w 1364105"/>
              <a:gd name="connsiteY1" fmla="*/ 427220 h 519195"/>
              <a:gd name="connsiteX2" fmla="*/ 629587 w 1364105"/>
              <a:gd name="connsiteY2" fmla="*/ 179882 h 519195"/>
              <a:gd name="connsiteX3" fmla="*/ 224853 w 1364105"/>
              <a:gd name="connsiteY3" fmla="*/ 487181 h 519195"/>
              <a:gd name="connsiteX4" fmla="*/ 0 w 1364105"/>
              <a:gd name="connsiteY4" fmla="*/ 509666 h 519195"/>
              <a:gd name="connsiteX5" fmla="*/ 0 w 1364105"/>
              <a:gd name="connsiteY5" fmla="*/ 509666 h 51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105" h="519195">
                <a:moveTo>
                  <a:pt x="1364105" y="0"/>
                </a:moveTo>
                <a:cubicBezTo>
                  <a:pt x="1267918" y="198620"/>
                  <a:pt x="1171732" y="397240"/>
                  <a:pt x="1049312" y="427220"/>
                </a:cubicBezTo>
                <a:cubicBezTo>
                  <a:pt x="926892" y="457200"/>
                  <a:pt x="766997" y="169889"/>
                  <a:pt x="629587" y="179882"/>
                </a:cubicBezTo>
                <a:cubicBezTo>
                  <a:pt x="492177" y="189876"/>
                  <a:pt x="329784" y="432217"/>
                  <a:pt x="224853" y="487181"/>
                </a:cubicBezTo>
                <a:cubicBezTo>
                  <a:pt x="119922" y="542145"/>
                  <a:pt x="0" y="509666"/>
                  <a:pt x="0" y="509666"/>
                </a:cubicBezTo>
                <a:lnTo>
                  <a:pt x="0" y="509666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312440E2-6837-46CE-B94B-81C83DE8C9C7}"/>
              </a:ext>
            </a:extLst>
          </p:cNvPr>
          <p:cNvSpPr/>
          <p:nvPr/>
        </p:nvSpPr>
        <p:spPr>
          <a:xfrm>
            <a:off x="735170" y="4815375"/>
            <a:ext cx="1166587" cy="472515"/>
          </a:xfrm>
          <a:custGeom>
            <a:avLst/>
            <a:gdLst>
              <a:gd name="connsiteX0" fmla="*/ 0 w 1304144"/>
              <a:gd name="connsiteY0" fmla="*/ 119922 h 472515"/>
              <a:gd name="connsiteX1" fmla="*/ 254832 w 1304144"/>
              <a:gd name="connsiteY1" fmla="*/ 74951 h 472515"/>
              <a:gd name="connsiteX2" fmla="*/ 831954 w 1304144"/>
              <a:gd name="connsiteY2" fmla="*/ 472190 h 472515"/>
              <a:gd name="connsiteX3" fmla="*/ 1304144 w 1304144"/>
              <a:gd name="connsiteY3" fmla="*/ 0 h 4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44" h="472515">
                <a:moveTo>
                  <a:pt x="0" y="119922"/>
                </a:moveTo>
                <a:cubicBezTo>
                  <a:pt x="58086" y="68081"/>
                  <a:pt x="116173" y="16240"/>
                  <a:pt x="254832" y="74951"/>
                </a:cubicBezTo>
                <a:cubicBezTo>
                  <a:pt x="393491" y="133662"/>
                  <a:pt x="657069" y="484682"/>
                  <a:pt x="831954" y="472190"/>
                </a:cubicBezTo>
                <a:cubicBezTo>
                  <a:pt x="1006839" y="459698"/>
                  <a:pt x="1155491" y="229849"/>
                  <a:pt x="1304144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0056D7-BD1D-4953-9C0B-0C601E546284}"/>
              </a:ext>
            </a:extLst>
          </p:cNvPr>
          <p:cNvSpPr txBox="1"/>
          <p:nvPr/>
        </p:nvSpPr>
        <p:spPr>
          <a:xfrm>
            <a:off x="130192" y="1127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</a:t>
            </a:r>
          </a:p>
        </p:txBody>
      </p:sp>
      <p:sp>
        <p:nvSpPr>
          <p:cNvPr id="3" name="フリーフォーム 3">
            <a:extLst>
              <a:ext uri="{FF2B5EF4-FFF2-40B4-BE49-F238E27FC236}">
                <a16:creationId xmlns:a16="http://schemas.microsoft.com/office/drawing/2014/main" id="{860014A9-72E6-48A6-B800-89727D8C1565}"/>
              </a:ext>
            </a:extLst>
          </p:cNvPr>
          <p:cNvSpPr/>
          <p:nvPr/>
        </p:nvSpPr>
        <p:spPr>
          <a:xfrm>
            <a:off x="6181440" y="1304463"/>
            <a:ext cx="1828555" cy="1004805"/>
          </a:xfrm>
          <a:custGeom>
            <a:avLst/>
            <a:gdLst>
              <a:gd name="connsiteX0" fmla="*/ 0 w 3336967"/>
              <a:gd name="connsiteY0" fmla="*/ 1442852 h 1884035"/>
              <a:gd name="connsiteX1" fmla="*/ 742208 w 3336967"/>
              <a:gd name="connsiteY1" fmla="*/ 1846613 h 1884035"/>
              <a:gd name="connsiteX2" fmla="*/ 1335974 w 3336967"/>
              <a:gd name="connsiteY2" fmla="*/ 611579 h 1884035"/>
              <a:gd name="connsiteX3" fmla="*/ 2677886 w 3336967"/>
              <a:gd name="connsiteY3" fmla="*/ 950026 h 1884035"/>
              <a:gd name="connsiteX4" fmla="*/ 3336967 w 3336967"/>
              <a:gd name="connsiteY4" fmla="*/ 0 h 188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6967" h="1884035">
                <a:moveTo>
                  <a:pt x="0" y="1442852"/>
                </a:moveTo>
                <a:cubicBezTo>
                  <a:pt x="259773" y="1714005"/>
                  <a:pt x="519546" y="1985158"/>
                  <a:pt x="742208" y="1846613"/>
                </a:cubicBezTo>
                <a:cubicBezTo>
                  <a:pt x="964870" y="1708068"/>
                  <a:pt x="1013361" y="761010"/>
                  <a:pt x="1335974" y="611579"/>
                </a:cubicBezTo>
                <a:cubicBezTo>
                  <a:pt x="1658587" y="462148"/>
                  <a:pt x="2344387" y="1051956"/>
                  <a:pt x="2677886" y="950026"/>
                </a:cubicBezTo>
                <a:cubicBezTo>
                  <a:pt x="3011385" y="848096"/>
                  <a:pt x="3174176" y="424048"/>
                  <a:pt x="3336967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7FB70D9-729B-447C-9489-888705B3E753}"/>
              </a:ext>
            </a:extLst>
          </p:cNvPr>
          <p:cNvCxnSpPr/>
          <p:nvPr/>
        </p:nvCxnSpPr>
        <p:spPr>
          <a:xfrm flipV="1">
            <a:off x="6119621" y="1130294"/>
            <a:ext cx="0" cy="16340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F2AF0CF-A4AD-433F-89B7-5EDF7E878CFB}"/>
              </a:ext>
            </a:extLst>
          </p:cNvPr>
          <p:cNvCxnSpPr/>
          <p:nvPr/>
        </p:nvCxnSpPr>
        <p:spPr>
          <a:xfrm flipV="1">
            <a:off x="6119621" y="2743206"/>
            <a:ext cx="2093186" cy="211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BBD087-5EAB-4B9C-ACAF-84B3BAA33110}"/>
              </a:ext>
            </a:extLst>
          </p:cNvPr>
          <p:cNvSpPr txBox="1"/>
          <p:nvPr/>
        </p:nvSpPr>
        <p:spPr>
          <a:xfrm>
            <a:off x="5599621" y="1036122"/>
            <a:ext cx="326061" cy="311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1963C1-DFAD-4B23-8FBE-C4D455ADEF84}"/>
              </a:ext>
            </a:extLst>
          </p:cNvPr>
          <p:cNvSpPr txBox="1"/>
          <p:nvPr/>
        </p:nvSpPr>
        <p:spPr>
          <a:xfrm>
            <a:off x="8107605" y="2478674"/>
            <a:ext cx="326061" cy="311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</a:p>
        </p:txBody>
      </p:sp>
      <p:sp>
        <p:nvSpPr>
          <p:cNvPr id="8" name="円/楕円 9">
            <a:extLst>
              <a:ext uri="{FF2B5EF4-FFF2-40B4-BE49-F238E27FC236}">
                <a16:creationId xmlns:a16="http://schemas.microsoft.com/office/drawing/2014/main" id="{2174A968-9F08-4E29-9EB0-4F69C8FC49FF}"/>
              </a:ext>
            </a:extLst>
          </p:cNvPr>
          <p:cNvSpPr>
            <a:spLocks noChangeAspect="1"/>
          </p:cNvSpPr>
          <p:nvPr/>
        </p:nvSpPr>
        <p:spPr>
          <a:xfrm flipH="1">
            <a:off x="7097887" y="1585756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1">
            <a:extLst>
              <a:ext uri="{FF2B5EF4-FFF2-40B4-BE49-F238E27FC236}">
                <a16:creationId xmlns:a16="http://schemas.microsoft.com/office/drawing/2014/main" id="{67825517-CBE6-4D37-86E9-881034DB4EDF}"/>
              </a:ext>
            </a:extLst>
          </p:cNvPr>
          <p:cNvSpPr>
            <a:spLocks noChangeAspect="1"/>
          </p:cNvSpPr>
          <p:nvPr/>
        </p:nvSpPr>
        <p:spPr>
          <a:xfrm flipH="1">
            <a:off x="7351671" y="1635577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2">
            <a:extLst>
              <a:ext uri="{FF2B5EF4-FFF2-40B4-BE49-F238E27FC236}">
                <a16:creationId xmlns:a16="http://schemas.microsoft.com/office/drawing/2014/main" id="{D95E19FA-5FE6-4EF3-8255-C00C676AD6D3}"/>
              </a:ext>
            </a:extLst>
          </p:cNvPr>
          <p:cNvSpPr>
            <a:spLocks noChangeAspect="1"/>
          </p:cNvSpPr>
          <p:nvPr/>
        </p:nvSpPr>
        <p:spPr>
          <a:xfrm flipH="1">
            <a:off x="6654848" y="1891823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3">
            <a:extLst>
              <a:ext uri="{FF2B5EF4-FFF2-40B4-BE49-F238E27FC236}">
                <a16:creationId xmlns:a16="http://schemas.microsoft.com/office/drawing/2014/main" id="{55165858-9FEF-470E-9CB1-707957CB7795}"/>
              </a:ext>
            </a:extLst>
          </p:cNvPr>
          <p:cNvSpPr>
            <a:spLocks noChangeAspect="1"/>
          </p:cNvSpPr>
          <p:nvPr/>
        </p:nvSpPr>
        <p:spPr>
          <a:xfrm flipH="1">
            <a:off x="7839328" y="1295834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4">
            <a:extLst>
              <a:ext uri="{FF2B5EF4-FFF2-40B4-BE49-F238E27FC236}">
                <a16:creationId xmlns:a16="http://schemas.microsoft.com/office/drawing/2014/main" id="{5BDE6594-99D0-470A-B33C-44B818D8FA19}"/>
              </a:ext>
            </a:extLst>
          </p:cNvPr>
          <p:cNvSpPr>
            <a:spLocks noChangeAspect="1"/>
          </p:cNvSpPr>
          <p:nvPr/>
        </p:nvSpPr>
        <p:spPr>
          <a:xfrm flipH="1">
            <a:off x="6658252" y="2212936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5">
            <a:extLst>
              <a:ext uri="{FF2B5EF4-FFF2-40B4-BE49-F238E27FC236}">
                <a16:creationId xmlns:a16="http://schemas.microsoft.com/office/drawing/2014/main" id="{5A1659B3-461E-411D-B07B-F0968350F0DC}"/>
              </a:ext>
            </a:extLst>
          </p:cNvPr>
          <p:cNvSpPr>
            <a:spLocks noChangeAspect="1"/>
          </p:cNvSpPr>
          <p:nvPr/>
        </p:nvSpPr>
        <p:spPr>
          <a:xfrm flipH="1">
            <a:off x="6225907" y="2146435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6">
            <a:extLst>
              <a:ext uri="{FF2B5EF4-FFF2-40B4-BE49-F238E27FC236}">
                <a16:creationId xmlns:a16="http://schemas.microsoft.com/office/drawing/2014/main" id="{60E4E8B1-A89D-495C-9AE6-2D4B145804B3}"/>
              </a:ext>
            </a:extLst>
          </p:cNvPr>
          <p:cNvSpPr>
            <a:spLocks noChangeAspect="1"/>
          </p:cNvSpPr>
          <p:nvPr/>
        </p:nvSpPr>
        <p:spPr>
          <a:xfrm flipH="1">
            <a:off x="7633114" y="1435509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7">
            <a:extLst>
              <a:ext uri="{FF2B5EF4-FFF2-40B4-BE49-F238E27FC236}">
                <a16:creationId xmlns:a16="http://schemas.microsoft.com/office/drawing/2014/main" id="{5E8541C0-F5E2-43F9-88FE-779096088741}"/>
              </a:ext>
            </a:extLst>
          </p:cNvPr>
          <p:cNvSpPr>
            <a:spLocks noChangeAspect="1"/>
          </p:cNvSpPr>
          <p:nvPr/>
        </p:nvSpPr>
        <p:spPr>
          <a:xfrm flipH="1">
            <a:off x="7439249" y="1877638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8">
            <a:extLst>
              <a:ext uri="{FF2B5EF4-FFF2-40B4-BE49-F238E27FC236}">
                <a16:creationId xmlns:a16="http://schemas.microsoft.com/office/drawing/2014/main" id="{9DF3E662-1656-43B2-B01F-71EEACCA1677}"/>
              </a:ext>
            </a:extLst>
          </p:cNvPr>
          <p:cNvSpPr>
            <a:spLocks noChangeAspect="1"/>
          </p:cNvSpPr>
          <p:nvPr/>
        </p:nvSpPr>
        <p:spPr>
          <a:xfrm flipH="1">
            <a:off x="6824851" y="1538951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9">
            <a:extLst>
              <a:ext uri="{FF2B5EF4-FFF2-40B4-BE49-F238E27FC236}">
                <a16:creationId xmlns:a16="http://schemas.microsoft.com/office/drawing/2014/main" id="{99DAAD82-9691-4CD4-BB4A-DEC917C6F52D}"/>
              </a:ext>
            </a:extLst>
          </p:cNvPr>
          <p:cNvSpPr>
            <a:spLocks noChangeAspect="1"/>
          </p:cNvSpPr>
          <p:nvPr/>
        </p:nvSpPr>
        <p:spPr>
          <a:xfrm flipH="1">
            <a:off x="6914748" y="1806615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20">
            <a:extLst>
              <a:ext uri="{FF2B5EF4-FFF2-40B4-BE49-F238E27FC236}">
                <a16:creationId xmlns:a16="http://schemas.microsoft.com/office/drawing/2014/main" id="{384F26CF-184E-424F-A61D-F630BF5942AB}"/>
              </a:ext>
            </a:extLst>
          </p:cNvPr>
          <p:cNvSpPr>
            <a:spLocks noChangeAspect="1"/>
          </p:cNvSpPr>
          <p:nvPr/>
        </p:nvSpPr>
        <p:spPr>
          <a:xfrm flipH="1">
            <a:off x="7767206" y="1743474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26">
            <a:extLst>
              <a:ext uri="{FF2B5EF4-FFF2-40B4-BE49-F238E27FC236}">
                <a16:creationId xmlns:a16="http://schemas.microsoft.com/office/drawing/2014/main" id="{BEDBB880-AB03-4C71-B311-6D403EACC05B}"/>
              </a:ext>
            </a:extLst>
          </p:cNvPr>
          <p:cNvSpPr>
            <a:spLocks noChangeAspect="1"/>
          </p:cNvSpPr>
          <p:nvPr/>
        </p:nvSpPr>
        <p:spPr>
          <a:xfrm flipH="1">
            <a:off x="7929739" y="1538951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7">
            <a:extLst>
              <a:ext uri="{FF2B5EF4-FFF2-40B4-BE49-F238E27FC236}">
                <a16:creationId xmlns:a16="http://schemas.microsoft.com/office/drawing/2014/main" id="{0DD8800D-1327-4476-948D-0E119C43E893}"/>
              </a:ext>
            </a:extLst>
          </p:cNvPr>
          <p:cNvSpPr>
            <a:spLocks noChangeAspect="1"/>
          </p:cNvSpPr>
          <p:nvPr/>
        </p:nvSpPr>
        <p:spPr>
          <a:xfrm flipH="1">
            <a:off x="8039278" y="1322559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DBB787E-7F41-49C7-B5C9-C49B36101B0C}"/>
              </a:ext>
            </a:extLst>
          </p:cNvPr>
          <p:cNvSpPr txBox="1"/>
          <p:nvPr/>
        </p:nvSpPr>
        <p:spPr>
          <a:xfrm>
            <a:off x="116738" y="976608"/>
            <a:ext cx="331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回だけの最適化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74A6A7-889E-4275-8776-075A489031C4}"/>
              </a:ext>
            </a:extLst>
          </p:cNvPr>
          <p:cNvSpPr txBox="1"/>
          <p:nvPr/>
        </p:nvSpPr>
        <p:spPr>
          <a:xfrm>
            <a:off x="1887603" y="2410407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を最も小さくする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はここ！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918318-F330-4925-B94C-1AAF8179C78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38575" y="2394155"/>
            <a:ext cx="1041722" cy="216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68AFD-16ED-462A-A2D6-84144AC21187}"/>
              </a:ext>
            </a:extLst>
          </p:cNvPr>
          <p:cNvSpPr txBox="1"/>
          <p:nvPr/>
        </p:nvSpPr>
        <p:spPr>
          <a:xfrm>
            <a:off x="118649" y="3425167"/>
            <a:ext cx="900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回帰＆最適化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と 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実験＆測定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を交互に繰り返す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A7FCF783-37D0-4D3D-A6FD-313411FDF29F}"/>
              </a:ext>
            </a:extLst>
          </p:cNvPr>
          <p:cNvCxnSpPr/>
          <p:nvPr/>
        </p:nvCxnSpPr>
        <p:spPr>
          <a:xfrm flipV="1">
            <a:off x="571273" y="4326291"/>
            <a:ext cx="0" cy="11846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8D06B98-2ADB-42CF-8A26-601B516B1CEC}"/>
              </a:ext>
            </a:extLst>
          </p:cNvPr>
          <p:cNvCxnSpPr/>
          <p:nvPr/>
        </p:nvCxnSpPr>
        <p:spPr>
          <a:xfrm flipV="1">
            <a:off x="571273" y="5495669"/>
            <a:ext cx="1455651" cy="153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8305108-4FC3-4742-BC0B-3312FC0FDDA1}"/>
              </a:ext>
            </a:extLst>
          </p:cNvPr>
          <p:cNvSpPr txBox="1"/>
          <p:nvPr/>
        </p:nvSpPr>
        <p:spPr>
          <a:xfrm>
            <a:off x="119039" y="4256202"/>
            <a:ext cx="424054" cy="40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ｙ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8AE91AF-63A2-4473-8BD7-ABD83D8A4FF0}"/>
              </a:ext>
            </a:extLst>
          </p:cNvPr>
          <p:cNvSpPr txBox="1"/>
          <p:nvPr/>
        </p:nvSpPr>
        <p:spPr>
          <a:xfrm>
            <a:off x="1953765" y="5303881"/>
            <a:ext cx="424054" cy="40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</a:p>
        </p:txBody>
      </p:sp>
      <p:sp>
        <p:nvSpPr>
          <p:cNvPr id="102" name="円/楕円 17">
            <a:extLst>
              <a:ext uri="{FF2B5EF4-FFF2-40B4-BE49-F238E27FC236}">
                <a16:creationId xmlns:a16="http://schemas.microsoft.com/office/drawing/2014/main" id="{98E4A8A5-E519-4A57-AE7A-59209ECBA288}"/>
              </a:ext>
            </a:extLst>
          </p:cNvPr>
          <p:cNvSpPr>
            <a:spLocks noChangeAspect="1"/>
          </p:cNvSpPr>
          <p:nvPr/>
        </p:nvSpPr>
        <p:spPr>
          <a:xfrm flipH="1">
            <a:off x="1631379" y="5160428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3" name="円/楕円 18">
            <a:extLst>
              <a:ext uri="{FF2B5EF4-FFF2-40B4-BE49-F238E27FC236}">
                <a16:creationId xmlns:a16="http://schemas.microsoft.com/office/drawing/2014/main" id="{DCC86A49-AD6F-4337-8972-36BD8F523799}"/>
              </a:ext>
            </a:extLst>
          </p:cNvPr>
          <p:cNvSpPr>
            <a:spLocks noChangeAspect="1"/>
          </p:cNvSpPr>
          <p:nvPr/>
        </p:nvSpPr>
        <p:spPr>
          <a:xfrm flipH="1">
            <a:off x="1061707" y="4914877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円/楕円 27">
            <a:extLst>
              <a:ext uri="{FF2B5EF4-FFF2-40B4-BE49-F238E27FC236}">
                <a16:creationId xmlns:a16="http://schemas.microsoft.com/office/drawing/2014/main" id="{D7925680-5723-4BAF-9607-990382B32312}"/>
              </a:ext>
            </a:extLst>
          </p:cNvPr>
          <p:cNvSpPr>
            <a:spLocks noChangeAspect="1"/>
          </p:cNvSpPr>
          <p:nvPr/>
        </p:nvSpPr>
        <p:spPr>
          <a:xfrm flipH="1">
            <a:off x="1906248" y="4757990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FC681557-2C9B-46BA-B299-105CAE22F825}"/>
              </a:ext>
            </a:extLst>
          </p:cNvPr>
          <p:cNvCxnSpPr>
            <a:cxnSpLocks/>
          </p:cNvCxnSpPr>
          <p:nvPr/>
        </p:nvCxnSpPr>
        <p:spPr>
          <a:xfrm flipV="1">
            <a:off x="1248391" y="5313757"/>
            <a:ext cx="101414" cy="392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458078-5441-4C39-A36F-8D97C552C06B}"/>
              </a:ext>
            </a:extLst>
          </p:cNvPr>
          <p:cNvSpPr txBox="1"/>
          <p:nvPr/>
        </p:nvSpPr>
        <p:spPr>
          <a:xfrm>
            <a:off x="1007784" y="4075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初期値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ED7C50B2-D6EC-4AD2-AAB6-2F4B7E9F0FEB}"/>
              </a:ext>
            </a:extLst>
          </p:cNvPr>
          <p:cNvSpPr txBox="1"/>
          <p:nvPr/>
        </p:nvSpPr>
        <p:spPr>
          <a:xfrm>
            <a:off x="282257" y="575722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この辺が良さそう</a:t>
            </a:r>
          </a:p>
        </p:txBody>
      </p:sp>
      <p:sp>
        <p:nvSpPr>
          <p:cNvPr id="115" name="矢印: 右 114">
            <a:extLst>
              <a:ext uri="{FF2B5EF4-FFF2-40B4-BE49-F238E27FC236}">
                <a16:creationId xmlns:a16="http://schemas.microsoft.com/office/drawing/2014/main" id="{0F849BEA-2150-4304-BFCE-A9C1CCC82564}"/>
              </a:ext>
            </a:extLst>
          </p:cNvPr>
          <p:cNvSpPr/>
          <p:nvPr/>
        </p:nvSpPr>
        <p:spPr>
          <a:xfrm>
            <a:off x="2467759" y="4658891"/>
            <a:ext cx="175425" cy="5132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25DDAB8-CFB9-4E96-8AAB-E47E991AF95B}"/>
              </a:ext>
            </a:extLst>
          </p:cNvPr>
          <p:cNvSpPr txBox="1"/>
          <p:nvPr/>
        </p:nvSpPr>
        <p:spPr>
          <a:xfrm>
            <a:off x="2689526" y="4418349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7" name="矢印: 右 116">
            <a:extLst>
              <a:ext uri="{FF2B5EF4-FFF2-40B4-BE49-F238E27FC236}">
                <a16:creationId xmlns:a16="http://schemas.microsoft.com/office/drawing/2014/main" id="{8028E04E-5C01-4139-BF76-0582E5CE3067}"/>
              </a:ext>
            </a:extLst>
          </p:cNvPr>
          <p:cNvSpPr/>
          <p:nvPr/>
        </p:nvSpPr>
        <p:spPr>
          <a:xfrm>
            <a:off x="3343378" y="4647226"/>
            <a:ext cx="175425" cy="5132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E5DA204-31AE-4F75-937B-B16B113CB4C6}"/>
              </a:ext>
            </a:extLst>
          </p:cNvPr>
          <p:cNvCxnSpPr/>
          <p:nvPr/>
        </p:nvCxnSpPr>
        <p:spPr>
          <a:xfrm flipV="1">
            <a:off x="3986653" y="4310256"/>
            <a:ext cx="0" cy="11846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5D380D24-31C5-4D6D-B197-D8472B34C509}"/>
              </a:ext>
            </a:extLst>
          </p:cNvPr>
          <p:cNvCxnSpPr/>
          <p:nvPr/>
        </p:nvCxnSpPr>
        <p:spPr>
          <a:xfrm flipV="1">
            <a:off x="3986653" y="5479634"/>
            <a:ext cx="1455651" cy="153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13BFF45-586E-4265-87BD-63698532B7C8}"/>
              </a:ext>
            </a:extLst>
          </p:cNvPr>
          <p:cNvSpPr txBox="1"/>
          <p:nvPr/>
        </p:nvSpPr>
        <p:spPr>
          <a:xfrm>
            <a:off x="3498653" y="4216389"/>
            <a:ext cx="424054" cy="40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ｙ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E96515E-9511-4374-ABFC-1AC6AAD4CDE6}"/>
              </a:ext>
            </a:extLst>
          </p:cNvPr>
          <p:cNvSpPr txBox="1"/>
          <p:nvPr/>
        </p:nvSpPr>
        <p:spPr>
          <a:xfrm>
            <a:off x="5369145" y="5287846"/>
            <a:ext cx="424054" cy="40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</a:p>
        </p:txBody>
      </p:sp>
      <p:sp>
        <p:nvSpPr>
          <p:cNvPr id="126" name="円/楕円 17">
            <a:extLst>
              <a:ext uri="{FF2B5EF4-FFF2-40B4-BE49-F238E27FC236}">
                <a16:creationId xmlns:a16="http://schemas.microsoft.com/office/drawing/2014/main" id="{8FEE6190-E6B2-4655-9649-0D1A83F43975}"/>
              </a:ext>
            </a:extLst>
          </p:cNvPr>
          <p:cNvSpPr>
            <a:spLocks noChangeAspect="1"/>
          </p:cNvSpPr>
          <p:nvPr/>
        </p:nvSpPr>
        <p:spPr>
          <a:xfrm flipH="1">
            <a:off x="5046759" y="5144393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7" name="円/楕円 18">
            <a:extLst>
              <a:ext uri="{FF2B5EF4-FFF2-40B4-BE49-F238E27FC236}">
                <a16:creationId xmlns:a16="http://schemas.microsoft.com/office/drawing/2014/main" id="{B485935E-559D-4019-B11F-7FCB95FE8094}"/>
              </a:ext>
            </a:extLst>
          </p:cNvPr>
          <p:cNvSpPr>
            <a:spLocks noChangeAspect="1"/>
          </p:cNvSpPr>
          <p:nvPr/>
        </p:nvSpPr>
        <p:spPr>
          <a:xfrm flipH="1">
            <a:off x="4477087" y="4898842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8" name="円/楕円 27">
            <a:extLst>
              <a:ext uri="{FF2B5EF4-FFF2-40B4-BE49-F238E27FC236}">
                <a16:creationId xmlns:a16="http://schemas.microsoft.com/office/drawing/2014/main" id="{3F9F8110-7A3C-430B-9063-7C3C3D2614AB}"/>
              </a:ext>
            </a:extLst>
          </p:cNvPr>
          <p:cNvSpPr>
            <a:spLocks noChangeAspect="1"/>
          </p:cNvSpPr>
          <p:nvPr/>
        </p:nvSpPr>
        <p:spPr>
          <a:xfrm flipH="1">
            <a:off x="5321628" y="4741955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53FC8E4-DDF8-4CD5-8554-9792543EA131}"/>
              </a:ext>
            </a:extLst>
          </p:cNvPr>
          <p:cNvCxnSpPr>
            <a:cxnSpLocks/>
          </p:cNvCxnSpPr>
          <p:nvPr/>
        </p:nvCxnSpPr>
        <p:spPr>
          <a:xfrm flipV="1">
            <a:off x="4072207" y="5297722"/>
            <a:ext cx="101414" cy="392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9F116031-5D1F-485B-8CAF-7E59B185A095}"/>
              </a:ext>
            </a:extLst>
          </p:cNvPr>
          <p:cNvSpPr txBox="1"/>
          <p:nvPr/>
        </p:nvSpPr>
        <p:spPr>
          <a:xfrm>
            <a:off x="3697637" y="57411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次はこの辺が良さそう</a:t>
            </a:r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0C32FD51-BCB8-4B39-A94E-59A2259D23BE}"/>
              </a:ext>
            </a:extLst>
          </p:cNvPr>
          <p:cNvSpPr/>
          <p:nvPr/>
        </p:nvSpPr>
        <p:spPr>
          <a:xfrm>
            <a:off x="5986790" y="4658276"/>
            <a:ext cx="175425" cy="5132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0DB2C7A-9DF7-499C-9818-2186120D408B}"/>
              </a:ext>
            </a:extLst>
          </p:cNvPr>
          <p:cNvSpPr txBox="1"/>
          <p:nvPr/>
        </p:nvSpPr>
        <p:spPr>
          <a:xfrm>
            <a:off x="6208557" y="4417734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4" name="矢印: 右 133">
            <a:extLst>
              <a:ext uri="{FF2B5EF4-FFF2-40B4-BE49-F238E27FC236}">
                <a16:creationId xmlns:a16="http://schemas.microsoft.com/office/drawing/2014/main" id="{25AFB23E-F0E1-4DA4-AB22-A4A844F08357}"/>
              </a:ext>
            </a:extLst>
          </p:cNvPr>
          <p:cNvSpPr/>
          <p:nvPr/>
        </p:nvSpPr>
        <p:spPr>
          <a:xfrm>
            <a:off x="6862409" y="4646611"/>
            <a:ext cx="175425" cy="5132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7">
            <a:extLst>
              <a:ext uri="{FF2B5EF4-FFF2-40B4-BE49-F238E27FC236}">
                <a16:creationId xmlns:a16="http://schemas.microsoft.com/office/drawing/2014/main" id="{AC086667-AB48-4280-BD1E-F2784E33397D}"/>
              </a:ext>
            </a:extLst>
          </p:cNvPr>
          <p:cNvSpPr>
            <a:spLocks noChangeAspect="1"/>
          </p:cNvSpPr>
          <p:nvPr/>
        </p:nvSpPr>
        <p:spPr>
          <a:xfrm flipH="1">
            <a:off x="4782692" y="5022812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7" name="フリーフォーム: 図形 136">
            <a:extLst>
              <a:ext uri="{FF2B5EF4-FFF2-40B4-BE49-F238E27FC236}">
                <a16:creationId xmlns:a16="http://schemas.microsoft.com/office/drawing/2014/main" id="{9C269AD6-D1D7-44AC-A61D-42695FC8E26F}"/>
              </a:ext>
            </a:extLst>
          </p:cNvPr>
          <p:cNvSpPr/>
          <p:nvPr/>
        </p:nvSpPr>
        <p:spPr>
          <a:xfrm>
            <a:off x="7583249" y="4658336"/>
            <a:ext cx="1364105" cy="588474"/>
          </a:xfrm>
          <a:custGeom>
            <a:avLst/>
            <a:gdLst>
              <a:gd name="connsiteX0" fmla="*/ 1364105 w 1364105"/>
              <a:gd name="connsiteY0" fmla="*/ 0 h 519195"/>
              <a:gd name="connsiteX1" fmla="*/ 1049312 w 1364105"/>
              <a:gd name="connsiteY1" fmla="*/ 427220 h 519195"/>
              <a:gd name="connsiteX2" fmla="*/ 629587 w 1364105"/>
              <a:gd name="connsiteY2" fmla="*/ 179882 h 519195"/>
              <a:gd name="connsiteX3" fmla="*/ 224853 w 1364105"/>
              <a:gd name="connsiteY3" fmla="*/ 487181 h 519195"/>
              <a:gd name="connsiteX4" fmla="*/ 0 w 1364105"/>
              <a:gd name="connsiteY4" fmla="*/ 509666 h 519195"/>
              <a:gd name="connsiteX5" fmla="*/ 0 w 1364105"/>
              <a:gd name="connsiteY5" fmla="*/ 509666 h 51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105" h="519195">
                <a:moveTo>
                  <a:pt x="1364105" y="0"/>
                </a:moveTo>
                <a:cubicBezTo>
                  <a:pt x="1267918" y="198620"/>
                  <a:pt x="1171732" y="397240"/>
                  <a:pt x="1049312" y="427220"/>
                </a:cubicBezTo>
                <a:cubicBezTo>
                  <a:pt x="926892" y="457200"/>
                  <a:pt x="766997" y="169889"/>
                  <a:pt x="629587" y="179882"/>
                </a:cubicBezTo>
                <a:cubicBezTo>
                  <a:pt x="492177" y="189876"/>
                  <a:pt x="329784" y="432217"/>
                  <a:pt x="224853" y="487181"/>
                </a:cubicBezTo>
                <a:cubicBezTo>
                  <a:pt x="119922" y="542145"/>
                  <a:pt x="0" y="509666"/>
                  <a:pt x="0" y="509666"/>
                </a:cubicBezTo>
                <a:lnTo>
                  <a:pt x="0" y="509666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7BA94E44-EC44-4BFA-B6DD-7FD044373732}"/>
              </a:ext>
            </a:extLst>
          </p:cNvPr>
          <p:cNvCxnSpPr/>
          <p:nvPr/>
        </p:nvCxnSpPr>
        <p:spPr>
          <a:xfrm flipV="1">
            <a:off x="7531678" y="4259605"/>
            <a:ext cx="0" cy="11846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B10E9D9D-C48C-476D-AAB1-05DF631B81CE}"/>
              </a:ext>
            </a:extLst>
          </p:cNvPr>
          <p:cNvCxnSpPr/>
          <p:nvPr/>
        </p:nvCxnSpPr>
        <p:spPr>
          <a:xfrm flipV="1">
            <a:off x="7531678" y="5428983"/>
            <a:ext cx="1455651" cy="153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A43F075-D8E0-466A-AAE7-89F35A49DF3F}"/>
              </a:ext>
            </a:extLst>
          </p:cNvPr>
          <p:cNvSpPr txBox="1"/>
          <p:nvPr/>
        </p:nvSpPr>
        <p:spPr>
          <a:xfrm>
            <a:off x="7079444" y="4189516"/>
            <a:ext cx="424054" cy="40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ｙ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675089E1-CE4F-4E22-A742-284BCD2B097E}"/>
              </a:ext>
            </a:extLst>
          </p:cNvPr>
          <p:cNvSpPr txBox="1"/>
          <p:nvPr/>
        </p:nvSpPr>
        <p:spPr>
          <a:xfrm>
            <a:off x="8914170" y="5237195"/>
            <a:ext cx="424054" cy="40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</a:p>
        </p:txBody>
      </p:sp>
      <p:sp>
        <p:nvSpPr>
          <p:cNvPr id="143" name="円/楕円 17">
            <a:extLst>
              <a:ext uri="{FF2B5EF4-FFF2-40B4-BE49-F238E27FC236}">
                <a16:creationId xmlns:a16="http://schemas.microsoft.com/office/drawing/2014/main" id="{1A892C98-51A6-479B-B625-692B9154095F}"/>
              </a:ext>
            </a:extLst>
          </p:cNvPr>
          <p:cNvSpPr>
            <a:spLocks noChangeAspect="1"/>
          </p:cNvSpPr>
          <p:nvPr/>
        </p:nvSpPr>
        <p:spPr>
          <a:xfrm flipH="1">
            <a:off x="8591784" y="5093742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円/楕円 18">
            <a:extLst>
              <a:ext uri="{FF2B5EF4-FFF2-40B4-BE49-F238E27FC236}">
                <a16:creationId xmlns:a16="http://schemas.microsoft.com/office/drawing/2014/main" id="{767D1ACF-3637-49DB-9FF8-1B503BD6C9B7}"/>
              </a:ext>
            </a:extLst>
          </p:cNvPr>
          <p:cNvSpPr>
            <a:spLocks noChangeAspect="1"/>
          </p:cNvSpPr>
          <p:nvPr/>
        </p:nvSpPr>
        <p:spPr>
          <a:xfrm flipH="1">
            <a:off x="8022112" y="4848191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円/楕円 27">
            <a:extLst>
              <a:ext uri="{FF2B5EF4-FFF2-40B4-BE49-F238E27FC236}">
                <a16:creationId xmlns:a16="http://schemas.microsoft.com/office/drawing/2014/main" id="{5D51AF04-74D2-4601-8F47-8D1A7E9027E3}"/>
              </a:ext>
            </a:extLst>
          </p:cNvPr>
          <p:cNvSpPr>
            <a:spLocks noChangeAspect="1"/>
          </p:cNvSpPr>
          <p:nvPr/>
        </p:nvSpPr>
        <p:spPr>
          <a:xfrm flipH="1">
            <a:off x="8866653" y="4691304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1" name="円/楕円 17">
            <a:extLst>
              <a:ext uri="{FF2B5EF4-FFF2-40B4-BE49-F238E27FC236}">
                <a16:creationId xmlns:a16="http://schemas.microsoft.com/office/drawing/2014/main" id="{01E156CC-AE8B-4F67-BDCE-B1BED5F62720}"/>
              </a:ext>
            </a:extLst>
          </p:cNvPr>
          <p:cNvSpPr>
            <a:spLocks noChangeAspect="1"/>
          </p:cNvSpPr>
          <p:nvPr/>
        </p:nvSpPr>
        <p:spPr>
          <a:xfrm flipH="1">
            <a:off x="8327717" y="4972161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2" name="円/楕円 18">
            <a:extLst>
              <a:ext uri="{FF2B5EF4-FFF2-40B4-BE49-F238E27FC236}">
                <a16:creationId xmlns:a16="http://schemas.microsoft.com/office/drawing/2014/main" id="{2F8C9647-F61D-4A2E-8432-17531C730694}"/>
              </a:ext>
            </a:extLst>
          </p:cNvPr>
          <p:cNvSpPr>
            <a:spLocks noChangeAspect="1"/>
          </p:cNvSpPr>
          <p:nvPr/>
        </p:nvSpPr>
        <p:spPr>
          <a:xfrm flipH="1">
            <a:off x="7687337" y="5240431"/>
            <a:ext cx="70958" cy="72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2FE20B00-505E-487A-9C2B-C86D473925A8}"/>
              </a:ext>
            </a:extLst>
          </p:cNvPr>
          <p:cNvSpPr txBox="1"/>
          <p:nvPr/>
        </p:nvSpPr>
        <p:spPr>
          <a:xfrm>
            <a:off x="7253336" y="5609587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4472C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少ない実験回数で</a:t>
            </a:r>
            <a:endParaRPr kumimoji="1" lang="en-US" altLang="ja-JP" sz="2000" dirty="0">
              <a:solidFill>
                <a:srgbClr val="4472C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4472C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良い条件を見つける</a:t>
            </a:r>
          </a:p>
        </p:txBody>
      </p:sp>
    </p:spTree>
    <p:extLst>
      <p:ext uri="{BB962C8B-B14F-4D97-AF65-F5344CB8AC3E}">
        <p14:creationId xmlns:p14="http://schemas.microsoft.com/office/powerpoint/2010/main" val="35802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1B937F-40EB-4CF0-98AF-814682D8E36F}"/>
              </a:ext>
            </a:extLst>
          </p:cNvPr>
          <p:cNvSpPr txBox="1"/>
          <p:nvPr/>
        </p:nvSpPr>
        <p:spPr>
          <a:xfrm>
            <a:off x="130192" y="1127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760200-FC10-4A7B-8474-FA82E0A757FC}"/>
              </a:ext>
            </a:extLst>
          </p:cNvPr>
          <p:cNvSpPr txBox="1"/>
          <p:nvPr/>
        </p:nvSpPr>
        <p:spPr>
          <a:xfrm>
            <a:off x="130192" y="1091841"/>
            <a:ext cx="880241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疑問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次の実験条件はどのように選べばよいか？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回だけの最適化と同じように、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回帰で得られた最も良い条件を選んで行けばよいか？</a:t>
            </a: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24522311-AB48-4D7E-9B87-8554B13E4208}"/>
              </a:ext>
            </a:extLst>
          </p:cNvPr>
          <p:cNvSpPr/>
          <p:nvPr/>
        </p:nvSpPr>
        <p:spPr>
          <a:xfrm>
            <a:off x="6421283" y="4260105"/>
            <a:ext cx="1828555" cy="1004805"/>
          </a:xfrm>
          <a:custGeom>
            <a:avLst/>
            <a:gdLst>
              <a:gd name="connsiteX0" fmla="*/ 0 w 3336967"/>
              <a:gd name="connsiteY0" fmla="*/ 1442852 h 1884035"/>
              <a:gd name="connsiteX1" fmla="*/ 742208 w 3336967"/>
              <a:gd name="connsiteY1" fmla="*/ 1846613 h 1884035"/>
              <a:gd name="connsiteX2" fmla="*/ 1335974 w 3336967"/>
              <a:gd name="connsiteY2" fmla="*/ 611579 h 1884035"/>
              <a:gd name="connsiteX3" fmla="*/ 2677886 w 3336967"/>
              <a:gd name="connsiteY3" fmla="*/ 950026 h 1884035"/>
              <a:gd name="connsiteX4" fmla="*/ 3336967 w 3336967"/>
              <a:gd name="connsiteY4" fmla="*/ 0 h 188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6967" h="1884035">
                <a:moveTo>
                  <a:pt x="0" y="1442852"/>
                </a:moveTo>
                <a:cubicBezTo>
                  <a:pt x="259773" y="1714005"/>
                  <a:pt x="519546" y="1985158"/>
                  <a:pt x="742208" y="1846613"/>
                </a:cubicBezTo>
                <a:cubicBezTo>
                  <a:pt x="964870" y="1708068"/>
                  <a:pt x="1013361" y="761010"/>
                  <a:pt x="1335974" y="611579"/>
                </a:cubicBezTo>
                <a:cubicBezTo>
                  <a:pt x="1658587" y="462148"/>
                  <a:pt x="2344387" y="1051956"/>
                  <a:pt x="2677886" y="950026"/>
                </a:cubicBezTo>
                <a:cubicBezTo>
                  <a:pt x="3011385" y="848096"/>
                  <a:pt x="3174176" y="424048"/>
                  <a:pt x="3336967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9838488-9675-4B58-8659-7F45336F4B7A}"/>
              </a:ext>
            </a:extLst>
          </p:cNvPr>
          <p:cNvCxnSpPr/>
          <p:nvPr/>
        </p:nvCxnSpPr>
        <p:spPr>
          <a:xfrm flipV="1">
            <a:off x="6359464" y="4085936"/>
            <a:ext cx="0" cy="16340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1E9C61F-C272-48BF-996E-F7B76E817CA5}"/>
              </a:ext>
            </a:extLst>
          </p:cNvPr>
          <p:cNvCxnSpPr/>
          <p:nvPr/>
        </p:nvCxnSpPr>
        <p:spPr>
          <a:xfrm flipV="1">
            <a:off x="6359464" y="5698848"/>
            <a:ext cx="2093186" cy="211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D68061-760E-4D9D-8A6C-F95DCD7DDC40}"/>
              </a:ext>
            </a:extLst>
          </p:cNvPr>
          <p:cNvSpPr txBox="1"/>
          <p:nvPr/>
        </p:nvSpPr>
        <p:spPr>
          <a:xfrm>
            <a:off x="5839464" y="3991764"/>
            <a:ext cx="326061" cy="311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5B29A7-B338-4F13-B9AF-586E8A67431C}"/>
              </a:ext>
            </a:extLst>
          </p:cNvPr>
          <p:cNvSpPr txBox="1"/>
          <p:nvPr/>
        </p:nvSpPr>
        <p:spPr>
          <a:xfrm>
            <a:off x="8347448" y="5434316"/>
            <a:ext cx="326061" cy="311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ｘ</a:t>
            </a:r>
          </a:p>
        </p:txBody>
      </p:sp>
      <p:sp>
        <p:nvSpPr>
          <p:cNvPr id="9" name="円/楕円 9">
            <a:extLst>
              <a:ext uri="{FF2B5EF4-FFF2-40B4-BE49-F238E27FC236}">
                <a16:creationId xmlns:a16="http://schemas.microsoft.com/office/drawing/2014/main" id="{FC3F4EC6-1CB2-4756-960A-25521B769B51}"/>
              </a:ext>
            </a:extLst>
          </p:cNvPr>
          <p:cNvSpPr>
            <a:spLocks noChangeAspect="1"/>
          </p:cNvSpPr>
          <p:nvPr/>
        </p:nvSpPr>
        <p:spPr>
          <a:xfrm flipH="1">
            <a:off x="7337730" y="4541398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1">
            <a:extLst>
              <a:ext uri="{FF2B5EF4-FFF2-40B4-BE49-F238E27FC236}">
                <a16:creationId xmlns:a16="http://schemas.microsoft.com/office/drawing/2014/main" id="{29B23B3C-C50D-47F2-9773-EBFAFAC257BD}"/>
              </a:ext>
            </a:extLst>
          </p:cNvPr>
          <p:cNvSpPr>
            <a:spLocks noChangeAspect="1"/>
          </p:cNvSpPr>
          <p:nvPr/>
        </p:nvSpPr>
        <p:spPr>
          <a:xfrm flipH="1">
            <a:off x="7591514" y="4591219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2">
            <a:extLst>
              <a:ext uri="{FF2B5EF4-FFF2-40B4-BE49-F238E27FC236}">
                <a16:creationId xmlns:a16="http://schemas.microsoft.com/office/drawing/2014/main" id="{77AEECCE-2482-4289-B371-51DF730C6C56}"/>
              </a:ext>
            </a:extLst>
          </p:cNvPr>
          <p:cNvSpPr>
            <a:spLocks noChangeAspect="1"/>
          </p:cNvSpPr>
          <p:nvPr/>
        </p:nvSpPr>
        <p:spPr>
          <a:xfrm flipH="1">
            <a:off x="6894691" y="4847465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3">
            <a:extLst>
              <a:ext uri="{FF2B5EF4-FFF2-40B4-BE49-F238E27FC236}">
                <a16:creationId xmlns:a16="http://schemas.microsoft.com/office/drawing/2014/main" id="{EFBA6491-2E1C-445B-AA89-B9BFFB0BD8CE}"/>
              </a:ext>
            </a:extLst>
          </p:cNvPr>
          <p:cNvSpPr>
            <a:spLocks noChangeAspect="1"/>
          </p:cNvSpPr>
          <p:nvPr/>
        </p:nvSpPr>
        <p:spPr>
          <a:xfrm flipH="1">
            <a:off x="8079171" y="4251476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4">
            <a:extLst>
              <a:ext uri="{FF2B5EF4-FFF2-40B4-BE49-F238E27FC236}">
                <a16:creationId xmlns:a16="http://schemas.microsoft.com/office/drawing/2014/main" id="{B270BA2F-F97D-4D77-AF35-F6E25562784A}"/>
              </a:ext>
            </a:extLst>
          </p:cNvPr>
          <p:cNvSpPr>
            <a:spLocks noChangeAspect="1"/>
          </p:cNvSpPr>
          <p:nvPr/>
        </p:nvSpPr>
        <p:spPr>
          <a:xfrm flipH="1">
            <a:off x="6898095" y="5168578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5">
            <a:extLst>
              <a:ext uri="{FF2B5EF4-FFF2-40B4-BE49-F238E27FC236}">
                <a16:creationId xmlns:a16="http://schemas.microsoft.com/office/drawing/2014/main" id="{5023DD55-0F11-4877-A2E4-B070D714CAD3}"/>
              </a:ext>
            </a:extLst>
          </p:cNvPr>
          <p:cNvSpPr>
            <a:spLocks noChangeAspect="1"/>
          </p:cNvSpPr>
          <p:nvPr/>
        </p:nvSpPr>
        <p:spPr>
          <a:xfrm flipH="1">
            <a:off x="6465750" y="5102077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6">
            <a:extLst>
              <a:ext uri="{FF2B5EF4-FFF2-40B4-BE49-F238E27FC236}">
                <a16:creationId xmlns:a16="http://schemas.microsoft.com/office/drawing/2014/main" id="{6FE48246-BCA3-4D71-B76A-FCFFD038ACB8}"/>
              </a:ext>
            </a:extLst>
          </p:cNvPr>
          <p:cNvSpPr>
            <a:spLocks noChangeAspect="1"/>
          </p:cNvSpPr>
          <p:nvPr/>
        </p:nvSpPr>
        <p:spPr>
          <a:xfrm flipH="1">
            <a:off x="7872957" y="4391151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7">
            <a:extLst>
              <a:ext uri="{FF2B5EF4-FFF2-40B4-BE49-F238E27FC236}">
                <a16:creationId xmlns:a16="http://schemas.microsoft.com/office/drawing/2014/main" id="{B6400CB4-3869-4DC8-8A6F-33B4EF0EC9A0}"/>
              </a:ext>
            </a:extLst>
          </p:cNvPr>
          <p:cNvSpPr>
            <a:spLocks noChangeAspect="1"/>
          </p:cNvSpPr>
          <p:nvPr/>
        </p:nvSpPr>
        <p:spPr>
          <a:xfrm flipH="1">
            <a:off x="7679092" y="4833280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8">
            <a:extLst>
              <a:ext uri="{FF2B5EF4-FFF2-40B4-BE49-F238E27FC236}">
                <a16:creationId xmlns:a16="http://schemas.microsoft.com/office/drawing/2014/main" id="{2B88470F-2B0B-49CB-AD58-2D1761D681E7}"/>
              </a:ext>
            </a:extLst>
          </p:cNvPr>
          <p:cNvSpPr>
            <a:spLocks noChangeAspect="1"/>
          </p:cNvSpPr>
          <p:nvPr/>
        </p:nvSpPr>
        <p:spPr>
          <a:xfrm flipH="1">
            <a:off x="7064694" y="4494593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9">
            <a:extLst>
              <a:ext uri="{FF2B5EF4-FFF2-40B4-BE49-F238E27FC236}">
                <a16:creationId xmlns:a16="http://schemas.microsoft.com/office/drawing/2014/main" id="{6DA4C255-8313-46C7-A977-BCD148A85213}"/>
              </a:ext>
            </a:extLst>
          </p:cNvPr>
          <p:cNvSpPr>
            <a:spLocks noChangeAspect="1"/>
          </p:cNvSpPr>
          <p:nvPr/>
        </p:nvSpPr>
        <p:spPr>
          <a:xfrm flipH="1">
            <a:off x="7154591" y="4762257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20">
            <a:extLst>
              <a:ext uri="{FF2B5EF4-FFF2-40B4-BE49-F238E27FC236}">
                <a16:creationId xmlns:a16="http://schemas.microsoft.com/office/drawing/2014/main" id="{28666DDA-3D76-4190-AB66-333DB3B8FBAE}"/>
              </a:ext>
            </a:extLst>
          </p:cNvPr>
          <p:cNvSpPr>
            <a:spLocks noChangeAspect="1"/>
          </p:cNvSpPr>
          <p:nvPr/>
        </p:nvSpPr>
        <p:spPr>
          <a:xfrm flipH="1">
            <a:off x="8007049" y="4699116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26">
            <a:extLst>
              <a:ext uri="{FF2B5EF4-FFF2-40B4-BE49-F238E27FC236}">
                <a16:creationId xmlns:a16="http://schemas.microsoft.com/office/drawing/2014/main" id="{03537C0F-9A6E-4A93-AD22-2314E2194D0B}"/>
              </a:ext>
            </a:extLst>
          </p:cNvPr>
          <p:cNvSpPr>
            <a:spLocks noChangeAspect="1"/>
          </p:cNvSpPr>
          <p:nvPr/>
        </p:nvSpPr>
        <p:spPr>
          <a:xfrm flipH="1">
            <a:off x="8169582" y="4494593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7">
            <a:extLst>
              <a:ext uri="{FF2B5EF4-FFF2-40B4-BE49-F238E27FC236}">
                <a16:creationId xmlns:a16="http://schemas.microsoft.com/office/drawing/2014/main" id="{82505786-7387-44F6-9721-BA849FDCEE03}"/>
              </a:ext>
            </a:extLst>
          </p:cNvPr>
          <p:cNvSpPr>
            <a:spLocks noChangeAspect="1"/>
          </p:cNvSpPr>
          <p:nvPr/>
        </p:nvSpPr>
        <p:spPr>
          <a:xfrm flipH="1">
            <a:off x="8279121" y="4278201"/>
            <a:ext cx="68327" cy="6650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2A21CB3-ED9F-4163-9D6A-56212D0F170E}"/>
              </a:ext>
            </a:extLst>
          </p:cNvPr>
          <p:cNvSpPr txBox="1"/>
          <p:nvPr/>
        </p:nvSpPr>
        <p:spPr>
          <a:xfrm>
            <a:off x="2127446" y="5366049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を最も小さくする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はここ！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AA3E8A9-4060-4FB9-B207-1F7E9C9CF15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678418" y="5349797"/>
            <a:ext cx="1041722" cy="216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7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B2E915-0A1A-4A7E-A014-93CF054A6010}"/>
              </a:ext>
            </a:extLst>
          </p:cNvPr>
          <p:cNvSpPr txBox="1"/>
          <p:nvPr/>
        </p:nvSpPr>
        <p:spPr>
          <a:xfrm>
            <a:off x="163096" y="884408"/>
            <a:ext cx="90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最も成長速度が高くなる条件を探したい。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13E1493-D7FF-4DFD-B930-77B8BDD655F6}"/>
              </a:ext>
            </a:extLst>
          </p:cNvPr>
          <p:cNvCxnSpPr/>
          <p:nvPr/>
        </p:nvCxnSpPr>
        <p:spPr>
          <a:xfrm flipV="1">
            <a:off x="973811" y="2085532"/>
            <a:ext cx="0" cy="3063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7A82290-CF1D-4EFD-B7C7-7BEC4A4D4108}"/>
              </a:ext>
            </a:extLst>
          </p:cNvPr>
          <p:cNvCxnSpPr/>
          <p:nvPr/>
        </p:nvCxnSpPr>
        <p:spPr>
          <a:xfrm flipV="1">
            <a:off x="973811" y="5109781"/>
            <a:ext cx="3819896" cy="3958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E72C61-C5D7-4C16-9F16-1EFB084A773D}"/>
              </a:ext>
            </a:extLst>
          </p:cNvPr>
          <p:cNvSpPr txBox="1"/>
          <p:nvPr/>
        </p:nvSpPr>
        <p:spPr>
          <a:xfrm rot="16200000">
            <a:off x="-305622" y="29724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成長速度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F07C9-723A-4271-BA14-47360156D479}"/>
              </a:ext>
            </a:extLst>
          </p:cNvPr>
          <p:cNvSpPr txBox="1"/>
          <p:nvPr/>
        </p:nvSpPr>
        <p:spPr>
          <a:xfrm>
            <a:off x="3563960" y="53064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成長条件</a:t>
            </a:r>
          </a:p>
        </p:txBody>
      </p:sp>
      <p:sp>
        <p:nvSpPr>
          <p:cNvPr id="7" name="円/楕円 10">
            <a:extLst>
              <a:ext uri="{FF2B5EF4-FFF2-40B4-BE49-F238E27FC236}">
                <a16:creationId xmlns:a16="http://schemas.microsoft.com/office/drawing/2014/main" id="{C6CD61CF-F9D4-406A-9818-2300D0D14DA9}"/>
              </a:ext>
            </a:extLst>
          </p:cNvPr>
          <p:cNvSpPr>
            <a:spLocks noChangeAspect="1"/>
          </p:cNvSpPr>
          <p:nvPr/>
        </p:nvSpPr>
        <p:spPr>
          <a:xfrm flipH="1">
            <a:off x="1308930" y="4559426"/>
            <a:ext cx="124691" cy="12469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12">
            <a:extLst>
              <a:ext uri="{FF2B5EF4-FFF2-40B4-BE49-F238E27FC236}">
                <a16:creationId xmlns:a16="http://schemas.microsoft.com/office/drawing/2014/main" id="{E1CA3FEF-B7C6-4F54-9F36-CD69E5109885}"/>
              </a:ext>
            </a:extLst>
          </p:cNvPr>
          <p:cNvSpPr>
            <a:spLocks noChangeAspect="1"/>
          </p:cNvSpPr>
          <p:nvPr/>
        </p:nvSpPr>
        <p:spPr>
          <a:xfrm flipH="1">
            <a:off x="2029752" y="3932805"/>
            <a:ext cx="124691" cy="12469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15">
            <a:extLst>
              <a:ext uri="{FF2B5EF4-FFF2-40B4-BE49-F238E27FC236}">
                <a16:creationId xmlns:a16="http://schemas.microsoft.com/office/drawing/2014/main" id="{190A6C62-82E0-4244-8D0E-0F8071E1A4C6}"/>
              </a:ext>
            </a:extLst>
          </p:cNvPr>
          <p:cNvSpPr>
            <a:spLocks noChangeAspect="1"/>
          </p:cNvSpPr>
          <p:nvPr/>
        </p:nvSpPr>
        <p:spPr>
          <a:xfrm flipH="1">
            <a:off x="3089685" y="2811002"/>
            <a:ext cx="124691" cy="12469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9">
            <a:extLst>
              <a:ext uri="{FF2B5EF4-FFF2-40B4-BE49-F238E27FC236}">
                <a16:creationId xmlns:a16="http://schemas.microsoft.com/office/drawing/2014/main" id="{ED3469D9-1CC7-4978-B687-1D9ACE9D3875}"/>
              </a:ext>
            </a:extLst>
          </p:cNvPr>
          <p:cNvSpPr>
            <a:spLocks noChangeAspect="1"/>
          </p:cNvSpPr>
          <p:nvPr/>
        </p:nvSpPr>
        <p:spPr>
          <a:xfrm flipH="1">
            <a:off x="4205946" y="3562059"/>
            <a:ext cx="124691" cy="124691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07CF8C-C5D0-4D33-8B91-7C819B7D625D}"/>
              </a:ext>
            </a:extLst>
          </p:cNvPr>
          <p:cNvSpPr txBox="1"/>
          <p:nvPr/>
        </p:nvSpPr>
        <p:spPr>
          <a:xfrm>
            <a:off x="5511268" y="3024241"/>
            <a:ext cx="365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次はどの条件で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実験を行う？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98CE69-273F-4028-B847-FAA9264BCD98}"/>
              </a:ext>
            </a:extLst>
          </p:cNvPr>
          <p:cNvSpPr txBox="1"/>
          <p:nvPr/>
        </p:nvSpPr>
        <p:spPr>
          <a:xfrm>
            <a:off x="47836" y="910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　活用と探索</a:t>
            </a:r>
          </a:p>
        </p:txBody>
      </p:sp>
    </p:spTree>
    <p:extLst>
      <p:ext uri="{BB962C8B-B14F-4D97-AF65-F5344CB8AC3E}">
        <p14:creationId xmlns:p14="http://schemas.microsoft.com/office/powerpoint/2010/main" val="390813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2231766-FE62-44BE-914A-A3E10D63BD8B}"/>
              </a:ext>
            </a:extLst>
          </p:cNvPr>
          <p:cNvSpPr/>
          <p:nvPr/>
        </p:nvSpPr>
        <p:spPr>
          <a:xfrm>
            <a:off x="1053737" y="2562058"/>
            <a:ext cx="3439886" cy="2114445"/>
          </a:xfrm>
          <a:custGeom>
            <a:avLst/>
            <a:gdLst>
              <a:gd name="connsiteX0" fmla="*/ 0 w 3439886"/>
              <a:gd name="connsiteY0" fmla="*/ 2114445 h 2114445"/>
              <a:gd name="connsiteX1" fmla="*/ 862149 w 3439886"/>
              <a:gd name="connsiteY1" fmla="*/ 1731268 h 2114445"/>
              <a:gd name="connsiteX2" fmla="*/ 1881052 w 3439886"/>
              <a:gd name="connsiteY2" fmla="*/ 477233 h 2114445"/>
              <a:gd name="connsiteX3" fmla="*/ 2673532 w 3439886"/>
              <a:gd name="connsiteY3" fmla="*/ 50513 h 2114445"/>
              <a:gd name="connsiteX4" fmla="*/ 3439886 w 3439886"/>
              <a:gd name="connsiteY4" fmla="*/ 1539679 h 21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9886" h="2114445">
                <a:moveTo>
                  <a:pt x="0" y="2114445"/>
                </a:moveTo>
                <a:cubicBezTo>
                  <a:pt x="274320" y="2059291"/>
                  <a:pt x="548640" y="2004137"/>
                  <a:pt x="862149" y="1731268"/>
                </a:cubicBezTo>
                <a:cubicBezTo>
                  <a:pt x="1175658" y="1458399"/>
                  <a:pt x="1579155" y="757359"/>
                  <a:pt x="1881052" y="477233"/>
                </a:cubicBezTo>
                <a:cubicBezTo>
                  <a:pt x="2182949" y="197107"/>
                  <a:pt x="2413726" y="-126561"/>
                  <a:pt x="2673532" y="50513"/>
                </a:cubicBezTo>
                <a:cubicBezTo>
                  <a:pt x="2933338" y="227587"/>
                  <a:pt x="3186612" y="883633"/>
                  <a:pt x="3439886" y="1539679"/>
                </a:cubicBezTo>
              </a:path>
            </a:pathLst>
          </a:custGeom>
          <a:noFill/>
          <a:ln w="57150">
            <a:solidFill>
              <a:srgbClr val="BED1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0AFB30-1C3A-459B-9313-D058B261FBC1}"/>
              </a:ext>
            </a:extLst>
          </p:cNvPr>
          <p:cNvSpPr txBox="1"/>
          <p:nvPr/>
        </p:nvSpPr>
        <p:spPr>
          <a:xfrm>
            <a:off x="163096" y="884408"/>
            <a:ext cx="90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最も成長速度が高くなる条件を探したい。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D7599B5-0AAE-44E0-A5CF-6B9194CCFA09}"/>
              </a:ext>
            </a:extLst>
          </p:cNvPr>
          <p:cNvCxnSpPr/>
          <p:nvPr/>
        </p:nvCxnSpPr>
        <p:spPr>
          <a:xfrm flipV="1">
            <a:off x="973811" y="2085532"/>
            <a:ext cx="0" cy="3063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A557649-230F-4872-B7AA-C41D5539952D}"/>
              </a:ext>
            </a:extLst>
          </p:cNvPr>
          <p:cNvCxnSpPr/>
          <p:nvPr/>
        </p:nvCxnSpPr>
        <p:spPr>
          <a:xfrm flipV="1">
            <a:off x="973811" y="5109781"/>
            <a:ext cx="3819896" cy="3958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260A5D-3484-421F-B2EC-8D11ACB4AA3B}"/>
              </a:ext>
            </a:extLst>
          </p:cNvPr>
          <p:cNvSpPr txBox="1"/>
          <p:nvPr/>
        </p:nvSpPr>
        <p:spPr>
          <a:xfrm rot="16200000">
            <a:off x="-305622" y="29724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成長速度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E635A4-BC27-4E17-B156-D657AC534170}"/>
              </a:ext>
            </a:extLst>
          </p:cNvPr>
          <p:cNvSpPr txBox="1"/>
          <p:nvPr/>
        </p:nvSpPr>
        <p:spPr>
          <a:xfrm>
            <a:off x="3563960" y="53064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成長条件</a:t>
            </a:r>
          </a:p>
        </p:txBody>
      </p:sp>
      <p:sp>
        <p:nvSpPr>
          <p:cNvPr id="8" name="円/楕円 10">
            <a:extLst>
              <a:ext uri="{FF2B5EF4-FFF2-40B4-BE49-F238E27FC236}">
                <a16:creationId xmlns:a16="http://schemas.microsoft.com/office/drawing/2014/main" id="{4A5DE929-467E-4916-9871-94CFDCD3CCB1}"/>
              </a:ext>
            </a:extLst>
          </p:cNvPr>
          <p:cNvSpPr>
            <a:spLocks noChangeAspect="1"/>
          </p:cNvSpPr>
          <p:nvPr/>
        </p:nvSpPr>
        <p:spPr>
          <a:xfrm flipH="1">
            <a:off x="1308929" y="4559425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12">
            <a:extLst>
              <a:ext uri="{FF2B5EF4-FFF2-40B4-BE49-F238E27FC236}">
                <a16:creationId xmlns:a16="http://schemas.microsoft.com/office/drawing/2014/main" id="{EB33D815-061E-410F-BE8D-A9BC20DCDE0D}"/>
              </a:ext>
            </a:extLst>
          </p:cNvPr>
          <p:cNvSpPr>
            <a:spLocks noChangeAspect="1"/>
          </p:cNvSpPr>
          <p:nvPr/>
        </p:nvSpPr>
        <p:spPr>
          <a:xfrm flipH="1">
            <a:off x="2029751" y="3932804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5">
            <a:extLst>
              <a:ext uri="{FF2B5EF4-FFF2-40B4-BE49-F238E27FC236}">
                <a16:creationId xmlns:a16="http://schemas.microsoft.com/office/drawing/2014/main" id="{97B51363-4412-4615-98F1-E2D1CFD51737}"/>
              </a:ext>
            </a:extLst>
          </p:cNvPr>
          <p:cNvSpPr>
            <a:spLocks noChangeAspect="1"/>
          </p:cNvSpPr>
          <p:nvPr/>
        </p:nvSpPr>
        <p:spPr>
          <a:xfrm flipH="1">
            <a:off x="3089684" y="2811001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9">
            <a:extLst>
              <a:ext uri="{FF2B5EF4-FFF2-40B4-BE49-F238E27FC236}">
                <a16:creationId xmlns:a16="http://schemas.microsoft.com/office/drawing/2014/main" id="{0E8FEFE5-ED61-40FF-A357-7435AC64D71A}"/>
              </a:ext>
            </a:extLst>
          </p:cNvPr>
          <p:cNvSpPr>
            <a:spLocks noChangeAspect="1"/>
          </p:cNvSpPr>
          <p:nvPr/>
        </p:nvSpPr>
        <p:spPr>
          <a:xfrm flipH="1">
            <a:off x="4205945" y="3562058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909F44-1EBF-48FC-A774-2578B9C3E986}"/>
              </a:ext>
            </a:extLst>
          </p:cNvPr>
          <p:cNvSpPr txBox="1"/>
          <p:nvPr/>
        </p:nvSpPr>
        <p:spPr>
          <a:xfrm>
            <a:off x="5511268" y="3024241"/>
            <a:ext cx="365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次はどの条件で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実験を行う？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AF547A-B1DD-43E2-B7ED-2970718D9EF5}"/>
              </a:ext>
            </a:extLst>
          </p:cNvPr>
          <p:cNvSpPr/>
          <p:nvPr/>
        </p:nvSpPr>
        <p:spPr>
          <a:xfrm>
            <a:off x="1793015" y="203883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rgbClr val="5D8CB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回帰曲線（＝機械学習）</a:t>
            </a:r>
            <a:endParaRPr kumimoji="1" lang="en-US" altLang="ja-JP" sz="2800" dirty="0">
              <a:solidFill>
                <a:srgbClr val="5D8CB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C53F9D-9050-48E4-96EF-BBF399D3F721}"/>
              </a:ext>
            </a:extLst>
          </p:cNvPr>
          <p:cNvSpPr txBox="1"/>
          <p:nvPr/>
        </p:nvSpPr>
        <p:spPr>
          <a:xfrm>
            <a:off x="47836" y="910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　活用と探索</a:t>
            </a:r>
          </a:p>
        </p:txBody>
      </p:sp>
    </p:spTree>
    <p:extLst>
      <p:ext uri="{BB962C8B-B14F-4D97-AF65-F5344CB8AC3E}">
        <p14:creationId xmlns:p14="http://schemas.microsoft.com/office/powerpoint/2010/main" val="411891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EFC179E3-15E8-417B-8555-F5C3127EB5F2}"/>
              </a:ext>
            </a:extLst>
          </p:cNvPr>
          <p:cNvSpPr/>
          <p:nvPr/>
        </p:nvSpPr>
        <p:spPr>
          <a:xfrm>
            <a:off x="1053737" y="2562058"/>
            <a:ext cx="3439886" cy="2114445"/>
          </a:xfrm>
          <a:custGeom>
            <a:avLst/>
            <a:gdLst>
              <a:gd name="connsiteX0" fmla="*/ 0 w 3439886"/>
              <a:gd name="connsiteY0" fmla="*/ 2114445 h 2114445"/>
              <a:gd name="connsiteX1" fmla="*/ 862149 w 3439886"/>
              <a:gd name="connsiteY1" fmla="*/ 1731268 h 2114445"/>
              <a:gd name="connsiteX2" fmla="*/ 1881052 w 3439886"/>
              <a:gd name="connsiteY2" fmla="*/ 477233 h 2114445"/>
              <a:gd name="connsiteX3" fmla="*/ 2673532 w 3439886"/>
              <a:gd name="connsiteY3" fmla="*/ 50513 h 2114445"/>
              <a:gd name="connsiteX4" fmla="*/ 3439886 w 3439886"/>
              <a:gd name="connsiteY4" fmla="*/ 1539679 h 21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9886" h="2114445">
                <a:moveTo>
                  <a:pt x="0" y="2114445"/>
                </a:moveTo>
                <a:cubicBezTo>
                  <a:pt x="274320" y="2059291"/>
                  <a:pt x="548640" y="2004137"/>
                  <a:pt x="862149" y="1731268"/>
                </a:cubicBezTo>
                <a:cubicBezTo>
                  <a:pt x="1175658" y="1458399"/>
                  <a:pt x="1579155" y="757359"/>
                  <a:pt x="1881052" y="477233"/>
                </a:cubicBezTo>
                <a:cubicBezTo>
                  <a:pt x="2182949" y="197107"/>
                  <a:pt x="2413726" y="-126561"/>
                  <a:pt x="2673532" y="50513"/>
                </a:cubicBezTo>
                <a:cubicBezTo>
                  <a:pt x="2933338" y="227587"/>
                  <a:pt x="3186612" y="883633"/>
                  <a:pt x="3439886" y="1539679"/>
                </a:cubicBezTo>
              </a:path>
            </a:pathLst>
          </a:custGeom>
          <a:noFill/>
          <a:ln w="57150">
            <a:solidFill>
              <a:srgbClr val="BED1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6A2C1B-A787-4DBB-84C1-520C0E86E34B}"/>
              </a:ext>
            </a:extLst>
          </p:cNvPr>
          <p:cNvSpPr txBox="1"/>
          <p:nvPr/>
        </p:nvSpPr>
        <p:spPr>
          <a:xfrm>
            <a:off x="163096" y="884408"/>
            <a:ext cx="90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最も成長速度が高くなる条件を探したい。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1A4E095-C99F-4D61-B8F7-8913A41D0237}"/>
              </a:ext>
            </a:extLst>
          </p:cNvPr>
          <p:cNvCxnSpPr/>
          <p:nvPr/>
        </p:nvCxnSpPr>
        <p:spPr>
          <a:xfrm flipV="1">
            <a:off x="973811" y="2085532"/>
            <a:ext cx="0" cy="3063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BC787CA-1374-4C7B-8ED2-B8C231BF3A7E}"/>
              </a:ext>
            </a:extLst>
          </p:cNvPr>
          <p:cNvCxnSpPr/>
          <p:nvPr/>
        </p:nvCxnSpPr>
        <p:spPr>
          <a:xfrm flipV="1">
            <a:off x="973811" y="5109781"/>
            <a:ext cx="3819896" cy="3958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715DC6-0626-4BC7-8C76-EAD5D784EEE2}"/>
              </a:ext>
            </a:extLst>
          </p:cNvPr>
          <p:cNvSpPr txBox="1"/>
          <p:nvPr/>
        </p:nvSpPr>
        <p:spPr>
          <a:xfrm rot="16200000">
            <a:off x="-305622" y="29724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成長速度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DE620B-3550-4B43-8947-B3559ECE1C63}"/>
              </a:ext>
            </a:extLst>
          </p:cNvPr>
          <p:cNvSpPr txBox="1"/>
          <p:nvPr/>
        </p:nvSpPr>
        <p:spPr>
          <a:xfrm>
            <a:off x="3126410" y="52803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成長条件</a:t>
            </a:r>
          </a:p>
        </p:txBody>
      </p:sp>
      <p:sp>
        <p:nvSpPr>
          <p:cNvPr id="8" name="円/楕円 10">
            <a:extLst>
              <a:ext uri="{FF2B5EF4-FFF2-40B4-BE49-F238E27FC236}">
                <a16:creationId xmlns:a16="http://schemas.microsoft.com/office/drawing/2014/main" id="{79C589CD-A4A5-49BC-AE47-491B504A9577}"/>
              </a:ext>
            </a:extLst>
          </p:cNvPr>
          <p:cNvSpPr>
            <a:spLocks noChangeAspect="1"/>
          </p:cNvSpPr>
          <p:nvPr/>
        </p:nvSpPr>
        <p:spPr>
          <a:xfrm flipH="1">
            <a:off x="1308929" y="4559425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12">
            <a:extLst>
              <a:ext uri="{FF2B5EF4-FFF2-40B4-BE49-F238E27FC236}">
                <a16:creationId xmlns:a16="http://schemas.microsoft.com/office/drawing/2014/main" id="{DBEA328C-A4A3-4CB1-9BA3-6D0CBB03529E}"/>
              </a:ext>
            </a:extLst>
          </p:cNvPr>
          <p:cNvSpPr>
            <a:spLocks noChangeAspect="1"/>
          </p:cNvSpPr>
          <p:nvPr/>
        </p:nvSpPr>
        <p:spPr>
          <a:xfrm flipH="1">
            <a:off x="2029751" y="3932804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5">
            <a:extLst>
              <a:ext uri="{FF2B5EF4-FFF2-40B4-BE49-F238E27FC236}">
                <a16:creationId xmlns:a16="http://schemas.microsoft.com/office/drawing/2014/main" id="{54081942-02D8-4624-A842-A8B2123893C5}"/>
              </a:ext>
            </a:extLst>
          </p:cNvPr>
          <p:cNvSpPr>
            <a:spLocks noChangeAspect="1"/>
          </p:cNvSpPr>
          <p:nvPr/>
        </p:nvSpPr>
        <p:spPr>
          <a:xfrm flipH="1">
            <a:off x="3089684" y="2811001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9">
            <a:extLst>
              <a:ext uri="{FF2B5EF4-FFF2-40B4-BE49-F238E27FC236}">
                <a16:creationId xmlns:a16="http://schemas.microsoft.com/office/drawing/2014/main" id="{F78578AC-68F4-4F8A-8FB2-B0E840E4B653}"/>
              </a:ext>
            </a:extLst>
          </p:cNvPr>
          <p:cNvSpPr>
            <a:spLocks noChangeAspect="1"/>
          </p:cNvSpPr>
          <p:nvPr/>
        </p:nvSpPr>
        <p:spPr>
          <a:xfrm flipH="1">
            <a:off x="4205945" y="3562058"/>
            <a:ext cx="180000" cy="180000"/>
          </a:xfrm>
          <a:prstGeom prst="ellipse">
            <a:avLst/>
          </a:prstGeom>
          <a:solidFill>
            <a:srgbClr val="5D8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FD117C-4235-4F60-9C3E-204A6D023C14}"/>
              </a:ext>
            </a:extLst>
          </p:cNvPr>
          <p:cNvSpPr txBox="1"/>
          <p:nvPr/>
        </p:nvSpPr>
        <p:spPr>
          <a:xfrm>
            <a:off x="4793707" y="3970213"/>
            <a:ext cx="5270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では、次の条件は？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他に良い条件はないか？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23CC37-708F-4C80-9B75-A39A34D1F3AC}"/>
              </a:ext>
            </a:extLst>
          </p:cNvPr>
          <p:cNvSpPr txBox="1"/>
          <p:nvPr/>
        </p:nvSpPr>
        <p:spPr>
          <a:xfrm>
            <a:off x="3349609" y="2300448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5D8CB1"/>
                </a:solidFill>
              </a:rPr>
              <a:t>★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37660DB-FAAD-4283-8C02-A7FD9500251D}"/>
              </a:ext>
            </a:extLst>
          </p:cNvPr>
          <p:cNvCxnSpPr>
            <a:cxnSpLocks/>
          </p:cNvCxnSpPr>
          <p:nvPr/>
        </p:nvCxnSpPr>
        <p:spPr>
          <a:xfrm flipH="1">
            <a:off x="3796938" y="2085532"/>
            <a:ext cx="949620" cy="3615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2D1AEA8-FF56-47A9-95B8-79522EB0BB82}"/>
              </a:ext>
            </a:extLst>
          </p:cNvPr>
          <p:cNvSpPr txBox="1"/>
          <p:nvPr/>
        </p:nvSpPr>
        <p:spPr>
          <a:xfrm>
            <a:off x="4746558" y="1796720"/>
            <a:ext cx="5166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5D8CB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回帰曲線（＝機械学習）</a:t>
            </a:r>
            <a:endParaRPr kumimoji="1" lang="en-US" altLang="ja-JP" sz="3200" dirty="0">
              <a:solidFill>
                <a:srgbClr val="5D8CB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rgbClr val="5D8CB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からは、ここが良さそう！</a:t>
            </a:r>
            <a:endParaRPr kumimoji="1" lang="en-US" altLang="ja-JP" sz="3200" dirty="0">
              <a:solidFill>
                <a:srgbClr val="5D8CB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rgbClr val="5D8CB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→実際に★の値が得られた</a:t>
            </a:r>
            <a:endParaRPr kumimoji="1" lang="en-US" altLang="ja-JP" sz="3200" dirty="0">
              <a:solidFill>
                <a:srgbClr val="5D8CB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63E936-B465-4527-B036-19CF14CF2A81}"/>
              </a:ext>
            </a:extLst>
          </p:cNvPr>
          <p:cNvSpPr txBox="1"/>
          <p:nvPr/>
        </p:nvSpPr>
        <p:spPr>
          <a:xfrm>
            <a:off x="47836" y="910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逐次最適化　活用と探索</a:t>
            </a:r>
          </a:p>
        </p:txBody>
      </p:sp>
    </p:spTree>
    <p:extLst>
      <p:ext uri="{BB962C8B-B14F-4D97-AF65-F5344CB8AC3E}">
        <p14:creationId xmlns:p14="http://schemas.microsoft.com/office/powerpoint/2010/main" val="403366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919</Words>
  <Application>Microsoft Office PowerPoint</Application>
  <PresentationFormat>A4 210 x 297 mm</PresentationFormat>
  <Paragraphs>191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Kutsukake</dc:creator>
  <cp:lastModifiedBy>Kutsukake</cp:lastModifiedBy>
  <cp:revision>24</cp:revision>
  <dcterms:created xsi:type="dcterms:W3CDTF">2020-06-14T06:21:15Z</dcterms:created>
  <dcterms:modified xsi:type="dcterms:W3CDTF">2020-06-23T01:53:39Z</dcterms:modified>
</cp:coreProperties>
</file>