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BFCEA1-E347-4680-931F-E65EC054848C}">
          <p14:sldIdLst>
            <p14:sldId id="256"/>
            <p14:sldId id="257"/>
            <p14:sldId id="259"/>
            <p14:sldId id="258"/>
            <p14:sldId id="260"/>
            <p14:sldId id="261"/>
            <p14:sldId id="262"/>
            <p14:sldId id="264"/>
            <p14:sldId id="265"/>
            <p14:sldId id="267"/>
            <p14:sldId id="266"/>
          </p14:sldIdLst>
        </p14:section>
        <p14:section name="Untitled Section" id="{2287E483-998E-491E-A519-1D435001F5F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1" d="100"/>
          <a:sy n="71" d="100"/>
        </p:scale>
        <p:origin x="6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salary prediction</a:t>
            </a:r>
            <a:endParaRPr lang="en-IN" dirty="0"/>
          </a:p>
        </p:txBody>
      </p:sp>
      <p:sp>
        <p:nvSpPr>
          <p:cNvPr id="3" name="Subtitle 2"/>
          <p:cNvSpPr>
            <a:spLocks noGrp="1"/>
          </p:cNvSpPr>
          <p:nvPr>
            <p:ph type="subTitle" idx="1"/>
          </p:nvPr>
        </p:nvSpPr>
        <p:spPr/>
        <p:txBody>
          <a:bodyPr/>
          <a:lstStyle/>
          <a:p>
            <a:r>
              <a:rPr lang="en-US" dirty="0" smtClean="0"/>
              <a:t>By linear regression algorithm</a:t>
            </a:r>
            <a:endParaRPr lang="en-IN" dirty="0"/>
          </a:p>
        </p:txBody>
      </p:sp>
    </p:spTree>
    <p:extLst>
      <p:ext uri="{BB962C8B-B14F-4D97-AF65-F5344CB8AC3E}">
        <p14:creationId xmlns:p14="http://schemas.microsoft.com/office/powerpoint/2010/main" val="174757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74170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424" y="618519"/>
            <a:ext cx="10104715" cy="5204058"/>
          </a:xfrm>
        </p:spPr>
      </p:pic>
    </p:spTree>
    <p:extLst>
      <p:ext uri="{BB962C8B-B14F-4D97-AF65-F5344CB8AC3E}">
        <p14:creationId xmlns:p14="http://schemas.microsoft.com/office/powerpoint/2010/main" val="116882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r>
              <a:rPr lang="en-US" dirty="0"/>
              <a:t>We have to predict the salary of an employee given how many years of experience they have.</a:t>
            </a:r>
            <a:endParaRPr lang="en-IN" dirty="0"/>
          </a:p>
        </p:txBody>
      </p:sp>
    </p:spTree>
    <p:extLst>
      <p:ext uri="{BB962C8B-B14F-4D97-AF65-F5344CB8AC3E}">
        <p14:creationId xmlns:p14="http://schemas.microsoft.com/office/powerpoint/2010/main" val="336302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Machine </a:t>
            </a:r>
            <a:r>
              <a:rPr lang="en-US" dirty="0"/>
              <a:t>learning is a technology which allows a software program to became more accurate at pretending more accurate results without being explicitly programmed and also ML algorithms uses historic data to predicts the new outputs. Because of this ML gets a distinguish attention. Now a day’s prediction engine has become so popular that they are generating accurate and affordable predictions just like a human, and being using industry to solve many of the problems. Predicting justified salary for employee is always being a challenging job for an employer. In this paper and proposing a salary prediction model with suitable algorithm using key features required to predict the salary of employee.</a:t>
            </a:r>
            <a:endParaRPr lang="en-IN" dirty="0"/>
          </a:p>
        </p:txBody>
      </p:sp>
    </p:spTree>
    <p:extLst>
      <p:ext uri="{BB962C8B-B14F-4D97-AF65-F5344CB8AC3E}">
        <p14:creationId xmlns:p14="http://schemas.microsoft.com/office/powerpoint/2010/main" val="151556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endParaRPr lang="en-IN" dirty="0"/>
          </a:p>
        </p:txBody>
      </p:sp>
      <p:pic>
        <p:nvPicPr>
          <p:cNvPr id="1026" name="Picture 2" descr="Introduction to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760911"/>
            <a:ext cx="6024801" cy="357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7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Data collection</a:t>
            </a:r>
          </a:p>
          <a:p>
            <a:r>
              <a:rPr lang="en-US" dirty="0" smtClean="0"/>
              <a:t>Preprocessing </a:t>
            </a:r>
          </a:p>
          <a:p>
            <a:r>
              <a:rPr lang="en-US" dirty="0" smtClean="0"/>
              <a:t>Feature extraction</a:t>
            </a:r>
          </a:p>
          <a:p>
            <a:r>
              <a:rPr lang="en-US" dirty="0" smtClean="0"/>
              <a:t>Model creation</a:t>
            </a:r>
          </a:p>
          <a:p>
            <a:r>
              <a:rPr lang="en-US" dirty="0" smtClean="0"/>
              <a:t>Model training</a:t>
            </a:r>
          </a:p>
          <a:p>
            <a:r>
              <a:rPr lang="en-US" dirty="0" smtClean="0"/>
              <a:t>Prediction</a:t>
            </a:r>
          </a:p>
          <a:p>
            <a:r>
              <a:rPr lang="en-US" dirty="0" smtClean="0"/>
              <a:t>evaluation</a:t>
            </a:r>
            <a:endParaRPr lang="en-IN" dirty="0"/>
          </a:p>
        </p:txBody>
      </p:sp>
    </p:spTree>
    <p:extLst>
      <p:ext uri="{BB962C8B-B14F-4D97-AF65-F5344CB8AC3E}">
        <p14:creationId xmlns:p14="http://schemas.microsoft.com/office/powerpoint/2010/main" val="217938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IN" dirty="0"/>
          </a:p>
        </p:txBody>
      </p:sp>
      <p:sp>
        <p:nvSpPr>
          <p:cNvPr id="3" name="Content Placeholder 2"/>
          <p:cNvSpPr>
            <a:spLocks noGrp="1"/>
          </p:cNvSpPr>
          <p:nvPr>
            <p:ph idx="1"/>
          </p:nvPr>
        </p:nvSpPr>
        <p:spPr/>
        <p:txBody>
          <a:bodyPr/>
          <a:lstStyle/>
          <a:p>
            <a:r>
              <a:rPr lang="en-US" dirty="0"/>
              <a:t>Linear regression is one of the easiest and most popular Machine Learning algorithms. </a:t>
            </a:r>
            <a:endParaRPr lang="en-US" dirty="0" smtClean="0"/>
          </a:p>
          <a:p>
            <a:r>
              <a:rPr lang="en-US" dirty="0" smtClean="0"/>
              <a:t>It </a:t>
            </a:r>
            <a:r>
              <a:rPr lang="en-US" dirty="0"/>
              <a:t>is a statistical method that is used for predictive analysis. </a:t>
            </a:r>
            <a:endParaRPr lang="en-US" dirty="0" smtClean="0"/>
          </a:p>
          <a:p>
            <a:r>
              <a:rPr lang="en-US" dirty="0" smtClean="0"/>
              <a:t>Linear </a:t>
            </a:r>
            <a:r>
              <a:rPr lang="en-US" dirty="0"/>
              <a:t>regression makes predictions for continuous/real or numeric variables such as </a:t>
            </a:r>
            <a:r>
              <a:rPr lang="en-US" b="1" dirty="0"/>
              <a:t>sales, salary, age, product price,</a:t>
            </a:r>
            <a:r>
              <a:rPr lang="en-US" dirty="0"/>
              <a:t> etc.</a:t>
            </a:r>
            <a:endParaRPr lang="en-IN" dirty="0"/>
          </a:p>
        </p:txBody>
      </p:sp>
    </p:spTree>
    <p:extLst>
      <p:ext uri="{BB962C8B-B14F-4D97-AF65-F5344CB8AC3E}">
        <p14:creationId xmlns:p14="http://schemas.microsoft.com/office/powerpoint/2010/main" val="66011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27847"/>
            <a:ext cx="9905998" cy="1341219"/>
          </a:xfrm>
        </p:spPr>
        <p:txBody>
          <a:bodyPr>
            <a:normAutofit fontScale="90000"/>
          </a:bodyPr>
          <a:lstStyle/>
          <a:p>
            <a:r>
              <a:rPr lang="en-US" dirty="0"/>
              <a:t>Linear regression algorithm shows a linear relationship between a dependent (y) and one or more independent </a:t>
            </a:r>
            <a:r>
              <a:rPr lang="en-US" dirty="0" smtClean="0"/>
              <a:t>(X) </a:t>
            </a:r>
            <a:r>
              <a:rPr lang="en-US" dirty="0"/>
              <a:t>variables, </a:t>
            </a:r>
            <a:endParaRPr lang="en-IN" dirty="0"/>
          </a:p>
        </p:txBody>
      </p:sp>
      <p:pic>
        <p:nvPicPr>
          <p:cNvPr id="2050" name="Picture 2" descr="Linear Regression in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4012" y="3248378"/>
            <a:ext cx="4470400" cy="322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47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5E0D8D-A18A-FBC4-86B4-B1F549DC0D89}"/>
              </a:ext>
            </a:extLst>
          </p:cNvPr>
          <p:cNvSpPr/>
          <p:nvPr/>
        </p:nvSpPr>
        <p:spPr>
          <a:xfrm>
            <a:off x="1987605" y="280753"/>
            <a:ext cx="8446544" cy="769441"/>
          </a:xfrm>
          <a:prstGeom prst="rect">
            <a:avLst/>
          </a:prstGeom>
          <a:noFill/>
        </p:spPr>
        <p:txBody>
          <a:bodyPr wrap="none" lIns="91440" tIns="45720" rIns="91440" bIns="45720">
            <a:spAutoFit/>
          </a:bodyPr>
          <a:lstStyle/>
          <a:p>
            <a:pPr algn="ctr"/>
            <a:r>
              <a:rPr lang="en-US" sz="4400" b="1" cap="none" spc="0" dirty="0">
                <a:ln w="0"/>
                <a:solidFill>
                  <a:srgbClr val="033453"/>
                </a:solidFill>
                <a:effectLst>
                  <a:outerShdw blurRad="38100" dist="19050" dir="2700000" algn="tl" rotWithShape="0">
                    <a:schemeClr val="dk1">
                      <a:alpha val="40000"/>
                    </a:schemeClr>
                  </a:outerShdw>
                </a:effectLst>
              </a:rPr>
              <a:t>Solving</a:t>
            </a:r>
            <a:r>
              <a:rPr lang="en-US" sz="4400" b="0" cap="none" spc="0" dirty="0">
                <a:ln w="0"/>
                <a:solidFill>
                  <a:srgbClr val="033453"/>
                </a:solidFill>
                <a:effectLst>
                  <a:outerShdw blurRad="38100" dist="19050" dir="2700000" algn="tl" rotWithShape="0">
                    <a:schemeClr val="dk1">
                      <a:alpha val="40000"/>
                    </a:schemeClr>
                  </a:outerShdw>
                </a:effectLst>
              </a:rPr>
              <a:t> </a:t>
            </a:r>
            <a:r>
              <a:rPr lang="en-US" sz="4400" b="1" cap="none" spc="0" dirty="0">
                <a:ln w="0"/>
                <a:solidFill>
                  <a:srgbClr val="033453"/>
                </a:solidFill>
                <a:effectLst>
                  <a:outerShdw blurRad="38100" dist="19050" dir="2700000" algn="tl" rotWithShape="0">
                    <a:schemeClr val="dk1">
                      <a:alpha val="40000"/>
                    </a:schemeClr>
                  </a:outerShdw>
                </a:effectLst>
              </a:rPr>
              <a:t>problems with Data science</a:t>
            </a:r>
          </a:p>
        </p:txBody>
      </p:sp>
      <p:sp>
        <p:nvSpPr>
          <p:cNvPr id="11" name="Rectangle: Rounded Corners 10">
            <a:extLst>
              <a:ext uri="{FF2B5EF4-FFF2-40B4-BE49-F238E27FC236}">
                <a16:creationId xmlns:a16="http://schemas.microsoft.com/office/drawing/2014/main" id="{BD036D22-3288-DE1A-1E79-CA485DAC1F8C}"/>
              </a:ext>
            </a:extLst>
          </p:cNvPr>
          <p:cNvSpPr/>
          <p:nvPr/>
        </p:nvSpPr>
        <p:spPr>
          <a:xfrm>
            <a:off x="1160935" y="2211743"/>
            <a:ext cx="3792071" cy="618565"/>
          </a:xfrm>
          <a:prstGeom prst="roundRect">
            <a:avLst/>
          </a:prstGeom>
          <a:solidFill>
            <a:srgbClr val="98C1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A6ABA76-7A8B-72BD-9E69-E7894EB16A26}"/>
              </a:ext>
            </a:extLst>
          </p:cNvPr>
          <p:cNvSpPr/>
          <p:nvPr/>
        </p:nvSpPr>
        <p:spPr>
          <a:xfrm>
            <a:off x="1160935" y="3095450"/>
            <a:ext cx="3792071" cy="618565"/>
          </a:xfrm>
          <a:prstGeom prst="roundRect">
            <a:avLst/>
          </a:prstGeom>
          <a:solidFill>
            <a:srgbClr val="2EC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CD213808-191D-B56B-8000-7551AD13D84E}"/>
              </a:ext>
            </a:extLst>
          </p:cNvPr>
          <p:cNvSpPr/>
          <p:nvPr/>
        </p:nvSpPr>
        <p:spPr>
          <a:xfrm>
            <a:off x="1160935" y="4032612"/>
            <a:ext cx="3792071" cy="618565"/>
          </a:xfrm>
          <a:prstGeom prst="roundRect">
            <a:avLst/>
          </a:prstGeom>
          <a:solidFill>
            <a:srgbClr val="FFE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B5780057-EF3C-76CA-1CEC-182FE68D713D}"/>
              </a:ext>
            </a:extLst>
          </p:cNvPr>
          <p:cNvSpPr/>
          <p:nvPr/>
        </p:nvSpPr>
        <p:spPr>
          <a:xfrm>
            <a:off x="1160935" y="4946021"/>
            <a:ext cx="3792071" cy="618565"/>
          </a:xfrm>
          <a:prstGeom prst="roundRect">
            <a:avLst/>
          </a:prstGeom>
          <a:solidFill>
            <a:srgbClr val="D83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ABF2A24-CD7D-0841-12A5-A2D585F91DF9}"/>
              </a:ext>
            </a:extLst>
          </p:cNvPr>
          <p:cNvSpPr/>
          <p:nvPr/>
        </p:nvSpPr>
        <p:spPr>
          <a:xfrm>
            <a:off x="1160935" y="5859430"/>
            <a:ext cx="3792071" cy="618565"/>
          </a:xfrm>
          <a:prstGeom prst="round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D4674FF2-7576-1516-3A05-9AE9EAEFEA36}"/>
              </a:ext>
            </a:extLst>
          </p:cNvPr>
          <p:cNvSpPr/>
          <p:nvPr/>
        </p:nvSpPr>
        <p:spPr>
          <a:xfrm>
            <a:off x="7238994" y="2211743"/>
            <a:ext cx="3792071" cy="618565"/>
          </a:xfrm>
          <a:prstGeom prst="roundRect">
            <a:avLst/>
          </a:prstGeom>
          <a:solidFill>
            <a:srgbClr val="98C1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CA6C9D48-A2AE-84B5-D937-AC6E108DE25D}"/>
              </a:ext>
            </a:extLst>
          </p:cNvPr>
          <p:cNvSpPr/>
          <p:nvPr/>
        </p:nvSpPr>
        <p:spPr>
          <a:xfrm>
            <a:off x="7238994" y="3095450"/>
            <a:ext cx="3792071" cy="618565"/>
          </a:xfrm>
          <a:prstGeom prst="roundRect">
            <a:avLst/>
          </a:prstGeom>
          <a:solidFill>
            <a:srgbClr val="2EC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25529EEA-4C79-FB42-F8B7-893F0850BC01}"/>
              </a:ext>
            </a:extLst>
          </p:cNvPr>
          <p:cNvSpPr/>
          <p:nvPr/>
        </p:nvSpPr>
        <p:spPr>
          <a:xfrm>
            <a:off x="7238994" y="4032612"/>
            <a:ext cx="3792071" cy="618565"/>
          </a:xfrm>
          <a:prstGeom prst="roundRect">
            <a:avLst/>
          </a:prstGeom>
          <a:solidFill>
            <a:srgbClr val="FFE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2E4CCCC8-9D81-5389-B939-CF89499E560C}"/>
              </a:ext>
            </a:extLst>
          </p:cNvPr>
          <p:cNvSpPr/>
          <p:nvPr/>
        </p:nvSpPr>
        <p:spPr>
          <a:xfrm>
            <a:off x="7238994" y="4946021"/>
            <a:ext cx="3792071" cy="618565"/>
          </a:xfrm>
          <a:prstGeom prst="roundRect">
            <a:avLst/>
          </a:prstGeom>
          <a:solidFill>
            <a:srgbClr val="D83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806F5CC9-DFB7-323E-7552-3EBAE67040F4}"/>
              </a:ext>
            </a:extLst>
          </p:cNvPr>
          <p:cNvSpPr/>
          <p:nvPr/>
        </p:nvSpPr>
        <p:spPr>
          <a:xfrm>
            <a:off x="7238994" y="5859430"/>
            <a:ext cx="3792071" cy="618565"/>
          </a:xfrm>
          <a:prstGeom prst="round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50CA4410-B355-6ACC-7569-562BF6E2132E}"/>
              </a:ext>
            </a:extLst>
          </p:cNvPr>
          <p:cNvSpPr/>
          <p:nvPr/>
        </p:nvSpPr>
        <p:spPr>
          <a:xfrm>
            <a:off x="1320020" y="2255531"/>
            <a:ext cx="3473900"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How much or How many ?</a:t>
            </a:r>
          </a:p>
        </p:txBody>
      </p:sp>
      <p:sp>
        <p:nvSpPr>
          <p:cNvPr id="37" name="Rectangle 36">
            <a:extLst>
              <a:ext uri="{FF2B5EF4-FFF2-40B4-BE49-F238E27FC236}">
                <a16:creationId xmlns:a16="http://schemas.microsoft.com/office/drawing/2014/main" id="{1CE749D4-5ED0-81C8-B0C1-2098E843E327}"/>
              </a:ext>
            </a:extLst>
          </p:cNvPr>
          <p:cNvSpPr/>
          <p:nvPr/>
        </p:nvSpPr>
        <p:spPr>
          <a:xfrm>
            <a:off x="2263323" y="3148905"/>
            <a:ext cx="158729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Is it A or B?</a:t>
            </a:r>
          </a:p>
        </p:txBody>
      </p:sp>
      <p:sp>
        <p:nvSpPr>
          <p:cNvPr id="38" name="Rectangle 37">
            <a:extLst>
              <a:ext uri="{FF2B5EF4-FFF2-40B4-BE49-F238E27FC236}">
                <a16:creationId xmlns:a16="http://schemas.microsoft.com/office/drawing/2014/main" id="{BAD60EF1-2A7E-107B-28B2-CC9847102CB5}"/>
              </a:ext>
            </a:extLst>
          </p:cNvPr>
          <p:cNvSpPr/>
          <p:nvPr/>
        </p:nvSpPr>
        <p:spPr>
          <a:xfrm>
            <a:off x="1542062" y="4111061"/>
            <a:ext cx="3035959"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How is this organized ?</a:t>
            </a:r>
          </a:p>
        </p:txBody>
      </p:sp>
      <p:sp>
        <p:nvSpPr>
          <p:cNvPr id="39" name="Rectangle 38">
            <a:extLst>
              <a:ext uri="{FF2B5EF4-FFF2-40B4-BE49-F238E27FC236}">
                <a16:creationId xmlns:a16="http://schemas.microsoft.com/office/drawing/2014/main" id="{16770B0E-7F65-1BEB-70FD-24AD9FC31561}"/>
              </a:ext>
            </a:extLst>
          </p:cNvPr>
          <p:cNvSpPr/>
          <p:nvPr/>
        </p:nvSpPr>
        <p:spPr>
          <a:xfrm>
            <a:off x="1607370" y="5024470"/>
            <a:ext cx="290534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How different is this ?</a:t>
            </a:r>
          </a:p>
        </p:txBody>
      </p:sp>
      <p:sp>
        <p:nvSpPr>
          <p:cNvPr id="40" name="Rectangle 39">
            <a:extLst>
              <a:ext uri="{FF2B5EF4-FFF2-40B4-BE49-F238E27FC236}">
                <a16:creationId xmlns:a16="http://schemas.microsoft.com/office/drawing/2014/main" id="{88D09D7B-5937-99DF-A638-6E98F7A797AD}"/>
              </a:ext>
            </a:extLst>
          </p:cNvPr>
          <p:cNvSpPr/>
          <p:nvPr/>
        </p:nvSpPr>
        <p:spPr>
          <a:xfrm>
            <a:off x="1847379" y="5937879"/>
            <a:ext cx="2419188"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What to do next ?</a:t>
            </a:r>
          </a:p>
        </p:txBody>
      </p:sp>
      <p:sp>
        <p:nvSpPr>
          <p:cNvPr id="41" name="Rectangle 40">
            <a:extLst>
              <a:ext uri="{FF2B5EF4-FFF2-40B4-BE49-F238E27FC236}">
                <a16:creationId xmlns:a16="http://schemas.microsoft.com/office/drawing/2014/main" id="{187E1C05-879B-9B0E-A901-6FE50165F1D4}"/>
              </a:ext>
            </a:extLst>
          </p:cNvPr>
          <p:cNvSpPr/>
          <p:nvPr/>
        </p:nvSpPr>
        <p:spPr>
          <a:xfrm>
            <a:off x="8332472" y="2339826"/>
            <a:ext cx="1605119"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Regression </a:t>
            </a:r>
          </a:p>
        </p:txBody>
      </p:sp>
      <p:sp>
        <p:nvSpPr>
          <p:cNvPr id="42" name="Rectangle 41">
            <a:extLst>
              <a:ext uri="{FF2B5EF4-FFF2-40B4-BE49-F238E27FC236}">
                <a16:creationId xmlns:a16="http://schemas.microsoft.com/office/drawing/2014/main" id="{3DAD616C-0492-CE12-BE26-AAD727132735}"/>
              </a:ext>
            </a:extLst>
          </p:cNvPr>
          <p:cNvSpPr/>
          <p:nvPr/>
        </p:nvSpPr>
        <p:spPr>
          <a:xfrm>
            <a:off x="8332472" y="3168940"/>
            <a:ext cx="181107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Classification</a:t>
            </a:r>
          </a:p>
        </p:txBody>
      </p:sp>
      <p:sp>
        <p:nvSpPr>
          <p:cNvPr id="43" name="Rectangle 42">
            <a:extLst>
              <a:ext uri="{FF2B5EF4-FFF2-40B4-BE49-F238E27FC236}">
                <a16:creationId xmlns:a16="http://schemas.microsoft.com/office/drawing/2014/main" id="{8F39DE15-F6D8-EF01-9BA2-48FD3B87EB04}"/>
              </a:ext>
            </a:extLst>
          </p:cNvPr>
          <p:cNvSpPr/>
          <p:nvPr/>
        </p:nvSpPr>
        <p:spPr>
          <a:xfrm>
            <a:off x="8417717" y="4111061"/>
            <a:ext cx="143462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Clustering</a:t>
            </a:r>
          </a:p>
        </p:txBody>
      </p:sp>
      <p:sp>
        <p:nvSpPr>
          <p:cNvPr id="44" name="Rectangle 43">
            <a:extLst>
              <a:ext uri="{FF2B5EF4-FFF2-40B4-BE49-F238E27FC236}">
                <a16:creationId xmlns:a16="http://schemas.microsoft.com/office/drawing/2014/main" id="{F71B2857-6A05-F5DC-C4C2-0752B2C0223F}"/>
              </a:ext>
            </a:extLst>
          </p:cNvPr>
          <p:cNvSpPr/>
          <p:nvPr/>
        </p:nvSpPr>
        <p:spPr>
          <a:xfrm>
            <a:off x="7779594" y="5024470"/>
            <a:ext cx="2710870" cy="461665"/>
          </a:xfrm>
          <a:prstGeom prst="rect">
            <a:avLst/>
          </a:prstGeom>
          <a:noFill/>
        </p:spPr>
        <p:txBody>
          <a:bodyPr wrap="none" lIns="91440" tIns="45720" rIns="91440" bIns="45720">
            <a:spAutoFit/>
          </a:bodyPr>
          <a:lstStyle/>
          <a:p>
            <a:pPr algn="ctr"/>
            <a:r>
              <a:rPr lang="en-US" sz="2400" b="0" cap="none" spc="0" dirty="0" err="1">
                <a:ln w="0"/>
                <a:solidFill>
                  <a:schemeClr val="tx1"/>
                </a:solidFill>
                <a:effectLst>
                  <a:outerShdw blurRad="38100" dist="19050" dir="2700000" algn="tl" rotWithShape="0">
                    <a:schemeClr val="dk1">
                      <a:alpha val="40000"/>
                    </a:schemeClr>
                  </a:outerShdw>
                </a:effectLst>
              </a:rPr>
              <a:t>Anamoly</a:t>
            </a:r>
            <a:r>
              <a:rPr lang="en-US" sz="2400" b="0" cap="none" spc="0" dirty="0">
                <a:ln w="0"/>
                <a:solidFill>
                  <a:schemeClr val="tx1"/>
                </a:solidFill>
                <a:effectLst>
                  <a:outerShdw blurRad="38100" dist="19050" dir="2700000" algn="tl" rotWithShape="0">
                    <a:schemeClr val="dk1">
                      <a:alpha val="40000"/>
                    </a:schemeClr>
                  </a:outerShdw>
                </a:effectLst>
              </a:rPr>
              <a:t> </a:t>
            </a:r>
            <a:r>
              <a:rPr lang="en-US" sz="2400" b="0" cap="none" spc="0" dirty="0" err="1">
                <a:ln w="0"/>
                <a:solidFill>
                  <a:schemeClr val="tx1"/>
                </a:solidFill>
                <a:effectLst>
                  <a:outerShdw blurRad="38100" dist="19050" dir="2700000" algn="tl" rotWithShape="0">
                    <a:schemeClr val="dk1">
                      <a:alpha val="40000"/>
                    </a:schemeClr>
                  </a:outerShdw>
                </a:effectLst>
              </a:rPr>
              <a:t>Dectection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45" name="Rectangle 44">
            <a:extLst>
              <a:ext uri="{FF2B5EF4-FFF2-40B4-BE49-F238E27FC236}">
                <a16:creationId xmlns:a16="http://schemas.microsoft.com/office/drawing/2014/main" id="{C33EB2EF-A9F7-CEF6-3E64-2570E785C617}"/>
              </a:ext>
            </a:extLst>
          </p:cNvPr>
          <p:cNvSpPr/>
          <p:nvPr/>
        </p:nvSpPr>
        <p:spPr>
          <a:xfrm>
            <a:off x="7702270" y="5937878"/>
            <a:ext cx="318369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Reinforcement learning </a:t>
            </a:r>
          </a:p>
        </p:txBody>
      </p:sp>
      <p:sp>
        <p:nvSpPr>
          <p:cNvPr id="46" name="Rectangle 45">
            <a:extLst>
              <a:ext uri="{FF2B5EF4-FFF2-40B4-BE49-F238E27FC236}">
                <a16:creationId xmlns:a16="http://schemas.microsoft.com/office/drawing/2014/main" id="{1A5EADFB-3AA3-DBF0-3669-062AB0561900}"/>
              </a:ext>
            </a:extLst>
          </p:cNvPr>
          <p:cNvSpPr/>
          <p:nvPr/>
        </p:nvSpPr>
        <p:spPr>
          <a:xfrm>
            <a:off x="1797744" y="1340641"/>
            <a:ext cx="2518449" cy="521546"/>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BF80133F-C96A-0F6E-DC28-D605BF6B2C71}"/>
              </a:ext>
            </a:extLst>
          </p:cNvPr>
          <p:cNvSpPr/>
          <p:nvPr/>
        </p:nvSpPr>
        <p:spPr>
          <a:xfrm>
            <a:off x="7800823" y="1359111"/>
            <a:ext cx="2518449" cy="521546"/>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F1688E5-3A43-84A8-6E4E-53E74243129D}"/>
              </a:ext>
            </a:extLst>
          </p:cNvPr>
          <p:cNvSpPr/>
          <p:nvPr/>
        </p:nvSpPr>
        <p:spPr>
          <a:xfrm>
            <a:off x="1987605" y="1378330"/>
            <a:ext cx="2138726"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Possible Questions</a:t>
            </a:r>
          </a:p>
        </p:txBody>
      </p:sp>
      <p:sp>
        <p:nvSpPr>
          <p:cNvPr id="49" name="Rectangle 48">
            <a:extLst>
              <a:ext uri="{FF2B5EF4-FFF2-40B4-BE49-F238E27FC236}">
                <a16:creationId xmlns:a16="http://schemas.microsoft.com/office/drawing/2014/main" id="{FFB61F91-6C20-1C9F-4B78-E49BBDBFC1D9}"/>
              </a:ext>
            </a:extLst>
          </p:cNvPr>
          <p:cNvSpPr/>
          <p:nvPr/>
        </p:nvSpPr>
        <p:spPr>
          <a:xfrm>
            <a:off x="7983882" y="1389051"/>
            <a:ext cx="2149627"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Desired algorithms</a:t>
            </a:r>
          </a:p>
        </p:txBody>
      </p:sp>
      <p:sp>
        <p:nvSpPr>
          <p:cNvPr id="50" name="Arrow: Right 49">
            <a:extLst>
              <a:ext uri="{FF2B5EF4-FFF2-40B4-BE49-F238E27FC236}">
                <a16:creationId xmlns:a16="http://schemas.microsoft.com/office/drawing/2014/main" id="{7C459421-53CD-D684-3AFC-20F247FF3ED8}"/>
              </a:ext>
            </a:extLst>
          </p:cNvPr>
          <p:cNvSpPr/>
          <p:nvPr/>
        </p:nvSpPr>
        <p:spPr>
          <a:xfrm>
            <a:off x="5616178" y="2440569"/>
            <a:ext cx="860612" cy="201668"/>
          </a:xfrm>
          <a:prstGeom prst="rightArrow">
            <a:avLst/>
          </a:prstGeom>
          <a:solidFill>
            <a:srgbClr val="0334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Right 50">
            <a:extLst>
              <a:ext uri="{FF2B5EF4-FFF2-40B4-BE49-F238E27FC236}">
                <a16:creationId xmlns:a16="http://schemas.microsoft.com/office/drawing/2014/main" id="{BF89A936-B9E0-C88E-5089-50C79EA745BF}"/>
              </a:ext>
            </a:extLst>
          </p:cNvPr>
          <p:cNvSpPr/>
          <p:nvPr/>
        </p:nvSpPr>
        <p:spPr>
          <a:xfrm>
            <a:off x="5665694" y="3298938"/>
            <a:ext cx="860612" cy="201668"/>
          </a:xfrm>
          <a:prstGeom prst="rightArrow">
            <a:avLst/>
          </a:prstGeom>
          <a:solidFill>
            <a:srgbClr val="0334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Right 51">
            <a:extLst>
              <a:ext uri="{FF2B5EF4-FFF2-40B4-BE49-F238E27FC236}">
                <a16:creationId xmlns:a16="http://schemas.microsoft.com/office/drawing/2014/main" id="{D7EDE7C7-B817-1D74-0C3D-3EFF08118126}"/>
              </a:ext>
            </a:extLst>
          </p:cNvPr>
          <p:cNvSpPr/>
          <p:nvPr/>
        </p:nvSpPr>
        <p:spPr>
          <a:xfrm>
            <a:off x="5656411" y="4241059"/>
            <a:ext cx="860612" cy="201668"/>
          </a:xfrm>
          <a:prstGeom prst="rightArrow">
            <a:avLst/>
          </a:prstGeom>
          <a:solidFill>
            <a:srgbClr val="0334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07D5DD5F-20B9-9872-BE97-48EBCEB95760}"/>
              </a:ext>
            </a:extLst>
          </p:cNvPr>
          <p:cNvSpPr/>
          <p:nvPr/>
        </p:nvSpPr>
        <p:spPr>
          <a:xfrm>
            <a:off x="5656519" y="5255302"/>
            <a:ext cx="860612" cy="201668"/>
          </a:xfrm>
          <a:prstGeom prst="rightArrow">
            <a:avLst/>
          </a:prstGeom>
          <a:solidFill>
            <a:srgbClr val="0334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1CAA3E52-E69F-DF93-6FE1-5A25192CE5F2}"/>
              </a:ext>
            </a:extLst>
          </p:cNvPr>
          <p:cNvSpPr/>
          <p:nvPr/>
        </p:nvSpPr>
        <p:spPr>
          <a:xfrm>
            <a:off x="5656519" y="6113671"/>
            <a:ext cx="860612" cy="201668"/>
          </a:xfrm>
          <a:prstGeom prst="rightArrow">
            <a:avLst/>
          </a:prstGeom>
          <a:solidFill>
            <a:srgbClr val="0334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913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1877BB-ED9F-566D-3E52-75AD0BC638E1}"/>
              </a:ext>
            </a:extLst>
          </p:cNvPr>
          <p:cNvSpPr/>
          <p:nvPr/>
        </p:nvSpPr>
        <p:spPr>
          <a:xfrm>
            <a:off x="2954937" y="259693"/>
            <a:ext cx="5862694" cy="707886"/>
          </a:xfrm>
          <a:prstGeom prst="rect">
            <a:avLst/>
          </a:prstGeom>
          <a:noFill/>
          <a:ln>
            <a:noFill/>
          </a:ln>
        </p:spPr>
        <p:txBody>
          <a:bodyPr wrap="none" lIns="91440" tIns="45720" rIns="91440" bIns="45720">
            <a:spAutoFit/>
          </a:bodyPr>
          <a:lstStyle/>
          <a:p>
            <a:pPr algn="ctr"/>
            <a:r>
              <a:rPr lang="en-US" sz="4000" b="1" dirty="0">
                <a:ln w="0"/>
                <a:solidFill>
                  <a:srgbClr val="033453"/>
                </a:solidFill>
                <a:effectLst>
                  <a:outerShdw blurRad="38100" dist="19050" dir="2700000" algn="tl" rotWithShape="0">
                    <a:schemeClr val="dk1">
                      <a:alpha val="40000"/>
                    </a:schemeClr>
                  </a:outerShdw>
                </a:effectLst>
              </a:rPr>
              <a:t>Model Planning – Use case</a:t>
            </a:r>
            <a:endParaRPr lang="en-US" sz="4000" b="1" cap="none" spc="0" dirty="0">
              <a:ln w="0"/>
              <a:solidFill>
                <a:srgbClr val="033453"/>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F4CF0E63-57C3-96EF-F07C-CBA0626AD79E}"/>
              </a:ext>
            </a:extLst>
          </p:cNvPr>
          <p:cNvSpPr/>
          <p:nvPr/>
        </p:nvSpPr>
        <p:spPr>
          <a:xfrm>
            <a:off x="679796" y="3104817"/>
            <a:ext cx="1871666" cy="1077218"/>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Train Data</a:t>
            </a:r>
          </a:p>
          <a:p>
            <a:pPr algn="ctr"/>
            <a:r>
              <a:rPr lang="en-US" sz="3200" dirty="0">
                <a:ln w="0"/>
                <a:effectLst>
                  <a:outerShdw blurRad="38100" dist="19050" dir="2700000" algn="tl" rotWithShape="0">
                    <a:schemeClr val="dk1">
                      <a:alpha val="40000"/>
                    </a:schemeClr>
                  </a:outerShdw>
                </a:effectLst>
              </a:rPr>
              <a:t>(80%)</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F172E9E9-041C-F5F3-4AC7-CF5B3BAE9C99}"/>
              </a:ext>
            </a:extLst>
          </p:cNvPr>
          <p:cNvSpPr/>
          <p:nvPr/>
        </p:nvSpPr>
        <p:spPr>
          <a:xfrm>
            <a:off x="4872114" y="3205818"/>
            <a:ext cx="2618922"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Model is created</a:t>
            </a:r>
          </a:p>
        </p:txBody>
      </p:sp>
      <p:sp>
        <p:nvSpPr>
          <p:cNvPr id="11" name="Rectangle 10">
            <a:extLst>
              <a:ext uri="{FF2B5EF4-FFF2-40B4-BE49-F238E27FC236}">
                <a16:creationId xmlns:a16="http://schemas.microsoft.com/office/drawing/2014/main" id="{C43B1BD9-7932-FD2E-23DC-E0226690FC4B}"/>
              </a:ext>
            </a:extLst>
          </p:cNvPr>
          <p:cNvSpPr/>
          <p:nvPr/>
        </p:nvSpPr>
        <p:spPr>
          <a:xfrm>
            <a:off x="5126518" y="4331957"/>
            <a:ext cx="2152329"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Feedback</a:t>
            </a:r>
          </a:p>
        </p:txBody>
      </p:sp>
      <p:sp>
        <p:nvSpPr>
          <p:cNvPr id="12" name="Rectangle 11">
            <a:extLst>
              <a:ext uri="{FF2B5EF4-FFF2-40B4-BE49-F238E27FC236}">
                <a16:creationId xmlns:a16="http://schemas.microsoft.com/office/drawing/2014/main" id="{6552FBCD-706F-E879-E967-E29FB3EB1CEA}"/>
              </a:ext>
            </a:extLst>
          </p:cNvPr>
          <p:cNvSpPr/>
          <p:nvPr/>
        </p:nvSpPr>
        <p:spPr>
          <a:xfrm>
            <a:off x="5114280" y="5404410"/>
            <a:ext cx="216456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Improvement</a:t>
            </a:r>
          </a:p>
        </p:txBody>
      </p:sp>
      <p:sp>
        <p:nvSpPr>
          <p:cNvPr id="13" name="Rectangle 12">
            <a:extLst>
              <a:ext uri="{FF2B5EF4-FFF2-40B4-BE49-F238E27FC236}">
                <a16:creationId xmlns:a16="http://schemas.microsoft.com/office/drawing/2014/main" id="{5132E6FD-6B3D-B18C-87E4-B3E856D5F444}"/>
              </a:ext>
            </a:extLst>
          </p:cNvPr>
          <p:cNvSpPr/>
          <p:nvPr/>
        </p:nvSpPr>
        <p:spPr>
          <a:xfrm>
            <a:off x="9443443" y="3071340"/>
            <a:ext cx="1771446" cy="1077218"/>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Test data </a:t>
            </a:r>
          </a:p>
          <a:p>
            <a:pPr algn="ctr"/>
            <a:r>
              <a:rPr lang="en-US" sz="3200" dirty="0">
                <a:ln w="0"/>
                <a:effectLst>
                  <a:outerShdw blurRad="38100" dist="19050" dir="2700000" algn="tl" rotWithShape="0">
                    <a:schemeClr val="dk1">
                      <a:alpha val="40000"/>
                    </a:schemeClr>
                  </a:outerShdw>
                </a:effectLst>
              </a:rPr>
              <a:t>(20%)</a:t>
            </a:r>
            <a:endParaRPr lang="en-IN" sz="3200" b="0" cap="none" spc="0" dirty="0">
              <a:ln w="0"/>
              <a:solidFill>
                <a:schemeClr val="tx1"/>
              </a:solidFill>
              <a:effectLst>
                <a:outerShdw blurRad="38100" dist="19050" dir="2700000" algn="tl" rotWithShape="0">
                  <a:schemeClr val="dk1">
                    <a:alpha val="40000"/>
                  </a:schemeClr>
                </a:outerShdw>
              </a:effectLst>
            </a:endParaRPr>
          </a:p>
        </p:txBody>
      </p:sp>
      <p:cxnSp>
        <p:nvCxnSpPr>
          <p:cNvPr id="17" name="Straight Arrow Connector 16">
            <a:extLst>
              <a:ext uri="{FF2B5EF4-FFF2-40B4-BE49-F238E27FC236}">
                <a16:creationId xmlns:a16="http://schemas.microsoft.com/office/drawing/2014/main" id="{26DF9A8D-4D12-72D3-9AE6-0008E96E8B31}"/>
              </a:ext>
            </a:extLst>
          </p:cNvPr>
          <p:cNvCxnSpPr>
            <a:cxnSpLocks/>
          </p:cNvCxnSpPr>
          <p:nvPr/>
        </p:nvCxnSpPr>
        <p:spPr>
          <a:xfrm>
            <a:off x="4407108" y="3901538"/>
            <a:ext cx="3672590" cy="0"/>
          </a:xfrm>
          <a:prstGeom prst="straightConnector1">
            <a:avLst/>
          </a:prstGeom>
          <a:ln w="38100">
            <a:solidFill>
              <a:srgbClr val="03345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B80AC0-0837-1348-72E2-90BFA6606364}"/>
              </a:ext>
            </a:extLst>
          </p:cNvPr>
          <p:cNvCxnSpPr>
            <a:cxnSpLocks/>
          </p:cNvCxnSpPr>
          <p:nvPr/>
        </p:nvCxnSpPr>
        <p:spPr>
          <a:xfrm flipH="1">
            <a:off x="5078391" y="5038254"/>
            <a:ext cx="2236344" cy="0"/>
          </a:xfrm>
          <a:prstGeom prst="straightConnector1">
            <a:avLst/>
          </a:prstGeom>
          <a:ln w="38100">
            <a:solidFill>
              <a:srgbClr val="03345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93F3B79-4D96-7A53-E94E-1B9D9D1A814B}"/>
              </a:ext>
            </a:extLst>
          </p:cNvPr>
          <p:cNvCxnSpPr>
            <a:cxnSpLocks/>
          </p:cNvCxnSpPr>
          <p:nvPr/>
        </p:nvCxnSpPr>
        <p:spPr>
          <a:xfrm>
            <a:off x="5125231" y="5383256"/>
            <a:ext cx="2236344" cy="0"/>
          </a:xfrm>
          <a:prstGeom prst="straightConnector1">
            <a:avLst/>
          </a:prstGeom>
          <a:ln w="38100">
            <a:solidFill>
              <a:srgbClr val="033453"/>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B28C9CE5-DDC8-893B-F4E7-D215ED426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500" y="4148558"/>
            <a:ext cx="1587234" cy="1587234"/>
          </a:xfrm>
          <a:prstGeom prst="rect">
            <a:avLst/>
          </a:prstGeom>
        </p:spPr>
      </p:pic>
      <p:pic>
        <p:nvPicPr>
          <p:cNvPr id="33" name="Picture 32">
            <a:extLst>
              <a:ext uri="{FF2B5EF4-FFF2-40B4-BE49-F238E27FC236}">
                <a16:creationId xmlns:a16="http://schemas.microsoft.com/office/drawing/2014/main" id="{3E0A9E39-AAED-3E90-C76E-C0BA00AD2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107619">
            <a:off x="886478" y="4108220"/>
            <a:ext cx="1826546" cy="1826546"/>
          </a:xfrm>
          <a:prstGeom prst="rect">
            <a:avLst/>
          </a:prstGeom>
        </p:spPr>
      </p:pic>
      <p:sp>
        <p:nvSpPr>
          <p:cNvPr id="36" name="Rectangle 35">
            <a:extLst>
              <a:ext uri="{FF2B5EF4-FFF2-40B4-BE49-F238E27FC236}">
                <a16:creationId xmlns:a16="http://schemas.microsoft.com/office/drawing/2014/main" id="{057CDB72-538E-92EA-E8A4-B2B22CB04AD2}"/>
              </a:ext>
            </a:extLst>
          </p:cNvPr>
          <p:cNvSpPr/>
          <p:nvPr/>
        </p:nvSpPr>
        <p:spPr>
          <a:xfrm>
            <a:off x="883139" y="1219763"/>
            <a:ext cx="3859006" cy="584775"/>
          </a:xfrm>
          <a:prstGeom prst="rect">
            <a:avLst/>
          </a:prstGeom>
          <a:noFill/>
        </p:spPr>
        <p:txBody>
          <a:bodyPr wrap="none" lIns="91440" tIns="45720" rIns="91440" bIns="45720">
            <a:spAutoFit/>
          </a:bodyPr>
          <a:lstStyle/>
          <a:p>
            <a:pPr algn="ctr"/>
            <a:r>
              <a:rPr lang="en-US" sz="3200" b="0" cap="none" spc="0" dirty="0">
                <a:ln w="0"/>
                <a:solidFill>
                  <a:srgbClr val="D8315B"/>
                </a:solidFill>
                <a:effectLst>
                  <a:outerShdw blurRad="38100" dist="19050" dir="2700000" algn="tl" rotWithShape="0">
                    <a:schemeClr val="dk1">
                      <a:alpha val="40000"/>
                    </a:schemeClr>
                  </a:outerShdw>
                </a:effectLst>
              </a:rPr>
              <a:t>Train data vs Test data</a:t>
            </a:r>
          </a:p>
        </p:txBody>
      </p:sp>
      <p:sp>
        <p:nvSpPr>
          <p:cNvPr id="43" name="Rectangle 42">
            <a:extLst>
              <a:ext uri="{FF2B5EF4-FFF2-40B4-BE49-F238E27FC236}">
                <a16:creationId xmlns:a16="http://schemas.microsoft.com/office/drawing/2014/main" id="{81549B40-827F-49C2-7527-B33995D9FD59}"/>
              </a:ext>
            </a:extLst>
          </p:cNvPr>
          <p:cNvSpPr/>
          <p:nvPr/>
        </p:nvSpPr>
        <p:spPr>
          <a:xfrm>
            <a:off x="679796" y="1956738"/>
            <a:ext cx="4279441" cy="707886"/>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Train data is used to develop model </a:t>
            </a: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Test data is used to validate model</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45" name="Straight Connector 44">
            <a:extLst>
              <a:ext uri="{FF2B5EF4-FFF2-40B4-BE49-F238E27FC236}">
                <a16:creationId xmlns:a16="http://schemas.microsoft.com/office/drawing/2014/main" id="{23C793AE-1791-22F5-BA16-60ED6D0F1749}"/>
              </a:ext>
            </a:extLst>
          </p:cNvPr>
          <p:cNvCxnSpPr/>
          <p:nvPr/>
        </p:nvCxnSpPr>
        <p:spPr>
          <a:xfrm>
            <a:off x="883139" y="1826450"/>
            <a:ext cx="387275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288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679</TotalTime>
  <Words>302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Employee salary prediction</vt:lpstr>
      <vt:lpstr>objective</vt:lpstr>
      <vt:lpstr>Abstract:</vt:lpstr>
      <vt:lpstr>Machine learning </vt:lpstr>
      <vt:lpstr>Action:</vt:lpstr>
      <vt:lpstr>algorithms</vt:lpstr>
      <vt:lpstr>Linear regression algorithm shows a linear relationship between a dependent (y) and one or more independent (X) variables,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salary prediction</dc:title>
  <dc:creator>lenovo</dc:creator>
  <cp:lastModifiedBy>lenovo</cp:lastModifiedBy>
  <cp:revision>8</cp:revision>
  <dcterms:created xsi:type="dcterms:W3CDTF">2022-09-10T08:37:55Z</dcterms:created>
  <dcterms:modified xsi:type="dcterms:W3CDTF">2022-11-28T11:04:13Z</dcterms:modified>
</cp:coreProperties>
</file>