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5" r:id="rId4"/>
    <p:sldId id="258" r:id="rId5"/>
    <p:sldId id="262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003C"/>
    <a:srgbClr val="008F9E"/>
    <a:srgbClr val="A3A3A3"/>
    <a:srgbClr val="BB2F33"/>
    <a:srgbClr val="E3383B"/>
    <a:srgbClr val="3C9ECC"/>
    <a:srgbClr val="31C7E9"/>
    <a:srgbClr val="0E284A"/>
    <a:srgbClr val="F06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379" dt="2017-03-01T13:41:51.632"/>
    <p1510:client id="{81532CC8-08AB-479D-A8CA-8FF48D3B6E94}" v="216" dt="2017-03-01T12:44:20.339"/>
    <p1510:client id="{C3028ADA-7926-46C6-8A42-92D311143F56}" v="2" dt="2017-03-01T13:52:58.177"/>
    <p1510:client id="{3113B789-1AE3-4FC3-8DD4-90C73D0F4480}" v="2" dt="2017-03-01T14:25:17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45"/>
  </p:normalViewPr>
  <p:slideViewPr>
    <p:cSldViewPr snapToGrid="0">
      <p:cViewPr varScale="1">
        <p:scale>
          <a:sx n="100" d="100"/>
          <a:sy n="100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DFB32-C5F6-514B-AFCF-75C622C0C345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B2716-927A-0C4C-8356-DFE3F8E6E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138A7-6CBD-2847-86A9-0AE899901AB4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8A796-8DB7-7944-A30B-C1B2543F8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796-8DB7-7944-A30B-C1B2543F82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29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796-8DB7-7944-A30B-C1B2543F82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02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796-8DB7-7944-A30B-C1B2543F82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795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2702-D459-4445-A1F8-5C99DFF62B6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796-8DB7-7944-A30B-C1B2543F825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5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D70-8B19-FC47-876A-467E355B679B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64A-E234-0048-9961-416D716C6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45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D70-8B19-FC47-876A-467E355B679B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64A-E234-0048-9961-416D716C6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0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D70-8B19-FC47-876A-467E355B679B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64A-E234-0048-9961-416D716C6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94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D70-8B19-FC47-876A-467E355B679B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64A-E234-0048-9961-416D716C6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D70-8B19-FC47-876A-467E355B679B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64A-E234-0048-9961-416D716C6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14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D70-8B19-FC47-876A-467E355B679B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64A-E234-0048-9961-416D716C6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D70-8B19-FC47-876A-467E355B679B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64A-E234-0048-9961-416D716C6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8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D70-8B19-FC47-876A-467E355B679B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64A-E234-0048-9961-416D716C6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4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D70-8B19-FC47-876A-467E355B679B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64A-E234-0048-9961-416D716C6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00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D70-8B19-FC47-876A-467E355B679B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64A-E234-0048-9961-416D716C6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59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D70-8B19-FC47-876A-467E355B679B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64A-E234-0048-9961-416D716C6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60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9D70-8B19-FC47-876A-467E355B679B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B64A-E234-0048-9961-416D716C6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4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em.taobao.com/item.htm?spm=2013.1.w4023-229817708.23.y1bBxv&amp;id=537087106666" TargetMode="External"/><Relationship Id="rId4" Type="http://schemas.openxmlformats.org/officeDocument/2006/relationships/hyperlink" Target="https://item.taobao.com/item.htm?spm=a1z10.5-c.w4002-229817713.60.2pqN6T&amp;id=529501291570" TargetMode="External"/><Relationship Id="rId5" Type="http://schemas.openxmlformats.org/officeDocument/2006/relationships/hyperlink" Target="https://detail.tmall.com/item.htm?spm=a1z10.5-b.w4011-10367801051.326.gYlxn0&amp;id=45300195392&amp;rn=c21ef93005d7c20ee8e1f5bf38b2ddb9&amp;abbucket=13" TargetMode="External"/><Relationship Id="rId6" Type="http://schemas.openxmlformats.org/officeDocument/2006/relationships/hyperlink" Target="https://detail.tmall.com/item.htm?spm=a230r.1.14.6.x4Pp2F&amp;id=15598344236&amp;cm_id=140105335569ed55e27b&amp;abbucket=12" TargetMode="External"/><Relationship Id="rId7" Type="http://schemas.openxmlformats.org/officeDocument/2006/relationships/hyperlink" Target="https://detail.tmall.com/item.htm?spm=a1z10.5-b.w4011-10367801051.394.gYlxn0&amp;id=45107434530&amp;rn=c21ef93005d7c20ee8e1f5bf38b2ddb9&amp;abbucket=13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0" t="5134" r="11979" b="7811"/>
          <a:stretch/>
        </p:blipFill>
        <p:spPr>
          <a:xfrm>
            <a:off x="3963051" y="930951"/>
            <a:ext cx="4265899" cy="49960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46844" y="5859317"/>
            <a:ext cx="122661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err="1">
                <a:latin typeface="Monaco" charset="0"/>
                <a:ea typeface="Monaco" charset="0"/>
                <a:cs typeface="Monaco" charset="0"/>
              </a:rPr>
              <a:t>Koh</a:t>
            </a:r>
            <a:r>
              <a:rPr lang="en-GB" sz="1050">
                <a:latin typeface="Monaco" charset="0"/>
                <a:ea typeface="Monaco" charset="0"/>
                <a:cs typeface="Monaco" charset="0"/>
              </a:rPr>
              <a:t> Jing Yu</a:t>
            </a:r>
          </a:p>
          <a:p>
            <a:pPr algn="r"/>
            <a:r>
              <a:rPr lang="en-GB" sz="1050">
                <a:latin typeface="Monaco" charset="0"/>
                <a:ea typeface="Monaco" charset="0"/>
                <a:cs typeface="Monaco" charset="0"/>
              </a:rPr>
              <a:t>Wu Shang Jing</a:t>
            </a:r>
          </a:p>
          <a:p>
            <a:pPr algn="r"/>
            <a:r>
              <a:rPr lang="en-GB" sz="1050">
                <a:latin typeface="Monaco" charset="0"/>
                <a:ea typeface="Monaco" charset="0"/>
                <a:cs typeface="Monaco" charset="0"/>
              </a:rPr>
              <a:t>Zhou </a:t>
            </a:r>
            <a:r>
              <a:rPr lang="en-GB" sz="1050" err="1">
                <a:latin typeface="Monaco" charset="0"/>
                <a:ea typeface="Monaco" charset="0"/>
                <a:cs typeface="Monaco" charset="0"/>
              </a:rPr>
              <a:t>Peizhang</a:t>
            </a:r>
            <a:endParaRPr lang="en-GB" sz="1050">
              <a:latin typeface="Monaco" charset="0"/>
              <a:ea typeface="Monaco" charset="0"/>
              <a:cs typeface="Monaco" charset="0"/>
            </a:endParaRPr>
          </a:p>
          <a:p>
            <a:pPr algn="r"/>
            <a:r>
              <a:rPr lang="en-GB" sz="1050">
                <a:latin typeface="Monaco" charset="0"/>
                <a:ea typeface="Monaco" charset="0"/>
                <a:cs typeface="Monaco" charset="0"/>
              </a:rPr>
              <a:t>Samuel Halim</a:t>
            </a:r>
          </a:p>
          <a:p>
            <a:pPr algn="r"/>
            <a:r>
              <a:rPr lang="en-GB" sz="1050">
                <a:latin typeface="Monaco" charset="0"/>
                <a:ea typeface="Monaco" charset="0"/>
                <a:cs typeface="Monaco" charset="0"/>
              </a:rPr>
              <a:t>Caleb Ng</a:t>
            </a:r>
          </a:p>
        </p:txBody>
      </p:sp>
    </p:spTree>
    <p:extLst>
      <p:ext uri="{BB962C8B-B14F-4D97-AF65-F5344CB8AC3E}">
        <p14:creationId xmlns:p14="http://schemas.microsoft.com/office/powerpoint/2010/main" val="3555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95003C"/>
                </a:solidFill>
              </a:rPr>
              <a:t>THE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Introduce simple gardening to communities</a:t>
            </a:r>
          </a:p>
          <a:p>
            <a:r>
              <a:rPr lang="en-GB"/>
              <a:t>Educate people about green living / organic farming</a:t>
            </a:r>
          </a:p>
          <a:p>
            <a:r>
              <a:rPr lang="en-GB"/>
              <a:t>Incentivise green behaviour</a:t>
            </a:r>
          </a:p>
        </p:txBody>
      </p:sp>
    </p:spTree>
    <p:extLst>
      <p:ext uri="{BB962C8B-B14F-4D97-AF65-F5344CB8AC3E}">
        <p14:creationId xmlns:p14="http://schemas.microsoft.com/office/powerpoint/2010/main" val="198340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8512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95003C"/>
                </a:solidFill>
              </a:rPr>
              <a:t>CURRENT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64075"/>
            <a:ext cx="10515600" cy="1647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Small personal hydroponic plant pots</a:t>
            </a:r>
          </a:p>
          <a:p>
            <a:r>
              <a:rPr lang="en-US"/>
              <a:t>DIY home gardening kits</a:t>
            </a:r>
          </a:p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b="1">
                <a:solidFill>
                  <a:srgbClr val="95003C"/>
                </a:solidFill>
              </a:rPr>
              <a:t>PROBLEMS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164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Very individualistic task</a:t>
            </a:r>
          </a:p>
          <a:p>
            <a:r>
              <a:rPr lang="en-US"/>
              <a:t>Generally not automated</a:t>
            </a:r>
          </a:p>
          <a:p>
            <a:r>
              <a:rPr lang="en-US"/>
              <a:t>Difficult to moderate water and nutrients for plants</a:t>
            </a:r>
          </a:p>
          <a:p>
            <a:r>
              <a:rPr lang="en-US"/>
              <a:t>Requires constant care</a:t>
            </a:r>
          </a:p>
        </p:txBody>
      </p:sp>
    </p:spTree>
    <p:extLst>
      <p:ext uri="{BB962C8B-B14F-4D97-AF65-F5344CB8AC3E}">
        <p14:creationId xmlns:p14="http://schemas.microsoft.com/office/powerpoint/2010/main" val="25048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95003C"/>
                </a:solidFill>
              </a:rPr>
              <a:t>THE PLAN(T)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220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Vertical farming wall</a:t>
            </a:r>
          </a:p>
          <a:p>
            <a:r>
              <a:rPr lang="en-GB"/>
              <a:t>Modular plant pots</a:t>
            </a:r>
          </a:p>
          <a:p>
            <a:r>
              <a:rPr lang="en-GB"/>
              <a:t>Plants are given statistics</a:t>
            </a:r>
          </a:p>
          <a:p>
            <a:endParaRPr lang="en-GB"/>
          </a:p>
          <a:p>
            <a:r>
              <a:rPr lang="en-GB"/>
              <a:t>Sensors involved: Light, humidity, temperature</a:t>
            </a:r>
          </a:p>
          <a:p>
            <a:r>
              <a:rPr lang="en-GB"/>
              <a:t>Actuators: Water pumps</a:t>
            </a:r>
          </a:p>
        </p:txBody>
      </p:sp>
      <p:pic>
        <p:nvPicPr>
          <p:cNvPr id="4" name="Content Placeholder 3" descr="frame.png"/>
          <p:cNvPicPr>
            <a:picLocks noChangeAspect="1"/>
          </p:cNvPicPr>
          <p:nvPr/>
        </p:nvPicPr>
        <p:blipFill rotWithShape="1">
          <a:blip r:embed="rId2"/>
          <a:srcRect l="30220" r="37224"/>
          <a:stretch/>
        </p:blipFill>
        <p:spPr>
          <a:xfrm>
            <a:off x="5175264" y="1070708"/>
            <a:ext cx="2728711" cy="4716584"/>
          </a:xfrm>
          <a:prstGeom prst="rect">
            <a:avLst/>
          </a:prstGeom>
        </p:spPr>
      </p:pic>
      <p:pic>
        <p:nvPicPr>
          <p:cNvPr id="5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7" t="12414" r="25507" b="12212"/>
          <a:stretch/>
        </p:blipFill>
        <p:spPr>
          <a:xfrm>
            <a:off x="8288527" y="1070708"/>
            <a:ext cx="3065273" cy="471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0" r="25741" b="40918"/>
          <a:stretch/>
        </p:blipFill>
        <p:spPr>
          <a:xfrm>
            <a:off x="460376" y="1874830"/>
            <a:ext cx="5550694" cy="329504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4548" y="2196058"/>
            <a:ext cx="4624606" cy="25693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0" r="25741" b="40918"/>
          <a:stretch/>
        </p:blipFill>
        <p:spPr>
          <a:xfrm>
            <a:off x="6207552" y="1874829"/>
            <a:ext cx="5550694" cy="329504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664569" y="2194686"/>
            <a:ext cx="4677508" cy="2570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382" y="2280813"/>
            <a:ext cx="4079016" cy="24494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14" y="2280813"/>
            <a:ext cx="4079017" cy="24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95003C"/>
                </a:solidFill>
              </a:rPr>
              <a:t>THE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GB" b="1">
                <a:latin typeface="Source Sans Pro Semibold" charset="0"/>
                <a:ea typeface="Source Sans Pro Semibold" charset="0"/>
                <a:cs typeface="Source Sans Pro Semibold" charset="0"/>
              </a:rPr>
              <a:t>Sensors</a:t>
            </a:r>
          </a:p>
          <a:p>
            <a:r>
              <a:rPr lang="en-GB"/>
              <a:t>Humidity Sensor</a:t>
            </a:r>
          </a:p>
          <a:p>
            <a:r>
              <a:rPr lang="en-GB"/>
              <a:t>Light Sensor</a:t>
            </a:r>
          </a:p>
          <a:p>
            <a:r>
              <a:rPr lang="en-GB"/>
              <a:t>Temperature Sensor</a:t>
            </a:r>
          </a:p>
          <a:p>
            <a:endParaRPr lang="en-GB"/>
          </a:p>
          <a:p>
            <a:pPr marL="0" indent="0">
              <a:buNone/>
            </a:pPr>
            <a:r>
              <a:rPr lang="en-GB">
                <a:latin typeface="Source Sans Pro Semibold" charset="0"/>
                <a:ea typeface="Source Sans Pro Semibold" charset="0"/>
                <a:cs typeface="Source Sans Pro Semibold" charset="0"/>
              </a:rPr>
              <a:t>Actuator(s)</a:t>
            </a:r>
          </a:p>
          <a:p>
            <a:r>
              <a:rPr lang="en-GB"/>
              <a:t>Water Pump</a:t>
            </a:r>
          </a:p>
          <a:p>
            <a:endParaRPr lang="en-GB"/>
          </a:p>
          <a:p>
            <a:pPr marL="0" indent="0">
              <a:buNone/>
            </a:pPr>
            <a:r>
              <a:rPr lang="en-GB">
                <a:latin typeface="Source Sans Pro Semibold" charset="0"/>
                <a:ea typeface="Source Sans Pro Semibold" charset="0"/>
                <a:cs typeface="Source Sans Pro Semibold" charset="0"/>
              </a:rPr>
              <a:t>Others</a:t>
            </a:r>
          </a:p>
          <a:p>
            <a:r>
              <a:rPr lang="en-GB"/>
              <a:t>Raspberry Pi</a:t>
            </a:r>
            <a:r>
              <a:rPr lang="en-US"/>
              <a:t> </a:t>
            </a:r>
          </a:p>
          <a:p>
            <a:r>
              <a:rPr lang="en-GB"/>
              <a:t>Tubes</a:t>
            </a:r>
            <a:r>
              <a:rPr lang="en-US"/>
              <a:t>  </a:t>
            </a:r>
          </a:p>
          <a:p>
            <a:r>
              <a:rPr lang="en-GB"/>
              <a:t>Wood Frame</a:t>
            </a:r>
            <a:r>
              <a:rPr lang="en-US"/>
              <a:t> </a:t>
            </a:r>
          </a:p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3776" y="2103438"/>
            <a:ext cx="7630024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65142"/>
              </p:ext>
            </p:extLst>
          </p:nvPr>
        </p:nvGraphicFramePr>
        <p:xfrm>
          <a:off x="838200" y="1402828"/>
          <a:ext cx="10515600" cy="4754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63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52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870">
                <a:tc>
                  <a:txBody>
                    <a:bodyPr/>
                    <a:lstStyle/>
                    <a:p>
                      <a:pPr algn="ctr"/>
                      <a:r>
                        <a:rPr lang="en-GB" u="none">
                          <a:latin typeface="Source Sans Pro"/>
                          <a:ea typeface="Source Sans Pro" charset="0"/>
                          <a:cs typeface="Source Sans Pro" charset="0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u="none">
                          <a:latin typeface="Source Sans Pro"/>
                          <a:ea typeface="Source Sans Pro" charset="0"/>
                          <a:cs typeface="Source Sans Pro" charset="0"/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70">
                <a:tc gridSpan="2">
                  <a:txBody>
                    <a:bodyPr/>
                    <a:lstStyle/>
                    <a:p>
                      <a:pPr algn="l"/>
                      <a:r>
                        <a:rPr lang="en-GB" b="0" i="0" u="none"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Water Pump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algn="l"/>
                      <a:r>
                        <a:rPr lang="en-GB" b="0" i="0" u="none" dirty="0"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    </a:t>
                      </a:r>
                      <a:r>
                        <a:rPr lang="en-GB" b="0" i="0" u="none" dirty="0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  <a:hlinkClick r:id="rId3"/>
                        </a:rPr>
                        <a:t>Small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u="none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S$0.7157 * 4  = S$2.86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algn="l"/>
                      <a:r>
                        <a:rPr lang="en-GB" b="0" i="0" u="none"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     </a:t>
                      </a:r>
                      <a:r>
                        <a:rPr lang="en-GB" b="0" i="0" u="none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  <a:hlinkClick r:id="rId4"/>
                        </a:rPr>
                        <a:t>Big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S$4.6052</a:t>
                      </a:r>
                      <a:endParaRPr lang="en-GB" b="0" i="0" u="none">
                        <a:solidFill>
                          <a:srgbClr val="000000"/>
                        </a:solidFill>
                        <a:latin typeface="Source Sans Pro Light"/>
                        <a:ea typeface="Source Sans Pro Light" charset="0"/>
                        <a:cs typeface="Source Sans Pro Ligh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algn="l"/>
                      <a:r>
                        <a:rPr lang="en-GB" b="0" i="0" u="none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  <a:hlinkClick r:id="rId5"/>
                        </a:rPr>
                        <a:t>Temperature</a:t>
                      </a:r>
                      <a:r>
                        <a:rPr lang="en-GB" b="0" i="0" u="none" baseline="0"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 </a:t>
                      </a:r>
                      <a:r>
                        <a:rPr lang="en-GB" b="0" i="0" u="none" baseline="0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  <a:hlinkClick r:id="rId5"/>
                        </a:rPr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S$1.23</a:t>
                      </a:r>
                      <a:endParaRPr lang="en-GB" b="0" i="0" u="none">
                        <a:solidFill>
                          <a:srgbClr val="000000"/>
                        </a:solidFill>
                        <a:latin typeface="Source Sans Pro Light"/>
                        <a:ea typeface="Source Sans Pro Light" charset="0"/>
                        <a:cs typeface="Source Sans Pro Ligh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70">
                <a:tc gridSpan="2">
                  <a:txBody>
                    <a:bodyPr/>
                    <a:lstStyle/>
                    <a:p>
                      <a:pPr algn="l"/>
                      <a:r>
                        <a:rPr lang="en-GB" b="0" i="0" u="none"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Humidity Sensor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b="0" i="0">
                        <a:solidFill>
                          <a:schemeClr val="tx1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algn="l"/>
                      <a:r>
                        <a:rPr lang="en-GB" b="0" i="0" u="none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    </a:t>
                      </a:r>
                      <a:r>
                        <a:rPr lang="en-GB" b="0" i="0" u="none"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 </a:t>
                      </a:r>
                      <a:r>
                        <a:rPr lang="en-GB" b="0" i="0" u="none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  <a:hlinkClick r:id="rId6"/>
                        </a:rPr>
                        <a:t>Air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S$0.88</a:t>
                      </a:r>
                      <a:endParaRPr lang="en-GB" b="0" i="0" u="none">
                        <a:solidFill>
                          <a:srgbClr val="000000"/>
                        </a:solidFill>
                        <a:latin typeface="Source Sans Pro Light"/>
                        <a:ea typeface="Source Sans Pro Light" charset="0"/>
                        <a:cs typeface="Source Sans Pro Ligh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algn="l"/>
                      <a:r>
                        <a:rPr lang="en-GB" u="none">
                          <a:latin typeface="Source Sans Pro Light"/>
                          <a:ea typeface="Source Sans Pro Light" charset="0"/>
                          <a:cs typeface="Source Sans Pro Light" charset="0"/>
                          <a:hlinkClick r:id="rId7"/>
                        </a:rPr>
                        <a:t>Light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S$1.23</a:t>
                      </a:r>
                      <a:endParaRPr lang="en-GB" b="0" i="0" u="none">
                        <a:solidFill>
                          <a:srgbClr val="000000"/>
                        </a:solidFill>
                        <a:latin typeface="Source Sans Pro Light"/>
                        <a:ea typeface="Source Sans Pro Light" charset="0"/>
                        <a:cs typeface="Source Sans Pro Ligh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algn="l"/>
                      <a:r>
                        <a:rPr lang="en-GB" b="0" i="0" u="none"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Tubes (per metre)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S$0.7103 * 3 = </a:t>
                      </a:r>
                      <a:r>
                        <a:rPr lang="en-US" altLang="zh-CN" sz="1800" b="0" i="0" u="none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S$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2.13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algn="l"/>
                      <a:r>
                        <a:rPr lang="en-GB" b="0" i="0" u="none"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S$3 * 4 = S$12</a:t>
                      </a:r>
                      <a:endParaRPr lang="en-GB" b="0" i="0" u="none">
                        <a:solidFill>
                          <a:srgbClr val="000000"/>
                        </a:solidFill>
                        <a:latin typeface="Source Sans Pro Light"/>
                        <a:ea typeface="Source Sans Pro Light" charset="0"/>
                        <a:cs typeface="Source Sans Pro Ligh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algn="l"/>
                      <a:r>
                        <a:rPr lang="en-GB" b="0" i="0" u="none"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Wooden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S$10</a:t>
                      </a:r>
                      <a:endParaRPr lang="en-GB" b="0" i="0" u="none">
                        <a:solidFill>
                          <a:srgbClr val="000000"/>
                        </a:solidFill>
                        <a:latin typeface="Source Sans Pro Light"/>
                        <a:ea typeface="Source Sans Pro Light" charset="0"/>
                        <a:cs typeface="Source Sans Pro Ligh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algn="l"/>
                      <a:r>
                        <a:rPr lang="en-GB" b="0" i="0" u="none"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Electronic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Recycle (Free)</a:t>
                      </a:r>
                      <a:endParaRPr lang="en-GB" b="0" i="0" u="none">
                        <a:solidFill>
                          <a:srgbClr val="000000"/>
                        </a:solidFill>
                        <a:latin typeface="Source Sans Pro Light"/>
                        <a:ea typeface="Source Sans Pro Light" charset="0"/>
                        <a:cs typeface="Source Sans Pro Ligh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algn="r"/>
                      <a:r>
                        <a:rPr lang="en-GB" b="1" i="0" u="none">
                          <a:latin typeface="Source Sans Pro"/>
                          <a:ea typeface="Source Sans Pro" charset="0"/>
                          <a:cs typeface="Source Sans Pro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u="none" dirty="0">
                          <a:solidFill>
                            <a:srgbClr val="000000"/>
                          </a:solidFill>
                          <a:latin typeface="Source Sans Pro Light"/>
                          <a:ea typeface="Source Sans Pro Light" charset="0"/>
                          <a:cs typeface="Source Sans Pro Light" charset="0"/>
                        </a:rPr>
                        <a:t>S$34.93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5003C"/>
                </a:solidFill>
              </a:rPr>
              <a:t>BUDGET ($50)</a:t>
            </a:r>
          </a:p>
        </p:txBody>
      </p:sp>
    </p:spTree>
    <p:extLst>
      <p:ext uri="{BB962C8B-B14F-4D97-AF65-F5344CB8AC3E}">
        <p14:creationId xmlns:p14="http://schemas.microsoft.com/office/powerpoint/2010/main" val="38621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5003C"/>
                </a:solidFill>
              </a:rPr>
              <a:t>TIMELINE AND ROLES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046531"/>
              </p:ext>
            </p:extLst>
          </p:nvPr>
        </p:nvGraphicFramePr>
        <p:xfrm>
          <a:off x="523875" y="1847850"/>
          <a:ext cx="10962000" cy="22250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2000">
                  <a:extLst>
                    <a:ext uri="{9D8B030D-6E8A-4147-A177-3AD203B41FA5}">
                      <a16:colId xmlns:a16="http://schemas.microsoft.com/office/drawing/2014/main" xmlns="" val="1190064514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xmlns="" val="2741917451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xmlns="" val="3047374034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xmlns="" val="1263719277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xmlns="" val="322069551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xmlns="" val="2583060949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xmlns="" val="1995425351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xmlns="" val="887633981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xmlns="" val="51799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0" i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Week</a:t>
                      </a:r>
                      <a:r>
                        <a:rPr lang="en-US" sz="1600" b="1" i="0" baseline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6</a:t>
                      </a:r>
                      <a:endParaRPr lang="en-US" sz="1600" b="1" i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Week 7</a:t>
                      </a:r>
                      <a:endParaRPr lang="en-US" sz="1600" b="1" i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Week 8</a:t>
                      </a:r>
                      <a:endParaRPr lang="en-US" sz="1600" b="1" i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Week 9</a:t>
                      </a:r>
                      <a:endParaRPr lang="en-US" sz="1600" b="1" i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Week 10</a:t>
                      </a:r>
                      <a:endParaRPr lang="en-US" sz="1600" b="1" i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Week 11</a:t>
                      </a:r>
                      <a:endParaRPr lang="en-US" sz="1600" b="1" i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Week 12</a:t>
                      </a:r>
                      <a:endParaRPr lang="en-US" sz="1600" b="1" i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Week 13</a:t>
                      </a:r>
                      <a:endParaRPr lang="en-US" sz="1600" b="1" i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1992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Jing Yu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MATERIALS</a:t>
                      </a:r>
                      <a:endParaRPr lang="en-US" sz="1600" b="0" i="0" baseline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PROTO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PROTO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TEST/MOD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PROTO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56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Shang 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PROTO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TEST/MOD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PROTO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88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Samuel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PROTO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TEST/MOD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241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Pei 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PROTO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866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Caleb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PROTO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PROTO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280004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6730"/>
              </p:ext>
            </p:extLst>
          </p:nvPr>
        </p:nvGraphicFramePr>
        <p:xfrm>
          <a:off x="523875" y="4443728"/>
          <a:ext cx="109620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8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799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Deliverables (who is in charge of deadlines)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Physical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Shang Jing, Samuel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Poster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Jeremy, Caleb</a:t>
                      </a:r>
                      <a:endParaRPr lang="en-US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Code (GUI)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Jing Yu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6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Macintosh PowerPoint</Application>
  <PresentationFormat>Widescreen</PresentationFormat>
  <Paragraphs>128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Monaco</vt:lpstr>
      <vt:lpstr>Source Sans Pro</vt:lpstr>
      <vt:lpstr>Source Sans Pro Light</vt:lpstr>
      <vt:lpstr>Source Sans Pro Semibold</vt:lpstr>
      <vt:lpstr>Arial</vt:lpstr>
      <vt:lpstr>Office Theme</vt:lpstr>
      <vt:lpstr>PowerPoint Presentation</vt:lpstr>
      <vt:lpstr>THE GOAL</vt:lpstr>
      <vt:lpstr>CURRENT SOLUTIONS</vt:lpstr>
      <vt:lpstr>THE PLAN(T)</vt:lpstr>
      <vt:lpstr>PowerPoint Presentation</vt:lpstr>
      <vt:lpstr>THE TOOLS</vt:lpstr>
      <vt:lpstr>BUDGET ($50)</vt:lpstr>
      <vt:lpstr>TIMELINE AND ROLES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 - Ng Jun Wei Caleb</cp:lastModifiedBy>
  <cp:revision>3</cp:revision>
  <dcterms:modified xsi:type="dcterms:W3CDTF">2017-03-02T08:45:32Z</dcterms:modified>
</cp:coreProperties>
</file>