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6" r:id="rId2"/>
    <p:sldId id="265" r:id="rId3"/>
    <p:sldId id="26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60" r:id="rId16"/>
    <p:sldId id="26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57" r:id="rId41"/>
    <p:sldId id="264" r:id="rId42"/>
    <p:sldId id="298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A552-99EB-4961-9EEA-ABFF0E158B70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9D19EF89-26EA-4AD4-8FD0-53B113F90901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35BBEE61-8A33-4E54-9A6E-EBF1CA07E5A1}" type="parTrans" cxnId="{91FEF0A2-352C-4F9A-8E0C-CE1B97DE4469}">
      <dgm:prSet/>
      <dgm:spPr/>
      <dgm:t>
        <a:bodyPr/>
        <a:lstStyle/>
        <a:p>
          <a:endParaRPr lang="de-AT"/>
        </a:p>
      </dgm:t>
    </dgm:pt>
    <dgm:pt modelId="{89838396-B5B5-4FEF-804F-4182BF763335}" type="sibTrans" cxnId="{91FEF0A2-352C-4F9A-8E0C-CE1B97DE4469}">
      <dgm:prSet/>
      <dgm:spPr/>
      <dgm:t>
        <a:bodyPr/>
        <a:lstStyle/>
        <a:p>
          <a:endParaRPr lang="de-AT"/>
        </a:p>
      </dgm:t>
    </dgm:pt>
    <dgm:pt modelId="{B03073CC-A5AA-4ED6-A89E-A64C452B1F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E6C9C593-CFEF-46BF-9DCA-28067F923012}" type="parTrans" cxnId="{46F4672D-1AD7-4D6C-B385-4AA531DF3349}">
      <dgm:prSet/>
      <dgm:spPr/>
      <dgm:t>
        <a:bodyPr/>
        <a:lstStyle/>
        <a:p>
          <a:endParaRPr lang="de-AT"/>
        </a:p>
      </dgm:t>
    </dgm:pt>
    <dgm:pt modelId="{614605FD-8D9C-40D2-A1C5-75B21C8A49EB}" type="sibTrans" cxnId="{46F4672D-1AD7-4D6C-B385-4AA531DF3349}">
      <dgm:prSet/>
      <dgm:spPr/>
      <dgm:t>
        <a:bodyPr/>
        <a:lstStyle/>
        <a:p>
          <a:endParaRPr lang="de-AT"/>
        </a:p>
      </dgm:t>
    </dgm:pt>
    <dgm:pt modelId="{14D8DE4E-556A-4FDF-A7C1-0B2D233112F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verschlüsseln</a:t>
          </a:r>
        </a:p>
      </dgm:t>
    </dgm:pt>
    <dgm:pt modelId="{1304224A-65BD-4F14-B24A-59ABD7C1E1B2}" type="parTrans" cxnId="{45A48509-B6B8-4996-9A33-6FB74727DBD5}">
      <dgm:prSet/>
      <dgm:spPr/>
      <dgm:t>
        <a:bodyPr/>
        <a:lstStyle/>
        <a:p>
          <a:endParaRPr lang="de-AT"/>
        </a:p>
      </dgm:t>
    </dgm:pt>
    <dgm:pt modelId="{B542DB18-083A-4204-96AF-75763B169CBD}" type="sibTrans" cxnId="{45A48509-B6B8-4996-9A33-6FB74727DBD5}">
      <dgm:prSet/>
      <dgm:spPr/>
      <dgm:t>
        <a:bodyPr/>
        <a:lstStyle/>
        <a:p>
          <a:endParaRPr lang="de-AT"/>
        </a:p>
      </dgm:t>
    </dgm:pt>
    <dgm:pt modelId="{8EC67D8B-D37C-4B80-B3D5-EAAB93BDA401}">
      <dgm:prSet phldrT="[Text]"/>
      <dgm:spPr/>
      <dgm:t>
        <a:bodyPr/>
        <a:lstStyle/>
        <a:p>
          <a:r>
            <a:rPr lang="de-AT"/>
            <a:t>entschlüsseln</a:t>
          </a:r>
          <a:endParaRPr lang="de-AT" dirty="0"/>
        </a:p>
      </dgm:t>
    </dgm:pt>
    <dgm:pt modelId="{5B3A0F46-BC3A-4EE9-AB93-551C5428C4FE}" type="parTrans" cxnId="{CCA7DE82-B6A7-496F-8472-C95E75AB6962}">
      <dgm:prSet/>
      <dgm:spPr/>
      <dgm:t>
        <a:bodyPr/>
        <a:lstStyle/>
        <a:p>
          <a:endParaRPr lang="de-AT"/>
        </a:p>
      </dgm:t>
    </dgm:pt>
    <dgm:pt modelId="{075F134D-EA4B-44E4-90DF-3A420949C4AB}" type="sibTrans" cxnId="{CCA7DE82-B6A7-496F-8472-C95E75AB6962}">
      <dgm:prSet/>
      <dgm:spPr/>
      <dgm:t>
        <a:bodyPr/>
        <a:lstStyle/>
        <a:p>
          <a:endParaRPr lang="de-AT"/>
        </a:p>
      </dgm:t>
    </dgm:pt>
    <dgm:pt modelId="{800DE97F-8313-4CDB-BB11-E48B9B525A2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entschlüsseln</a:t>
          </a:r>
        </a:p>
      </dgm:t>
    </dgm:pt>
    <dgm:pt modelId="{EBD3E939-809A-443E-925C-D20AC5E9EF10}" type="parTrans" cxnId="{58DA50B2-FCC3-4106-B16C-08EA810F639F}">
      <dgm:prSet/>
      <dgm:spPr/>
      <dgm:t>
        <a:bodyPr/>
        <a:lstStyle/>
        <a:p>
          <a:endParaRPr lang="de-AT"/>
        </a:p>
      </dgm:t>
    </dgm:pt>
    <dgm:pt modelId="{ADC3431C-5C20-4AA4-89A8-D10557A157F6}" type="sibTrans" cxnId="{58DA50B2-FCC3-4106-B16C-08EA810F639F}">
      <dgm:prSet/>
      <dgm:spPr/>
      <dgm:t>
        <a:bodyPr/>
        <a:lstStyle/>
        <a:p>
          <a:endParaRPr lang="de-AT"/>
        </a:p>
      </dgm:t>
    </dgm:pt>
    <dgm:pt modelId="{C8F7F09F-B58B-40B6-B896-F4852D9A6CA8}" type="pres">
      <dgm:prSet presAssocID="{9B4CA552-99EB-4961-9EEA-ABFF0E158B70}" presName="Name0" presStyleCnt="0">
        <dgm:presLayoutVars>
          <dgm:dir/>
          <dgm:animLvl val="lvl"/>
          <dgm:resizeHandles val="exact"/>
        </dgm:presLayoutVars>
      </dgm:prSet>
      <dgm:spPr/>
    </dgm:pt>
    <dgm:pt modelId="{C24F66A9-97A8-4398-B017-DDC9B8AF53F7}" type="pres">
      <dgm:prSet presAssocID="{8EC67D8B-D37C-4B80-B3D5-EAAB93BDA401}" presName="boxAndChildren" presStyleCnt="0"/>
      <dgm:spPr/>
    </dgm:pt>
    <dgm:pt modelId="{01076553-3E4B-45D5-AF62-4837AC39937F}" type="pres">
      <dgm:prSet presAssocID="{8EC67D8B-D37C-4B80-B3D5-EAAB93BDA401}" presName="parentTextBox" presStyleLbl="node1" presStyleIdx="0" presStyleCnt="5"/>
      <dgm:spPr/>
    </dgm:pt>
    <dgm:pt modelId="{E56CC46A-4EBE-4C95-945C-8B83E06D1635}" type="pres">
      <dgm:prSet presAssocID="{B542DB18-083A-4204-96AF-75763B169CBD}" presName="sp" presStyleCnt="0"/>
      <dgm:spPr/>
    </dgm:pt>
    <dgm:pt modelId="{5A197786-9D47-40CF-991D-8708513E9753}" type="pres">
      <dgm:prSet presAssocID="{14D8DE4E-556A-4FDF-A7C1-0B2D233112F2}" presName="arrowAndChildren" presStyleCnt="0"/>
      <dgm:spPr/>
    </dgm:pt>
    <dgm:pt modelId="{82BE25DB-8316-4A42-9434-6D5DFB83037B}" type="pres">
      <dgm:prSet presAssocID="{14D8DE4E-556A-4FDF-A7C1-0B2D233112F2}" presName="parentTextArrow" presStyleLbl="node1" presStyleIdx="1" presStyleCnt="5"/>
      <dgm:spPr/>
    </dgm:pt>
    <dgm:pt modelId="{FAE09053-372C-4FF6-8331-DFC818A9AAD1}" type="pres">
      <dgm:prSet presAssocID="{614605FD-8D9C-40D2-A1C5-75B21C8A49EB}" presName="sp" presStyleCnt="0"/>
      <dgm:spPr/>
    </dgm:pt>
    <dgm:pt modelId="{08628BBC-EB39-4F31-BC8B-7F98CC87176E}" type="pres">
      <dgm:prSet presAssocID="{B03073CC-A5AA-4ED6-A89E-A64C452B1F54}" presName="arrowAndChildren" presStyleCnt="0"/>
      <dgm:spPr/>
    </dgm:pt>
    <dgm:pt modelId="{F0350EAE-1092-49F4-B2B1-A1219F585418}" type="pres">
      <dgm:prSet presAssocID="{B03073CC-A5AA-4ED6-A89E-A64C452B1F54}" presName="parentTextArrow" presStyleLbl="node1" presStyleIdx="2" presStyleCnt="5"/>
      <dgm:spPr/>
    </dgm:pt>
    <dgm:pt modelId="{4D31C2AF-A7EF-4455-BF9D-FF509DF77C1B}" type="pres">
      <dgm:prSet presAssocID="{ADC3431C-5C20-4AA4-89A8-D10557A157F6}" presName="sp" presStyleCnt="0"/>
      <dgm:spPr/>
    </dgm:pt>
    <dgm:pt modelId="{D8137450-F39F-4D77-AF03-CA2566EE2B80}" type="pres">
      <dgm:prSet presAssocID="{800DE97F-8313-4CDB-BB11-E48B9B525A23}" presName="arrowAndChildren" presStyleCnt="0"/>
      <dgm:spPr/>
    </dgm:pt>
    <dgm:pt modelId="{A74A44F1-84F5-4128-9E35-2E5DE0DA141B}" type="pres">
      <dgm:prSet presAssocID="{800DE97F-8313-4CDB-BB11-E48B9B525A23}" presName="parentTextArrow" presStyleLbl="node1" presStyleIdx="3" presStyleCnt="5"/>
      <dgm:spPr/>
    </dgm:pt>
    <dgm:pt modelId="{0612A233-DD1F-4176-8E36-73F28CB8B54E}" type="pres">
      <dgm:prSet presAssocID="{89838396-B5B5-4FEF-804F-4182BF763335}" presName="sp" presStyleCnt="0"/>
      <dgm:spPr/>
    </dgm:pt>
    <dgm:pt modelId="{8D732863-7273-424C-BB8D-97A2719B87E4}" type="pres">
      <dgm:prSet presAssocID="{9D19EF89-26EA-4AD4-8FD0-53B113F90901}" presName="arrowAndChildren" presStyleCnt="0"/>
      <dgm:spPr/>
    </dgm:pt>
    <dgm:pt modelId="{C1A89A7B-93FF-408D-9661-0D6637481F31}" type="pres">
      <dgm:prSet presAssocID="{9D19EF89-26EA-4AD4-8FD0-53B113F90901}" presName="parentTextArrow" presStyleLbl="node1" presStyleIdx="4" presStyleCnt="5"/>
      <dgm:spPr/>
    </dgm:pt>
  </dgm:ptLst>
  <dgm:cxnLst>
    <dgm:cxn modelId="{45A48509-B6B8-4996-9A33-6FB74727DBD5}" srcId="{9B4CA552-99EB-4961-9EEA-ABFF0E158B70}" destId="{14D8DE4E-556A-4FDF-A7C1-0B2D233112F2}" srcOrd="3" destOrd="0" parTransId="{1304224A-65BD-4F14-B24A-59ABD7C1E1B2}" sibTransId="{B542DB18-083A-4204-96AF-75763B169CBD}"/>
    <dgm:cxn modelId="{6663D127-1AE8-400B-8061-A4787258E3D3}" type="presOf" srcId="{9D19EF89-26EA-4AD4-8FD0-53B113F90901}" destId="{C1A89A7B-93FF-408D-9661-0D6637481F31}" srcOrd="0" destOrd="0" presId="urn:microsoft.com/office/officeart/2005/8/layout/process4"/>
    <dgm:cxn modelId="{46F4672D-1AD7-4D6C-B385-4AA531DF3349}" srcId="{9B4CA552-99EB-4961-9EEA-ABFF0E158B70}" destId="{B03073CC-A5AA-4ED6-A89E-A64C452B1F54}" srcOrd="2" destOrd="0" parTransId="{E6C9C593-CFEF-46BF-9DCA-28067F923012}" sibTransId="{614605FD-8D9C-40D2-A1C5-75B21C8A49EB}"/>
    <dgm:cxn modelId="{BAE88B40-022B-4573-89C7-9307679E4232}" type="presOf" srcId="{14D8DE4E-556A-4FDF-A7C1-0B2D233112F2}" destId="{82BE25DB-8316-4A42-9434-6D5DFB83037B}" srcOrd="0" destOrd="0" presId="urn:microsoft.com/office/officeart/2005/8/layout/process4"/>
    <dgm:cxn modelId="{F335E559-CBCA-4A9B-8E6F-2D6FF2918706}" type="presOf" srcId="{9B4CA552-99EB-4961-9EEA-ABFF0E158B70}" destId="{C8F7F09F-B58B-40B6-B896-F4852D9A6CA8}" srcOrd="0" destOrd="0" presId="urn:microsoft.com/office/officeart/2005/8/layout/process4"/>
    <dgm:cxn modelId="{CCA7DE82-B6A7-496F-8472-C95E75AB6962}" srcId="{9B4CA552-99EB-4961-9EEA-ABFF0E158B70}" destId="{8EC67D8B-D37C-4B80-B3D5-EAAB93BDA401}" srcOrd="4" destOrd="0" parTransId="{5B3A0F46-BC3A-4EE9-AB93-551C5428C4FE}" sibTransId="{075F134D-EA4B-44E4-90DF-3A420949C4AB}"/>
    <dgm:cxn modelId="{91FEF0A2-352C-4F9A-8E0C-CE1B97DE4469}" srcId="{9B4CA552-99EB-4961-9EEA-ABFF0E158B70}" destId="{9D19EF89-26EA-4AD4-8FD0-53B113F90901}" srcOrd="0" destOrd="0" parTransId="{35BBEE61-8A33-4E54-9A6E-EBF1CA07E5A1}" sibTransId="{89838396-B5B5-4FEF-804F-4182BF763335}"/>
    <dgm:cxn modelId="{A7A9E8A6-4AF4-49A4-A450-3D3E70AC8658}" type="presOf" srcId="{800DE97F-8313-4CDB-BB11-E48B9B525A23}" destId="{A74A44F1-84F5-4128-9E35-2E5DE0DA141B}" srcOrd="0" destOrd="0" presId="urn:microsoft.com/office/officeart/2005/8/layout/process4"/>
    <dgm:cxn modelId="{58DA50B2-FCC3-4106-B16C-08EA810F639F}" srcId="{9B4CA552-99EB-4961-9EEA-ABFF0E158B70}" destId="{800DE97F-8313-4CDB-BB11-E48B9B525A23}" srcOrd="1" destOrd="0" parTransId="{EBD3E939-809A-443E-925C-D20AC5E9EF10}" sibTransId="{ADC3431C-5C20-4AA4-89A8-D10557A157F6}"/>
    <dgm:cxn modelId="{B884FAB7-E004-4CFA-B85A-6E0907A85B35}" type="presOf" srcId="{B03073CC-A5AA-4ED6-A89E-A64C452B1F54}" destId="{F0350EAE-1092-49F4-B2B1-A1219F585418}" srcOrd="0" destOrd="0" presId="urn:microsoft.com/office/officeart/2005/8/layout/process4"/>
    <dgm:cxn modelId="{DE1E83CC-B50B-4739-8335-7334B695FBD9}" type="presOf" srcId="{8EC67D8B-D37C-4B80-B3D5-EAAB93BDA401}" destId="{01076553-3E4B-45D5-AF62-4837AC39937F}" srcOrd="0" destOrd="0" presId="urn:microsoft.com/office/officeart/2005/8/layout/process4"/>
    <dgm:cxn modelId="{E75261BF-9F8C-499D-9986-8D52C6164151}" type="presParOf" srcId="{C8F7F09F-B58B-40B6-B896-F4852D9A6CA8}" destId="{C24F66A9-97A8-4398-B017-DDC9B8AF53F7}" srcOrd="0" destOrd="0" presId="urn:microsoft.com/office/officeart/2005/8/layout/process4"/>
    <dgm:cxn modelId="{18A3E1F0-FF20-4F59-8832-A2B50C33A9D4}" type="presParOf" srcId="{C24F66A9-97A8-4398-B017-DDC9B8AF53F7}" destId="{01076553-3E4B-45D5-AF62-4837AC39937F}" srcOrd="0" destOrd="0" presId="urn:microsoft.com/office/officeart/2005/8/layout/process4"/>
    <dgm:cxn modelId="{0F705F79-3B5F-447C-B145-9BE57727F87F}" type="presParOf" srcId="{C8F7F09F-B58B-40B6-B896-F4852D9A6CA8}" destId="{E56CC46A-4EBE-4C95-945C-8B83E06D1635}" srcOrd="1" destOrd="0" presId="urn:microsoft.com/office/officeart/2005/8/layout/process4"/>
    <dgm:cxn modelId="{F15E9093-1F4F-42A1-8C02-8D28FBF6B36E}" type="presParOf" srcId="{C8F7F09F-B58B-40B6-B896-F4852D9A6CA8}" destId="{5A197786-9D47-40CF-991D-8708513E9753}" srcOrd="2" destOrd="0" presId="urn:microsoft.com/office/officeart/2005/8/layout/process4"/>
    <dgm:cxn modelId="{F2B3C172-9441-4FEA-A008-1E223616EDC1}" type="presParOf" srcId="{5A197786-9D47-40CF-991D-8708513E9753}" destId="{82BE25DB-8316-4A42-9434-6D5DFB83037B}" srcOrd="0" destOrd="0" presId="urn:microsoft.com/office/officeart/2005/8/layout/process4"/>
    <dgm:cxn modelId="{E463D278-BC51-4AED-BFF5-9992DAF51742}" type="presParOf" srcId="{C8F7F09F-B58B-40B6-B896-F4852D9A6CA8}" destId="{FAE09053-372C-4FF6-8331-DFC818A9AAD1}" srcOrd="3" destOrd="0" presId="urn:microsoft.com/office/officeart/2005/8/layout/process4"/>
    <dgm:cxn modelId="{F5407540-3A29-4901-BDB9-D5DD33051AF0}" type="presParOf" srcId="{C8F7F09F-B58B-40B6-B896-F4852D9A6CA8}" destId="{08628BBC-EB39-4F31-BC8B-7F98CC87176E}" srcOrd="4" destOrd="0" presId="urn:microsoft.com/office/officeart/2005/8/layout/process4"/>
    <dgm:cxn modelId="{745810C9-D354-457D-BF3A-903EB035C6C9}" type="presParOf" srcId="{08628BBC-EB39-4F31-BC8B-7F98CC87176E}" destId="{F0350EAE-1092-49F4-B2B1-A1219F585418}" srcOrd="0" destOrd="0" presId="urn:microsoft.com/office/officeart/2005/8/layout/process4"/>
    <dgm:cxn modelId="{DC5DAA56-A976-4944-BEDF-FE89D77FE558}" type="presParOf" srcId="{C8F7F09F-B58B-40B6-B896-F4852D9A6CA8}" destId="{4D31C2AF-A7EF-4455-BF9D-FF509DF77C1B}" srcOrd="5" destOrd="0" presId="urn:microsoft.com/office/officeart/2005/8/layout/process4"/>
    <dgm:cxn modelId="{0C5298F2-B0CF-42B0-B271-A3131824C4D4}" type="presParOf" srcId="{C8F7F09F-B58B-40B6-B896-F4852D9A6CA8}" destId="{D8137450-F39F-4D77-AF03-CA2566EE2B80}" srcOrd="6" destOrd="0" presId="urn:microsoft.com/office/officeart/2005/8/layout/process4"/>
    <dgm:cxn modelId="{406DB754-6915-4A16-9DD8-A36F7AE79AAE}" type="presParOf" srcId="{D8137450-F39F-4D77-AF03-CA2566EE2B80}" destId="{A74A44F1-84F5-4128-9E35-2E5DE0DA141B}" srcOrd="0" destOrd="0" presId="urn:microsoft.com/office/officeart/2005/8/layout/process4"/>
    <dgm:cxn modelId="{370DD738-9576-46EE-AA3E-B7E394868BFE}" type="presParOf" srcId="{C8F7F09F-B58B-40B6-B896-F4852D9A6CA8}" destId="{0612A233-DD1F-4176-8E36-73F28CB8B54E}" srcOrd="7" destOrd="0" presId="urn:microsoft.com/office/officeart/2005/8/layout/process4"/>
    <dgm:cxn modelId="{2CCB57F9-D08A-4FD9-9B08-33F0D87F3255}" type="presParOf" srcId="{C8F7F09F-B58B-40B6-B896-F4852D9A6CA8}" destId="{8D732863-7273-424C-BB8D-97A2719B87E4}" srcOrd="8" destOrd="0" presId="urn:microsoft.com/office/officeart/2005/8/layout/process4"/>
    <dgm:cxn modelId="{E61A1745-FE47-46D5-AE5B-A6D4675188BE}" type="presParOf" srcId="{8D732863-7273-424C-BB8D-97A2719B87E4}" destId="{C1A89A7B-93FF-408D-9661-0D6637481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5C38B-7A56-495A-8529-F631A8B61AB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47314295-0F81-414A-BE41-8200F9856B43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99F0F1E9-A9D2-4200-BE1F-A4F532494B68}" type="parTrans" cxnId="{AFA07129-90A9-4F19-B544-52B860EAC4F4}">
      <dgm:prSet/>
      <dgm:spPr/>
      <dgm:t>
        <a:bodyPr/>
        <a:lstStyle/>
        <a:p>
          <a:endParaRPr lang="de-AT"/>
        </a:p>
      </dgm:t>
    </dgm:pt>
    <dgm:pt modelId="{CDD8BBD2-56E3-4C75-AD41-F6CE7001E765}" type="sibTrans" cxnId="{AFA07129-90A9-4F19-B544-52B860EAC4F4}">
      <dgm:prSet/>
      <dgm:spPr/>
      <dgm:t>
        <a:bodyPr/>
        <a:lstStyle/>
        <a:p>
          <a:endParaRPr lang="de-AT"/>
        </a:p>
      </dgm:t>
    </dgm:pt>
    <dgm:pt modelId="{F5B791BC-9600-410C-B879-7626CE45CBA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0E59DEBC-EB1C-44A6-A2B2-4F63CE437683}" type="parTrans" cxnId="{79BEBF94-5E6E-45C4-A613-37F75D6523E2}">
      <dgm:prSet/>
      <dgm:spPr/>
      <dgm:t>
        <a:bodyPr/>
        <a:lstStyle/>
        <a:p>
          <a:endParaRPr lang="de-AT"/>
        </a:p>
      </dgm:t>
    </dgm:pt>
    <dgm:pt modelId="{EC643CBE-3036-4C47-94E5-A3ED41AE3437}" type="sibTrans" cxnId="{79BEBF94-5E6E-45C4-A613-37F75D6523E2}">
      <dgm:prSet/>
      <dgm:spPr/>
      <dgm:t>
        <a:bodyPr/>
        <a:lstStyle/>
        <a:p>
          <a:endParaRPr lang="de-AT"/>
        </a:p>
      </dgm:t>
    </dgm:pt>
    <dgm:pt modelId="{F109D543-3A6E-42E5-A541-88FBB65C1E1D}">
      <dgm:prSet phldrT="[Text]"/>
      <dgm:spPr/>
      <dgm:t>
        <a:bodyPr/>
        <a:lstStyle/>
        <a:p>
          <a:r>
            <a:rPr lang="de-AT" dirty="0"/>
            <a:t>Daten entschlüsseln</a:t>
          </a:r>
        </a:p>
      </dgm:t>
    </dgm:pt>
    <dgm:pt modelId="{865F598E-51BE-4363-9FAE-28ADACFAF303}" type="parTrans" cxnId="{2480CF3D-4A0C-4A1F-8A42-A65D73299422}">
      <dgm:prSet/>
      <dgm:spPr/>
      <dgm:t>
        <a:bodyPr/>
        <a:lstStyle/>
        <a:p>
          <a:endParaRPr lang="de-AT"/>
        </a:p>
      </dgm:t>
    </dgm:pt>
    <dgm:pt modelId="{539F0A2C-28E6-479A-B8DC-A0342A7B2D9A}" type="sibTrans" cxnId="{2480CF3D-4A0C-4A1F-8A42-A65D73299422}">
      <dgm:prSet/>
      <dgm:spPr/>
      <dgm:t>
        <a:bodyPr/>
        <a:lstStyle/>
        <a:p>
          <a:endParaRPr lang="de-AT"/>
        </a:p>
      </dgm:t>
    </dgm:pt>
    <dgm:pt modelId="{44B4CDD9-D59A-494A-B384-0B69135E41F7}" type="pres">
      <dgm:prSet presAssocID="{DE15C38B-7A56-495A-8529-F631A8B61AB2}" presName="Name0" presStyleCnt="0">
        <dgm:presLayoutVars>
          <dgm:dir/>
          <dgm:animLvl val="lvl"/>
          <dgm:resizeHandles val="exact"/>
        </dgm:presLayoutVars>
      </dgm:prSet>
      <dgm:spPr/>
    </dgm:pt>
    <dgm:pt modelId="{E6B10FC1-5B1C-41D4-99C5-B62870BF5C3B}" type="pres">
      <dgm:prSet presAssocID="{F109D543-3A6E-42E5-A541-88FBB65C1E1D}" presName="boxAndChildren" presStyleCnt="0"/>
      <dgm:spPr/>
    </dgm:pt>
    <dgm:pt modelId="{53256A18-636E-4EFF-8E32-41BEBE1A2AEC}" type="pres">
      <dgm:prSet presAssocID="{F109D543-3A6E-42E5-A541-88FBB65C1E1D}" presName="parentTextBox" presStyleLbl="node1" presStyleIdx="0" presStyleCnt="3" custScaleY="33107"/>
      <dgm:spPr/>
    </dgm:pt>
    <dgm:pt modelId="{BC265D1C-8BDC-4FEE-97F7-791A7F41FC8B}" type="pres">
      <dgm:prSet presAssocID="{EC643CBE-3036-4C47-94E5-A3ED41AE3437}" presName="sp" presStyleCnt="0"/>
      <dgm:spPr/>
    </dgm:pt>
    <dgm:pt modelId="{C2DDC03D-22EE-4FC2-ADF1-E6817655711D}" type="pres">
      <dgm:prSet presAssocID="{F5B791BC-9600-410C-B879-7626CE45CBA7}" presName="arrowAndChildren" presStyleCnt="0"/>
      <dgm:spPr/>
    </dgm:pt>
    <dgm:pt modelId="{2F81D110-58B7-40BF-A433-1ED3E402B8EF}" type="pres">
      <dgm:prSet presAssocID="{F5B791BC-9600-410C-B879-7626CE45CBA7}" presName="parentTextArrow" presStyleLbl="node1" presStyleIdx="1" presStyleCnt="3"/>
      <dgm:spPr/>
    </dgm:pt>
    <dgm:pt modelId="{B2B1D06B-AAFF-4F70-A1E7-38552D9A82F0}" type="pres">
      <dgm:prSet presAssocID="{CDD8BBD2-56E3-4C75-AD41-F6CE7001E765}" presName="sp" presStyleCnt="0"/>
      <dgm:spPr/>
    </dgm:pt>
    <dgm:pt modelId="{6594F823-AF58-4476-8AFE-7035403EDD99}" type="pres">
      <dgm:prSet presAssocID="{47314295-0F81-414A-BE41-8200F9856B43}" presName="arrowAndChildren" presStyleCnt="0"/>
      <dgm:spPr/>
    </dgm:pt>
    <dgm:pt modelId="{44515839-8CE6-4850-A9B6-3D03B39FC658}" type="pres">
      <dgm:prSet presAssocID="{47314295-0F81-414A-BE41-8200F9856B43}" presName="parentTextArrow" presStyleLbl="node1" presStyleIdx="2" presStyleCnt="3" custScaleY="33067"/>
      <dgm:spPr/>
    </dgm:pt>
  </dgm:ptLst>
  <dgm:cxnLst>
    <dgm:cxn modelId="{AFA07129-90A9-4F19-B544-52B860EAC4F4}" srcId="{DE15C38B-7A56-495A-8529-F631A8B61AB2}" destId="{47314295-0F81-414A-BE41-8200F9856B43}" srcOrd="0" destOrd="0" parTransId="{99F0F1E9-A9D2-4200-BE1F-A4F532494B68}" sibTransId="{CDD8BBD2-56E3-4C75-AD41-F6CE7001E765}"/>
    <dgm:cxn modelId="{2480CF3D-4A0C-4A1F-8A42-A65D73299422}" srcId="{DE15C38B-7A56-495A-8529-F631A8B61AB2}" destId="{F109D543-3A6E-42E5-A541-88FBB65C1E1D}" srcOrd="2" destOrd="0" parTransId="{865F598E-51BE-4363-9FAE-28ADACFAF303}" sibTransId="{539F0A2C-28E6-479A-B8DC-A0342A7B2D9A}"/>
    <dgm:cxn modelId="{17369F4E-0162-43FD-942E-C2549DAF72BB}" type="presOf" srcId="{47314295-0F81-414A-BE41-8200F9856B43}" destId="{44515839-8CE6-4850-A9B6-3D03B39FC658}" srcOrd="0" destOrd="0" presId="urn:microsoft.com/office/officeart/2005/8/layout/process4"/>
    <dgm:cxn modelId="{6112D88B-76BE-4BAB-8C9A-9D4737202071}" type="presOf" srcId="{F109D543-3A6E-42E5-A541-88FBB65C1E1D}" destId="{53256A18-636E-4EFF-8E32-41BEBE1A2AEC}" srcOrd="0" destOrd="0" presId="urn:microsoft.com/office/officeart/2005/8/layout/process4"/>
    <dgm:cxn modelId="{79BEBF94-5E6E-45C4-A613-37F75D6523E2}" srcId="{DE15C38B-7A56-495A-8529-F631A8B61AB2}" destId="{F5B791BC-9600-410C-B879-7626CE45CBA7}" srcOrd="1" destOrd="0" parTransId="{0E59DEBC-EB1C-44A6-A2B2-4F63CE437683}" sibTransId="{EC643CBE-3036-4C47-94E5-A3ED41AE3437}"/>
    <dgm:cxn modelId="{E3D136AD-DD0F-4A4B-9970-F9AC7E82DF8F}" type="presOf" srcId="{DE15C38B-7A56-495A-8529-F631A8B61AB2}" destId="{44B4CDD9-D59A-494A-B384-0B69135E41F7}" srcOrd="0" destOrd="0" presId="urn:microsoft.com/office/officeart/2005/8/layout/process4"/>
    <dgm:cxn modelId="{37CF30C3-FD79-4B07-A50B-0FD4F6F20596}" type="presOf" srcId="{F5B791BC-9600-410C-B879-7626CE45CBA7}" destId="{2F81D110-58B7-40BF-A433-1ED3E402B8EF}" srcOrd="0" destOrd="0" presId="urn:microsoft.com/office/officeart/2005/8/layout/process4"/>
    <dgm:cxn modelId="{773CEC22-E3F0-472F-A727-E329BE53B836}" type="presParOf" srcId="{44B4CDD9-D59A-494A-B384-0B69135E41F7}" destId="{E6B10FC1-5B1C-41D4-99C5-B62870BF5C3B}" srcOrd="0" destOrd="0" presId="urn:microsoft.com/office/officeart/2005/8/layout/process4"/>
    <dgm:cxn modelId="{DA158C9A-9ADB-4BC2-91D6-1655C1A36DB8}" type="presParOf" srcId="{E6B10FC1-5B1C-41D4-99C5-B62870BF5C3B}" destId="{53256A18-636E-4EFF-8E32-41BEBE1A2AEC}" srcOrd="0" destOrd="0" presId="urn:microsoft.com/office/officeart/2005/8/layout/process4"/>
    <dgm:cxn modelId="{8D4AED1F-7EB1-49B4-9C50-146A3C280E5B}" type="presParOf" srcId="{44B4CDD9-D59A-494A-B384-0B69135E41F7}" destId="{BC265D1C-8BDC-4FEE-97F7-791A7F41FC8B}" srcOrd="1" destOrd="0" presId="urn:microsoft.com/office/officeart/2005/8/layout/process4"/>
    <dgm:cxn modelId="{68D64024-3A67-400F-9D77-95C0CC5BB023}" type="presParOf" srcId="{44B4CDD9-D59A-494A-B384-0B69135E41F7}" destId="{C2DDC03D-22EE-4FC2-ADF1-E6817655711D}" srcOrd="2" destOrd="0" presId="urn:microsoft.com/office/officeart/2005/8/layout/process4"/>
    <dgm:cxn modelId="{DA190AFB-D468-4748-89E4-B1C759188B01}" type="presParOf" srcId="{C2DDC03D-22EE-4FC2-ADF1-E6817655711D}" destId="{2F81D110-58B7-40BF-A433-1ED3E402B8EF}" srcOrd="0" destOrd="0" presId="urn:microsoft.com/office/officeart/2005/8/layout/process4"/>
    <dgm:cxn modelId="{0046E12F-C9E3-4A4C-9412-137F8962CDDC}" type="presParOf" srcId="{44B4CDD9-D59A-494A-B384-0B69135E41F7}" destId="{B2B1D06B-AAFF-4F70-A1E7-38552D9A82F0}" srcOrd="3" destOrd="0" presId="urn:microsoft.com/office/officeart/2005/8/layout/process4"/>
    <dgm:cxn modelId="{9A0A9CC6-DC84-4526-AC40-1673E2822AAB}" type="presParOf" srcId="{44B4CDD9-D59A-494A-B384-0B69135E41F7}" destId="{6594F823-AF58-4476-8AFE-7035403EDD99}" srcOrd="4" destOrd="0" presId="urn:microsoft.com/office/officeart/2005/8/layout/process4"/>
    <dgm:cxn modelId="{6A13291B-7D1F-4B92-B4BC-B3290FDE784B}" type="presParOf" srcId="{6594F823-AF58-4476-8AFE-7035403EDD99}" destId="{44515839-8CE6-4850-A9B6-3D03B39FC6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A8D182B-176B-A440-8517-4D7AB55F185F}" type="presOf" srcId="{147CA9D6-B195-4911-9176-0F0335884C02}" destId="{DA511EB8-0DC3-4511-9C61-885E0F5ED1B8}" srcOrd="0" destOrd="0" presId="urn:microsoft.com/office/officeart/2005/8/layout/equation2"/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B6793849-C079-A746-8497-648C70383DCA}" type="presOf" srcId="{86AE6FFB-8570-4FDC-BE45-CB36DB2E3590}" destId="{BC38C865-CD0D-40CE-83C4-BBC3044E0B37}" srcOrd="0" destOrd="0" presId="urn:microsoft.com/office/officeart/2005/8/layout/equation2"/>
    <dgm:cxn modelId="{4432C149-4A95-C54A-A308-BD64029D8F78}" type="presOf" srcId="{82B99E24-A85D-4072-964C-8810F83E939D}" destId="{B14C9D0E-63CA-40D2-9C01-B13D5E0622EA}" srcOrd="1" destOrd="0" presId="urn:microsoft.com/office/officeart/2005/8/layout/equation2"/>
    <dgm:cxn modelId="{D03C8F80-C12D-C149-9166-E63B033713DF}" type="presOf" srcId="{9CB2CF72-DA6C-413A-B59E-6DB028A36CD4}" destId="{7E96DDAC-0EE0-48D8-8F3E-AC13D8E83E49}" srcOrd="0" destOrd="0" presId="urn:microsoft.com/office/officeart/2005/8/layout/equation2"/>
    <dgm:cxn modelId="{7F86939B-655D-F44A-8D2F-9D9B6F4CD838}" type="presOf" srcId="{AA1FD647-0E9D-46D7-AFF2-36A2317B65E6}" destId="{10C56C79-66A7-4026-B9FD-3A6906C56B95}" srcOrd="0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7DA55EC5-B240-F446-A34F-99E3C56B7FB1}" type="presOf" srcId="{8199EE2B-B829-495C-B1A4-4647C10054DF}" destId="{E1E0FAB9-06F7-495B-8617-777F2F89DFAA}" srcOrd="0" destOrd="0" presId="urn:microsoft.com/office/officeart/2005/8/layout/equation2"/>
    <dgm:cxn modelId="{A15810CF-EED2-C84B-B9D6-58065CE1EEB4}" type="presOf" srcId="{82B99E24-A85D-4072-964C-8810F83E939D}" destId="{519A698F-373B-45F5-A274-C9D49A7521EA}" srcOrd="0" destOrd="0" presId="urn:microsoft.com/office/officeart/2005/8/layout/equation2"/>
    <dgm:cxn modelId="{C1B61B40-070D-2E4B-B795-2B7AA3D029F8}" type="presParOf" srcId="{E1E0FAB9-06F7-495B-8617-777F2F89DFAA}" destId="{9A42A01E-B7BD-47A6-BC3B-822B39354C74}" srcOrd="0" destOrd="0" presId="urn:microsoft.com/office/officeart/2005/8/layout/equation2"/>
    <dgm:cxn modelId="{C0D5CD95-F2B2-C348-8B5B-3C42899EDE14}" type="presParOf" srcId="{9A42A01E-B7BD-47A6-BC3B-822B39354C74}" destId="{BC38C865-CD0D-40CE-83C4-BBC3044E0B37}" srcOrd="0" destOrd="0" presId="urn:microsoft.com/office/officeart/2005/8/layout/equation2"/>
    <dgm:cxn modelId="{5B3B59D4-4024-BB45-8159-D87DA924113E}" type="presParOf" srcId="{9A42A01E-B7BD-47A6-BC3B-822B39354C74}" destId="{97A9D74E-B75E-478C-8139-3C2CE1D70B54}" srcOrd="1" destOrd="0" presId="urn:microsoft.com/office/officeart/2005/8/layout/equation2"/>
    <dgm:cxn modelId="{0C75831B-FC6A-3347-A852-035182A27AEB}" type="presParOf" srcId="{9A42A01E-B7BD-47A6-BC3B-822B39354C74}" destId="{10C56C79-66A7-4026-B9FD-3A6906C56B95}" srcOrd="2" destOrd="0" presId="urn:microsoft.com/office/officeart/2005/8/layout/equation2"/>
    <dgm:cxn modelId="{F4035CDE-3A9E-3741-9FBE-40EBFB818DF3}" type="presParOf" srcId="{9A42A01E-B7BD-47A6-BC3B-822B39354C74}" destId="{CE7C051D-B72F-44F9-A059-4DCCA68B1C82}" srcOrd="3" destOrd="0" presId="urn:microsoft.com/office/officeart/2005/8/layout/equation2"/>
    <dgm:cxn modelId="{88251018-CA88-EF40-8A4A-B9FAADFAF3D8}" type="presParOf" srcId="{9A42A01E-B7BD-47A6-BC3B-822B39354C74}" destId="{DA511EB8-0DC3-4511-9C61-885E0F5ED1B8}" srcOrd="4" destOrd="0" presId="urn:microsoft.com/office/officeart/2005/8/layout/equation2"/>
    <dgm:cxn modelId="{6DBD7178-D634-0C42-AB02-194C9DEA3312}" type="presParOf" srcId="{E1E0FAB9-06F7-495B-8617-777F2F89DFAA}" destId="{519A698F-373B-45F5-A274-C9D49A7521EA}" srcOrd="1" destOrd="0" presId="urn:microsoft.com/office/officeart/2005/8/layout/equation2"/>
    <dgm:cxn modelId="{F15F933E-99E6-4147-8746-3D79AEF7D322}" type="presParOf" srcId="{519A698F-373B-45F5-A274-C9D49A7521EA}" destId="{B14C9D0E-63CA-40D2-9C01-B13D5E0622EA}" srcOrd="0" destOrd="0" presId="urn:microsoft.com/office/officeart/2005/8/layout/equation2"/>
    <dgm:cxn modelId="{919F692E-CED4-7F41-9232-03DA363C6A9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E2B5EA68-DD70-6747-8E1B-54DFEAE08233}" type="presOf" srcId="{86AE6FFB-8570-4FDC-BE45-CB36DB2E3590}" destId="{BC38C865-CD0D-40CE-83C4-BBC3044E0B37}" srcOrd="0" destOrd="0" presId="urn:microsoft.com/office/officeart/2005/8/layout/equation2"/>
    <dgm:cxn modelId="{954F834E-2E06-2246-8D14-BD66BF9C854F}" type="presOf" srcId="{8199EE2B-B829-495C-B1A4-4647C10054DF}" destId="{E1E0FAB9-06F7-495B-8617-777F2F89DFAA}" srcOrd="0" destOrd="0" presId="urn:microsoft.com/office/officeart/2005/8/layout/equation2"/>
    <dgm:cxn modelId="{5A13FF72-DE2A-2348-AB23-FF777C5F24A5}" type="presOf" srcId="{82B99E24-A85D-4072-964C-8810F83E939D}" destId="{519A698F-373B-45F5-A274-C9D49A7521EA}" srcOrd="0" destOrd="0" presId="urn:microsoft.com/office/officeart/2005/8/layout/equation2"/>
    <dgm:cxn modelId="{38BB227F-941B-6847-8D70-30FDB0A90B60}" type="presOf" srcId="{82B99E24-A85D-4072-964C-8810F83E939D}" destId="{B14C9D0E-63CA-40D2-9C01-B13D5E0622EA}" srcOrd="1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BD5648DC-24EE-584B-8902-B9CFDF5442C9}" type="presOf" srcId="{147CA9D6-B195-4911-9176-0F0335884C02}" destId="{DA511EB8-0DC3-4511-9C61-885E0F5ED1B8}" srcOrd="0" destOrd="0" presId="urn:microsoft.com/office/officeart/2005/8/layout/equation2"/>
    <dgm:cxn modelId="{A7BCA5E6-83E9-6441-A9F1-E12E4BBB19F6}" type="presOf" srcId="{9CB2CF72-DA6C-413A-B59E-6DB028A36CD4}" destId="{7E96DDAC-0EE0-48D8-8F3E-AC13D8E83E49}" srcOrd="0" destOrd="0" presId="urn:microsoft.com/office/officeart/2005/8/layout/equation2"/>
    <dgm:cxn modelId="{7226F2E9-4FA1-BF42-87AD-4394DCAB512A}" type="presOf" srcId="{AA1FD647-0E9D-46D7-AFF2-36A2317B65E6}" destId="{10C56C79-66A7-4026-B9FD-3A6906C56B95}" srcOrd="0" destOrd="0" presId="urn:microsoft.com/office/officeart/2005/8/layout/equation2"/>
    <dgm:cxn modelId="{7962B9A8-665B-724B-9CF2-F480704C8E4E}" type="presParOf" srcId="{E1E0FAB9-06F7-495B-8617-777F2F89DFAA}" destId="{9A42A01E-B7BD-47A6-BC3B-822B39354C74}" srcOrd="0" destOrd="0" presId="urn:microsoft.com/office/officeart/2005/8/layout/equation2"/>
    <dgm:cxn modelId="{3D4FC7BA-B735-B54A-A797-3B7171A18231}" type="presParOf" srcId="{9A42A01E-B7BD-47A6-BC3B-822B39354C74}" destId="{BC38C865-CD0D-40CE-83C4-BBC3044E0B37}" srcOrd="0" destOrd="0" presId="urn:microsoft.com/office/officeart/2005/8/layout/equation2"/>
    <dgm:cxn modelId="{C0532B68-2EC6-7247-ADB5-862925D5D2DC}" type="presParOf" srcId="{9A42A01E-B7BD-47A6-BC3B-822B39354C74}" destId="{97A9D74E-B75E-478C-8139-3C2CE1D70B54}" srcOrd="1" destOrd="0" presId="urn:microsoft.com/office/officeart/2005/8/layout/equation2"/>
    <dgm:cxn modelId="{AD94BB90-44FD-9340-901E-F3086539D099}" type="presParOf" srcId="{9A42A01E-B7BD-47A6-BC3B-822B39354C74}" destId="{10C56C79-66A7-4026-B9FD-3A6906C56B95}" srcOrd="2" destOrd="0" presId="urn:microsoft.com/office/officeart/2005/8/layout/equation2"/>
    <dgm:cxn modelId="{97D28498-ECE7-F243-A00D-16321D0BD4C0}" type="presParOf" srcId="{9A42A01E-B7BD-47A6-BC3B-822B39354C74}" destId="{CE7C051D-B72F-44F9-A059-4DCCA68B1C82}" srcOrd="3" destOrd="0" presId="urn:microsoft.com/office/officeart/2005/8/layout/equation2"/>
    <dgm:cxn modelId="{2085DD98-3775-A843-8254-07A8A81B3D70}" type="presParOf" srcId="{9A42A01E-B7BD-47A6-BC3B-822B39354C74}" destId="{DA511EB8-0DC3-4511-9C61-885E0F5ED1B8}" srcOrd="4" destOrd="0" presId="urn:microsoft.com/office/officeart/2005/8/layout/equation2"/>
    <dgm:cxn modelId="{453DC47F-0CAD-834E-9FAA-BCD461DDFD52}" type="presParOf" srcId="{E1E0FAB9-06F7-495B-8617-777F2F89DFAA}" destId="{519A698F-373B-45F5-A274-C9D49A7521EA}" srcOrd="1" destOrd="0" presId="urn:microsoft.com/office/officeart/2005/8/layout/equation2"/>
    <dgm:cxn modelId="{45D62060-32BD-064E-BC0F-42488D84FA6F}" type="presParOf" srcId="{519A698F-373B-45F5-A274-C9D49A7521EA}" destId="{B14C9D0E-63CA-40D2-9C01-B13D5E0622EA}" srcOrd="0" destOrd="0" presId="urn:microsoft.com/office/officeart/2005/8/layout/equation2"/>
    <dgm:cxn modelId="{60AA09CD-37DC-A341-A221-36D7DB6631B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6553-3E4B-45D5-AF62-4837AC39937F}">
      <dsp:nvSpPr>
        <dsp:cNvPr id="0" name=""/>
        <dsp:cNvSpPr/>
      </dsp:nvSpPr>
      <dsp:spPr>
        <a:xfrm>
          <a:off x="0" y="2869349"/>
          <a:ext cx="4754562" cy="47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entschlüsseln</a:t>
          </a:r>
          <a:endParaRPr lang="de-AT" sz="1600" kern="1200" dirty="0"/>
        </a:p>
      </dsp:txBody>
      <dsp:txXfrm>
        <a:off x="0" y="2869349"/>
        <a:ext cx="4754562" cy="470740"/>
      </dsp:txXfrm>
    </dsp:sp>
    <dsp:sp modelId="{82BE25DB-8316-4A42-9434-6D5DFB83037B}">
      <dsp:nvSpPr>
        <dsp:cNvPr id="0" name=""/>
        <dsp:cNvSpPr/>
      </dsp:nvSpPr>
      <dsp:spPr>
        <a:xfrm rot="10800000">
          <a:off x="0" y="2152411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2152411"/>
        <a:ext cx="4754562" cy="470433"/>
      </dsp:txXfrm>
    </dsp:sp>
    <dsp:sp modelId="{F0350EAE-1092-49F4-B2B1-A1219F585418}">
      <dsp:nvSpPr>
        <dsp:cNvPr id="0" name=""/>
        <dsp:cNvSpPr/>
      </dsp:nvSpPr>
      <dsp:spPr>
        <a:xfrm rot="10800000">
          <a:off x="0" y="1435473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1435473"/>
        <a:ext cx="4754562" cy="470433"/>
      </dsp:txXfrm>
    </dsp:sp>
    <dsp:sp modelId="{A74A44F1-84F5-4128-9E35-2E5DE0DA141B}">
      <dsp:nvSpPr>
        <dsp:cNvPr id="0" name=""/>
        <dsp:cNvSpPr/>
      </dsp:nvSpPr>
      <dsp:spPr>
        <a:xfrm rot="10800000">
          <a:off x="0" y="718535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 rot="10800000">
        <a:off x="0" y="718535"/>
        <a:ext cx="4754562" cy="470433"/>
      </dsp:txXfrm>
    </dsp:sp>
    <dsp:sp modelId="{C1A89A7B-93FF-408D-9661-0D6637481F31}">
      <dsp:nvSpPr>
        <dsp:cNvPr id="0" name=""/>
        <dsp:cNvSpPr/>
      </dsp:nvSpPr>
      <dsp:spPr>
        <a:xfrm rot="10800000">
          <a:off x="0" y="1597"/>
          <a:ext cx="4754562" cy="7239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1597"/>
        <a:ext cx="4754562" cy="47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6A18-636E-4EFF-8E32-41BEBE1A2AEC}">
      <dsp:nvSpPr>
        <dsp:cNvPr id="0" name=""/>
        <dsp:cNvSpPr/>
      </dsp:nvSpPr>
      <dsp:spPr>
        <a:xfrm>
          <a:off x="0" y="2869931"/>
          <a:ext cx="4754563" cy="471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>
        <a:off x="0" y="2869931"/>
        <a:ext cx="4754563" cy="471055"/>
      </dsp:txXfrm>
    </dsp:sp>
    <dsp:sp modelId="{2F81D110-58B7-40BF-A433-1ED3E402B8EF}">
      <dsp:nvSpPr>
        <dsp:cNvPr id="0" name=""/>
        <dsp:cNvSpPr/>
      </dsp:nvSpPr>
      <dsp:spPr>
        <a:xfrm rot="10800000">
          <a:off x="0" y="702965"/>
          <a:ext cx="4754563" cy="2188308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702965"/>
        <a:ext cx="4754563" cy="1421897"/>
      </dsp:txXfrm>
    </dsp:sp>
    <dsp:sp modelId="{44515839-8CE6-4850-A9B6-3D03B39FC658}">
      <dsp:nvSpPr>
        <dsp:cNvPr id="0" name=""/>
        <dsp:cNvSpPr/>
      </dsp:nvSpPr>
      <dsp:spPr>
        <a:xfrm rot="10800000">
          <a:off x="0" y="699"/>
          <a:ext cx="4754563" cy="72360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699"/>
        <a:ext cx="4754563" cy="470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0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2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4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9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57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4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9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1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4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4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622CD0-1C02-4BC6-AC9B-53D153776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Homomorphe Verschlüsselung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DB730-DEC3-45C9-8E6E-1EAD00CA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069975" algn="r"/>
                <a:tab pos="1173163" algn="l"/>
              </a:tabLst>
            </a:pPr>
            <a:r>
              <a:rPr lang="de-AT" dirty="0"/>
              <a:t>	Tanja	Kohler</a:t>
            </a:r>
            <a:br>
              <a:rPr lang="de-AT" dirty="0"/>
            </a:br>
            <a:r>
              <a:rPr lang="de-AT" dirty="0"/>
              <a:t>	Hannah	Köppl</a:t>
            </a:r>
            <a:br>
              <a:rPr lang="de-AT" dirty="0"/>
            </a:br>
            <a:r>
              <a:rPr lang="de-AT" dirty="0"/>
              <a:t>	Tobias	Mitterreiter</a:t>
            </a:r>
            <a:br>
              <a:rPr lang="de-AT" dirty="0"/>
            </a:br>
            <a:r>
              <a:rPr lang="de-AT" dirty="0"/>
              <a:t>	Raimund	Petzel</a:t>
            </a:r>
          </a:p>
        </p:txBody>
      </p:sp>
    </p:spTree>
    <p:extLst>
      <p:ext uri="{BB962C8B-B14F-4D97-AF65-F5344CB8AC3E}">
        <p14:creationId xmlns:p14="http://schemas.microsoft.com/office/powerpoint/2010/main" val="189629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</a:t>
            </a:r>
            <a:r>
              <a:rPr lang="de-DE" dirty="0" err="1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erster Versuch von </a:t>
            </a:r>
            <a:r>
              <a:rPr lang="de-DE" dirty="0" err="1"/>
              <a:t>Rivest</a:t>
            </a:r>
            <a:r>
              <a:rPr lang="de-DE" dirty="0"/>
              <a:t>, </a:t>
            </a:r>
            <a:r>
              <a:rPr lang="de-DE" dirty="0" err="1"/>
              <a:t>Adleman</a:t>
            </a:r>
            <a:r>
              <a:rPr lang="de-DE" dirty="0"/>
              <a:t> und </a:t>
            </a:r>
            <a:r>
              <a:rPr lang="de-DE" dirty="0" err="1"/>
              <a:t>Dertouzes</a:t>
            </a:r>
            <a:endParaRPr lang="de-DE" dirty="0"/>
          </a:p>
          <a:p>
            <a:r>
              <a:rPr lang="de-DE" dirty="0"/>
              <a:t>1987 entschlüsselt durch </a:t>
            </a:r>
            <a:r>
              <a:rPr lang="de-DE" dirty="0" err="1"/>
              <a:t>Brickell</a:t>
            </a:r>
            <a:r>
              <a:rPr lang="de-DE" dirty="0"/>
              <a:t> und </a:t>
            </a:r>
            <a:r>
              <a:rPr lang="de-DE" dirty="0" err="1"/>
              <a:t>Yacobi</a:t>
            </a:r>
            <a:endParaRPr lang="de-DE" dirty="0"/>
          </a:p>
          <a:p>
            <a:r>
              <a:rPr lang="de-DE" dirty="0"/>
              <a:t>2009 </a:t>
            </a:r>
            <a:r>
              <a:rPr lang="de-DE" dirty="0" err="1"/>
              <a:t>Gentry</a:t>
            </a:r>
            <a:r>
              <a:rPr lang="de-DE" dirty="0"/>
              <a:t> – Homomorphe Verschlüsselung ist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36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additiv homomorph</a:t>
            </a:r>
          </a:p>
          <a:p>
            <a:r>
              <a:rPr lang="de-DE" dirty="0"/>
              <a:t>multiplikativ homomorph</a:t>
            </a:r>
          </a:p>
          <a:p>
            <a:r>
              <a:rPr lang="de-DE" dirty="0"/>
              <a:t>hybrid-homomorph</a:t>
            </a:r>
          </a:p>
          <a:p>
            <a:r>
              <a:rPr lang="de-DE" dirty="0"/>
              <a:t>voll-homomorph: additiv und multiplikativ homomorph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93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Beispiel (additiv-homomorph)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Verschlüsselung E(x) = x*</a:t>
            </a:r>
            <a:r>
              <a:rPr lang="de-DE" dirty="0" err="1"/>
              <a:t>k</a:t>
            </a:r>
            <a:r>
              <a:rPr lang="de-DE" dirty="0"/>
              <a:t> , </a:t>
            </a:r>
            <a:r>
              <a:rPr lang="de-DE" dirty="0" err="1"/>
              <a:t>k</a:t>
            </a:r>
            <a:r>
              <a:rPr lang="de-DE" dirty="0"/>
              <a:t>=3</a:t>
            </a:r>
            <a:br>
              <a:rPr lang="de-DE" dirty="0"/>
            </a:br>
            <a:r>
              <a:rPr lang="de-DE" dirty="0"/>
              <a:t>Entschlüsselung D(x) = x/</a:t>
            </a:r>
            <a:r>
              <a:rPr lang="de-DE" dirty="0" err="1"/>
              <a:t>k</a:t>
            </a:r>
            <a:endParaRPr lang="de-DE" dirty="0"/>
          </a:p>
          <a:p>
            <a:r>
              <a:rPr lang="de-DE" dirty="0"/>
              <a:t>2 + 3 + 7 = 12</a:t>
            </a:r>
            <a:br>
              <a:rPr lang="de-DE" dirty="0"/>
            </a:br>
            <a:r>
              <a:rPr lang="de-DE" dirty="0"/>
              <a:t>E(2) + E(3) + E(7) = 6 + 9 + 21 = 36</a:t>
            </a:r>
            <a:br>
              <a:rPr lang="de-DE" dirty="0"/>
            </a:br>
            <a:r>
              <a:rPr lang="de-DE" dirty="0"/>
              <a:t>D(36) = 36/3 = 12</a:t>
            </a:r>
          </a:p>
        </p:txBody>
      </p:sp>
    </p:spTree>
    <p:extLst>
      <p:ext uri="{BB962C8B-B14F-4D97-AF65-F5344CB8AC3E}">
        <p14:creationId xmlns:p14="http://schemas.microsoft.com/office/powerpoint/2010/main" val="218614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Beispiel (</a:t>
            </a:r>
            <a:r>
              <a:rPr lang="de-DE" sz="3600" b="1" dirty="0" err="1"/>
              <a:t>Multipikativ</a:t>
            </a:r>
            <a:r>
              <a:rPr lang="de-DE" sz="3600" b="1" dirty="0"/>
              <a:t>-homomorph) 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Verschlüsselung E(x) = x</a:t>
            </a:r>
            <a:r>
              <a:rPr lang="de-DE" baseline="30000" dirty="0"/>
              <a:t>2</a:t>
            </a:r>
            <a:br>
              <a:rPr lang="de-DE" dirty="0"/>
            </a:br>
            <a:r>
              <a:rPr lang="de-DE" dirty="0"/>
              <a:t>Entschlüsselung D(x) = √x</a:t>
            </a:r>
          </a:p>
          <a:p>
            <a:r>
              <a:rPr lang="de-DE" dirty="0"/>
              <a:t>2 * 3 * 7 = 42</a:t>
            </a:r>
          </a:p>
          <a:p>
            <a:r>
              <a:rPr lang="de-DE" dirty="0"/>
              <a:t>(2*3*7)</a:t>
            </a:r>
            <a:r>
              <a:rPr lang="de-DE" baseline="30000" dirty="0"/>
              <a:t>2</a:t>
            </a:r>
            <a:r>
              <a:rPr lang="de-DE" dirty="0"/>
              <a:t> = 42</a:t>
            </a:r>
            <a:r>
              <a:rPr lang="de-DE" baseline="30000" dirty="0"/>
              <a:t>2</a:t>
            </a:r>
            <a:r>
              <a:rPr lang="de-DE" dirty="0"/>
              <a:t> = 1764</a:t>
            </a:r>
            <a:br>
              <a:rPr lang="de-DE" dirty="0"/>
            </a:br>
            <a:r>
              <a:rPr lang="de-DE" dirty="0"/>
              <a:t>E(2) + E(3) + E(7) = 2</a:t>
            </a:r>
            <a:r>
              <a:rPr lang="de-DE" baseline="30000" dirty="0"/>
              <a:t>2</a:t>
            </a:r>
            <a:r>
              <a:rPr lang="de-DE" dirty="0"/>
              <a:t> * 3</a:t>
            </a:r>
            <a:r>
              <a:rPr lang="de-DE" baseline="30000" dirty="0"/>
              <a:t>2</a:t>
            </a:r>
            <a:r>
              <a:rPr lang="de-DE" dirty="0"/>
              <a:t> * 7</a:t>
            </a:r>
            <a:r>
              <a:rPr lang="de-DE" baseline="30000" dirty="0"/>
              <a:t>2</a:t>
            </a:r>
            <a:r>
              <a:rPr lang="de-DE" dirty="0"/>
              <a:t> = 4 * 9 * 49 = 1764</a:t>
            </a:r>
          </a:p>
          <a:p>
            <a:br>
              <a:rPr lang="de-DE" dirty="0"/>
            </a:br>
            <a:r>
              <a:rPr lang="de-DE" dirty="0"/>
              <a:t>D(36) = √1764 = 42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6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9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Teilhomomorphe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RSA</a:t>
            </a:r>
          </a:p>
          <a:p>
            <a:r>
              <a:rPr lang="de-AT" dirty="0"/>
              <a:t>Goldwasser-Micali</a:t>
            </a:r>
          </a:p>
          <a:p>
            <a:r>
              <a:rPr lang="de-AT" dirty="0"/>
              <a:t>Paillier</a:t>
            </a:r>
          </a:p>
        </p:txBody>
      </p:sp>
    </p:spTree>
    <p:extLst>
      <p:ext uri="{BB962C8B-B14F-4D97-AF65-F5344CB8AC3E}">
        <p14:creationId xmlns:p14="http://schemas.microsoft.com/office/powerpoint/2010/main" val="144733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RSA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Für den Vortrag gehen wir nicht auf die Funktionsweise von RSA ein (ergo: siehe VO)</a:t>
            </a:r>
          </a:p>
          <a:p>
            <a:endParaRPr lang="de-AT" dirty="0"/>
          </a:p>
          <a:p>
            <a:r>
              <a:rPr lang="de-AT" dirty="0"/>
              <a:t>Das klassisches RSA besitzt </a:t>
            </a:r>
            <a:r>
              <a:rPr lang="de-AT" dirty="0" err="1"/>
              <a:t>teilhomomorphe</a:t>
            </a:r>
            <a:r>
              <a:rPr lang="de-AT" dirty="0"/>
              <a:t> Eigenschaften im Bezug auf die Multiplikation von </a:t>
            </a:r>
            <a:r>
              <a:rPr lang="de-AT" dirty="0" err="1"/>
              <a:t>Chiffraten</a:t>
            </a:r>
            <a:r>
              <a:rPr lang="de-AT" dirty="0"/>
              <a:t> zur Multiplikation (</a:t>
            </a:r>
            <a:r>
              <a:rPr lang="de-AT" dirty="0" err="1"/>
              <a:t>mod</a:t>
            </a:r>
            <a:r>
              <a:rPr lang="de-AT" dirty="0"/>
              <a:t> N) der </a:t>
            </a:r>
            <a:r>
              <a:rPr lang="de-AT" dirty="0" err="1"/>
              <a:t>Plaintexte</a:t>
            </a:r>
            <a:r>
              <a:rPr lang="de-AT" dirty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219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6" y="585216"/>
            <a:ext cx="10312883" cy="1499616"/>
          </a:xfrm>
        </p:spPr>
        <p:txBody>
          <a:bodyPr/>
          <a:lstStyle/>
          <a:p>
            <a:r>
              <a:rPr lang="de-AT" cap="none" dirty="0"/>
              <a:t>Erläuterung: </a:t>
            </a:r>
            <a:r>
              <a:rPr lang="de-AT" cap="none" dirty="0" err="1"/>
              <a:t>Teilhomomorphie</a:t>
            </a:r>
            <a:r>
              <a:rPr lang="de-AT" cap="none" dirty="0"/>
              <a:t> RSA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00" indent="-90000"/>
            <a:r>
              <a:rPr lang="de-AT" dirty="0"/>
              <a:t>Konkret betrachten wir die Multiplikation von 2 </a:t>
            </a:r>
            <a:r>
              <a:rPr lang="de-AT" dirty="0" err="1"/>
              <a:t>Chiffraten</a:t>
            </a:r>
            <a:r>
              <a:rPr lang="de-AT" dirty="0"/>
              <a:t> </a:t>
            </a:r>
            <a:r>
              <a:rPr lang="de-AT" i="1" dirty="0"/>
              <a:t>c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/>
              <a:t>c</a:t>
            </a:r>
            <a:r>
              <a:rPr lang="de-AT" i="1" baseline="-25000" dirty="0"/>
              <a:t>2</a:t>
            </a:r>
            <a:r>
              <a:rPr lang="de-AT" dirty="0"/>
              <a:t>, die mit einem gültigen RSA-Schlüssel (</a:t>
            </a:r>
            <a:r>
              <a:rPr lang="de-AT" dirty="0" err="1">
                <a:solidFill>
                  <a:schemeClr val="accent5"/>
                </a:solidFill>
              </a:rPr>
              <a:t>e</a:t>
            </a:r>
            <a:r>
              <a:rPr lang="de-AT" dirty="0" err="1"/>
              <a:t>,N</a:t>
            </a:r>
            <a:r>
              <a:rPr lang="de-AT" dirty="0"/>
              <a:t>) aus den </a:t>
            </a:r>
            <a:r>
              <a:rPr lang="de-AT" dirty="0" err="1"/>
              <a:t>Plaintexten</a:t>
            </a:r>
            <a:r>
              <a:rPr lang="de-AT" dirty="0"/>
              <a:t> </a:t>
            </a:r>
            <a:r>
              <a:rPr lang="de-AT" i="1" dirty="0"/>
              <a:t>m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/>
              <a:t>m</a:t>
            </a:r>
            <a:r>
              <a:rPr lang="de-AT" i="1" baseline="-25000" dirty="0"/>
              <a:t>2 </a:t>
            </a:r>
            <a:r>
              <a:rPr lang="de-AT" dirty="0"/>
              <a:t>generiert wurden, sowie die Entschlüsselung des Produkts mit dem zugehörigen Schlüssel (</a:t>
            </a:r>
            <a:r>
              <a:rPr lang="de-AT" dirty="0" err="1">
                <a:solidFill>
                  <a:srgbClr val="C00000"/>
                </a:solidFill>
              </a:rPr>
              <a:t>d</a:t>
            </a:r>
            <a:r>
              <a:rPr lang="de-AT" dirty="0" err="1"/>
              <a:t>,N</a:t>
            </a:r>
            <a:r>
              <a:rPr lang="de-AT" dirty="0"/>
              <a:t>).</a:t>
            </a:r>
          </a:p>
          <a:p>
            <a:pPr marL="90000" indent="-90000"/>
            <a:endParaRPr lang="de-AT" dirty="0"/>
          </a:p>
          <a:p>
            <a:pPr marL="173736" lvl="1" indent="0">
              <a:buNone/>
            </a:pPr>
            <a:r>
              <a:rPr lang="de-AT" dirty="0"/>
              <a:t>	C</a:t>
            </a:r>
            <a:r>
              <a:rPr lang="de-AT" baseline="-25000" dirty="0"/>
              <a:t>1</a:t>
            </a:r>
            <a:r>
              <a:rPr lang="de-AT" dirty="0"/>
              <a:t> * C</a:t>
            </a:r>
            <a:r>
              <a:rPr lang="de-AT" baseline="-25000" dirty="0"/>
              <a:t>2</a:t>
            </a:r>
            <a:r>
              <a:rPr lang="de-AT" dirty="0"/>
              <a:t> = (m</a:t>
            </a:r>
            <a:r>
              <a:rPr lang="de-AT" baseline="-25000" dirty="0"/>
              <a:t>1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N)) * (m</a:t>
            </a:r>
            <a:r>
              <a:rPr lang="de-AT" baseline="-25000" dirty="0"/>
              <a:t>2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N)) = m</a:t>
            </a:r>
            <a:r>
              <a:rPr lang="de-AT" baseline="-25000" dirty="0"/>
              <a:t>1</a:t>
            </a:r>
            <a:r>
              <a:rPr lang="de-AT" dirty="0"/>
              <a:t>m</a:t>
            </a:r>
            <a:r>
              <a:rPr lang="de-AT" baseline="-25000" dirty="0"/>
              <a:t>2 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</a:t>
            </a:r>
          </a:p>
          <a:p>
            <a:pPr marL="173736" lvl="1" indent="0">
              <a:buNone/>
            </a:pPr>
            <a:endParaRPr lang="de-AT" dirty="0"/>
          </a:p>
          <a:p>
            <a:pPr marL="173736" lvl="1" indent="0">
              <a:buNone/>
            </a:pPr>
            <a:r>
              <a:rPr lang="de-AT" dirty="0"/>
              <a:t>Wird dies nun mit dem 2. RSA-Schlüssel (</a:t>
            </a:r>
            <a:r>
              <a:rPr lang="de-AT" dirty="0" err="1">
                <a:solidFill>
                  <a:srgbClr val="C00000"/>
                </a:solidFill>
              </a:rPr>
              <a:t>d</a:t>
            </a:r>
            <a:r>
              <a:rPr lang="de-AT" dirty="0" err="1"/>
              <a:t>,N</a:t>
            </a:r>
            <a:r>
              <a:rPr lang="de-AT" dirty="0"/>
              <a:t>) entschlüsselt</a:t>
            </a:r>
          </a:p>
          <a:p>
            <a:pPr marL="173736" lvl="1" indent="0">
              <a:buNone/>
            </a:pPr>
            <a:r>
              <a:rPr lang="de-AT" dirty="0"/>
              <a:t>	(m</a:t>
            </a:r>
            <a:r>
              <a:rPr lang="de-AT" baseline="-25000" dirty="0"/>
              <a:t>1</a:t>
            </a:r>
            <a:r>
              <a:rPr lang="de-AT" dirty="0"/>
              <a:t>m</a:t>
            </a:r>
            <a:r>
              <a:rPr lang="de-AT" baseline="-25000" dirty="0"/>
              <a:t>2</a:t>
            </a:r>
            <a:r>
              <a:rPr lang="de-AT" baseline="30000" dirty="0">
                <a:solidFill>
                  <a:schemeClr val="accent5"/>
                </a:solidFill>
              </a:rPr>
              <a:t>e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N))</a:t>
            </a:r>
            <a:r>
              <a:rPr lang="de-AT" baseline="30000" dirty="0">
                <a:solidFill>
                  <a:srgbClr val="C00000"/>
                </a:solidFill>
              </a:rPr>
              <a:t>d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 = m</a:t>
            </a:r>
            <a:r>
              <a:rPr lang="de-AT" baseline="-25000" dirty="0"/>
              <a:t>1</a:t>
            </a:r>
            <a:r>
              <a:rPr lang="de-AT" dirty="0"/>
              <a:t>m</a:t>
            </a:r>
            <a:r>
              <a:rPr lang="de-AT" baseline="-25000" dirty="0"/>
              <a:t>2</a:t>
            </a:r>
            <a:r>
              <a:rPr lang="de-AT" dirty="0"/>
              <a:t> (</a:t>
            </a:r>
            <a:r>
              <a:rPr lang="de-AT" dirty="0" err="1"/>
              <a:t>mod</a:t>
            </a:r>
            <a:r>
              <a:rPr lang="de-AT" dirty="0"/>
              <a:t> N)</a:t>
            </a:r>
          </a:p>
          <a:p>
            <a:pPr marL="173736" lvl="1" indent="0">
              <a:buNone/>
            </a:pPr>
            <a:r>
              <a:rPr lang="de-AT" dirty="0"/>
              <a:t>erhalten wir die Restklasse der Produkte der </a:t>
            </a:r>
            <a:r>
              <a:rPr lang="de-AT" dirty="0" err="1"/>
              <a:t>Plaintexte</a:t>
            </a:r>
            <a:r>
              <a:rPr lang="de-AT" dirty="0"/>
              <a:t>.</a:t>
            </a:r>
          </a:p>
          <a:p>
            <a:pPr marL="173736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748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 err="1"/>
              <a:t>Padded</a:t>
            </a:r>
            <a:r>
              <a:rPr lang="de-AT" cap="none" dirty="0"/>
              <a:t> RSA -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den Determinismus von RSA, durch den ein </a:t>
            </a:r>
            <a:r>
              <a:rPr lang="de-AT" dirty="0" err="1"/>
              <a:t>Plaintext</a:t>
            </a:r>
            <a:r>
              <a:rPr lang="de-AT" dirty="0"/>
              <a:t> der mit gleichem Schlüssel verschlüsselt wird, zu umgehen, wird RSA im Regelfall „</a:t>
            </a:r>
            <a:r>
              <a:rPr lang="de-AT" dirty="0" err="1"/>
              <a:t>gepadded</a:t>
            </a:r>
            <a:r>
              <a:rPr lang="de-AT" dirty="0"/>
              <a:t>“. Hier wird die Nachricht bevor sie mit RSA verschlüsselt wird noch mit einem anderen Verfahren „vorbereitet“.</a:t>
            </a:r>
          </a:p>
          <a:p>
            <a:endParaRPr lang="de-AT" dirty="0"/>
          </a:p>
          <a:p>
            <a:r>
              <a:rPr lang="de-AT" dirty="0"/>
              <a:t>Wir betrachten das </a:t>
            </a:r>
            <a:r>
              <a:rPr lang="de-AT" b="1" dirty="0"/>
              <a:t>O</a:t>
            </a:r>
            <a:r>
              <a:rPr lang="de-AT" dirty="0"/>
              <a:t>ptimal </a:t>
            </a:r>
            <a:r>
              <a:rPr lang="de-AT" b="1" dirty="0" err="1"/>
              <a:t>A</a:t>
            </a:r>
            <a:r>
              <a:rPr lang="de-AT" dirty="0" err="1"/>
              <a:t>symmetric</a:t>
            </a:r>
            <a:r>
              <a:rPr lang="de-AT" dirty="0"/>
              <a:t> </a:t>
            </a:r>
            <a:r>
              <a:rPr lang="de-AT" b="1" dirty="0"/>
              <a:t>E</a:t>
            </a:r>
            <a:r>
              <a:rPr lang="de-AT" dirty="0"/>
              <a:t>ncryption </a:t>
            </a:r>
            <a:r>
              <a:rPr lang="de-AT" b="1" dirty="0" err="1"/>
              <a:t>P</a:t>
            </a:r>
            <a:r>
              <a:rPr lang="de-AT" dirty="0" err="1"/>
              <a:t>adding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40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Komponenten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Originalnachricht in Bit (auf fixe Länge mit 0er aufgefüllt)</a:t>
            </a:r>
          </a:p>
          <a:p>
            <a:pPr marL="0" indent="0">
              <a:buNone/>
            </a:pPr>
            <a:r>
              <a:rPr lang="de-AT" dirty="0"/>
              <a:t>Sicherungsblock (fixe Länge, gefüllt mit Zufallszahlen) </a:t>
            </a:r>
          </a:p>
          <a:p>
            <a:pPr marL="0" indent="0">
              <a:buNone/>
            </a:pPr>
            <a:r>
              <a:rPr lang="de-AT" dirty="0"/>
              <a:t>Kryptographische Hashfunktion von |r| auf |m|</a:t>
            </a:r>
          </a:p>
          <a:p>
            <a:pPr marL="0" indent="0">
              <a:buNone/>
            </a:pPr>
            <a:r>
              <a:rPr lang="de-AT" dirty="0"/>
              <a:t>Kryptographische Hashfunktion von |m| auf |r|</a:t>
            </a:r>
          </a:p>
          <a:p>
            <a:pPr marL="0" indent="0">
              <a:buNone/>
            </a:pPr>
            <a:r>
              <a:rPr lang="de-AT" dirty="0"/>
              <a:t>Komponente von m</a:t>
            </a:r>
            <a:r>
              <a:rPr lang="de-AT" b="1" dirty="0"/>
              <a:t>ˈ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Komponente von m</a:t>
            </a:r>
            <a:r>
              <a:rPr lang="de-AT" b="1" dirty="0"/>
              <a:t>ˈ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Vorbereitete Nachricht die mit RSA verschlüsselt werden kann. (X | Y)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455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Motivation &amp; Allgemeines</a:t>
            </a:r>
          </a:p>
          <a:p>
            <a:r>
              <a:rPr lang="de-AT" dirty="0"/>
              <a:t>Mathematische Definitionen</a:t>
            </a:r>
          </a:p>
          <a:p>
            <a:r>
              <a:rPr lang="de-AT" dirty="0"/>
              <a:t>Teilhomomorphe Verschlüsselungen</a:t>
            </a:r>
          </a:p>
          <a:p>
            <a:pPr lvl="1"/>
            <a:r>
              <a:rPr lang="de-AT" dirty="0"/>
              <a:t>RSA</a:t>
            </a:r>
          </a:p>
          <a:p>
            <a:pPr lvl="1"/>
            <a:r>
              <a:rPr lang="de-AT" dirty="0"/>
              <a:t>Goldwasser-Micali</a:t>
            </a:r>
          </a:p>
          <a:p>
            <a:pPr lvl="1"/>
            <a:r>
              <a:rPr lang="de-AT" dirty="0"/>
              <a:t>Paillier</a:t>
            </a:r>
          </a:p>
          <a:p>
            <a:r>
              <a:rPr lang="de-AT" dirty="0"/>
              <a:t>Vollhomomorphe Verschlüsselungen</a:t>
            </a:r>
          </a:p>
          <a:p>
            <a:pPr lvl="1"/>
            <a:r>
              <a:rPr lang="de-AT" dirty="0"/>
              <a:t>Hybrid-Homomorphe Verschlüsselung</a:t>
            </a:r>
          </a:p>
          <a:p>
            <a:r>
              <a:rPr lang="de-AT" dirty="0"/>
              <a:t>Praktischer Teil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A524F1C-BBC8-4E20-A5F0-1BB55FEEE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0" r="45638" b="18289"/>
          <a:stretch/>
        </p:blipFill>
        <p:spPr>
          <a:xfrm>
            <a:off x="5564221" y="0"/>
            <a:ext cx="6627779" cy="6858000"/>
          </a:xfrm>
        </p:spPr>
      </p:pic>
    </p:spTree>
    <p:extLst>
      <p:ext uri="{BB962C8B-B14F-4D97-AF65-F5344CB8AC3E}">
        <p14:creationId xmlns:p14="http://schemas.microsoft.com/office/powerpoint/2010/main" val="75719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Komponenten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Sender bekannt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Sender &amp; Empfänger bekannt (Optimalfall)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Teil der verschickten Nachricht 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929894" y="417678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935063" y="316683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Ablauf OAEP - Verschlüsselung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0603" y="2641423"/>
            <a:ext cx="3890075" cy="272874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AT" dirty="0"/>
              <a:t>m vorbereiten, r generieren</a:t>
            </a:r>
          </a:p>
          <a:p>
            <a:pPr marL="457200" indent="-457200">
              <a:buAutoNum type="arabicPeriod"/>
            </a:pPr>
            <a:r>
              <a:rPr lang="de-AT" dirty="0"/>
              <a:t>r auf G(r) </a:t>
            </a:r>
            <a:r>
              <a:rPr lang="de-AT" dirty="0" err="1"/>
              <a:t>hashen</a:t>
            </a:r>
            <a:endParaRPr lang="de-AT" dirty="0"/>
          </a:p>
          <a:p>
            <a:pPr marL="457200" indent="-457200">
              <a:buAutoNum type="arabicPeriod"/>
            </a:pPr>
            <a:r>
              <a:rPr lang="de-AT" dirty="0"/>
              <a:t>X aus m ⊕ G(r) berechnen</a:t>
            </a:r>
          </a:p>
          <a:p>
            <a:pPr marL="457200" indent="-457200">
              <a:buAutoNum type="arabicPeriod"/>
            </a:pPr>
            <a:r>
              <a:rPr lang="de-AT" dirty="0"/>
              <a:t>X auf H(X) </a:t>
            </a:r>
            <a:r>
              <a:rPr lang="de-AT" dirty="0" err="1"/>
              <a:t>hashen</a:t>
            </a:r>
            <a:endParaRPr lang="de-AT" dirty="0"/>
          </a:p>
          <a:p>
            <a:pPr marL="457200" indent="-457200">
              <a:buAutoNum type="arabicPeriod"/>
            </a:pPr>
            <a:r>
              <a:rPr lang="de-AT" dirty="0"/>
              <a:t>Y aus r ⊕ H(X) berechnen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X, Y zu m</a:t>
            </a:r>
            <a:r>
              <a:rPr lang="de-AT" b="1" dirty="0"/>
              <a:t>ˈ </a:t>
            </a:r>
            <a:r>
              <a:rPr lang="de-AT" dirty="0" err="1"/>
              <a:t>konkatenieren</a:t>
            </a:r>
            <a:endParaRPr lang="de-AT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Ablauf OAEP - Entschlüsselung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0603" y="2641423"/>
            <a:ext cx="3890075" cy="2728740"/>
          </a:xfrm>
        </p:spPr>
        <p:txBody>
          <a:bodyPr>
            <a:normAutofit/>
          </a:bodyPr>
          <a:lstStyle/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X, Y aus m</a:t>
            </a:r>
            <a:r>
              <a:rPr lang="de-AT" b="1" dirty="0"/>
              <a:t>ˈ </a:t>
            </a:r>
            <a:r>
              <a:rPr lang="de-AT" dirty="0"/>
              <a:t>auslesen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X auf H(X) </a:t>
            </a:r>
            <a:r>
              <a:rPr lang="de-AT" dirty="0" err="1"/>
              <a:t>hashen</a:t>
            </a:r>
            <a:endParaRPr lang="de-AT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r aus Y ⊕ H(X) berechnen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r auf G(r) </a:t>
            </a:r>
            <a:r>
              <a:rPr lang="de-AT" dirty="0" err="1"/>
              <a:t>hashen</a:t>
            </a:r>
            <a:endParaRPr lang="de-AT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de-AT" dirty="0"/>
              <a:t>m aus X ⊕ G(r) berechnen</a:t>
            </a:r>
          </a:p>
          <a:p>
            <a:pPr marL="457200" indent="-457200"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6369799" y="21930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8784954" y="219301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8784954" y="443898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7601915" y="529139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369790" y="385907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7694905" y="30337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7694905" y="3808701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Flussdiagramm: Oder 15"/>
          <p:cNvSpPr/>
          <p:nvPr/>
        </p:nvSpPr>
        <p:spPr>
          <a:xfrm>
            <a:off x="6594529" y="3119031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17"/>
          <p:cNvCxnSpPr>
            <a:stCxn id="4" idx="2"/>
            <a:endCxn id="16" idx="0"/>
          </p:cNvCxnSpPr>
          <p:nvPr/>
        </p:nvCxnSpPr>
        <p:spPr>
          <a:xfrm>
            <a:off x="6726260" y="2526222"/>
            <a:ext cx="0" cy="5928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16" idx="6"/>
          </p:cNvCxnSpPr>
          <p:nvPr/>
        </p:nvCxnSpPr>
        <p:spPr>
          <a:xfrm flipH="1">
            <a:off x="6857991" y="3250768"/>
            <a:ext cx="836914" cy="3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4"/>
            <a:endCxn id="8" idx="0"/>
          </p:cNvCxnSpPr>
          <p:nvPr/>
        </p:nvCxnSpPr>
        <p:spPr>
          <a:xfrm flipH="1">
            <a:off x="6726251" y="3390253"/>
            <a:ext cx="9" cy="468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12" idx="2"/>
          </p:cNvCxnSpPr>
          <p:nvPr/>
        </p:nvCxnSpPr>
        <p:spPr>
          <a:xfrm flipV="1">
            <a:off x="7082712" y="4025677"/>
            <a:ext cx="6121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9009684" y="3893945"/>
            <a:ext cx="263462" cy="271222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30"/>
          <p:cNvCxnSpPr>
            <a:stCxn id="5" idx="2"/>
            <a:endCxn id="29" idx="0"/>
          </p:cNvCxnSpPr>
          <p:nvPr/>
        </p:nvCxnSpPr>
        <p:spPr>
          <a:xfrm>
            <a:off x="9141415" y="2526223"/>
            <a:ext cx="0" cy="136772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2" idx="6"/>
            <a:endCxn id="29" idx="2"/>
          </p:cNvCxnSpPr>
          <p:nvPr/>
        </p:nvCxnSpPr>
        <p:spPr>
          <a:xfrm>
            <a:off x="8221847" y="4025677"/>
            <a:ext cx="787837" cy="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4"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6" idx="2"/>
            <a:endCxn id="7" idx="0"/>
          </p:cNvCxnSpPr>
          <p:nvPr/>
        </p:nvCxnSpPr>
        <p:spPr>
          <a:xfrm rot="5400000">
            <a:off x="8290302" y="4440277"/>
            <a:ext cx="519188" cy="1183039"/>
          </a:xfrm>
          <a:prstGeom prst="bentConnector3">
            <a:avLst>
              <a:gd name="adj1" fmla="val 4104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2"/>
            <a:endCxn id="7" idx="0"/>
          </p:cNvCxnSpPr>
          <p:nvPr/>
        </p:nvCxnSpPr>
        <p:spPr>
          <a:xfrm rot="16200000" flipH="1">
            <a:off x="6792760" y="4125774"/>
            <a:ext cx="1099106" cy="1232125"/>
          </a:xfrm>
          <a:prstGeom prst="bentConnector3">
            <a:avLst>
              <a:gd name="adj1" fmla="val 7185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endCxn id="10" idx="6"/>
          </p:cNvCxnSpPr>
          <p:nvPr/>
        </p:nvCxnSpPr>
        <p:spPr>
          <a:xfrm rot="5400000">
            <a:off x="8219914" y="2528159"/>
            <a:ext cx="724543" cy="720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RSA-OAEP / RSA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Zwar ermöglicht RSA-OAEP (Verknüpfung der Algorithmen) die Verschlüsselung von einem Wert auf mehrere </a:t>
            </a:r>
            <a:r>
              <a:rPr lang="de-AT" dirty="0" err="1"/>
              <a:t>Chiffrate</a:t>
            </a:r>
            <a:r>
              <a:rPr lang="de-AT" dirty="0"/>
              <a:t>, jedoch besitzt es </a:t>
            </a:r>
            <a:r>
              <a:rPr lang="de-AT" b="1" dirty="0"/>
              <a:t>KEINE </a:t>
            </a:r>
            <a:r>
              <a:rPr lang="de-AT" dirty="0"/>
              <a:t>(teil-) Homomorphen Eigenschaften. </a:t>
            </a:r>
          </a:p>
          <a:p>
            <a:r>
              <a:rPr lang="de-AT" dirty="0"/>
              <a:t>Zudem besitzt es noch den Nachteil, dass m</a:t>
            </a:r>
            <a:r>
              <a:rPr lang="de-AT" b="1" dirty="0"/>
              <a:t>ˈ </a:t>
            </a:r>
            <a:r>
              <a:rPr lang="de-AT" dirty="0"/>
              <a:t>um die Länger des Sicherungsblocks r länger ist, und damit einen längeren </a:t>
            </a:r>
            <a:r>
              <a:rPr lang="de-AT" dirty="0" err="1"/>
              <a:t>Keyspace</a:t>
            </a:r>
            <a:r>
              <a:rPr lang="de-AT" dirty="0"/>
              <a:t> im RSA Verfahren benötigt.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9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Goldwasser-</a:t>
            </a:r>
            <a:r>
              <a:rPr lang="de-AT" cap="none" dirty="0" err="1"/>
              <a:t>Micali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Der Goldwasser-</a:t>
            </a:r>
            <a:r>
              <a:rPr lang="de-AT" dirty="0" err="1"/>
              <a:t>Micali</a:t>
            </a:r>
            <a:r>
              <a:rPr lang="de-AT" dirty="0"/>
              <a:t> (fortführend mit GM abgekürzt) Algorithmus ist ein Kryptographisches Verfahren um einzelne Bits zu Verschlüsseln.</a:t>
            </a:r>
          </a:p>
          <a:p>
            <a:r>
              <a:rPr lang="de-AT" dirty="0"/>
              <a:t>Hierbei wird von einem Bit auf eine (deutlich größere) Zahle verschlüsselt. </a:t>
            </a:r>
          </a:p>
          <a:p>
            <a:r>
              <a:rPr lang="de-AT" dirty="0"/>
              <a:t>Der GM Algorithmus besitzt eine </a:t>
            </a:r>
            <a:r>
              <a:rPr lang="de-AT" dirty="0" err="1"/>
              <a:t>teilhomomorphe</a:t>
            </a:r>
            <a:r>
              <a:rPr lang="de-AT" dirty="0"/>
              <a:t> Eigenschaft bei der Multiplikation (</a:t>
            </a:r>
            <a:r>
              <a:rPr lang="de-AT" dirty="0" err="1"/>
              <a:t>mod</a:t>
            </a:r>
            <a:r>
              <a:rPr lang="de-AT" dirty="0"/>
              <a:t> N) von </a:t>
            </a:r>
            <a:r>
              <a:rPr lang="de-AT" dirty="0" err="1"/>
              <a:t>Chiffraten</a:t>
            </a:r>
            <a:r>
              <a:rPr lang="de-AT" dirty="0"/>
              <a:t> zur Addition (</a:t>
            </a:r>
            <a:r>
              <a:rPr lang="de-AT" dirty="0" err="1"/>
              <a:t>mod</a:t>
            </a:r>
            <a:r>
              <a:rPr lang="de-AT" dirty="0"/>
              <a:t> 2) von </a:t>
            </a:r>
            <a:r>
              <a:rPr lang="de-AT" dirty="0" err="1"/>
              <a:t>Plaintexten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32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Quadratischer Rest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Einer der Kernthemen des GM ist die Bestimmung von ein Wert quadratischer Rest oder quadratscher Nichtrest ist. Demensprechend hier eine Wiederholung:</a:t>
            </a:r>
          </a:p>
          <a:p>
            <a:r>
              <a:rPr lang="de-AT" dirty="0"/>
              <a:t>Eine Zahl z ist ein Quadratischer Rest (Modulo eines zu z teilerfremden p) falls es eine Zahl x gibt sodass</a:t>
            </a:r>
          </a:p>
          <a:p>
            <a:pPr marL="128016" lvl="1" indent="0">
              <a:buNone/>
            </a:pPr>
            <a:r>
              <a:rPr lang="de-AT" dirty="0"/>
              <a:t>	</a:t>
            </a:r>
            <a:r>
              <a:rPr lang="de-AT" sz="2000" dirty="0"/>
              <a:t>z ≡</a:t>
            </a:r>
            <a:r>
              <a:rPr lang="de-AT" sz="2000" baseline="-25000" dirty="0"/>
              <a:t>p</a:t>
            </a:r>
            <a:r>
              <a:rPr lang="de-AT" sz="2000" dirty="0"/>
              <a:t> x²</a:t>
            </a:r>
          </a:p>
          <a:p>
            <a:pPr marL="128016" lvl="1" indent="0">
              <a:buNone/>
            </a:pPr>
            <a:r>
              <a:rPr lang="de-AT" sz="2000" dirty="0"/>
              <a:t>gilt.</a:t>
            </a:r>
          </a:p>
          <a:p>
            <a:r>
              <a:rPr lang="de-AT" dirty="0"/>
              <a:t>Ein Quadratischer Nichtrest ist analog eine Zahl z wo keine Zahl x gibt, die dies erfüllt.</a:t>
            </a:r>
          </a:p>
          <a:p>
            <a:r>
              <a:rPr lang="de-AT" dirty="0"/>
              <a:t>Die Berechnung ist für p Prim einfach, sonst sehr komplex (Sicherheit von GM).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020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Setup/</a:t>
            </a:r>
            <a:r>
              <a:rPr lang="de-AT" cap="none" dirty="0" err="1"/>
              <a:t>Keygen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Analog zu RSA genieren wir zwei ausreichend große Primzahlen </a:t>
            </a:r>
            <a:r>
              <a:rPr lang="de-AT" dirty="0" err="1"/>
              <a:t>p,q</a:t>
            </a:r>
            <a:r>
              <a:rPr lang="de-AT" dirty="0"/>
              <a:t> und </a:t>
            </a:r>
            <a:r>
              <a:rPr lang="de-AT" dirty="0" err="1"/>
              <a:t>berechen</a:t>
            </a:r>
            <a:r>
              <a:rPr lang="de-AT" dirty="0"/>
              <a:t> das Produkt N. </a:t>
            </a:r>
          </a:p>
          <a:p>
            <a:r>
              <a:rPr lang="de-AT" dirty="0"/>
              <a:t>Die Fakturierung (</a:t>
            </a:r>
            <a:r>
              <a:rPr lang="de-AT" dirty="0" err="1"/>
              <a:t>p,q</a:t>
            </a:r>
            <a:r>
              <a:rPr lang="de-AT" dirty="0"/>
              <a:t>) bilden hier den privaten Schlüssel.</a:t>
            </a:r>
          </a:p>
          <a:p>
            <a:r>
              <a:rPr lang="de-AT" dirty="0"/>
              <a:t>Wir wählen ein x das ein Quadratischer Nichtrest (</a:t>
            </a:r>
            <a:r>
              <a:rPr lang="de-AT" dirty="0" err="1"/>
              <a:t>mod</a:t>
            </a:r>
            <a:r>
              <a:rPr lang="de-AT" dirty="0"/>
              <a:t> N) ist. </a:t>
            </a:r>
          </a:p>
          <a:p>
            <a:r>
              <a:rPr lang="de-AT" dirty="0"/>
              <a:t>Hierbei können wir auf die „Falltür“ des Algorithmus zurückgreifen:</a:t>
            </a:r>
          </a:p>
          <a:p>
            <a:r>
              <a:rPr lang="de-AT" dirty="0"/>
              <a:t>Für </a:t>
            </a:r>
            <a:r>
              <a:rPr lang="de-AT" dirty="0" err="1"/>
              <a:t>p,q</a:t>
            </a:r>
            <a:r>
              <a:rPr lang="de-AT" dirty="0"/>
              <a:t> Prim gilt: wenn x sowohl Modulo p als auch Modulo q Quadratischer Nichtrest dann ist x auch Modulo p*q ein Quadratischer Nichtrest. </a:t>
            </a:r>
          </a:p>
          <a:p>
            <a:r>
              <a:rPr lang="de-AT" dirty="0"/>
              <a:t>Wird ein passendes x gefunden, bildet (</a:t>
            </a:r>
            <a:r>
              <a:rPr lang="de-AT" dirty="0" err="1"/>
              <a:t>x,N</a:t>
            </a:r>
            <a:r>
              <a:rPr lang="de-AT" dirty="0"/>
              <a:t>) den öffentlichen Schlüssel.</a:t>
            </a:r>
          </a:p>
        </p:txBody>
      </p:sp>
    </p:spTree>
    <p:extLst>
      <p:ext uri="{BB962C8B-B14F-4D97-AF65-F5344CB8AC3E}">
        <p14:creationId xmlns:p14="http://schemas.microsoft.com/office/powerpoint/2010/main" val="117835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</a:t>
            </a:r>
            <a:r>
              <a:rPr lang="de-AT" cap="none" dirty="0" err="1"/>
              <a:t>Ver</a:t>
            </a:r>
            <a:r>
              <a:rPr lang="de-AT" cap="none" dirty="0"/>
              <a:t>-/Entschlüsselung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Wollen wir ein Bit m mit dem </a:t>
            </a:r>
            <a:r>
              <a:rPr lang="de-AT" dirty="0" err="1"/>
              <a:t>public</a:t>
            </a:r>
            <a:r>
              <a:rPr lang="de-AT" dirty="0"/>
              <a:t> Key (</a:t>
            </a:r>
            <a:r>
              <a:rPr lang="de-AT" dirty="0" err="1"/>
              <a:t>x,N</a:t>
            </a:r>
            <a:r>
              <a:rPr lang="de-AT" dirty="0"/>
              <a:t>) verschlüsseln, generieren wir eine Zufallszahl r die teilerfremd zu N ist. Das </a:t>
            </a:r>
            <a:r>
              <a:rPr lang="de-AT" dirty="0" err="1"/>
              <a:t>Chiffrat</a:t>
            </a:r>
            <a:r>
              <a:rPr lang="de-AT" dirty="0"/>
              <a:t> c wird dann mit </a:t>
            </a:r>
          </a:p>
          <a:p>
            <a:pPr marL="128016" lvl="1" indent="0">
              <a:buNone/>
            </a:pPr>
            <a:r>
              <a:rPr lang="de-AT" dirty="0"/>
              <a:t>	</a:t>
            </a:r>
            <a:r>
              <a:rPr lang="de-AT" sz="2000" dirty="0"/>
              <a:t>c=</a:t>
            </a:r>
            <a:r>
              <a:rPr lang="de-AT" sz="2000" dirty="0">
                <a:solidFill>
                  <a:schemeClr val="accent5"/>
                </a:solidFill>
              </a:rPr>
              <a:t>r²</a:t>
            </a:r>
            <a:r>
              <a:rPr lang="de-AT" sz="2000" dirty="0"/>
              <a:t>*</a:t>
            </a:r>
            <a:r>
              <a:rPr lang="de-AT" sz="2000" dirty="0" err="1">
                <a:solidFill>
                  <a:srgbClr val="C00000"/>
                </a:solidFill>
              </a:rPr>
              <a:t>x</a:t>
            </a:r>
            <a:r>
              <a:rPr lang="de-AT" sz="2000" baseline="30000" dirty="0" err="1">
                <a:solidFill>
                  <a:srgbClr val="C00000"/>
                </a:solidFill>
              </a:rPr>
              <a:t>m</a:t>
            </a:r>
            <a:r>
              <a:rPr lang="de-AT" sz="2000" baseline="30000" dirty="0"/>
              <a:t>  </a:t>
            </a:r>
            <a:r>
              <a:rPr lang="de-AT" sz="2000" dirty="0"/>
              <a:t>(</a:t>
            </a:r>
            <a:r>
              <a:rPr lang="de-AT" sz="2000" dirty="0" err="1"/>
              <a:t>mod</a:t>
            </a:r>
            <a:r>
              <a:rPr lang="de-AT" sz="2000" dirty="0"/>
              <a:t> N)</a:t>
            </a:r>
            <a:endParaRPr lang="de-AT" sz="2000" baseline="30000" dirty="0"/>
          </a:p>
          <a:p>
            <a:pPr marL="128016" lvl="1" indent="0">
              <a:buNone/>
            </a:pPr>
            <a:r>
              <a:rPr lang="de-AT" sz="2200" dirty="0"/>
              <a:t>berechnet.</a:t>
            </a:r>
          </a:p>
          <a:p>
            <a:pPr marL="128016" lvl="1" indent="0">
              <a:buNone/>
            </a:pPr>
            <a:endParaRPr lang="de-AT" sz="2400" dirty="0"/>
          </a:p>
          <a:p>
            <a:pPr marL="128016" lvl="1" indent="0">
              <a:buNone/>
            </a:pPr>
            <a:r>
              <a:rPr lang="de-AT" sz="2200" dirty="0"/>
              <a:t>Bei der Entschlüsselung wird nun berechnet ob c ein </a:t>
            </a:r>
            <a:r>
              <a:rPr lang="de-AT" sz="2200" dirty="0">
                <a:solidFill>
                  <a:schemeClr val="accent5"/>
                </a:solidFill>
              </a:rPr>
              <a:t>Quadratischer Rest (m = 0) </a:t>
            </a:r>
            <a:r>
              <a:rPr lang="de-AT" sz="2200" dirty="0"/>
              <a:t>oder ein </a:t>
            </a:r>
            <a:r>
              <a:rPr lang="de-AT" sz="2200" dirty="0">
                <a:solidFill>
                  <a:srgbClr val="C00000"/>
                </a:solidFill>
              </a:rPr>
              <a:t>Quadratischer Nichtrest (m = 1)</a:t>
            </a:r>
            <a:r>
              <a:rPr lang="de-AT" sz="2200" dirty="0">
                <a:solidFill>
                  <a:schemeClr val="accent5"/>
                </a:solidFill>
              </a:rPr>
              <a:t> </a:t>
            </a:r>
            <a:r>
              <a:rPr lang="de-AT" sz="2200" dirty="0"/>
              <a:t>ist. Dementsprechend wird der Wert </a:t>
            </a:r>
            <a:r>
              <a:rPr lang="de-AT" sz="2200" dirty="0">
                <a:solidFill>
                  <a:schemeClr val="accent5"/>
                </a:solidFill>
              </a:rPr>
              <a:t>0 </a:t>
            </a:r>
            <a:r>
              <a:rPr lang="de-AT" sz="2200" dirty="0"/>
              <a:t>oder </a:t>
            </a:r>
            <a:r>
              <a:rPr lang="de-AT" sz="2200" dirty="0">
                <a:solidFill>
                  <a:srgbClr val="C00000"/>
                </a:solidFill>
              </a:rPr>
              <a:t>1</a:t>
            </a:r>
            <a:r>
              <a:rPr lang="de-AT" sz="2200" dirty="0"/>
              <a:t> zurückgegeben. </a:t>
            </a:r>
          </a:p>
          <a:p>
            <a:pPr marL="128016" lvl="1" indent="0">
              <a:buNone/>
            </a:pPr>
            <a:endParaRPr lang="de-AT" sz="2200" dirty="0"/>
          </a:p>
          <a:p>
            <a:pPr marL="128016" lvl="1" indent="0">
              <a:buNone/>
            </a:pPr>
            <a:r>
              <a:rPr lang="de-AT" sz="2200" dirty="0"/>
              <a:t>Damit liegt die Sicherheit in der Komplexität der Fakturierung oder des Quadratischen Rests.</a:t>
            </a:r>
          </a:p>
        </p:txBody>
      </p:sp>
    </p:spTree>
    <p:extLst>
      <p:ext uri="{BB962C8B-B14F-4D97-AF65-F5344CB8AC3E}">
        <p14:creationId xmlns:p14="http://schemas.microsoft.com/office/powerpoint/2010/main" val="394802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GM: </a:t>
            </a:r>
            <a:r>
              <a:rPr lang="de-AT" cap="none" dirty="0" err="1"/>
              <a:t>Teilhomomorphie</a:t>
            </a:r>
            <a:endParaRPr lang="de-AT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Wir betrachten nun wieder die Multiplikation (</a:t>
            </a:r>
            <a:r>
              <a:rPr lang="de-AT" dirty="0" err="1"/>
              <a:t>mod</a:t>
            </a:r>
            <a:r>
              <a:rPr lang="de-AT" dirty="0"/>
              <a:t> N) zweier </a:t>
            </a:r>
            <a:r>
              <a:rPr lang="de-AT" dirty="0" err="1"/>
              <a:t>Chiffrate</a:t>
            </a:r>
            <a:r>
              <a:rPr lang="de-AT" dirty="0"/>
              <a:t> </a:t>
            </a:r>
            <a:r>
              <a:rPr lang="de-AT" i="1" dirty="0"/>
              <a:t>c</a:t>
            </a:r>
            <a:r>
              <a:rPr lang="de-AT" i="1" baseline="-25000" dirty="0"/>
              <a:t>1</a:t>
            </a:r>
            <a:r>
              <a:rPr lang="de-AT" dirty="0"/>
              <a:t>, </a:t>
            </a:r>
            <a:r>
              <a:rPr lang="de-AT" i="1" dirty="0"/>
              <a:t>c</a:t>
            </a:r>
            <a:r>
              <a:rPr lang="de-AT" i="1" baseline="-25000" dirty="0"/>
              <a:t>2</a:t>
            </a:r>
            <a:r>
              <a:rPr lang="de-AT" dirty="0"/>
              <a:t>, die mit dem öffentlichen Schlüssel (</a:t>
            </a:r>
            <a:r>
              <a:rPr lang="de-AT" dirty="0" err="1"/>
              <a:t>x,N</a:t>
            </a:r>
            <a:r>
              <a:rPr lang="de-AT" dirty="0"/>
              <a:t>) erzeugt wurden:</a:t>
            </a:r>
          </a:p>
          <a:p>
            <a:pPr marL="128016" lvl="1" indent="0">
              <a:buNone/>
            </a:pPr>
            <a:r>
              <a:rPr lang="de-AT" dirty="0"/>
              <a:t>	</a:t>
            </a:r>
            <a:r>
              <a:rPr lang="de-AT" sz="2200" i="1" dirty="0"/>
              <a:t>c</a:t>
            </a:r>
            <a:r>
              <a:rPr lang="de-AT" sz="2200" i="1" baseline="-25000" dirty="0"/>
              <a:t>1</a:t>
            </a:r>
            <a:r>
              <a:rPr lang="de-AT" sz="2200" dirty="0"/>
              <a:t>*</a:t>
            </a:r>
            <a:r>
              <a:rPr lang="de-AT" sz="2200" i="1" dirty="0"/>
              <a:t>c</a:t>
            </a:r>
            <a:r>
              <a:rPr lang="de-AT" sz="2200" i="1" baseline="-25000" dirty="0"/>
              <a:t>2 </a:t>
            </a:r>
            <a:r>
              <a:rPr lang="de-AT" sz="2200" dirty="0"/>
              <a:t>=(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1</a:t>
            </a:r>
            <a:r>
              <a:rPr lang="de-AT" sz="2200" dirty="0">
                <a:solidFill>
                  <a:schemeClr val="accent5"/>
                </a:solidFill>
              </a:rPr>
              <a:t>²</a:t>
            </a:r>
            <a:r>
              <a:rPr lang="de-AT" sz="2200" dirty="0"/>
              <a:t>*</a:t>
            </a:r>
            <a:r>
              <a:rPr lang="de-AT" sz="2200" dirty="0">
                <a:solidFill>
                  <a:srgbClr val="C00000"/>
                </a:solidFill>
              </a:rPr>
              <a:t>x</a:t>
            </a:r>
            <a:r>
              <a:rPr lang="de-AT" sz="2200" baseline="30000" dirty="0">
                <a:solidFill>
                  <a:srgbClr val="C00000"/>
                </a:solidFill>
              </a:rPr>
              <a:t>m</a:t>
            </a:r>
            <a:r>
              <a:rPr lang="de-AT" sz="1600" baseline="20000" dirty="0">
                <a:solidFill>
                  <a:srgbClr val="C00000"/>
                </a:solidFill>
              </a:rPr>
              <a:t>1</a:t>
            </a:r>
            <a:r>
              <a:rPr lang="de-AT" sz="2200" baseline="30000" dirty="0"/>
              <a:t>  </a:t>
            </a:r>
            <a:r>
              <a:rPr lang="de-AT" sz="2200" dirty="0"/>
              <a:t>(</a:t>
            </a:r>
            <a:r>
              <a:rPr lang="de-AT" sz="2200" dirty="0" err="1"/>
              <a:t>mod</a:t>
            </a:r>
            <a:r>
              <a:rPr lang="de-AT" sz="2200" dirty="0"/>
              <a:t> N)) *(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2</a:t>
            </a:r>
            <a:r>
              <a:rPr lang="de-AT" sz="2200" dirty="0">
                <a:solidFill>
                  <a:schemeClr val="accent5"/>
                </a:solidFill>
              </a:rPr>
              <a:t>²</a:t>
            </a:r>
            <a:r>
              <a:rPr lang="de-AT" sz="2200" dirty="0"/>
              <a:t>*</a:t>
            </a:r>
            <a:r>
              <a:rPr lang="de-AT" sz="2200" dirty="0">
                <a:solidFill>
                  <a:srgbClr val="C00000"/>
                </a:solidFill>
              </a:rPr>
              <a:t>x</a:t>
            </a:r>
            <a:r>
              <a:rPr lang="de-AT" sz="2200" baseline="30000" dirty="0">
                <a:solidFill>
                  <a:srgbClr val="C00000"/>
                </a:solidFill>
              </a:rPr>
              <a:t>m</a:t>
            </a:r>
            <a:r>
              <a:rPr lang="de-AT" sz="1600" baseline="20000" dirty="0">
                <a:solidFill>
                  <a:srgbClr val="C00000"/>
                </a:solidFill>
              </a:rPr>
              <a:t>2</a:t>
            </a:r>
            <a:r>
              <a:rPr lang="de-AT" sz="2200" baseline="30000" dirty="0"/>
              <a:t>  </a:t>
            </a:r>
            <a:r>
              <a:rPr lang="de-AT" sz="2200" dirty="0"/>
              <a:t>(</a:t>
            </a:r>
            <a:r>
              <a:rPr lang="de-AT" sz="2200" dirty="0" err="1"/>
              <a:t>mod</a:t>
            </a:r>
            <a:r>
              <a:rPr lang="de-AT" sz="2200" dirty="0"/>
              <a:t> N)) =</a:t>
            </a:r>
          </a:p>
          <a:p>
            <a:pPr marL="128016" lvl="1" indent="0">
              <a:buNone/>
            </a:pPr>
            <a:r>
              <a:rPr lang="de-AT" sz="2200" baseline="30000" dirty="0"/>
              <a:t>	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1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2</a:t>
            </a:r>
            <a:r>
              <a:rPr lang="de-AT" sz="2200" dirty="0">
                <a:solidFill>
                  <a:schemeClr val="accent5"/>
                </a:solidFill>
              </a:rPr>
              <a:t>²</a:t>
            </a:r>
            <a:r>
              <a:rPr lang="de-AT" sz="2200" dirty="0"/>
              <a:t>*</a:t>
            </a:r>
            <a:r>
              <a:rPr lang="de-AT" sz="2200" dirty="0">
                <a:solidFill>
                  <a:srgbClr val="C00000"/>
                </a:solidFill>
              </a:rPr>
              <a:t>x</a:t>
            </a:r>
            <a:r>
              <a:rPr lang="de-AT" sz="2200" baseline="30000" dirty="0">
                <a:solidFill>
                  <a:srgbClr val="C00000"/>
                </a:solidFill>
              </a:rPr>
              <a:t>m</a:t>
            </a:r>
            <a:r>
              <a:rPr lang="de-AT" sz="1600" baseline="20000" dirty="0">
                <a:solidFill>
                  <a:srgbClr val="C00000"/>
                </a:solidFill>
              </a:rPr>
              <a:t>1</a:t>
            </a:r>
            <a:r>
              <a:rPr lang="de-AT" sz="2200" baseline="30000" dirty="0">
                <a:solidFill>
                  <a:srgbClr val="C00000"/>
                </a:solidFill>
              </a:rPr>
              <a:t>+m</a:t>
            </a:r>
            <a:r>
              <a:rPr lang="de-AT" sz="1600" baseline="20000" dirty="0">
                <a:solidFill>
                  <a:srgbClr val="C00000"/>
                </a:solidFill>
              </a:rPr>
              <a:t>2  </a:t>
            </a:r>
            <a:r>
              <a:rPr lang="de-AT" sz="2200" dirty="0"/>
              <a:t>(</a:t>
            </a:r>
            <a:r>
              <a:rPr lang="de-AT" sz="2200" dirty="0" err="1"/>
              <a:t>mod</a:t>
            </a:r>
            <a:r>
              <a:rPr lang="de-AT" sz="2200" dirty="0"/>
              <a:t> N)</a:t>
            </a:r>
            <a:endParaRPr lang="de-AT" sz="2200" baseline="30000" dirty="0"/>
          </a:p>
          <a:p>
            <a:r>
              <a:rPr lang="de-AT" dirty="0"/>
              <a:t>Sollte in diesem Beispiel </a:t>
            </a:r>
            <a:r>
              <a:rPr lang="de-AT" i="1" dirty="0"/>
              <a:t>m</a:t>
            </a:r>
            <a:r>
              <a:rPr lang="de-AT" i="1" baseline="-25000" dirty="0"/>
              <a:t>1</a:t>
            </a:r>
            <a:r>
              <a:rPr lang="de-AT" dirty="0"/>
              <a:t> = </a:t>
            </a:r>
            <a:r>
              <a:rPr lang="de-AT" i="1" dirty="0"/>
              <a:t>m</a:t>
            </a:r>
            <a:r>
              <a:rPr lang="de-AT" i="1" baseline="-25000" dirty="0"/>
              <a:t>2</a:t>
            </a:r>
            <a:r>
              <a:rPr lang="de-AT" dirty="0"/>
              <a:t> = 1 sein, lässt sich folgendes zeigen.</a:t>
            </a:r>
          </a:p>
          <a:p>
            <a:pPr marL="128016" lvl="1" indent="0">
              <a:buNone/>
            </a:pPr>
            <a:r>
              <a:rPr lang="de-AT" dirty="0"/>
              <a:t>	</a:t>
            </a:r>
            <a:r>
              <a:rPr lang="de-AT" sz="2200" dirty="0">
                <a:solidFill>
                  <a:srgbClr val="3E8853"/>
                </a:solidFill>
              </a:rPr>
              <a:t>r</a:t>
            </a:r>
            <a:r>
              <a:rPr lang="de-AT" sz="1600" i="1" baseline="-25000" dirty="0">
                <a:solidFill>
                  <a:srgbClr val="3E8853"/>
                </a:solidFill>
              </a:rPr>
              <a:t>1</a:t>
            </a:r>
            <a:r>
              <a:rPr lang="de-AT" sz="2200" dirty="0">
                <a:solidFill>
                  <a:srgbClr val="3E8853"/>
                </a:solidFill>
              </a:rPr>
              <a:t>r</a:t>
            </a:r>
            <a:r>
              <a:rPr lang="de-AT" sz="1600" i="1" baseline="-25000" dirty="0">
                <a:solidFill>
                  <a:srgbClr val="3E8853"/>
                </a:solidFill>
              </a:rPr>
              <a:t>2</a:t>
            </a:r>
            <a:r>
              <a:rPr lang="de-AT" sz="2200" dirty="0">
                <a:solidFill>
                  <a:srgbClr val="3E8853"/>
                </a:solidFill>
              </a:rPr>
              <a:t>²</a:t>
            </a:r>
            <a:r>
              <a:rPr lang="de-AT" sz="2200" dirty="0">
                <a:solidFill>
                  <a:prstClr val="black"/>
                </a:solidFill>
              </a:rPr>
              <a:t>*</a:t>
            </a:r>
            <a:r>
              <a:rPr lang="de-AT" sz="2200" dirty="0">
                <a:solidFill>
                  <a:srgbClr val="C00000"/>
                </a:solidFill>
              </a:rPr>
              <a:t>x</a:t>
            </a:r>
            <a:r>
              <a:rPr lang="de-AT" sz="2200" baseline="30000" dirty="0">
                <a:solidFill>
                  <a:srgbClr val="C00000"/>
                </a:solidFill>
              </a:rPr>
              <a:t>1+1</a:t>
            </a:r>
            <a:r>
              <a:rPr lang="de-AT" sz="2200" dirty="0">
                <a:solidFill>
                  <a:prstClr val="black"/>
                </a:solidFill>
              </a:rPr>
              <a:t>  (</a:t>
            </a:r>
            <a:r>
              <a:rPr lang="de-AT" sz="2200" dirty="0" err="1">
                <a:solidFill>
                  <a:prstClr val="black"/>
                </a:solidFill>
              </a:rPr>
              <a:t>mod</a:t>
            </a:r>
            <a:r>
              <a:rPr lang="de-AT" sz="2200" dirty="0">
                <a:solidFill>
                  <a:prstClr val="black"/>
                </a:solidFill>
              </a:rPr>
              <a:t> N)=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1</a:t>
            </a:r>
            <a:r>
              <a:rPr lang="de-AT" sz="2200" dirty="0">
                <a:solidFill>
                  <a:schemeClr val="accent5"/>
                </a:solidFill>
              </a:rPr>
              <a:t>r</a:t>
            </a:r>
            <a:r>
              <a:rPr lang="de-AT" sz="1600" i="1" baseline="-25000" dirty="0">
                <a:solidFill>
                  <a:schemeClr val="accent5"/>
                </a:solidFill>
              </a:rPr>
              <a:t>2</a:t>
            </a:r>
            <a:r>
              <a:rPr lang="de-AT" sz="2200" dirty="0">
                <a:solidFill>
                  <a:schemeClr val="accent5"/>
                </a:solidFill>
              </a:rPr>
              <a:t>x²</a:t>
            </a:r>
            <a:r>
              <a:rPr lang="de-AT" sz="2200" dirty="0"/>
              <a:t>*</a:t>
            </a:r>
            <a:r>
              <a:rPr lang="de-AT" sz="2200" dirty="0">
                <a:solidFill>
                  <a:srgbClr val="C00000"/>
                </a:solidFill>
              </a:rPr>
              <a:t>x</a:t>
            </a:r>
            <a:r>
              <a:rPr lang="de-AT" sz="2200" baseline="30000" dirty="0">
                <a:solidFill>
                  <a:srgbClr val="C00000"/>
                </a:solidFill>
              </a:rPr>
              <a:t>0</a:t>
            </a:r>
            <a:r>
              <a:rPr lang="de-AT" sz="2200" dirty="0"/>
              <a:t>  (</a:t>
            </a:r>
            <a:r>
              <a:rPr lang="de-AT" sz="2200" dirty="0" err="1"/>
              <a:t>mod</a:t>
            </a:r>
            <a:r>
              <a:rPr lang="de-AT" sz="2200" dirty="0"/>
              <a:t> N)</a:t>
            </a:r>
          </a:p>
          <a:p>
            <a:pPr marL="128016" lvl="1" indent="0">
              <a:buNone/>
            </a:pPr>
            <a:endParaRPr lang="de-AT" sz="2400" baseline="30000" dirty="0"/>
          </a:p>
          <a:p>
            <a:pPr marL="128016" lvl="1" indent="0">
              <a:buNone/>
            </a:pPr>
            <a:r>
              <a:rPr lang="de-AT" sz="2200" dirty="0"/>
              <a:t>Anhand dieser Veranschaulichung lässt sich nun leicht nachvollziehen, dass die Multiplikation der Chiffrierte eine Addition Modulo 2 (XOR) der </a:t>
            </a:r>
            <a:r>
              <a:rPr lang="de-AT" sz="2200" dirty="0" err="1"/>
              <a:t>Plaintexte</a:t>
            </a:r>
            <a:r>
              <a:rPr lang="de-AT" sz="2200" dirty="0"/>
              <a:t> entspricht.</a:t>
            </a:r>
          </a:p>
        </p:txBody>
      </p:sp>
    </p:spTree>
    <p:extLst>
      <p:ext uri="{BB962C8B-B14F-4D97-AF65-F5344CB8AC3E}">
        <p14:creationId xmlns:p14="http://schemas.microsoft.com/office/powerpoint/2010/main" val="249005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230872" cy="4023360"/>
          </a:xfrm>
        </p:spPr>
        <p:txBody>
          <a:bodyPr>
            <a:normAutofit/>
          </a:bodyPr>
          <a:lstStyle/>
          <a:p>
            <a:r>
              <a:rPr lang="de-AT" sz="2400" dirty="0"/>
              <a:t>Erfunden von und benannt nach Pascal Paillier im Jahr 1999.</a:t>
            </a:r>
          </a:p>
          <a:p>
            <a:r>
              <a:rPr lang="de-AT" sz="2400" dirty="0"/>
              <a:t>Ist ein additives homomorphes Verschlüsselungssystem.</a:t>
            </a:r>
          </a:p>
          <a:p>
            <a:r>
              <a:rPr lang="de-AT" sz="2400" dirty="0"/>
              <a:t>Anwendungen:</a:t>
            </a:r>
          </a:p>
          <a:p>
            <a:pPr lvl="1"/>
            <a:r>
              <a:rPr lang="de-AT" sz="2000" dirty="0"/>
              <a:t>E-Voting</a:t>
            </a:r>
          </a:p>
          <a:p>
            <a:pPr lvl="1"/>
            <a:r>
              <a:rPr lang="de-AT" sz="2000" dirty="0"/>
              <a:t>Zero-Knowledge-Beweise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BDA4BB-70B6-4F5F-AA39-8255C082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3632603"/>
            <a:ext cx="6234920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DC956-C263-40AD-945C-728024B67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ohne Homomorpher Verschlüsselung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3C87095-BBE8-4BD5-BF98-4D37BC7E4F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355924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F743A9-8B72-41C5-8DD6-0109F2966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mit Homomorpher Verschlüsselung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44AA3-3301-4930-8D7C-F1804C9BBA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67224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14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</a:t>
            </a:r>
            <a:r>
              <a:rPr lang="de-AT" dirty="0" err="1"/>
              <a:t>KeyGen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Wähle zwei ausreichend große Primzahlen </a:t>
                </a:r>
                <a14:m>
                  <m:oMath xmlns:m="http://schemas.openxmlformats.org/officeDocument/2006/math">
                    <m:r>
                      <a:rPr lang="de-A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 err="1"/>
                  <a:t>ca</a:t>
                </a:r>
                <a:r>
                  <a:rPr lang="de-AT" sz="2000" dirty="0"/>
                  <a:t> 1024 Bit, Zahlen mit 309 Ziffern</a:t>
                </a:r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de-AT" sz="24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𝑘𝑔𝑉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de-AT" sz="2000" dirty="0"/>
              </a:p>
              <a:p>
                <a:r>
                  <a:rPr lang="de-AT" sz="2400" dirty="0"/>
                  <a:t>Wähle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AT" sz="2400" dirty="0"/>
                  <a:t> zufällig aus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/ </m:t>
                        </m:r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AT" sz="2400" dirty="0"/>
                  <a:t> mit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sz="2400" dirty="0"/>
                  <a:t> teilt Ordnung von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AT" sz="20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33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8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Verschlüsselung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</p:spPr>
            <p:txBody>
              <a:bodyPr/>
              <a:lstStyle/>
              <a:p>
                <a:r>
                  <a:rPr lang="de-AT" sz="2400" dirty="0"/>
                  <a:t>Berechnung des Ciphertextes mit dem Public Key und einer Zufallszahl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sz="2400" dirty="0"/>
                  <a:t> für die gilt: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𝑔𝑔𝑇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AT" sz="2400" b="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b="0" dirty="0"/>
              </a:p>
              <a:p>
                <a:endParaRPr lang="de-AT" dirty="0"/>
              </a:p>
              <a:p>
                <a:r>
                  <a:rPr lang="de-AT" sz="2400" dirty="0"/>
                  <a:t>Für eine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ergibt sich der Ciphertext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sz="2400" dirty="0"/>
                  <a:t> mit der Formel: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  <a:blipFill>
                <a:blip r:embed="rId2"/>
                <a:stretch>
                  <a:fillRect l="-675" t="-2121" r="-202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60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Entschlüsselung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Berechne die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aus dem Ciphertext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AT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 </m:t>
                        </m:r>
                      </m:num>
                      <m:den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A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/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8E9856B-2CB5-4C40-BF77-64DDF242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54" y="4096512"/>
            <a:ext cx="7703620" cy="29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1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HOmomorphie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AT" sz="2400" dirty="0"/>
                  <a:t>Die Verschlüsselung ist additiv homomorph.</a:t>
                </a:r>
              </a:p>
              <a:p>
                <a:r>
                  <a:rPr lang="de-AT" sz="2400" dirty="0"/>
                  <a:t>Eine Multiplikation von zwei verschlüsselten Werten entspricht der Addition der unverschlüsselten Werte</a:t>
                </a:r>
              </a:p>
              <a:p>
                <a:pPr algn="ctr"/>
                <a:endParaRPr lang="de-AT" sz="2400" dirty="0"/>
              </a:p>
              <a:p>
                <a:pPr algn="ctr"/>
                <a:r>
                  <a:rPr lang="de-AT" sz="2400" b="0" i="1" dirty="0">
                    <a:latin typeface="Cambria Math" panose="02040503050406030204" pitchFamily="18" charset="0"/>
                  </a:rPr>
                  <a:t> </a:t>
                </a:r>
                <a:endParaRPr lang="de-AT" sz="2400" dirty="0"/>
              </a:p>
              <a:p>
                <a:endParaRPr lang="de-AT" dirty="0"/>
              </a:p>
              <a:p>
                <a:r>
                  <a:rPr lang="de-AT" sz="2400" dirty="0"/>
                  <a:t>Da  ist  ein gültiger Ciphertext von </a:t>
                </a:r>
                <a:br>
                  <a:rPr lang="de-AT" sz="2400" dirty="0"/>
                </a:br>
                <a:r>
                  <a:rPr lang="de-AT" sz="24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6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de-AT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AT" sz="2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Tw Cen MT" panose="020B0602020104020603" pitchFamily="34" charset="0"/>
                  <a:buNone/>
                </a:pPr>
                <a:endParaRPr lang="de-AT" sz="2800" dirty="0"/>
              </a:p>
              <a:p>
                <a:pPr marL="0" indent="0" algn="ctr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51159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Vollhomomorphismen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AT" sz="2400" dirty="0"/>
                  <a:t>Eine Funktion behält die Ringstruktur von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bei.</a:t>
                </a:r>
              </a:p>
              <a:p>
                <a:r>
                  <a:rPr lang="de-AT" sz="2400" dirty="0"/>
                  <a:t>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ist immer noch ein Ring, wenn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AT" sz="2400" dirty="0"/>
                  <a:t> der Verschlüsselungsalgorithmus ist.</a:t>
                </a:r>
              </a:p>
              <a:p>
                <a:r>
                  <a:rPr lang="de-AT" sz="2400" dirty="0"/>
                  <a:t>d.h. es sind beliebige Operationen auf dem Ciphertext durchführbar.</a:t>
                </a:r>
              </a:p>
              <a:p>
                <a:r>
                  <a:rPr lang="de-AT" sz="2400" dirty="0" err="1"/>
                  <a:t>Gentry‘s</a:t>
                </a:r>
                <a:r>
                  <a:rPr lang="de-AT" sz="2400" dirty="0"/>
                  <a:t> Algorithmus (2009) war der erste </a:t>
                </a:r>
                <a:r>
                  <a:rPr lang="de-AT" sz="2400" dirty="0" err="1"/>
                  <a:t>vollhomomorphe</a:t>
                </a:r>
                <a:r>
                  <a:rPr lang="de-AT" sz="2400" dirty="0"/>
                  <a:t> Verschlüsselungsalgorithmus, mit Verwendung von Zahlengittern.</a:t>
                </a:r>
              </a:p>
              <a:p>
                <a:pPr lvl="1"/>
                <a:r>
                  <a:rPr lang="de-AT" sz="2000" dirty="0"/>
                  <a:t>Laufzeitkomplexität: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endParaRPr lang="de-AT" sz="20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B86FCC7-65C4-49B7-813F-7F8B4D83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4999" y="2407819"/>
            <a:ext cx="2912875" cy="2042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383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Aktuelle Laufzeiten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344B108-CB79-4A44-A836-AE5AE7458DC4}"/>
              </a:ext>
            </a:extLst>
          </p:cNvPr>
          <p:cNvSpPr txBox="1">
            <a:spLocks/>
          </p:cNvSpPr>
          <p:nvPr/>
        </p:nvSpPr>
        <p:spPr>
          <a:xfrm>
            <a:off x="1024126" y="2286000"/>
            <a:ext cx="72308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/>
              <a:t>Berechnungen in verschiedenen Anwendungsbereichen: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Energieverbrauch Profilklassifikation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Verschiedene medizinische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Gen-basierte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Lauflängenkodierung (bei 48 Kernen)</a:t>
            </a:r>
          </a:p>
          <a:p>
            <a:pPr lvl="1"/>
            <a:r>
              <a:rPr lang="de-AT" sz="2000" dirty="0"/>
              <a:t>Zur Bild/Videokompression.</a:t>
            </a:r>
          </a:p>
          <a:p>
            <a:pPr lvl="1"/>
            <a:endParaRPr lang="de-AT" sz="2000" dirty="0"/>
          </a:p>
          <a:p>
            <a:r>
              <a:rPr lang="de-AT" sz="2400" dirty="0"/>
              <a:t>Komplexität basiert auf Sicherheitslevel und </a:t>
            </a:r>
            <a:r>
              <a:rPr lang="de-AT" sz="2400" dirty="0" err="1"/>
              <a:t>Optimisierung</a:t>
            </a:r>
            <a:r>
              <a:rPr lang="de-AT" sz="2400" dirty="0"/>
              <a:t>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194B3B6-2C3F-41A9-9043-76FFE03AF404}"/>
              </a:ext>
            </a:extLst>
          </p:cNvPr>
          <p:cNvSpPr txBox="1">
            <a:spLocks/>
          </p:cNvSpPr>
          <p:nvPr/>
        </p:nvSpPr>
        <p:spPr>
          <a:xfrm>
            <a:off x="7643004" y="2286000"/>
            <a:ext cx="35248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&lt; 1 Sekunde</a:t>
            </a:r>
          </a:p>
          <a:p>
            <a:r>
              <a:rPr lang="de-AT" sz="2400" dirty="0"/>
              <a:t>&lt; 2 Minuten</a:t>
            </a:r>
          </a:p>
          <a:p>
            <a:r>
              <a:rPr lang="de-AT" sz="2400" dirty="0"/>
              <a:t>&lt; 10 Minuten</a:t>
            </a:r>
          </a:p>
          <a:p>
            <a:r>
              <a:rPr lang="de-AT" sz="2400" dirty="0" err="1"/>
              <a:t>ca</a:t>
            </a:r>
            <a:r>
              <a:rPr lang="de-AT" sz="2400" dirty="0"/>
              <a:t> 30 Minuten</a:t>
            </a:r>
          </a:p>
        </p:txBody>
      </p:sp>
    </p:spTree>
    <p:extLst>
      <p:ext uri="{BB962C8B-B14F-4D97-AF65-F5344CB8AC3E}">
        <p14:creationId xmlns:p14="http://schemas.microsoft.com/office/powerpoint/2010/main" val="263729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09B9E0-94A3-48F9-B12D-F65EE51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7230873" cy="4023360"/>
          </a:xfrm>
        </p:spPr>
        <p:txBody>
          <a:bodyPr>
            <a:normAutofit/>
          </a:bodyPr>
          <a:lstStyle/>
          <a:p>
            <a:r>
              <a:rPr lang="de-AT" sz="2400" dirty="0"/>
              <a:t>Die Wahl geeigneter Parameter ist schwer</a:t>
            </a:r>
          </a:p>
          <a:p>
            <a:r>
              <a:rPr lang="de-AT" sz="2400" dirty="0"/>
              <a:t>Bisherige Implementierungen sind nicht wirklich alltagstauglich in der Praxis</a:t>
            </a:r>
          </a:p>
          <a:p>
            <a:r>
              <a:rPr lang="de-AT" sz="2400" dirty="0"/>
              <a:t>Oft verrauschen die Daten</a:t>
            </a:r>
          </a:p>
          <a:p>
            <a:pPr lvl="1"/>
            <a:r>
              <a:rPr lang="de-AT" sz="2000" dirty="0"/>
              <a:t>Bei Gentry muss nach 30 Operationen eine Bereinigung durchgeführt werden</a:t>
            </a:r>
          </a:p>
          <a:p>
            <a:r>
              <a:rPr lang="de-AT" sz="2400" dirty="0"/>
              <a:t>Sicherheit?</a:t>
            </a:r>
          </a:p>
          <a:p>
            <a:pPr lvl="1"/>
            <a:r>
              <a:rPr lang="de-AT" sz="2000" dirty="0"/>
              <a:t>Anfällig auf Chosen-Ciphertext-</a:t>
            </a:r>
            <a:r>
              <a:rPr lang="de-AT" sz="2000" dirty="0" err="1"/>
              <a:t>Attacks</a:t>
            </a:r>
            <a:endParaRPr lang="de-AT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09916-F4D3-44E3-9352-A262E93B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9" y="2084832"/>
            <a:ext cx="2670679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0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089018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Der </a:t>
            </a:r>
            <a:r>
              <a:rPr lang="de-DE" sz="2400" dirty="0" err="1"/>
              <a:t>Plaintext</a:t>
            </a:r>
            <a:r>
              <a:rPr lang="de-DE" sz="2400" dirty="0"/>
              <a:t> wird mittels Goldwasser-Micali und RSA verschlüsselt.</a:t>
            </a:r>
          </a:p>
          <a:p>
            <a:r>
              <a:rPr lang="de-DE" sz="2400" dirty="0"/>
              <a:t>Es ist also eine </a:t>
            </a:r>
            <a:r>
              <a:rPr lang="de-DE" sz="2400" dirty="0" err="1"/>
              <a:t>vollhomomorphe</a:t>
            </a:r>
            <a:r>
              <a:rPr lang="de-DE" sz="2400" dirty="0"/>
              <a:t> Verschlüsselung basierend auf zwei Teilhomomorphen Verschlüsselungen.</a:t>
            </a:r>
          </a:p>
          <a:p>
            <a:r>
              <a:rPr lang="de-DE" sz="2400" dirty="0"/>
              <a:t>Goldwasser-Micali regelt die Addition und RSA die Multiplikation.</a:t>
            </a:r>
          </a:p>
          <a:p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41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</a:t>
            </a:r>
            <a:r>
              <a:rPr lang="de-DE" sz="2400" dirty="0">
                <a:effectLst/>
              </a:rPr>
              <a:t>rstellen der Keys für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effectLst/>
              </a:rPr>
              <a:t>Erstellen der Keys für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Durchführen der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G. Micali</a:t>
            </a:r>
          </a:p>
        </p:txBody>
      </p:sp>
    </p:spTree>
    <p:extLst>
      <p:ext uri="{BB962C8B-B14F-4D97-AF65-F5344CB8AC3E}">
        <p14:creationId xmlns:p14="http://schemas.microsoft.com/office/powerpoint/2010/main" val="34729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Cloudcomputing</a:t>
            </a:r>
            <a:endParaRPr lang="de-DE" dirty="0"/>
          </a:p>
          <a:p>
            <a:r>
              <a:rPr lang="de-DE" dirty="0"/>
              <a:t>* Berechnungen auf den verschlüsselten Daten</a:t>
            </a:r>
          </a:p>
          <a:p>
            <a:r>
              <a:rPr lang="de-DE" dirty="0"/>
              <a:t>* spart Zeit</a:t>
            </a:r>
          </a:p>
          <a:p>
            <a:r>
              <a:rPr lang="de-DE" dirty="0"/>
              <a:t>* sicher</a:t>
            </a:r>
          </a:p>
          <a:p>
            <a:r>
              <a:rPr lang="de-DE" dirty="0"/>
              <a:t>* Beispiel Auswertung medizinische Daten</a:t>
            </a:r>
          </a:p>
          <a:p>
            <a:r>
              <a:rPr lang="de-DE" dirty="0"/>
              <a:t>E-</a:t>
            </a:r>
            <a:r>
              <a:rPr lang="de-DE" dirty="0" err="1"/>
              <a:t>Voting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161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E1E627-C7B3-4A76-A9AD-BDF73094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Praktischer Teil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1A473A-97C0-421E-BEB7-8B047E081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E-Voting</a:t>
            </a:r>
          </a:p>
        </p:txBody>
      </p:sp>
    </p:spTree>
    <p:extLst>
      <p:ext uri="{BB962C8B-B14F-4D97-AF65-F5344CB8AC3E}">
        <p14:creationId xmlns:p14="http://schemas.microsoft.com/office/powerpoint/2010/main" val="2869893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455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5DB823-AD81-4756-915D-D00B9078E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z="2400" dirty="0"/>
              <a:t>Sehr hohe Laufzeiten</a:t>
            </a:r>
          </a:p>
          <a:p>
            <a:r>
              <a:rPr lang="de-AT" sz="2400" dirty="0"/>
              <a:t>Große Rechnerkapazität benötigt</a:t>
            </a:r>
          </a:p>
          <a:p>
            <a:r>
              <a:rPr lang="de-DE" sz="2400" dirty="0"/>
              <a:t>gültige Rechtsprechung ist abhängig vom Standort der Server</a:t>
            </a:r>
            <a:endParaRPr lang="de-AT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B9105E-E9A3-4D3D-A7F1-89F0360F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E4132F-0993-4F0C-BA81-E95651158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Gewinn an Datenschutz</a:t>
            </a:r>
          </a:p>
          <a:p>
            <a:r>
              <a:rPr lang="de-AT" sz="2400" dirty="0"/>
              <a:t>Mobilität</a:t>
            </a:r>
          </a:p>
          <a:p>
            <a:r>
              <a:rPr lang="de-AT" sz="2400" dirty="0"/>
              <a:t>Outsourcing</a:t>
            </a:r>
          </a:p>
          <a:p>
            <a:r>
              <a:rPr lang="de-AT" sz="2400" dirty="0"/>
              <a:t>Elastizität</a:t>
            </a:r>
          </a:p>
        </p:txBody>
      </p:sp>
    </p:spTree>
    <p:extLst>
      <p:ext uri="{BB962C8B-B14F-4D97-AF65-F5344CB8AC3E}">
        <p14:creationId xmlns:p14="http://schemas.microsoft.com/office/powerpoint/2010/main" val="1855087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0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heißt Homomorph?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Gruppe</a:t>
            </a:r>
            <a:r>
              <a:rPr lang="de-DE" dirty="0"/>
              <a:t>:</a:t>
            </a:r>
          </a:p>
          <a:p>
            <a:r>
              <a:rPr lang="de-DE" dirty="0"/>
              <a:t>Eine Gruppe ist ein Paar (G, ⃘).</a:t>
            </a:r>
            <a:br>
              <a:rPr lang="de-DE" dirty="0"/>
            </a:br>
            <a:r>
              <a:rPr lang="de-DE" dirty="0"/>
              <a:t>G ist eine Menge, ⃘ eine zweistellige </a:t>
            </a:r>
            <a:r>
              <a:rPr lang="de-DE" dirty="0" err="1"/>
              <a:t>Verknüpfung</a:t>
            </a:r>
            <a:endParaRPr lang="de-DE" dirty="0"/>
          </a:p>
          <a:p>
            <a:r>
              <a:rPr lang="de-DE" dirty="0"/>
              <a:t>⃘ : G</a:t>
            </a:r>
            <a:r>
              <a:rPr lang="de-DE" i="1" dirty="0"/>
              <a:t>×</a:t>
            </a:r>
            <a:r>
              <a:rPr lang="de-DE" dirty="0"/>
              <a:t>G ⟶ G</a:t>
            </a:r>
          </a:p>
          <a:p>
            <a:r>
              <a:rPr lang="de-DE" dirty="0"/>
              <a:t>(</a:t>
            </a:r>
            <a:r>
              <a:rPr lang="de-DE" dirty="0" err="1"/>
              <a:t>a,b</a:t>
            </a:r>
            <a:r>
              <a:rPr lang="de-DE" dirty="0"/>
              <a:t>) ⟼ a ⃘b</a:t>
            </a:r>
          </a:p>
          <a:p>
            <a:r>
              <a:rPr lang="de-DE" dirty="0"/>
              <a:t>mit den folgenden Eigenschaften:</a:t>
            </a:r>
          </a:p>
          <a:p>
            <a:r>
              <a:rPr lang="de-DE" dirty="0" err="1"/>
              <a:t>Assoziativität</a:t>
            </a:r>
            <a:r>
              <a:rPr lang="de-DE" dirty="0"/>
              <a:t>, neutrales Element und inverses Element</a:t>
            </a:r>
          </a:p>
          <a:p>
            <a:r>
              <a:rPr lang="de-DE" dirty="0"/>
              <a:t>Eine Gruppe heißt </a:t>
            </a:r>
            <a:r>
              <a:rPr lang="de-DE" dirty="0" err="1"/>
              <a:t>abelsch</a:t>
            </a:r>
            <a:r>
              <a:rPr lang="de-DE" dirty="0"/>
              <a:t>, wenn das Kommutativgesetz gilt.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6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Gruppe</a:t>
            </a:r>
            <a:r>
              <a:rPr lang="de-DE" dirty="0"/>
              <a:t>:</a:t>
            </a:r>
          </a:p>
          <a:p>
            <a:r>
              <a:rPr lang="de-DE" dirty="0"/>
              <a:t>Eine Gruppe ist ein Paar (G;⃘).</a:t>
            </a:r>
            <a:br>
              <a:rPr lang="de-DE" dirty="0"/>
            </a:br>
            <a:r>
              <a:rPr lang="de-DE" dirty="0"/>
              <a:t>G ist eine Menge, ⃘ eine zweistellige </a:t>
            </a:r>
            <a:r>
              <a:rPr lang="de-DE" dirty="0" err="1"/>
              <a:t>Verknüpfung</a:t>
            </a:r>
            <a:r>
              <a:rPr lang="de-DE" dirty="0"/>
              <a:t> ⃘:</a:t>
            </a:r>
            <a:r>
              <a:rPr lang="de-DE" dirty="0" err="1"/>
              <a:t>GxG⟶G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a,b</a:t>
            </a:r>
            <a:r>
              <a:rPr lang="de-DE" dirty="0"/>
              <a:t>)⟼ </a:t>
            </a:r>
            <a:r>
              <a:rPr lang="de-DE" dirty="0" err="1"/>
              <a:t>a⃘b</a:t>
            </a:r>
            <a:r>
              <a:rPr lang="de-DE" dirty="0"/>
              <a:t> mit den folgenden Eigenschaften:</a:t>
            </a:r>
          </a:p>
          <a:p>
            <a:r>
              <a:rPr lang="de-DE" dirty="0" err="1"/>
              <a:t>Assoziativität</a:t>
            </a:r>
            <a:r>
              <a:rPr lang="de-DE" dirty="0"/>
              <a:t>:                    ∀</a:t>
            </a:r>
            <a:r>
              <a:rPr lang="de-DE" dirty="0" err="1"/>
              <a:t>a,b,c</a:t>
            </a:r>
            <a:r>
              <a:rPr lang="de-DE" dirty="0"/>
              <a:t> ∈ G : (</a:t>
            </a:r>
            <a:r>
              <a:rPr lang="de-DE" dirty="0" err="1"/>
              <a:t>a⃘b</a:t>
            </a:r>
            <a:r>
              <a:rPr lang="de-DE" dirty="0"/>
              <a:t>)⃘c = a⃘(</a:t>
            </a:r>
            <a:r>
              <a:rPr lang="de-DE" dirty="0" err="1"/>
              <a:t>b⃘c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neutrales Element: ∃</a:t>
            </a:r>
            <a:r>
              <a:rPr lang="de-DE" dirty="0" err="1"/>
              <a:t>e</a:t>
            </a:r>
            <a:r>
              <a:rPr lang="de-DE" dirty="0"/>
              <a:t> ∈ G ∀a ∈ G : </a:t>
            </a:r>
            <a:r>
              <a:rPr lang="de-DE" dirty="0" err="1"/>
              <a:t>a⃘e</a:t>
            </a:r>
            <a:r>
              <a:rPr lang="de-DE" dirty="0"/>
              <a:t> = </a:t>
            </a:r>
            <a:r>
              <a:rPr lang="de-DE" dirty="0" err="1"/>
              <a:t>e⃘a</a:t>
            </a:r>
            <a:r>
              <a:rPr lang="de-DE" dirty="0"/>
              <a:t> = a</a:t>
            </a:r>
            <a:br>
              <a:rPr lang="de-DE" dirty="0"/>
            </a:br>
            <a:r>
              <a:rPr lang="de-DE" dirty="0"/>
              <a:t>inverses Element: ∀a ∈ G ∃a</a:t>
            </a:r>
            <a:r>
              <a:rPr lang="de-DE" baseline="30000" dirty="0"/>
              <a:t>-1</a:t>
            </a:r>
            <a:r>
              <a:rPr lang="de-DE" dirty="0"/>
              <a:t> ∈ G : a⃘a</a:t>
            </a:r>
            <a:r>
              <a:rPr lang="de-DE" baseline="30000" dirty="0"/>
              <a:t>-1</a:t>
            </a:r>
            <a:r>
              <a:rPr lang="de-DE" dirty="0"/>
              <a:t> = a</a:t>
            </a:r>
            <a:r>
              <a:rPr lang="de-DE" baseline="30000" dirty="0"/>
              <a:t>-1 </a:t>
            </a:r>
            <a:r>
              <a:rPr lang="de-DE" dirty="0"/>
              <a:t>a = </a:t>
            </a:r>
            <a:r>
              <a:rPr lang="de-DE" dirty="0" err="1"/>
              <a:t>e</a:t>
            </a:r>
            <a:endParaRPr lang="de-DE" dirty="0"/>
          </a:p>
          <a:p>
            <a:r>
              <a:rPr lang="de-DE" dirty="0"/>
              <a:t>Eine Gruppe heißt </a:t>
            </a:r>
            <a:r>
              <a:rPr lang="de-DE" dirty="0" err="1"/>
              <a:t>abelsch</a:t>
            </a:r>
            <a:r>
              <a:rPr lang="de-DE" dirty="0"/>
              <a:t>, wenn das Kommutativgesetz gilt: </a:t>
            </a:r>
            <a:br>
              <a:rPr lang="de-DE" dirty="0"/>
            </a:br>
            <a:r>
              <a:rPr lang="de-DE" dirty="0" err="1"/>
              <a:t>a⃘b</a:t>
            </a:r>
            <a:r>
              <a:rPr lang="de-DE" dirty="0"/>
              <a:t> = </a:t>
            </a:r>
            <a:r>
              <a:rPr lang="de-DE" dirty="0" err="1"/>
              <a:t>b⃘a</a:t>
            </a:r>
            <a:r>
              <a:rPr lang="de-DE" dirty="0"/>
              <a:t>  ∀</a:t>
            </a:r>
            <a:r>
              <a:rPr lang="de-DE" dirty="0" err="1"/>
              <a:t>a,b</a:t>
            </a:r>
            <a:r>
              <a:rPr lang="de-DE" dirty="0"/>
              <a:t> ∈ 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4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heißt Homomorph?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Ring</a:t>
            </a:r>
            <a:r>
              <a:rPr lang="de-DE" dirty="0"/>
              <a:t>:</a:t>
            </a:r>
          </a:p>
          <a:p>
            <a:r>
              <a:rPr lang="de-DE" dirty="0"/>
              <a:t>Ein Ring (R,+,*) ist eine Menge R mit zwei inneren </a:t>
            </a:r>
            <a:r>
              <a:rPr lang="de-DE" dirty="0" err="1"/>
              <a:t>binären</a:t>
            </a:r>
            <a:r>
              <a:rPr lang="de-DE" dirty="0"/>
              <a:t> </a:t>
            </a:r>
            <a:r>
              <a:rPr lang="de-DE" dirty="0" err="1"/>
              <a:t>Verknüpfungen</a:t>
            </a:r>
            <a:r>
              <a:rPr lang="de-DE" dirty="0"/>
              <a:t> + und *. Dabei muss gelten:</a:t>
            </a:r>
          </a:p>
          <a:p>
            <a:pPr fontAlgn="base"/>
            <a:r>
              <a:rPr lang="de-DE" dirty="0"/>
              <a:t>(R; +) ist eine </a:t>
            </a:r>
            <a:r>
              <a:rPr lang="de-DE" dirty="0" err="1"/>
              <a:t>abelsche</a:t>
            </a:r>
            <a:r>
              <a:rPr lang="de-DE" dirty="0"/>
              <a:t> Gruppe</a:t>
            </a:r>
          </a:p>
          <a:p>
            <a:pPr fontAlgn="base"/>
            <a:r>
              <a:rPr lang="de-DE" dirty="0"/>
              <a:t>Assoziativ bezüglich der Multiplikation.</a:t>
            </a:r>
          </a:p>
          <a:p>
            <a:pPr fontAlgn="base"/>
            <a:r>
              <a:rPr lang="de-DE" dirty="0"/>
              <a:t>Abgeschlossen </a:t>
            </a:r>
            <a:r>
              <a:rPr lang="de-DE" dirty="0" err="1"/>
              <a:t>bezgl</a:t>
            </a:r>
            <a:r>
              <a:rPr lang="de-DE" dirty="0"/>
              <a:t>. der Multiplikation.</a:t>
            </a:r>
          </a:p>
          <a:p>
            <a:pPr fontAlgn="base"/>
            <a:r>
              <a:rPr lang="de-DE" dirty="0"/>
              <a:t>Die Distributivgesetze.</a:t>
            </a:r>
          </a:p>
        </p:txBody>
      </p:sp>
    </p:spTree>
    <p:extLst>
      <p:ext uri="{BB962C8B-B14F-4D97-AF65-F5344CB8AC3E}">
        <p14:creationId xmlns:p14="http://schemas.microsoft.com/office/powerpoint/2010/main" val="10551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Ring</a:t>
            </a:r>
            <a:r>
              <a:rPr lang="de-DE" dirty="0"/>
              <a:t>:</a:t>
            </a:r>
          </a:p>
          <a:p>
            <a:r>
              <a:rPr lang="de-DE" dirty="0"/>
              <a:t>Ein Ring (R,+,*) ist eine Menge R mit zwei inneren </a:t>
            </a:r>
            <a:r>
              <a:rPr lang="de-DE" dirty="0" err="1"/>
              <a:t>binären</a:t>
            </a:r>
            <a:r>
              <a:rPr lang="de-DE" dirty="0"/>
              <a:t> </a:t>
            </a:r>
            <a:r>
              <a:rPr lang="de-DE" dirty="0" err="1"/>
              <a:t>Verknüpfungen</a:t>
            </a:r>
            <a:r>
              <a:rPr lang="de-DE" dirty="0"/>
              <a:t> + und * Dabei muss gelten:</a:t>
            </a:r>
            <a:br>
              <a:rPr lang="de-DE" dirty="0"/>
            </a:br>
            <a:r>
              <a:rPr lang="de-DE" dirty="0"/>
              <a:t>- (R; +) ist eine </a:t>
            </a:r>
            <a:r>
              <a:rPr lang="de-DE" dirty="0" err="1"/>
              <a:t>abelsche</a:t>
            </a:r>
            <a:r>
              <a:rPr lang="de-DE" dirty="0"/>
              <a:t> Gruppe</a:t>
            </a:r>
            <a:br>
              <a:rPr lang="de-DE" dirty="0"/>
            </a:br>
            <a:r>
              <a:rPr lang="de-DE" dirty="0"/>
              <a:t>- Assoziativ </a:t>
            </a:r>
            <a:r>
              <a:rPr lang="de-DE" dirty="0" err="1"/>
              <a:t>bezüglich</a:t>
            </a:r>
            <a:r>
              <a:rPr lang="de-DE" dirty="0"/>
              <a:t> der Multiplikation: </a:t>
            </a:r>
            <a:br>
              <a:rPr lang="de-DE" dirty="0"/>
            </a:br>
            <a:r>
              <a:rPr lang="de-DE" dirty="0"/>
              <a:t> ∀</a:t>
            </a:r>
            <a:r>
              <a:rPr lang="de-DE" dirty="0" err="1"/>
              <a:t>a,b,c</a:t>
            </a:r>
            <a:r>
              <a:rPr lang="de-DE" dirty="0"/>
              <a:t> ∈ R : (a*b)*c = a*(b*c)</a:t>
            </a:r>
            <a:br>
              <a:rPr lang="de-DE" dirty="0"/>
            </a:br>
            <a:r>
              <a:rPr lang="de-DE" dirty="0"/>
              <a:t>- Abgeschlossen </a:t>
            </a:r>
            <a:r>
              <a:rPr lang="de-DE" dirty="0" err="1"/>
              <a:t>bezgl</a:t>
            </a:r>
            <a:r>
              <a:rPr lang="de-DE" dirty="0"/>
              <a:t>. der Multiplikation:</a:t>
            </a:r>
            <a:br>
              <a:rPr lang="de-DE" dirty="0"/>
            </a:br>
            <a:r>
              <a:rPr lang="de-DE" dirty="0"/>
              <a:t> ∀</a:t>
            </a:r>
            <a:r>
              <a:rPr lang="de-DE" dirty="0" err="1"/>
              <a:t>a,b</a:t>
            </a:r>
            <a:r>
              <a:rPr lang="de-DE" dirty="0"/>
              <a:t> ∈ R : a*b ∈ R</a:t>
            </a:r>
            <a:br>
              <a:rPr lang="de-DE" dirty="0"/>
            </a:br>
            <a:r>
              <a:rPr lang="de-DE" dirty="0"/>
              <a:t>Distributivgesetze:</a:t>
            </a:r>
            <a:br>
              <a:rPr lang="de-DE" dirty="0"/>
            </a:br>
            <a:r>
              <a:rPr lang="de-DE" dirty="0"/>
              <a:t>a * (b + c) = a*b + a*c</a:t>
            </a:r>
            <a:br>
              <a:rPr lang="de-DE" dirty="0"/>
            </a:br>
            <a:r>
              <a:rPr lang="de-DE" dirty="0"/>
              <a:t>(a + b) * c = a*c + b*c</a:t>
            </a:r>
          </a:p>
        </p:txBody>
      </p:sp>
    </p:spTree>
    <p:extLst>
      <p:ext uri="{BB962C8B-B14F-4D97-AF65-F5344CB8AC3E}">
        <p14:creationId xmlns:p14="http://schemas.microsoft.com/office/powerpoint/2010/main" val="219933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heißt Homomorph?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45244"/>
            <a:ext cx="9720073" cy="4164116"/>
          </a:xfrm>
        </p:spPr>
        <p:txBody>
          <a:bodyPr>
            <a:normAutofit/>
          </a:bodyPr>
          <a:lstStyle/>
          <a:p>
            <a:r>
              <a:rPr lang="de-DE" sz="2800" b="1" dirty="0"/>
              <a:t>Homomorphismus:</a:t>
            </a:r>
            <a:endParaRPr lang="de-DE" sz="2800" dirty="0"/>
          </a:p>
          <a:p>
            <a:r>
              <a:rPr lang="de-DE" sz="2800" dirty="0"/>
              <a:t>Seien (G,⃘</a:t>
            </a:r>
            <a:r>
              <a:rPr lang="de-DE" sz="2800" baseline="-25000" dirty="0" err="1"/>
              <a:t>g</a:t>
            </a:r>
            <a:r>
              <a:rPr lang="de-DE" sz="2800" dirty="0"/>
              <a:t>) und (</a:t>
            </a:r>
            <a:r>
              <a:rPr lang="de-DE" sz="2800" dirty="0" err="1"/>
              <a:t>F,⃘</a:t>
            </a:r>
            <a:r>
              <a:rPr lang="de-DE" sz="2800" baseline="-25000" dirty="0" err="1"/>
              <a:t>f</a:t>
            </a:r>
            <a:r>
              <a:rPr lang="de-DE" sz="2800" dirty="0"/>
              <a:t>) Gruppen, dann heißt die Abbildung </a:t>
            </a:r>
            <a:br>
              <a:rPr lang="de-DE" sz="2800" dirty="0"/>
            </a:br>
            <a:r>
              <a:rPr lang="de-DE" sz="2800" dirty="0"/>
              <a:t>f: G ⟶ F </a:t>
            </a:r>
            <a:r>
              <a:rPr lang="de-DE" sz="2800" b="1" dirty="0"/>
              <a:t>Gruppenhomomorphismus</a:t>
            </a:r>
            <a:r>
              <a:rPr lang="de-DE" sz="2800" dirty="0"/>
              <a:t>, wenn ∀</a:t>
            </a:r>
            <a:r>
              <a:rPr lang="de-DE" sz="2800" dirty="0" err="1"/>
              <a:t>a,b</a:t>
            </a:r>
            <a:r>
              <a:rPr lang="de-DE" sz="2800" dirty="0"/>
              <a:t> ∈ G gilt:</a:t>
            </a:r>
            <a:br>
              <a:rPr lang="de-DE" sz="2800" dirty="0"/>
            </a:br>
            <a:r>
              <a:rPr lang="de-DE" sz="2800" dirty="0"/>
              <a:t>f(a ⃘</a:t>
            </a:r>
            <a:r>
              <a:rPr lang="de-DE" sz="2800" baseline="-25000" dirty="0" err="1"/>
              <a:t>g</a:t>
            </a:r>
            <a:r>
              <a:rPr lang="de-DE" sz="2800" dirty="0"/>
              <a:t> b) = f(a) ⃘</a:t>
            </a:r>
            <a:r>
              <a:rPr lang="de-DE" sz="2800" baseline="-25000" dirty="0"/>
              <a:t>f</a:t>
            </a:r>
            <a:r>
              <a:rPr lang="de-DE" sz="2800" dirty="0"/>
              <a:t> f(b)</a:t>
            </a:r>
          </a:p>
          <a:p>
            <a:endParaRPr lang="de-DE" sz="2800" dirty="0"/>
          </a:p>
          <a:p>
            <a:r>
              <a:rPr lang="de-DE" sz="2800" dirty="0"/>
              <a:t>Seien (R,+</a:t>
            </a:r>
            <a:r>
              <a:rPr lang="de-DE" sz="2800" baseline="-25000" dirty="0" err="1"/>
              <a:t>r</a:t>
            </a:r>
            <a:r>
              <a:rPr lang="de-DE" sz="2800" dirty="0"/>
              <a:t>,*</a:t>
            </a:r>
            <a:r>
              <a:rPr lang="de-DE" sz="2800" baseline="-25000" dirty="0" err="1"/>
              <a:t>r</a:t>
            </a:r>
            <a:r>
              <a:rPr lang="de-DE" sz="2800" dirty="0"/>
              <a:t>) und (S,+</a:t>
            </a:r>
            <a:r>
              <a:rPr lang="de-DE" sz="2800" baseline="-25000" dirty="0"/>
              <a:t>s</a:t>
            </a:r>
            <a:r>
              <a:rPr lang="de-DE" sz="2800" dirty="0"/>
              <a:t>,*</a:t>
            </a:r>
            <a:r>
              <a:rPr lang="de-DE" sz="2800" baseline="-25000" dirty="0"/>
              <a:t>s</a:t>
            </a:r>
            <a:r>
              <a:rPr lang="de-DE" sz="2800" dirty="0"/>
              <a:t>) Ringe, dann heißt die Abbildung</a:t>
            </a:r>
            <a:br>
              <a:rPr lang="de-DE" sz="2800" dirty="0"/>
            </a:br>
            <a:r>
              <a:rPr lang="de-DE" sz="2800" dirty="0"/>
              <a:t>f: R ⟶ S </a:t>
            </a:r>
            <a:r>
              <a:rPr lang="de-DE" sz="2800" b="1" dirty="0"/>
              <a:t>Ringhomomorphismus</a:t>
            </a:r>
            <a:r>
              <a:rPr lang="de-DE" sz="2800" dirty="0"/>
              <a:t>, wenn ∀</a:t>
            </a:r>
            <a:r>
              <a:rPr lang="de-DE" sz="2800" dirty="0" err="1"/>
              <a:t>a,b</a:t>
            </a:r>
            <a:r>
              <a:rPr lang="de-DE" sz="2800" dirty="0"/>
              <a:t> ∈ R gilt:</a:t>
            </a:r>
            <a:br>
              <a:rPr lang="de-DE" sz="2800" dirty="0"/>
            </a:br>
            <a:r>
              <a:rPr lang="de-DE" sz="2800" dirty="0"/>
              <a:t>f(a +</a:t>
            </a:r>
            <a:r>
              <a:rPr lang="de-DE" sz="2800" baseline="-25000" dirty="0" err="1"/>
              <a:t>r</a:t>
            </a:r>
            <a:r>
              <a:rPr lang="de-DE" sz="2800" dirty="0"/>
              <a:t> b) = f(a) +</a:t>
            </a:r>
            <a:r>
              <a:rPr lang="de-DE" sz="2800" baseline="-25000" dirty="0"/>
              <a:t>s</a:t>
            </a:r>
            <a:r>
              <a:rPr lang="de-DE" sz="2800" dirty="0"/>
              <a:t> f(b)</a:t>
            </a:r>
            <a:br>
              <a:rPr lang="de-DE" sz="2800" dirty="0"/>
            </a:br>
            <a:r>
              <a:rPr lang="de-DE" sz="2800" dirty="0"/>
              <a:t>f(a *</a:t>
            </a:r>
            <a:r>
              <a:rPr lang="de-DE" sz="2800" baseline="-25000" dirty="0" err="1"/>
              <a:t>r</a:t>
            </a:r>
            <a:r>
              <a:rPr lang="de-DE" sz="2800" dirty="0"/>
              <a:t> b) = f(a) *</a:t>
            </a:r>
            <a:r>
              <a:rPr lang="de-DE" sz="2800" baseline="-25000" dirty="0"/>
              <a:t>s</a:t>
            </a:r>
            <a:r>
              <a:rPr lang="de-DE" sz="2800" dirty="0"/>
              <a:t> f(b)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95208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1416</Words>
  <Application>Microsoft Office PowerPoint</Application>
  <PresentationFormat>Breitbild</PresentationFormat>
  <Paragraphs>289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Cambria Math</vt:lpstr>
      <vt:lpstr>Tw Cen MT</vt:lpstr>
      <vt:lpstr>Wingdings</vt:lpstr>
      <vt:lpstr>Wingdings 3</vt:lpstr>
      <vt:lpstr>Integral</vt:lpstr>
      <vt:lpstr>Homomorphe Verschlüsselung</vt:lpstr>
      <vt:lpstr>Übersicht</vt:lpstr>
      <vt:lpstr>Motivation</vt:lpstr>
      <vt:lpstr>Beispiel</vt:lpstr>
      <vt:lpstr>Was heißt Homomorph?</vt:lpstr>
      <vt:lpstr>PowerPoint-Präsentation</vt:lpstr>
      <vt:lpstr>Was heißt Homomorph?</vt:lpstr>
      <vt:lpstr>PowerPoint-Präsentation</vt:lpstr>
      <vt:lpstr>Was heißt Homomorph?</vt:lpstr>
      <vt:lpstr>Historische entwicklung</vt:lpstr>
      <vt:lpstr>Varianten</vt:lpstr>
      <vt:lpstr>Beispiel (additiv-homomorph) </vt:lpstr>
      <vt:lpstr>Beispiel (Multipikativ-homomorph) </vt:lpstr>
      <vt:lpstr>PowerPoint-Präsentation</vt:lpstr>
      <vt:lpstr>Teilhomomorphe Verschlüsselungen</vt:lpstr>
      <vt:lpstr>RSA</vt:lpstr>
      <vt:lpstr>Erläuterung: Teilhomomorphie RSA</vt:lpstr>
      <vt:lpstr>Padded RSA - OAEP</vt:lpstr>
      <vt:lpstr>Komponenten OAEP</vt:lpstr>
      <vt:lpstr>Komponenten OAEP</vt:lpstr>
      <vt:lpstr>Ablauf OAEP - Verschlüsselung</vt:lpstr>
      <vt:lpstr>Ablauf OAEP - Entschlüsselung</vt:lpstr>
      <vt:lpstr>RSA-OAEP / RSA</vt:lpstr>
      <vt:lpstr>Goldwasser-Micali</vt:lpstr>
      <vt:lpstr>GM: Quadratischer Rest</vt:lpstr>
      <vt:lpstr>GM: Setup/Keygen</vt:lpstr>
      <vt:lpstr>GM: Ver-/Entschlüsselung</vt:lpstr>
      <vt:lpstr>GM: Teilhomomorphie</vt:lpstr>
      <vt:lpstr>Paillier</vt:lpstr>
      <vt:lpstr>Paillier KeyGen</vt:lpstr>
      <vt:lpstr>Paillier Verschlüsselung</vt:lpstr>
      <vt:lpstr>Paillier Entschlüsselung</vt:lpstr>
      <vt:lpstr>Paillier HOmomorphie</vt:lpstr>
      <vt:lpstr>Vollhomomorphe Verschlüsselungen</vt:lpstr>
      <vt:lpstr>Vollhomomorphismen</vt:lpstr>
      <vt:lpstr>Aktuelle Laufzeiten</vt:lpstr>
      <vt:lpstr>Probleme</vt:lpstr>
      <vt:lpstr>Hybrid-Homomorph</vt:lpstr>
      <vt:lpstr>Hybrid-Homomorph</vt:lpstr>
      <vt:lpstr>Praktischer Teil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Tanja Kohler</cp:lastModifiedBy>
  <cp:revision>67</cp:revision>
  <dcterms:created xsi:type="dcterms:W3CDTF">2019-06-20T10:08:50Z</dcterms:created>
  <dcterms:modified xsi:type="dcterms:W3CDTF">2019-06-21T08:16:21Z</dcterms:modified>
</cp:coreProperties>
</file>