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Cambria"/>
              </a:rPr>
              <a:t>Mastertitelformat bearbeiten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AAC454F-5686-4A93-A4DF-90005646B6F4}" type="datetime1">
              <a:rPr b="0" lang="en-US" sz="1000" spc="-1" strike="noStrike">
                <a:solidFill>
                  <a:srgbClr val="0d0d0d"/>
                </a:solidFill>
                <a:latin typeface="Cambria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CF328EC-95AF-4D1A-8224-C3A2AD1E03D9}" type="slidenum">
              <a:rPr b="0" lang="en-US" sz="1000" spc="-1" strike="noStrike">
                <a:solidFill>
                  <a:srgbClr val="0d0d0d"/>
                </a:solidFill>
                <a:latin typeface="Cambri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Cambria"/>
              </a:rPr>
              <a:t>Mastertitelformat bearbeiten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54520" cy="4023000"/>
          </a:xfrm>
          <a:prstGeom prst="rect">
            <a:avLst/>
          </a:prstGeom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3" marL="59436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4" marL="77724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989320" y="2286000"/>
            <a:ext cx="4754520" cy="4023000"/>
          </a:xfrm>
          <a:prstGeom prst="rect">
            <a:avLst/>
          </a:prstGeom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3" marL="59436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4" marL="77724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8E11C3A-BA86-43F8-95C7-0FE5451A388B}" type="datetime1">
              <a:rPr b="0" lang="en-US" sz="1000" spc="-1" strike="noStrike">
                <a:solidFill>
                  <a:srgbClr val="0d0d0d"/>
                </a:solidFill>
                <a:latin typeface="Cambria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1FE074-3777-49F0-A382-B9CED19B67FD}" type="slidenum">
              <a:rPr b="0" lang="en-US" sz="1000" spc="-1" strike="noStrike">
                <a:solidFill>
                  <a:srgbClr val="0d0d0d"/>
                </a:solidFill>
                <a:latin typeface="Cambria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Cambria"/>
              </a:rPr>
              <a:t>Mastertitelformat bearbeiten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024200" y="2179800"/>
            <a:ext cx="4754520" cy="822600"/>
          </a:xfrm>
          <a:prstGeom prst="rect">
            <a:avLst/>
          </a:prstGeom>
        </p:spPr>
        <p:txBody>
          <a:bodyPr lIns="137160" rIns="137160" anchor="ctr">
            <a:normAutofit/>
          </a:bodyPr>
          <a:p>
            <a:pPr>
              <a:lnSpc>
                <a:spcPct val="90000"/>
              </a:lnSpc>
            </a:pPr>
            <a:r>
              <a:rPr b="0" lang="en-US" sz="2300" spc="-1" strike="noStrike">
                <a:solidFill>
                  <a:srgbClr val="1cade4"/>
                </a:solidFill>
                <a:latin typeface="Calibri"/>
              </a:rPr>
              <a:t>Mastertextformat bearbeiten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024200" y="2967840"/>
            <a:ext cx="4754520" cy="3341160"/>
          </a:xfrm>
          <a:prstGeom prst="rect">
            <a:avLst/>
          </a:prstGeom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3" marL="59436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4" marL="77724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5990760" y="2179800"/>
            <a:ext cx="4754520" cy="822600"/>
          </a:xfrm>
          <a:prstGeom prst="rect">
            <a:avLst/>
          </a:prstGeom>
        </p:spPr>
        <p:txBody>
          <a:bodyPr lIns="137160" rIns="137160" anchor="ctr">
            <a:normAutofit/>
          </a:bodyPr>
          <a:p>
            <a:pPr>
              <a:lnSpc>
                <a:spcPct val="90000"/>
              </a:lnSpc>
              <a:spcBef>
                <a:spcPts val="1800"/>
              </a:spcBef>
            </a:pPr>
            <a:r>
              <a:rPr b="0" lang="en-US" sz="2300" spc="-1" strike="noStrike">
                <a:solidFill>
                  <a:srgbClr val="1cade4"/>
                </a:solidFill>
                <a:latin typeface="Calibri"/>
              </a:rPr>
              <a:t>Mastertextformat bearbeiten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5990760" y="2967840"/>
            <a:ext cx="4754520" cy="3341160"/>
          </a:xfrm>
          <a:prstGeom prst="rect">
            <a:avLst/>
          </a:prstGeom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3" marL="59436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4" marL="77724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5714B0F-5001-477C-9F67-3E1445CAC3DE}" type="datetime1">
              <a:rPr b="0" lang="en-US" sz="1000" spc="-1" strike="noStrike">
                <a:solidFill>
                  <a:srgbClr val="0d0d0d"/>
                </a:solidFill>
                <a:latin typeface="Cambria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6" name="PlaceHolder 9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2D76656-1AD4-43AB-B83F-F078E249D1B2}" type="slidenum">
              <a:rPr b="0" lang="en-US" sz="1000" spc="-1" strike="noStrike">
                <a:solidFill>
                  <a:srgbClr val="0d0d0d"/>
                </a:solidFill>
                <a:latin typeface="Cambri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Cambria"/>
              </a:rPr>
              <a:t>Mastertitelformat bearbeiten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3" marL="59436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4" marL="77724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F4B35C3-E2ED-44C4-8E47-A098B4681D71}" type="datetime1">
              <a:rPr b="0" lang="en-US" sz="1000" spc="-1" strike="noStrike">
                <a:solidFill>
                  <a:srgbClr val="0d0d0d"/>
                </a:solidFill>
                <a:latin typeface="Cambria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CB0F6F7-F7B7-46D2-A0CC-AF0EAD1FCCDA}" type="slidenum">
              <a:rPr b="0" lang="en-US" sz="1000" spc="-1" strike="noStrike">
                <a:solidFill>
                  <a:srgbClr val="0d0d0d"/>
                </a:solidFill>
                <a:latin typeface="Cambria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Cambria"/>
              </a:rPr>
              <a:t>Mastertitelformat bearbeiten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149CC70-2494-49DC-B020-4B9D137B361E}" type="datetime1">
              <a:rPr b="0" lang="en-US" sz="1000" spc="-1" strike="noStrike">
                <a:solidFill>
                  <a:srgbClr val="0d0d0d"/>
                </a:solidFill>
                <a:latin typeface="Cambria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2" name="PlaceHolder 8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168F02F-3CD8-4EB6-8843-928D8E3CBC17}" type="slidenum">
              <a:rPr b="0" lang="en-US" sz="1000" spc="-1" strike="noStrike">
                <a:solidFill>
                  <a:srgbClr val="0d0d0d"/>
                </a:solidFill>
                <a:latin typeface="Cambri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3" name="Line 9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Cambria"/>
              </a:rPr>
              <a:t>Mastertitelformat bearbeiten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80210EC-39CA-4287-A0A9-598595406827}" type="datetime1">
              <a:rPr b="0" lang="en-US" sz="1000" spc="-1" strike="noStrike">
                <a:solidFill>
                  <a:srgbClr val="0d0d0d"/>
                </a:solidFill>
                <a:latin typeface="Cambria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790CA25-5183-4107-BCC4-09F82302B2E4}" type="slidenum">
              <a:rPr b="0" lang="en-US" sz="1000" spc="-1" strike="noStrike">
                <a:solidFill>
                  <a:srgbClr val="0d0d0d"/>
                </a:solidFill>
                <a:latin typeface="Cambri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27" name="Line 8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Cambria"/>
              </a:rPr>
              <a:t>Mastertitelformat bearbeiten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Mastertextformat bearbeiten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468029F-3564-4EDC-8824-836B876A5F0A}" type="datetime1">
              <a:rPr b="0" lang="en-US" sz="1000" spc="-1" strike="noStrike">
                <a:solidFill>
                  <a:srgbClr val="0d0d0d"/>
                </a:solidFill>
                <a:latin typeface="Cambria"/>
              </a:rPr>
              <a:t>06/21/2019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72" name="PlaceHolder 8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E27E727-5703-4477-932F-99738307911A}" type="slidenum">
              <a:rPr b="0" lang="en-US" sz="1000" spc="-1" strike="noStrike">
                <a:solidFill>
                  <a:srgbClr val="0d0d0d"/>
                </a:solidFill>
                <a:latin typeface="Cambri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3" name="Line 9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Cambria"/>
              </a:rPr>
              <a:t>AnwendungsGEBIETE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Cloud Computing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E-Voting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2447640" y="1473480"/>
            <a:ext cx="7394760" cy="461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Cambria"/>
              </a:rPr>
              <a:t>Quellen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Cambria"/>
              </a:rPr>
              <a:t>Cloud computing</a:t>
            </a:r>
            <a:endParaRPr b="0" lang="en-US" sz="5000" spc="97" strike="noStrike" cap="all">
              <a:solidFill>
                <a:srgbClr val="0d0d0d"/>
              </a:solidFill>
              <a:latin typeface="Cambria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Gründe für Verschlüsselung: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Gewinn an Datenschutz  durch Homomorphe Verschlüsselung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unklar in welchem Land die Daten gespeichert werden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→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Rechtssprechung des Serverstandortes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Cambria"/>
              </a:rPr>
              <a:t>E-Voting</a:t>
            </a:r>
            <a:endParaRPr b="0" lang="en-US" sz="5000" spc="97" strike="noStrike" cap="all">
              <a:solidFill>
                <a:srgbClr val="0d0d0d"/>
              </a:solidFill>
              <a:latin typeface="Cambria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Anforderungen: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Manipulationssicherheit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Wahlgeheimnis soll erhalten bleiben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br/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Herausforderungen: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jeder Inernetnutzer kann versuchen in die Wahl einzugreifen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nur Wahlberechtigte dürfen abstimmen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Cambria"/>
              </a:rPr>
              <a:t>E-Voting</a:t>
            </a:r>
            <a:endParaRPr b="0" lang="en-US" sz="5000" spc="97" strike="noStrike" cap="all">
              <a:solidFill>
                <a:srgbClr val="0d0d0d"/>
              </a:solidFill>
              <a:latin typeface="Cambria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Protokoll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Wähler erhält Zugangsdaten zusammen mit Wahlbescheid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Wähler schickt auf der Wahlwebsite seine Stimme ab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Zusätzliche Identitätsprüfung mittels e-ID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Cambria"/>
              </a:rPr>
              <a:t>E-Voting</a:t>
            </a:r>
            <a:endParaRPr b="0" lang="en-US" sz="5000" spc="97" strike="noStrike" cap="all">
              <a:solidFill>
                <a:srgbClr val="0d0d0d"/>
              </a:solidFill>
              <a:latin typeface="Cambria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Angreifer kann sich zwischen Wähler und digitaler Wahlurne schalten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→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lässt sich mittels asymmetrischer Verschlüsselung lösen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“Böser Wahlleiter” - Wahlurnenserver kennt Zusammenhang zwischen Wähler und    jeweiligem Geheimtext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→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Erweiterung des Protokolls mittels Homomorpher Verschlüsselung 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Cambria"/>
              </a:rPr>
              <a:t>E-Voting</a:t>
            </a:r>
            <a:endParaRPr b="0" lang="en-US" sz="5000" spc="97" strike="noStrike" cap="all">
              <a:solidFill>
                <a:srgbClr val="0d0d0d"/>
              </a:solidFill>
              <a:latin typeface="Cambria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Stimmen werden im verschlüsselten Zustand addiert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→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Geheimtext enthält das Gesamtergebnis der Wahl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Secret Sharing - privater Schlüssel wird in Teilen erzeugt, wobei nur je ein Teil an         eine Partei geht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zusätzliche Überprüfungsmöglichkeiten für den Wähler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→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Wähler soll nachvollziehen können, ob die Stimme von der Software korrekt             verarbeitet und ins das Ergebnis integrtiert wurde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-73440" y="0"/>
            <a:ext cx="12265560" cy="704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Cambria"/>
              </a:rPr>
              <a:t>Praktischer Teil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Calibri"/>
              </a:rPr>
              <a:t>E-Voting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Cambria"/>
              </a:rPr>
              <a:t>E-Voting</a:t>
            </a:r>
            <a:endParaRPr b="0" lang="en-US" sz="5000" spc="97" strike="noStrike" cap="all">
              <a:solidFill>
                <a:srgbClr val="0d0d0d"/>
              </a:solidFill>
              <a:latin typeface="Cambria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Simulation einer Europawahl – Verschlüsselung nach Pallier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Stimmabgabe (Verschlüsselung)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Auszählung (Addition der Stimmen)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Auswertung (Entschlüsselung)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113</TotalTime>
  <Application>LibreOffice/6.2.3.2$Linux_X86_64 LibreOffice_project/20$Build-2</Application>
  <Words>714</Words>
  <Paragraphs>140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2019-06-20T10:08:50Z</dcterms:created>
  <dc:creator>Tanja Kohler</dc:creator>
  <dc:description/>
  <dc:language>en-US</dc:language>
  <cp:lastModifiedBy/>
  <dcterms:modified xsi:type="dcterms:W3CDTF">2019-06-21T10:29:23Z</dcterms:modified>
  <cp:revision>68</cp:revision>
  <dc:subject/>
  <dc:title>Homomorphe Verschlüsselungen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