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66" r:id="rId2"/>
    <p:sldId id="265" r:id="rId3"/>
    <p:sldId id="316" r:id="rId4"/>
    <p:sldId id="268" r:id="rId5"/>
    <p:sldId id="299" r:id="rId6"/>
    <p:sldId id="305" r:id="rId7"/>
    <p:sldId id="301" r:id="rId8"/>
    <p:sldId id="302" r:id="rId9"/>
    <p:sldId id="304" r:id="rId10"/>
    <p:sldId id="306" r:id="rId11"/>
    <p:sldId id="307" r:id="rId12"/>
    <p:sldId id="308" r:id="rId13"/>
    <p:sldId id="260" r:id="rId14"/>
    <p:sldId id="26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315" r:id="rId32"/>
    <p:sldId id="318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7" r:id="rId41"/>
    <p:sldId id="310" r:id="rId42"/>
    <p:sldId id="258" r:id="rId43"/>
    <p:sldId id="259" r:id="rId44"/>
    <p:sldId id="311" r:id="rId45"/>
    <p:sldId id="312" r:id="rId46"/>
    <p:sldId id="262" r:id="rId47"/>
    <p:sldId id="257" r:id="rId48"/>
    <p:sldId id="313" r:id="rId49"/>
    <p:sldId id="314" r:id="rId50"/>
    <p:sldId id="27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710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CA552-99EB-4961-9EEA-ABFF0E158B70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9D19EF89-26EA-4AD4-8FD0-53B113F90901}">
      <dgm:prSet phldrT="[Text]" custT="1"/>
      <dgm:spPr/>
      <dgm:t>
        <a:bodyPr/>
        <a:lstStyle/>
        <a:p>
          <a:r>
            <a:rPr lang="de-AT" sz="2000" dirty="0"/>
            <a:t>Daten verschlüsseln</a:t>
          </a:r>
        </a:p>
      </dgm:t>
    </dgm:pt>
    <dgm:pt modelId="{35BBEE61-8A33-4E54-9A6E-EBF1CA07E5A1}" type="parTrans" cxnId="{91FEF0A2-352C-4F9A-8E0C-CE1B97DE4469}">
      <dgm:prSet/>
      <dgm:spPr/>
      <dgm:t>
        <a:bodyPr/>
        <a:lstStyle/>
        <a:p>
          <a:endParaRPr lang="de-AT"/>
        </a:p>
      </dgm:t>
    </dgm:pt>
    <dgm:pt modelId="{89838396-B5B5-4FEF-804F-4182BF763335}" type="sibTrans" cxnId="{91FEF0A2-352C-4F9A-8E0C-CE1B97DE4469}">
      <dgm:prSet/>
      <dgm:spPr/>
      <dgm:t>
        <a:bodyPr/>
        <a:lstStyle/>
        <a:p>
          <a:endParaRPr lang="de-AT"/>
        </a:p>
      </dgm:t>
    </dgm:pt>
    <dgm:pt modelId="{B03073CC-A5AA-4ED6-A89E-A64C452B1F5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sz="2000" dirty="0"/>
            <a:t>Daten bearbeiten</a:t>
          </a:r>
        </a:p>
      </dgm:t>
    </dgm:pt>
    <dgm:pt modelId="{E6C9C593-CFEF-46BF-9DCA-28067F923012}" type="parTrans" cxnId="{46F4672D-1AD7-4D6C-B385-4AA531DF3349}">
      <dgm:prSet/>
      <dgm:spPr/>
      <dgm:t>
        <a:bodyPr/>
        <a:lstStyle/>
        <a:p>
          <a:endParaRPr lang="de-AT"/>
        </a:p>
      </dgm:t>
    </dgm:pt>
    <dgm:pt modelId="{614605FD-8D9C-40D2-A1C5-75B21C8A49EB}" type="sibTrans" cxnId="{46F4672D-1AD7-4D6C-B385-4AA531DF3349}">
      <dgm:prSet/>
      <dgm:spPr/>
      <dgm:t>
        <a:bodyPr/>
        <a:lstStyle/>
        <a:p>
          <a:endParaRPr lang="de-AT"/>
        </a:p>
      </dgm:t>
    </dgm:pt>
    <dgm:pt modelId="{14D8DE4E-556A-4FDF-A7C1-0B2D233112F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sz="2000" dirty="0"/>
            <a:t>Daten verschlüsseln</a:t>
          </a:r>
        </a:p>
      </dgm:t>
    </dgm:pt>
    <dgm:pt modelId="{1304224A-65BD-4F14-B24A-59ABD7C1E1B2}" type="parTrans" cxnId="{45A48509-B6B8-4996-9A33-6FB74727DBD5}">
      <dgm:prSet/>
      <dgm:spPr/>
      <dgm:t>
        <a:bodyPr/>
        <a:lstStyle/>
        <a:p>
          <a:endParaRPr lang="de-AT"/>
        </a:p>
      </dgm:t>
    </dgm:pt>
    <dgm:pt modelId="{B542DB18-083A-4204-96AF-75763B169CBD}" type="sibTrans" cxnId="{45A48509-B6B8-4996-9A33-6FB74727DBD5}">
      <dgm:prSet/>
      <dgm:spPr/>
      <dgm:t>
        <a:bodyPr/>
        <a:lstStyle/>
        <a:p>
          <a:endParaRPr lang="de-AT"/>
        </a:p>
      </dgm:t>
    </dgm:pt>
    <dgm:pt modelId="{8EC67D8B-D37C-4B80-B3D5-EAAB93BDA401}">
      <dgm:prSet phldrT="[Text]" custT="1"/>
      <dgm:spPr/>
      <dgm:t>
        <a:bodyPr/>
        <a:lstStyle/>
        <a:p>
          <a:r>
            <a:rPr lang="de-AT" sz="2000" dirty="0"/>
            <a:t>Daten entschlüsseln</a:t>
          </a:r>
        </a:p>
      </dgm:t>
    </dgm:pt>
    <dgm:pt modelId="{5B3A0F46-BC3A-4EE9-AB93-551C5428C4FE}" type="parTrans" cxnId="{CCA7DE82-B6A7-496F-8472-C95E75AB6962}">
      <dgm:prSet/>
      <dgm:spPr/>
      <dgm:t>
        <a:bodyPr/>
        <a:lstStyle/>
        <a:p>
          <a:endParaRPr lang="de-AT"/>
        </a:p>
      </dgm:t>
    </dgm:pt>
    <dgm:pt modelId="{075F134D-EA4B-44E4-90DF-3A420949C4AB}" type="sibTrans" cxnId="{CCA7DE82-B6A7-496F-8472-C95E75AB6962}">
      <dgm:prSet/>
      <dgm:spPr/>
      <dgm:t>
        <a:bodyPr/>
        <a:lstStyle/>
        <a:p>
          <a:endParaRPr lang="de-AT"/>
        </a:p>
      </dgm:t>
    </dgm:pt>
    <dgm:pt modelId="{800DE97F-8313-4CDB-BB11-E48B9B525A2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sz="2000" dirty="0"/>
            <a:t>Daten entschlüsseln</a:t>
          </a:r>
        </a:p>
      </dgm:t>
    </dgm:pt>
    <dgm:pt modelId="{EBD3E939-809A-443E-925C-D20AC5E9EF10}" type="parTrans" cxnId="{58DA50B2-FCC3-4106-B16C-08EA810F639F}">
      <dgm:prSet/>
      <dgm:spPr/>
      <dgm:t>
        <a:bodyPr/>
        <a:lstStyle/>
        <a:p>
          <a:endParaRPr lang="de-AT"/>
        </a:p>
      </dgm:t>
    </dgm:pt>
    <dgm:pt modelId="{ADC3431C-5C20-4AA4-89A8-D10557A157F6}" type="sibTrans" cxnId="{58DA50B2-FCC3-4106-B16C-08EA810F639F}">
      <dgm:prSet/>
      <dgm:spPr/>
      <dgm:t>
        <a:bodyPr/>
        <a:lstStyle/>
        <a:p>
          <a:endParaRPr lang="de-AT"/>
        </a:p>
      </dgm:t>
    </dgm:pt>
    <dgm:pt modelId="{C8F7F09F-B58B-40B6-B896-F4852D9A6CA8}" type="pres">
      <dgm:prSet presAssocID="{9B4CA552-99EB-4961-9EEA-ABFF0E158B70}" presName="Name0" presStyleCnt="0">
        <dgm:presLayoutVars>
          <dgm:dir/>
          <dgm:animLvl val="lvl"/>
          <dgm:resizeHandles val="exact"/>
        </dgm:presLayoutVars>
      </dgm:prSet>
      <dgm:spPr/>
    </dgm:pt>
    <dgm:pt modelId="{C24F66A9-97A8-4398-B017-DDC9B8AF53F7}" type="pres">
      <dgm:prSet presAssocID="{8EC67D8B-D37C-4B80-B3D5-EAAB93BDA401}" presName="boxAndChildren" presStyleCnt="0"/>
      <dgm:spPr/>
    </dgm:pt>
    <dgm:pt modelId="{01076553-3E4B-45D5-AF62-4837AC39937F}" type="pres">
      <dgm:prSet presAssocID="{8EC67D8B-D37C-4B80-B3D5-EAAB93BDA401}" presName="parentTextBox" presStyleLbl="node1" presStyleIdx="0" presStyleCnt="5"/>
      <dgm:spPr/>
    </dgm:pt>
    <dgm:pt modelId="{E56CC46A-4EBE-4C95-945C-8B83E06D1635}" type="pres">
      <dgm:prSet presAssocID="{B542DB18-083A-4204-96AF-75763B169CBD}" presName="sp" presStyleCnt="0"/>
      <dgm:spPr/>
    </dgm:pt>
    <dgm:pt modelId="{5A197786-9D47-40CF-991D-8708513E9753}" type="pres">
      <dgm:prSet presAssocID="{14D8DE4E-556A-4FDF-A7C1-0B2D233112F2}" presName="arrowAndChildren" presStyleCnt="0"/>
      <dgm:spPr/>
    </dgm:pt>
    <dgm:pt modelId="{82BE25DB-8316-4A42-9434-6D5DFB83037B}" type="pres">
      <dgm:prSet presAssocID="{14D8DE4E-556A-4FDF-A7C1-0B2D233112F2}" presName="parentTextArrow" presStyleLbl="node1" presStyleIdx="1" presStyleCnt="5"/>
      <dgm:spPr/>
    </dgm:pt>
    <dgm:pt modelId="{FAE09053-372C-4FF6-8331-DFC818A9AAD1}" type="pres">
      <dgm:prSet presAssocID="{614605FD-8D9C-40D2-A1C5-75B21C8A49EB}" presName="sp" presStyleCnt="0"/>
      <dgm:spPr/>
    </dgm:pt>
    <dgm:pt modelId="{08628BBC-EB39-4F31-BC8B-7F98CC87176E}" type="pres">
      <dgm:prSet presAssocID="{B03073CC-A5AA-4ED6-A89E-A64C452B1F54}" presName="arrowAndChildren" presStyleCnt="0"/>
      <dgm:spPr/>
    </dgm:pt>
    <dgm:pt modelId="{F0350EAE-1092-49F4-B2B1-A1219F585418}" type="pres">
      <dgm:prSet presAssocID="{B03073CC-A5AA-4ED6-A89E-A64C452B1F54}" presName="parentTextArrow" presStyleLbl="node1" presStyleIdx="2" presStyleCnt="5"/>
      <dgm:spPr/>
    </dgm:pt>
    <dgm:pt modelId="{4D31C2AF-A7EF-4455-BF9D-FF509DF77C1B}" type="pres">
      <dgm:prSet presAssocID="{ADC3431C-5C20-4AA4-89A8-D10557A157F6}" presName="sp" presStyleCnt="0"/>
      <dgm:spPr/>
    </dgm:pt>
    <dgm:pt modelId="{D8137450-F39F-4D77-AF03-CA2566EE2B80}" type="pres">
      <dgm:prSet presAssocID="{800DE97F-8313-4CDB-BB11-E48B9B525A23}" presName="arrowAndChildren" presStyleCnt="0"/>
      <dgm:spPr/>
    </dgm:pt>
    <dgm:pt modelId="{A74A44F1-84F5-4128-9E35-2E5DE0DA141B}" type="pres">
      <dgm:prSet presAssocID="{800DE97F-8313-4CDB-BB11-E48B9B525A23}" presName="parentTextArrow" presStyleLbl="node1" presStyleIdx="3" presStyleCnt="5"/>
      <dgm:spPr/>
    </dgm:pt>
    <dgm:pt modelId="{0612A233-DD1F-4176-8E36-73F28CB8B54E}" type="pres">
      <dgm:prSet presAssocID="{89838396-B5B5-4FEF-804F-4182BF763335}" presName="sp" presStyleCnt="0"/>
      <dgm:spPr/>
    </dgm:pt>
    <dgm:pt modelId="{8D732863-7273-424C-BB8D-97A2719B87E4}" type="pres">
      <dgm:prSet presAssocID="{9D19EF89-26EA-4AD4-8FD0-53B113F90901}" presName="arrowAndChildren" presStyleCnt="0"/>
      <dgm:spPr/>
    </dgm:pt>
    <dgm:pt modelId="{C1A89A7B-93FF-408D-9661-0D6637481F31}" type="pres">
      <dgm:prSet presAssocID="{9D19EF89-26EA-4AD4-8FD0-53B113F90901}" presName="parentTextArrow" presStyleLbl="node1" presStyleIdx="4" presStyleCnt="5"/>
      <dgm:spPr/>
    </dgm:pt>
  </dgm:ptLst>
  <dgm:cxnLst>
    <dgm:cxn modelId="{45A48509-B6B8-4996-9A33-6FB74727DBD5}" srcId="{9B4CA552-99EB-4961-9EEA-ABFF0E158B70}" destId="{14D8DE4E-556A-4FDF-A7C1-0B2D233112F2}" srcOrd="3" destOrd="0" parTransId="{1304224A-65BD-4F14-B24A-59ABD7C1E1B2}" sibTransId="{B542DB18-083A-4204-96AF-75763B169CBD}"/>
    <dgm:cxn modelId="{6663D127-1AE8-400B-8061-A4787258E3D3}" type="presOf" srcId="{9D19EF89-26EA-4AD4-8FD0-53B113F90901}" destId="{C1A89A7B-93FF-408D-9661-0D6637481F31}" srcOrd="0" destOrd="0" presId="urn:microsoft.com/office/officeart/2005/8/layout/process4"/>
    <dgm:cxn modelId="{46F4672D-1AD7-4D6C-B385-4AA531DF3349}" srcId="{9B4CA552-99EB-4961-9EEA-ABFF0E158B70}" destId="{B03073CC-A5AA-4ED6-A89E-A64C452B1F54}" srcOrd="2" destOrd="0" parTransId="{E6C9C593-CFEF-46BF-9DCA-28067F923012}" sibTransId="{614605FD-8D9C-40D2-A1C5-75B21C8A49EB}"/>
    <dgm:cxn modelId="{BAE88B40-022B-4573-89C7-9307679E4232}" type="presOf" srcId="{14D8DE4E-556A-4FDF-A7C1-0B2D233112F2}" destId="{82BE25DB-8316-4A42-9434-6D5DFB83037B}" srcOrd="0" destOrd="0" presId="urn:microsoft.com/office/officeart/2005/8/layout/process4"/>
    <dgm:cxn modelId="{F335E559-CBCA-4A9B-8E6F-2D6FF2918706}" type="presOf" srcId="{9B4CA552-99EB-4961-9EEA-ABFF0E158B70}" destId="{C8F7F09F-B58B-40B6-B896-F4852D9A6CA8}" srcOrd="0" destOrd="0" presId="urn:microsoft.com/office/officeart/2005/8/layout/process4"/>
    <dgm:cxn modelId="{CCA7DE82-B6A7-496F-8472-C95E75AB6962}" srcId="{9B4CA552-99EB-4961-9EEA-ABFF0E158B70}" destId="{8EC67D8B-D37C-4B80-B3D5-EAAB93BDA401}" srcOrd="4" destOrd="0" parTransId="{5B3A0F46-BC3A-4EE9-AB93-551C5428C4FE}" sibTransId="{075F134D-EA4B-44E4-90DF-3A420949C4AB}"/>
    <dgm:cxn modelId="{91FEF0A2-352C-4F9A-8E0C-CE1B97DE4469}" srcId="{9B4CA552-99EB-4961-9EEA-ABFF0E158B70}" destId="{9D19EF89-26EA-4AD4-8FD0-53B113F90901}" srcOrd="0" destOrd="0" parTransId="{35BBEE61-8A33-4E54-9A6E-EBF1CA07E5A1}" sibTransId="{89838396-B5B5-4FEF-804F-4182BF763335}"/>
    <dgm:cxn modelId="{A7A9E8A6-4AF4-49A4-A450-3D3E70AC8658}" type="presOf" srcId="{800DE97F-8313-4CDB-BB11-E48B9B525A23}" destId="{A74A44F1-84F5-4128-9E35-2E5DE0DA141B}" srcOrd="0" destOrd="0" presId="urn:microsoft.com/office/officeart/2005/8/layout/process4"/>
    <dgm:cxn modelId="{58DA50B2-FCC3-4106-B16C-08EA810F639F}" srcId="{9B4CA552-99EB-4961-9EEA-ABFF0E158B70}" destId="{800DE97F-8313-4CDB-BB11-E48B9B525A23}" srcOrd="1" destOrd="0" parTransId="{EBD3E939-809A-443E-925C-D20AC5E9EF10}" sibTransId="{ADC3431C-5C20-4AA4-89A8-D10557A157F6}"/>
    <dgm:cxn modelId="{B884FAB7-E004-4CFA-B85A-6E0907A85B35}" type="presOf" srcId="{B03073CC-A5AA-4ED6-A89E-A64C452B1F54}" destId="{F0350EAE-1092-49F4-B2B1-A1219F585418}" srcOrd="0" destOrd="0" presId="urn:microsoft.com/office/officeart/2005/8/layout/process4"/>
    <dgm:cxn modelId="{DE1E83CC-B50B-4739-8335-7334B695FBD9}" type="presOf" srcId="{8EC67D8B-D37C-4B80-B3D5-EAAB93BDA401}" destId="{01076553-3E4B-45D5-AF62-4837AC39937F}" srcOrd="0" destOrd="0" presId="urn:microsoft.com/office/officeart/2005/8/layout/process4"/>
    <dgm:cxn modelId="{E75261BF-9F8C-499D-9986-8D52C6164151}" type="presParOf" srcId="{C8F7F09F-B58B-40B6-B896-F4852D9A6CA8}" destId="{C24F66A9-97A8-4398-B017-DDC9B8AF53F7}" srcOrd="0" destOrd="0" presId="urn:microsoft.com/office/officeart/2005/8/layout/process4"/>
    <dgm:cxn modelId="{18A3E1F0-FF20-4F59-8832-A2B50C33A9D4}" type="presParOf" srcId="{C24F66A9-97A8-4398-B017-DDC9B8AF53F7}" destId="{01076553-3E4B-45D5-AF62-4837AC39937F}" srcOrd="0" destOrd="0" presId="urn:microsoft.com/office/officeart/2005/8/layout/process4"/>
    <dgm:cxn modelId="{0F705F79-3B5F-447C-B145-9BE57727F87F}" type="presParOf" srcId="{C8F7F09F-B58B-40B6-B896-F4852D9A6CA8}" destId="{E56CC46A-4EBE-4C95-945C-8B83E06D1635}" srcOrd="1" destOrd="0" presId="urn:microsoft.com/office/officeart/2005/8/layout/process4"/>
    <dgm:cxn modelId="{F15E9093-1F4F-42A1-8C02-8D28FBF6B36E}" type="presParOf" srcId="{C8F7F09F-B58B-40B6-B896-F4852D9A6CA8}" destId="{5A197786-9D47-40CF-991D-8708513E9753}" srcOrd="2" destOrd="0" presId="urn:microsoft.com/office/officeart/2005/8/layout/process4"/>
    <dgm:cxn modelId="{F2B3C172-9441-4FEA-A008-1E223616EDC1}" type="presParOf" srcId="{5A197786-9D47-40CF-991D-8708513E9753}" destId="{82BE25DB-8316-4A42-9434-6D5DFB83037B}" srcOrd="0" destOrd="0" presId="urn:microsoft.com/office/officeart/2005/8/layout/process4"/>
    <dgm:cxn modelId="{E463D278-BC51-4AED-BFF5-9992DAF51742}" type="presParOf" srcId="{C8F7F09F-B58B-40B6-B896-F4852D9A6CA8}" destId="{FAE09053-372C-4FF6-8331-DFC818A9AAD1}" srcOrd="3" destOrd="0" presId="urn:microsoft.com/office/officeart/2005/8/layout/process4"/>
    <dgm:cxn modelId="{F5407540-3A29-4901-BDB9-D5DD33051AF0}" type="presParOf" srcId="{C8F7F09F-B58B-40B6-B896-F4852D9A6CA8}" destId="{08628BBC-EB39-4F31-BC8B-7F98CC87176E}" srcOrd="4" destOrd="0" presId="urn:microsoft.com/office/officeart/2005/8/layout/process4"/>
    <dgm:cxn modelId="{745810C9-D354-457D-BF3A-903EB035C6C9}" type="presParOf" srcId="{08628BBC-EB39-4F31-BC8B-7F98CC87176E}" destId="{F0350EAE-1092-49F4-B2B1-A1219F585418}" srcOrd="0" destOrd="0" presId="urn:microsoft.com/office/officeart/2005/8/layout/process4"/>
    <dgm:cxn modelId="{DC5DAA56-A976-4944-BEDF-FE89D77FE558}" type="presParOf" srcId="{C8F7F09F-B58B-40B6-B896-F4852D9A6CA8}" destId="{4D31C2AF-A7EF-4455-BF9D-FF509DF77C1B}" srcOrd="5" destOrd="0" presId="urn:microsoft.com/office/officeart/2005/8/layout/process4"/>
    <dgm:cxn modelId="{0C5298F2-B0CF-42B0-B271-A3131824C4D4}" type="presParOf" srcId="{C8F7F09F-B58B-40B6-B896-F4852D9A6CA8}" destId="{D8137450-F39F-4D77-AF03-CA2566EE2B80}" srcOrd="6" destOrd="0" presId="urn:microsoft.com/office/officeart/2005/8/layout/process4"/>
    <dgm:cxn modelId="{406DB754-6915-4A16-9DD8-A36F7AE79AAE}" type="presParOf" srcId="{D8137450-F39F-4D77-AF03-CA2566EE2B80}" destId="{A74A44F1-84F5-4128-9E35-2E5DE0DA141B}" srcOrd="0" destOrd="0" presId="urn:microsoft.com/office/officeart/2005/8/layout/process4"/>
    <dgm:cxn modelId="{370DD738-9576-46EE-AA3E-B7E394868BFE}" type="presParOf" srcId="{C8F7F09F-B58B-40B6-B896-F4852D9A6CA8}" destId="{0612A233-DD1F-4176-8E36-73F28CB8B54E}" srcOrd="7" destOrd="0" presId="urn:microsoft.com/office/officeart/2005/8/layout/process4"/>
    <dgm:cxn modelId="{2CCB57F9-D08A-4FD9-9B08-33F0D87F3255}" type="presParOf" srcId="{C8F7F09F-B58B-40B6-B896-F4852D9A6CA8}" destId="{8D732863-7273-424C-BB8D-97A2719B87E4}" srcOrd="8" destOrd="0" presId="urn:microsoft.com/office/officeart/2005/8/layout/process4"/>
    <dgm:cxn modelId="{E61A1745-FE47-46D5-AE5B-A6D4675188BE}" type="presParOf" srcId="{8D732863-7273-424C-BB8D-97A2719B87E4}" destId="{C1A89A7B-93FF-408D-9661-0D6637481F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5C38B-7A56-495A-8529-F631A8B61AB2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47314295-0F81-414A-BE41-8200F9856B43}">
      <dgm:prSet phldrT="[Text]" custT="1"/>
      <dgm:spPr/>
      <dgm:t>
        <a:bodyPr/>
        <a:lstStyle/>
        <a:p>
          <a:r>
            <a:rPr lang="de-AT" sz="2000" dirty="0"/>
            <a:t>Daten verschlüsseln</a:t>
          </a:r>
        </a:p>
      </dgm:t>
    </dgm:pt>
    <dgm:pt modelId="{99F0F1E9-A9D2-4200-BE1F-A4F532494B68}" type="parTrans" cxnId="{AFA07129-90A9-4F19-B544-52B860EAC4F4}">
      <dgm:prSet/>
      <dgm:spPr/>
      <dgm:t>
        <a:bodyPr/>
        <a:lstStyle/>
        <a:p>
          <a:endParaRPr lang="de-AT"/>
        </a:p>
      </dgm:t>
    </dgm:pt>
    <dgm:pt modelId="{CDD8BBD2-56E3-4C75-AD41-F6CE7001E765}" type="sibTrans" cxnId="{AFA07129-90A9-4F19-B544-52B860EAC4F4}">
      <dgm:prSet/>
      <dgm:spPr/>
      <dgm:t>
        <a:bodyPr/>
        <a:lstStyle/>
        <a:p>
          <a:endParaRPr lang="de-AT"/>
        </a:p>
      </dgm:t>
    </dgm:pt>
    <dgm:pt modelId="{F5B791BC-9600-410C-B879-7626CE45CBA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AT" sz="2000" dirty="0"/>
            <a:t>Daten bearbeiten</a:t>
          </a:r>
        </a:p>
      </dgm:t>
    </dgm:pt>
    <dgm:pt modelId="{0E59DEBC-EB1C-44A6-A2B2-4F63CE437683}" type="parTrans" cxnId="{79BEBF94-5E6E-45C4-A613-37F75D6523E2}">
      <dgm:prSet/>
      <dgm:spPr/>
      <dgm:t>
        <a:bodyPr/>
        <a:lstStyle/>
        <a:p>
          <a:endParaRPr lang="de-AT"/>
        </a:p>
      </dgm:t>
    </dgm:pt>
    <dgm:pt modelId="{EC643CBE-3036-4C47-94E5-A3ED41AE3437}" type="sibTrans" cxnId="{79BEBF94-5E6E-45C4-A613-37F75D6523E2}">
      <dgm:prSet/>
      <dgm:spPr/>
      <dgm:t>
        <a:bodyPr/>
        <a:lstStyle/>
        <a:p>
          <a:endParaRPr lang="de-AT"/>
        </a:p>
      </dgm:t>
    </dgm:pt>
    <dgm:pt modelId="{F109D543-3A6E-42E5-A541-88FBB65C1E1D}">
      <dgm:prSet phldrT="[Text]" custT="1"/>
      <dgm:spPr/>
      <dgm:t>
        <a:bodyPr/>
        <a:lstStyle/>
        <a:p>
          <a:r>
            <a:rPr lang="de-AT" sz="2000" dirty="0"/>
            <a:t>Daten entschlüsseln</a:t>
          </a:r>
        </a:p>
      </dgm:t>
    </dgm:pt>
    <dgm:pt modelId="{865F598E-51BE-4363-9FAE-28ADACFAF303}" type="parTrans" cxnId="{2480CF3D-4A0C-4A1F-8A42-A65D73299422}">
      <dgm:prSet/>
      <dgm:spPr/>
      <dgm:t>
        <a:bodyPr/>
        <a:lstStyle/>
        <a:p>
          <a:endParaRPr lang="de-AT"/>
        </a:p>
      </dgm:t>
    </dgm:pt>
    <dgm:pt modelId="{539F0A2C-28E6-479A-B8DC-A0342A7B2D9A}" type="sibTrans" cxnId="{2480CF3D-4A0C-4A1F-8A42-A65D73299422}">
      <dgm:prSet/>
      <dgm:spPr/>
      <dgm:t>
        <a:bodyPr/>
        <a:lstStyle/>
        <a:p>
          <a:endParaRPr lang="de-AT"/>
        </a:p>
      </dgm:t>
    </dgm:pt>
    <dgm:pt modelId="{44B4CDD9-D59A-494A-B384-0B69135E41F7}" type="pres">
      <dgm:prSet presAssocID="{DE15C38B-7A56-495A-8529-F631A8B61AB2}" presName="Name0" presStyleCnt="0">
        <dgm:presLayoutVars>
          <dgm:dir/>
          <dgm:animLvl val="lvl"/>
          <dgm:resizeHandles val="exact"/>
        </dgm:presLayoutVars>
      </dgm:prSet>
      <dgm:spPr/>
    </dgm:pt>
    <dgm:pt modelId="{E6B10FC1-5B1C-41D4-99C5-B62870BF5C3B}" type="pres">
      <dgm:prSet presAssocID="{F109D543-3A6E-42E5-A541-88FBB65C1E1D}" presName="boxAndChildren" presStyleCnt="0"/>
      <dgm:spPr/>
    </dgm:pt>
    <dgm:pt modelId="{53256A18-636E-4EFF-8E32-41BEBE1A2AEC}" type="pres">
      <dgm:prSet presAssocID="{F109D543-3A6E-42E5-A541-88FBB65C1E1D}" presName="parentTextBox" presStyleLbl="node1" presStyleIdx="0" presStyleCnt="3" custScaleY="33107"/>
      <dgm:spPr/>
    </dgm:pt>
    <dgm:pt modelId="{BC265D1C-8BDC-4FEE-97F7-791A7F41FC8B}" type="pres">
      <dgm:prSet presAssocID="{EC643CBE-3036-4C47-94E5-A3ED41AE3437}" presName="sp" presStyleCnt="0"/>
      <dgm:spPr/>
    </dgm:pt>
    <dgm:pt modelId="{C2DDC03D-22EE-4FC2-ADF1-E6817655711D}" type="pres">
      <dgm:prSet presAssocID="{F5B791BC-9600-410C-B879-7626CE45CBA7}" presName="arrowAndChildren" presStyleCnt="0"/>
      <dgm:spPr/>
    </dgm:pt>
    <dgm:pt modelId="{2F81D110-58B7-40BF-A433-1ED3E402B8EF}" type="pres">
      <dgm:prSet presAssocID="{F5B791BC-9600-410C-B879-7626CE45CBA7}" presName="parentTextArrow" presStyleLbl="node1" presStyleIdx="1" presStyleCnt="3"/>
      <dgm:spPr/>
    </dgm:pt>
    <dgm:pt modelId="{B2B1D06B-AAFF-4F70-A1E7-38552D9A82F0}" type="pres">
      <dgm:prSet presAssocID="{CDD8BBD2-56E3-4C75-AD41-F6CE7001E765}" presName="sp" presStyleCnt="0"/>
      <dgm:spPr/>
    </dgm:pt>
    <dgm:pt modelId="{6594F823-AF58-4476-8AFE-7035403EDD99}" type="pres">
      <dgm:prSet presAssocID="{47314295-0F81-414A-BE41-8200F9856B43}" presName="arrowAndChildren" presStyleCnt="0"/>
      <dgm:spPr/>
    </dgm:pt>
    <dgm:pt modelId="{44515839-8CE6-4850-A9B6-3D03B39FC658}" type="pres">
      <dgm:prSet presAssocID="{47314295-0F81-414A-BE41-8200F9856B43}" presName="parentTextArrow" presStyleLbl="node1" presStyleIdx="2" presStyleCnt="3" custScaleY="33067"/>
      <dgm:spPr/>
    </dgm:pt>
  </dgm:ptLst>
  <dgm:cxnLst>
    <dgm:cxn modelId="{AFA07129-90A9-4F19-B544-52B860EAC4F4}" srcId="{DE15C38B-7A56-495A-8529-F631A8B61AB2}" destId="{47314295-0F81-414A-BE41-8200F9856B43}" srcOrd="0" destOrd="0" parTransId="{99F0F1E9-A9D2-4200-BE1F-A4F532494B68}" sibTransId="{CDD8BBD2-56E3-4C75-AD41-F6CE7001E765}"/>
    <dgm:cxn modelId="{2480CF3D-4A0C-4A1F-8A42-A65D73299422}" srcId="{DE15C38B-7A56-495A-8529-F631A8B61AB2}" destId="{F109D543-3A6E-42E5-A541-88FBB65C1E1D}" srcOrd="2" destOrd="0" parTransId="{865F598E-51BE-4363-9FAE-28ADACFAF303}" sibTransId="{539F0A2C-28E6-479A-B8DC-A0342A7B2D9A}"/>
    <dgm:cxn modelId="{17369F4E-0162-43FD-942E-C2549DAF72BB}" type="presOf" srcId="{47314295-0F81-414A-BE41-8200F9856B43}" destId="{44515839-8CE6-4850-A9B6-3D03B39FC658}" srcOrd="0" destOrd="0" presId="urn:microsoft.com/office/officeart/2005/8/layout/process4"/>
    <dgm:cxn modelId="{6112D88B-76BE-4BAB-8C9A-9D4737202071}" type="presOf" srcId="{F109D543-3A6E-42E5-A541-88FBB65C1E1D}" destId="{53256A18-636E-4EFF-8E32-41BEBE1A2AEC}" srcOrd="0" destOrd="0" presId="urn:microsoft.com/office/officeart/2005/8/layout/process4"/>
    <dgm:cxn modelId="{79BEBF94-5E6E-45C4-A613-37F75D6523E2}" srcId="{DE15C38B-7A56-495A-8529-F631A8B61AB2}" destId="{F5B791BC-9600-410C-B879-7626CE45CBA7}" srcOrd="1" destOrd="0" parTransId="{0E59DEBC-EB1C-44A6-A2B2-4F63CE437683}" sibTransId="{EC643CBE-3036-4C47-94E5-A3ED41AE3437}"/>
    <dgm:cxn modelId="{E3D136AD-DD0F-4A4B-9970-F9AC7E82DF8F}" type="presOf" srcId="{DE15C38B-7A56-495A-8529-F631A8B61AB2}" destId="{44B4CDD9-D59A-494A-B384-0B69135E41F7}" srcOrd="0" destOrd="0" presId="urn:microsoft.com/office/officeart/2005/8/layout/process4"/>
    <dgm:cxn modelId="{37CF30C3-FD79-4B07-A50B-0FD4F6F20596}" type="presOf" srcId="{F5B791BC-9600-410C-B879-7626CE45CBA7}" destId="{2F81D110-58B7-40BF-A433-1ED3E402B8EF}" srcOrd="0" destOrd="0" presId="urn:microsoft.com/office/officeart/2005/8/layout/process4"/>
    <dgm:cxn modelId="{773CEC22-E3F0-472F-A727-E329BE53B836}" type="presParOf" srcId="{44B4CDD9-D59A-494A-B384-0B69135E41F7}" destId="{E6B10FC1-5B1C-41D4-99C5-B62870BF5C3B}" srcOrd="0" destOrd="0" presId="urn:microsoft.com/office/officeart/2005/8/layout/process4"/>
    <dgm:cxn modelId="{DA158C9A-9ADB-4BC2-91D6-1655C1A36DB8}" type="presParOf" srcId="{E6B10FC1-5B1C-41D4-99C5-B62870BF5C3B}" destId="{53256A18-636E-4EFF-8E32-41BEBE1A2AEC}" srcOrd="0" destOrd="0" presId="urn:microsoft.com/office/officeart/2005/8/layout/process4"/>
    <dgm:cxn modelId="{8D4AED1F-7EB1-49B4-9C50-146A3C280E5B}" type="presParOf" srcId="{44B4CDD9-D59A-494A-B384-0B69135E41F7}" destId="{BC265D1C-8BDC-4FEE-97F7-791A7F41FC8B}" srcOrd="1" destOrd="0" presId="urn:microsoft.com/office/officeart/2005/8/layout/process4"/>
    <dgm:cxn modelId="{68D64024-3A67-400F-9D77-95C0CC5BB023}" type="presParOf" srcId="{44B4CDD9-D59A-494A-B384-0B69135E41F7}" destId="{C2DDC03D-22EE-4FC2-ADF1-E6817655711D}" srcOrd="2" destOrd="0" presId="urn:microsoft.com/office/officeart/2005/8/layout/process4"/>
    <dgm:cxn modelId="{DA190AFB-D468-4748-89E4-B1C759188B01}" type="presParOf" srcId="{C2DDC03D-22EE-4FC2-ADF1-E6817655711D}" destId="{2F81D110-58B7-40BF-A433-1ED3E402B8EF}" srcOrd="0" destOrd="0" presId="urn:microsoft.com/office/officeart/2005/8/layout/process4"/>
    <dgm:cxn modelId="{0046E12F-C9E3-4A4C-9412-137F8962CDDC}" type="presParOf" srcId="{44B4CDD9-D59A-494A-B384-0B69135E41F7}" destId="{B2B1D06B-AAFF-4F70-A1E7-38552D9A82F0}" srcOrd="3" destOrd="0" presId="urn:microsoft.com/office/officeart/2005/8/layout/process4"/>
    <dgm:cxn modelId="{9A0A9CC6-DC84-4526-AC40-1673E2822AAB}" type="presParOf" srcId="{44B4CDD9-D59A-494A-B384-0B69135E41F7}" destId="{6594F823-AF58-4476-8AFE-7035403EDD99}" srcOrd="4" destOrd="0" presId="urn:microsoft.com/office/officeart/2005/8/layout/process4"/>
    <dgm:cxn modelId="{6A13291B-7D1F-4B92-B4BC-B3290FDE784B}" type="presParOf" srcId="{6594F823-AF58-4476-8AFE-7035403EDD99}" destId="{44515839-8CE6-4850-A9B6-3D03B39FC6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GM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 custLinFactNeighborX="1029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A8D182B-176B-A440-8517-4D7AB55F185F}" type="presOf" srcId="{147CA9D6-B195-4911-9176-0F0335884C02}" destId="{DA511EB8-0DC3-4511-9C61-885E0F5ED1B8}" srcOrd="0" destOrd="0" presId="urn:microsoft.com/office/officeart/2005/8/layout/equation2"/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B6793849-C079-A746-8497-648C70383DCA}" type="presOf" srcId="{86AE6FFB-8570-4FDC-BE45-CB36DB2E3590}" destId="{BC38C865-CD0D-40CE-83C4-BBC3044E0B37}" srcOrd="0" destOrd="0" presId="urn:microsoft.com/office/officeart/2005/8/layout/equation2"/>
    <dgm:cxn modelId="{4432C149-4A95-C54A-A308-BD64029D8F78}" type="presOf" srcId="{82B99E24-A85D-4072-964C-8810F83E939D}" destId="{B14C9D0E-63CA-40D2-9C01-B13D5E0622EA}" srcOrd="1" destOrd="0" presId="urn:microsoft.com/office/officeart/2005/8/layout/equation2"/>
    <dgm:cxn modelId="{D03C8F80-C12D-C149-9166-E63B033713DF}" type="presOf" srcId="{9CB2CF72-DA6C-413A-B59E-6DB028A36CD4}" destId="{7E96DDAC-0EE0-48D8-8F3E-AC13D8E83E49}" srcOrd="0" destOrd="0" presId="urn:microsoft.com/office/officeart/2005/8/layout/equation2"/>
    <dgm:cxn modelId="{7F86939B-655D-F44A-8D2F-9D9B6F4CD838}" type="presOf" srcId="{AA1FD647-0E9D-46D7-AFF2-36A2317B65E6}" destId="{10C56C79-66A7-4026-B9FD-3A6906C56B95}" srcOrd="0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7DA55EC5-B240-F446-A34F-99E3C56B7FB1}" type="presOf" srcId="{8199EE2B-B829-495C-B1A4-4647C10054DF}" destId="{E1E0FAB9-06F7-495B-8617-777F2F89DFAA}" srcOrd="0" destOrd="0" presId="urn:microsoft.com/office/officeart/2005/8/layout/equation2"/>
    <dgm:cxn modelId="{A15810CF-EED2-C84B-B9D6-58065CE1EEB4}" type="presOf" srcId="{82B99E24-A85D-4072-964C-8810F83E939D}" destId="{519A698F-373B-45F5-A274-C9D49A7521EA}" srcOrd="0" destOrd="0" presId="urn:microsoft.com/office/officeart/2005/8/layout/equation2"/>
    <dgm:cxn modelId="{C1B61B40-070D-2E4B-B795-2B7AA3D029F8}" type="presParOf" srcId="{E1E0FAB9-06F7-495B-8617-777F2F89DFAA}" destId="{9A42A01E-B7BD-47A6-BC3B-822B39354C74}" srcOrd="0" destOrd="0" presId="urn:microsoft.com/office/officeart/2005/8/layout/equation2"/>
    <dgm:cxn modelId="{C0D5CD95-F2B2-C348-8B5B-3C42899EDE14}" type="presParOf" srcId="{9A42A01E-B7BD-47A6-BC3B-822B39354C74}" destId="{BC38C865-CD0D-40CE-83C4-BBC3044E0B37}" srcOrd="0" destOrd="0" presId="urn:microsoft.com/office/officeart/2005/8/layout/equation2"/>
    <dgm:cxn modelId="{5B3B59D4-4024-BB45-8159-D87DA924113E}" type="presParOf" srcId="{9A42A01E-B7BD-47A6-BC3B-822B39354C74}" destId="{97A9D74E-B75E-478C-8139-3C2CE1D70B54}" srcOrd="1" destOrd="0" presId="urn:microsoft.com/office/officeart/2005/8/layout/equation2"/>
    <dgm:cxn modelId="{0C75831B-FC6A-3347-A852-035182A27AEB}" type="presParOf" srcId="{9A42A01E-B7BD-47A6-BC3B-822B39354C74}" destId="{10C56C79-66A7-4026-B9FD-3A6906C56B95}" srcOrd="2" destOrd="0" presId="urn:microsoft.com/office/officeart/2005/8/layout/equation2"/>
    <dgm:cxn modelId="{F4035CDE-3A9E-3741-9FBE-40EBFB818DF3}" type="presParOf" srcId="{9A42A01E-B7BD-47A6-BC3B-822B39354C74}" destId="{CE7C051D-B72F-44F9-A059-4DCCA68B1C82}" srcOrd="3" destOrd="0" presId="urn:microsoft.com/office/officeart/2005/8/layout/equation2"/>
    <dgm:cxn modelId="{88251018-CA88-EF40-8A4A-B9FAADFAF3D8}" type="presParOf" srcId="{9A42A01E-B7BD-47A6-BC3B-822B39354C74}" destId="{DA511EB8-0DC3-4511-9C61-885E0F5ED1B8}" srcOrd="4" destOrd="0" presId="urn:microsoft.com/office/officeart/2005/8/layout/equation2"/>
    <dgm:cxn modelId="{6DBD7178-D634-0C42-AB02-194C9DEA3312}" type="presParOf" srcId="{E1E0FAB9-06F7-495B-8617-777F2F89DFAA}" destId="{519A698F-373B-45F5-A274-C9D49A7521EA}" srcOrd="1" destOrd="0" presId="urn:microsoft.com/office/officeart/2005/8/layout/equation2"/>
    <dgm:cxn modelId="{F15F933E-99E6-4147-8746-3D79AEF7D322}" type="presParOf" srcId="{519A698F-373B-45F5-A274-C9D49A7521EA}" destId="{B14C9D0E-63CA-40D2-9C01-B13D5E0622EA}" srcOrd="0" destOrd="0" presId="urn:microsoft.com/office/officeart/2005/8/layout/equation2"/>
    <dgm:cxn modelId="{919F692E-CED4-7F41-9232-03DA363C6A90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99EE2B-B829-495C-B1A4-4647C10054DF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AT"/>
        </a:p>
      </dgm:t>
    </dgm:pt>
    <dgm:pt modelId="{86AE6FFB-8570-4FDC-BE45-CB36DB2E3590}">
      <dgm:prSet phldrT="[Text]" custT="1"/>
      <dgm:spPr/>
      <dgm:t>
        <a:bodyPr/>
        <a:lstStyle/>
        <a:p>
          <a:r>
            <a:rPr lang="de-AT" sz="2000" dirty="0"/>
            <a:t>GM</a:t>
          </a:r>
        </a:p>
      </dgm:t>
    </dgm:pt>
    <dgm:pt modelId="{E495462E-EA91-4091-B287-1FC590C07FE8}" type="parTrans" cxnId="{66E37FA7-26E7-41E0-B756-C82977152BEB}">
      <dgm:prSet/>
      <dgm:spPr/>
      <dgm:t>
        <a:bodyPr/>
        <a:lstStyle/>
        <a:p>
          <a:endParaRPr lang="de-AT"/>
        </a:p>
      </dgm:t>
    </dgm:pt>
    <dgm:pt modelId="{AA1FD647-0E9D-46D7-AFF2-36A2317B65E6}" type="sibTrans" cxnId="{66E37FA7-26E7-41E0-B756-C82977152BEB}">
      <dgm:prSet/>
      <dgm:spPr/>
      <dgm:t>
        <a:bodyPr/>
        <a:lstStyle/>
        <a:p>
          <a:endParaRPr lang="de-AT"/>
        </a:p>
      </dgm:t>
    </dgm:pt>
    <dgm:pt modelId="{147CA9D6-B195-4911-9176-0F0335884C02}">
      <dgm:prSet phldrT="[Text]" custT="1"/>
      <dgm:spPr/>
      <dgm:t>
        <a:bodyPr/>
        <a:lstStyle/>
        <a:p>
          <a:r>
            <a:rPr lang="de-AT" sz="2000" dirty="0"/>
            <a:t>RSA</a:t>
          </a:r>
        </a:p>
      </dgm:t>
    </dgm:pt>
    <dgm:pt modelId="{66375E18-BC89-48AE-97F0-CA366BBC89F2}" type="parTrans" cxnId="{D3045A39-7876-4E2F-AC24-7110F8C81849}">
      <dgm:prSet/>
      <dgm:spPr/>
      <dgm:t>
        <a:bodyPr/>
        <a:lstStyle/>
        <a:p>
          <a:endParaRPr lang="de-AT"/>
        </a:p>
      </dgm:t>
    </dgm:pt>
    <dgm:pt modelId="{82B99E24-A85D-4072-964C-8810F83E939D}" type="sibTrans" cxnId="{D3045A39-7876-4E2F-AC24-7110F8C81849}">
      <dgm:prSet/>
      <dgm:spPr/>
      <dgm:t>
        <a:bodyPr/>
        <a:lstStyle/>
        <a:p>
          <a:endParaRPr lang="de-AT"/>
        </a:p>
      </dgm:t>
    </dgm:pt>
    <dgm:pt modelId="{9CB2CF72-DA6C-413A-B59E-6DB028A36CD4}">
      <dgm:prSet phldrT="[Text]" custT="1"/>
      <dgm:spPr/>
      <dgm:t>
        <a:bodyPr/>
        <a:lstStyle/>
        <a:p>
          <a:r>
            <a:rPr lang="de-AT" sz="2000" dirty="0"/>
            <a:t>Addition und Multiplikation</a:t>
          </a:r>
        </a:p>
        <a:p>
          <a:endParaRPr lang="de-AT" sz="2000" dirty="0"/>
        </a:p>
        <a:p>
          <a:r>
            <a:rPr lang="de-AT" sz="2000" dirty="0"/>
            <a:t>Hybrid-Homomorph</a:t>
          </a:r>
        </a:p>
      </dgm:t>
    </dgm:pt>
    <dgm:pt modelId="{02E5E523-1704-4944-AED9-EC9CBA59266B}" type="parTrans" cxnId="{E4BEECB1-3BDB-436F-B607-EC6E4B852374}">
      <dgm:prSet/>
      <dgm:spPr/>
      <dgm:t>
        <a:bodyPr/>
        <a:lstStyle/>
        <a:p>
          <a:endParaRPr lang="de-AT"/>
        </a:p>
      </dgm:t>
    </dgm:pt>
    <dgm:pt modelId="{3D6C4B1E-0301-4BFA-9010-06265AA1321F}" type="sibTrans" cxnId="{E4BEECB1-3BDB-436F-B607-EC6E4B852374}">
      <dgm:prSet/>
      <dgm:spPr/>
      <dgm:t>
        <a:bodyPr/>
        <a:lstStyle/>
        <a:p>
          <a:endParaRPr lang="de-AT"/>
        </a:p>
      </dgm:t>
    </dgm:pt>
    <dgm:pt modelId="{E1E0FAB9-06F7-495B-8617-777F2F89DFAA}" type="pres">
      <dgm:prSet presAssocID="{8199EE2B-B829-495C-B1A4-4647C10054DF}" presName="Name0" presStyleCnt="0">
        <dgm:presLayoutVars>
          <dgm:dir/>
          <dgm:resizeHandles val="exact"/>
        </dgm:presLayoutVars>
      </dgm:prSet>
      <dgm:spPr/>
    </dgm:pt>
    <dgm:pt modelId="{9A42A01E-B7BD-47A6-BC3B-822B39354C74}" type="pres">
      <dgm:prSet presAssocID="{8199EE2B-B829-495C-B1A4-4647C10054DF}" presName="vNodes" presStyleCnt="0"/>
      <dgm:spPr/>
    </dgm:pt>
    <dgm:pt modelId="{BC38C865-CD0D-40CE-83C4-BBC3044E0B37}" type="pres">
      <dgm:prSet presAssocID="{86AE6FFB-8570-4FDC-BE45-CB36DB2E3590}" presName="node" presStyleLbl="node1" presStyleIdx="0" presStyleCnt="3">
        <dgm:presLayoutVars>
          <dgm:bulletEnabled val="1"/>
        </dgm:presLayoutVars>
      </dgm:prSet>
      <dgm:spPr/>
    </dgm:pt>
    <dgm:pt modelId="{97A9D74E-B75E-478C-8139-3C2CE1D70B54}" type="pres">
      <dgm:prSet presAssocID="{AA1FD647-0E9D-46D7-AFF2-36A2317B65E6}" presName="spacerT" presStyleCnt="0"/>
      <dgm:spPr/>
    </dgm:pt>
    <dgm:pt modelId="{10C56C79-66A7-4026-B9FD-3A6906C56B95}" type="pres">
      <dgm:prSet presAssocID="{AA1FD647-0E9D-46D7-AFF2-36A2317B65E6}" presName="sibTrans" presStyleLbl="sibTrans2D1" presStyleIdx="0" presStyleCnt="2"/>
      <dgm:spPr/>
    </dgm:pt>
    <dgm:pt modelId="{CE7C051D-B72F-44F9-A059-4DCCA68B1C82}" type="pres">
      <dgm:prSet presAssocID="{AA1FD647-0E9D-46D7-AFF2-36A2317B65E6}" presName="spacerB" presStyleCnt="0"/>
      <dgm:spPr/>
    </dgm:pt>
    <dgm:pt modelId="{DA511EB8-0DC3-4511-9C61-885E0F5ED1B8}" type="pres">
      <dgm:prSet presAssocID="{147CA9D6-B195-4911-9176-0F0335884C02}" presName="node" presStyleLbl="node1" presStyleIdx="1" presStyleCnt="3">
        <dgm:presLayoutVars>
          <dgm:bulletEnabled val="1"/>
        </dgm:presLayoutVars>
      </dgm:prSet>
      <dgm:spPr/>
    </dgm:pt>
    <dgm:pt modelId="{519A698F-373B-45F5-A274-C9D49A7521EA}" type="pres">
      <dgm:prSet presAssocID="{8199EE2B-B829-495C-B1A4-4647C10054DF}" presName="sibTransLast" presStyleLbl="sibTrans2D1" presStyleIdx="1" presStyleCnt="2"/>
      <dgm:spPr/>
    </dgm:pt>
    <dgm:pt modelId="{B14C9D0E-63CA-40D2-9C01-B13D5E0622EA}" type="pres">
      <dgm:prSet presAssocID="{8199EE2B-B829-495C-B1A4-4647C10054DF}" presName="connectorText" presStyleLbl="sibTrans2D1" presStyleIdx="1" presStyleCnt="2"/>
      <dgm:spPr/>
    </dgm:pt>
    <dgm:pt modelId="{7E96DDAC-0EE0-48D8-8F3E-AC13D8E83E49}" type="pres">
      <dgm:prSet presAssocID="{8199EE2B-B829-495C-B1A4-4647C10054D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3045A39-7876-4E2F-AC24-7110F8C81849}" srcId="{8199EE2B-B829-495C-B1A4-4647C10054DF}" destId="{147CA9D6-B195-4911-9176-0F0335884C02}" srcOrd="1" destOrd="0" parTransId="{66375E18-BC89-48AE-97F0-CA366BBC89F2}" sibTransId="{82B99E24-A85D-4072-964C-8810F83E939D}"/>
    <dgm:cxn modelId="{E2B5EA68-DD70-6747-8E1B-54DFEAE08233}" type="presOf" srcId="{86AE6FFB-8570-4FDC-BE45-CB36DB2E3590}" destId="{BC38C865-CD0D-40CE-83C4-BBC3044E0B37}" srcOrd="0" destOrd="0" presId="urn:microsoft.com/office/officeart/2005/8/layout/equation2"/>
    <dgm:cxn modelId="{954F834E-2E06-2246-8D14-BD66BF9C854F}" type="presOf" srcId="{8199EE2B-B829-495C-B1A4-4647C10054DF}" destId="{E1E0FAB9-06F7-495B-8617-777F2F89DFAA}" srcOrd="0" destOrd="0" presId="urn:microsoft.com/office/officeart/2005/8/layout/equation2"/>
    <dgm:cxn modelId="{5A13FF72-DE2A-2348-AB23-FF777C5F24A5}" type="presOf" srcId="{82B99E24-A85D-4072-964C-8810F83E939D}" destId="{519A698F-373B-45F5-A274-C9D49A7521EA}" srcOrd="0" destOrd="0" presId="urn:microsoft.com/office/officeart/2005/8/layout/equation2"/>
    <dgm:cxn modelId="{38BB227F-941B-6847-8D70-30FDB0A90B60}" type="presOf" srcId="{82B99E24-A85D-4072-964C-8810F83E939D}" destId="{B14C9D0E-63CA-40D2-9C01-B13D5E0622EA}" srcOrd="1" destOrd="0" presId="urn:microsoft.com/office/officeart/2005/8/layout/equation2"/>
    <dgm:cxn modelId="{66E37FA7-26E7-41E0-B756-C82977152BEB}" srcId="{8199EE2B-B829-495C-B1A4-4647C10054DF}" destId="{86AE6FFB-8570-4FDC-BE45-CB36DB2E3590}" srcOrd="0" destOrd="0" parTransId="{E495462E-EA91-4091-B287-1FC590C07FE8}" sibTransId="{AA1FD647-0E9D-46D7-AFF2-36A2317B65E6}"/>
    <dgm:cxn modelId="{E4BEECB1-3BDB-436F-B607-EC6E4B852374}" srcId="{8199EE2B-B829-495C-B1A4-4647C10054DF}" destId="{9CB2CF72-DA6C-413A-B59E-6DB028A36CD4}" srcOrd="2" destOrd="0" parTransId="{02E5E523-1704-4944-AED9-EC9CBA59266B}" sibTransId="{3D6C4B1E-0301-4BFA-9010-06265AA1321F}"/>
    <dgm:cxn modelId="{BD5648DC-24EE-584B-8902-B9CFDF5442C9}" type="presOf" srcId="{147CA9D6-B195-4911-9176-0F0335884C02}" destId="{DA511EB8-0DC3-4511-9C61-885E0F5ED1B8}" srcOrd="0" destOrd="0" presId="urn:microsoft.com/office/officeart/2005/8/layout/equation2"/>
    <dgm:cxn modelId="{A7BCA5E6-83E9-6441-A9F1-E12E4BBB19F6}" type="presOf" srcId="{9CB2CF72-DA6C-413A-B59E-6DB028A36CD4}" destId="{7E96DDAC-0EE0-48D8-8F3E-AC13D8E83E49}" srcOrd="0" destOrd="0" presId="urn:microsoft.com/office/officeart/2005/8/layout/equation2"/>
    <dgm:cxn modelId="{7226F2E9-4FA1-BF42-87AD-4394DCAB512A}" type="presOf" srcId="{AA1FD647-0E9D-46D7-AFF2-36A2317B65E6}" destId="{10C56C79-66A7-4026-B9FD-3A6906C56B95}" srcOrd="0" destOrd="0" presId="urn:microsoft.com/office/officeart/2005/8/layout/equation2"/>
    <dgm:cxn modelId="{7962B9A8-665B-724B-9CF2-F480704C8E4E}" type="presParOf" srcId="{E1E0FAB9-06F7-495B-8617-777F2F89DFAA}" destId="{9A42A01E-B7BD-47A6-BC3B-822B39354C74}" srcOrd="0" destOrd="0" presId="urn:microsoft.com/office/officeart/2005/8/layout/equation2"/>
    <dgm:cxn modelId="{3D4FC7BA-B735-B54A-A797-3B7171A18231}" type="presParOf" srcId="{9A42A01E-B7BD-47A6-BC3B-822B39354C74}" destId="{BC38C865-CD0D-40CE-83C4-BBC3044E0B37}" srcOrd="0" destOrd="0" presId="urn:microsoft.com/office/officeart/2005/8/layout/equation2"/>
    <dgm:cxn modelId="{C0532B68-2EC6-7247-ADB5-862925D5D2DC}" type="presParOf" srcId="{9A42A01E-B7BD-47A6-BC3B-822B39354C74}" destId="{97A9D74E-B75E-478C-8139-3C2CE1D70B54}" srcOrd="1" destOrd="0" presId="urn:microsoft.com/office/officeart/2005/8/layout/equation2"/>
    <dgm:cxn modelId="{AD94BB90-44FD-9340-901E-F3086539D099}" type="presParOf" srcId="{9A42A01E-B7BD-47A6-BC3B-822B39354C74}" destId="{10C56C79-66A7-4026-B9FD-3A6906C56B95}" srcOrd="2" destOrd="0" presId="urn:microsoft.com/office/officeart/2005/8/layout/equation2"/>
    <dgm:cxn modelId="{97D28498-ECE7-F243-A00D-16321D0BD4C0}" type="presParOf" srcId="{9A42A01E-B7BD-47A6-BC3B-822B39354C74}" destId="{CE7C051D-B72F-44F9-A059-4DCCA68B1C82}" srcOrd="3" destOrd="0" presId="urn:microsoft.com/office/officeart/2005/8/layout/equation2"/>
    <dgm:cxn modelId="{2085DD98-3775-A843-8254-07A8A81B3D70}" type="presParOf" srcId="{9A42A01E-B7BD-47A6-BC3B-822B39354C74}" destId="{DA511EB8-0DC3-4511-9C61-885E0F5ED1B8}" srcOrd="4" destOrd="0" presId="urn:microsoft.com/office/officeart/2005/8/layout/equation2"/>
    <dgm:cxn modelId="{453DC47F-0CAD-834E-9FAA-BCD461DDFD52}" type="presParOf" srcId="{E1E0FAB9-06F7-495B-8617-777F2F89DFAA}" destId="{519A698F-373B-45F5-A274-C9D49A7521EA}" srcOrd="1" destOrd="0" presId="urn:microsoft.com/office/officeart/2005/8/layout/equation2"/>
    <dgm:cxn modelId="{45D62060-32BD-064E-BC0F-42488D84FA6F}" type="presParOf" srcId="{519A698F-373B-45F5-A274-C9D49A7521EA}" destId="{B14C9D0E-63CA-40D2-9C01-B13D5E0622EA}" srcOrd="0" destOrd="0" presId="urn:microsoft.com/office/officeart/2005/8/layout/equation2"/>
    <dgm:cxn modelId="{60AA09CD-37DC-A341-A221-36D7DB6631B0}" type="presParOf" srcId="{E1E0FAB9-06F7-495B-8617-777F2F89DFAA}" destId="{7E96DDAC-0EE0-48D8-8F3E-AC13D8E83E4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76553-3E4B-45D5-AF62-4837AC39937F}">
      <dsp:nvSpPr>
        <dsp:cNvPr id="0" name=""/>
        <dsp:cNvSpPr/>
      </dsp:nvSpPr>
      <dsp:spPr>
        <a:xfrm>
          <a:off x="0" y="2832545"/>
          <a:ext cx="4443413" cy="4647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entschlüsseln</a:t>
          </a:r>
        </a:p>
      </dsp:txBody>
      <dsp:txXfrm>
        <a:off x="0" y="2832545"/>
        <a:ext cx="4443413" cy="464702"/>
      </dsp:txXfrm>
    </dsp:sp>
    <dsp:sp modelId="{82BE25DB-8316-4A42-9434-6D5DFB83037B}">
      <dsp:nvSpPr>
        <dsp:cNvPr id="0" name=""/>
        <dsp:cNvSpPr/>
      </dsp:nvSpPr>
      <dsp:spPr>
        <a:xfrm rot="10800000">
          <a:off x="0" y="2124803"/>
          <a:ext cx="4443413" cy="714712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verschlüsseln</a:t>
          </a:r>
        </a:p>
      </dsp:txBody>
      <dsp:txXfrm rot="10800000">
        <a:off x="0" y="2124803"/>
        <a:ext cx="4443413" cy="464398"/>
      </dsp:txXfrm>
    </dsp:sp>
    <dsp:sp modelId="{F0350EAE-1092-49F4-B2B1-A1219F585418}">
      <dsp:nvSpPr>
        <dsp:cNvPr id="0" name=""/>
        <dsp:cNvSpPr/>
      </dsp:nvSpPr>
      <dsp:spPr>
        <a:xfrm rot="10800000">
          <a:off x="0" y="1417061"/>
          <a:ext cx="4443413" cy="714712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bearbeiten</a:t>
          </a:r>
        </a:p>
      </dsp:txBody>
      <dsp:txXfrm rot="10800000">
        <a:off x="0" y="1417061"/>
        <a:ext cx="4443413" cy="464398"/>
      </dsp:txXfrm>
    </dsp:sp>
    <dsp:sp modelId="{A74A44F1-84F5-4128-9E35-2E5DE0DA141B}">
      <dsp:nvSpPr>
        <dsp:cNvPr id="0" name=""/>
        <dsp:cNvSpPr/>
      </dsp:nvSpPr>
      <dsp:spPr>
        <a:xfrm rot="10800000">
          <a:off x="0" y="709319"/>
          <a:ext cx="4443413" cy="714712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entschlüsseln</a:t>
          </a:r>
        </a:p>
      </dsp:txBody>
      <dsp:txXfrm rot="10800000">
        <a:off x="0" y="709319"/>
        <a:ext cx="4443413" cy="464398"/>
      </dsp:txXfrm>
    </dsp:sp>
    <dsp:sp modelId="{C1A89A7B-93FF-408D-9661-0D6637481F31}">
      <dsp:nvSpPr>
        <dsp:cNvPr id="0" name=""/>
        <dsp:cNvSpPr/>
      </dsp:nvSpPr>
      <dsp:spPr>
        <a:xfrm rot="10800000">
          <a:off x="0" y="1576"/>
          <a:ext cx="4443413" cy="71471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verschlüsseln</a:t>
          </a:r>
        </a:p>
      </dsp:txBody>
      <dsp:txXfrm rot="10800000">
        <a:off x="0" y="1576"/>
        <a:ext cx="4443413" cy="464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56A18-636E-4EFF-8E32-41BEBE1A2AEC}">
      <dsp:nvSpPr>
        <dsp:cNvPr id="0" name=""/>
        <dsp:cNvSpPr/>
      </dsp:nvSpPr>
      <dsp:spPr>
        <a:xfrm>
          <a:off x="0" y="2833120"/>
          <a:ext cx="4445000" cy="465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entschlüsseln</a:t>
          </a:r>
        </a:p>
      </dsp:txBody>
      <dsp:txXfrm>
        <a:off x="0" y="2833120"/>
        <a:ext cx="4445000" cy="465013"/>
      </dsp:txXfrm>
    </dsp:sp>
    <dsp:sp modelId="{2F81D110-58B7-40BF-A433-1ED3E402B8EF}">
      <dsp:nvSpPr>
        <dsp:cNvPr id="0" name=""/>
        <dsp:cNvSpPr/>
      </dsp:nvSpPr>
      <dsp:spPr>
        <a:xfrm rot="10800000">
          <a:off x="0" y="693948"/>
          <a:ext cx="4445000" cy="2160240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bearbeiten</a:t>
          </a:r>
        </a:p>
      </dsp:txBody>
      <dsp:txXfrm rot="10800000">
        <a:off x="0" y="693948"/>
        <a:ext cx="4445000" cy="1403659"/>
      </dsp:txXfrm>
    </dsp:sp>
    <dsp:sp modelId="{44515839-8CE6-4850-A9B6-3D03B39FC658}">
      <dsp:nvSpPr>
        <dsp:cNvPr id="0" name=""/>
        <dsp:cNvSpPr/>
      </dsp:nvSpPr>
      <dsp:spPr>
        <a:xfrm rot="10800000">
          <a:off x="0" y="690"/>
          <a:ext cx="4445000" cy="71432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Daten verschlüsseln</a:t>
          </a:r>
        </a:p>
      </dsp:txBody>
      <dsp:txXfrm rot="10800000">
        <a:off x="0" y="690"/>
        <a:ext cx="4445000" cy="464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16169" y="99086"/>
          <a:ext cx="1233673" cy="1233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GM</a:t>
          </a:r>
        </a:p>
      </dsp:txBody>
      <dsp:txXfrm>
        <a:off x="196836" y="279753"/>
        <a:ext cx="872339" cy="872339"/>
      </dsp:txXfrm>
    </dsp:sp>
    <dsp:sp modelId="{10C56C79-66A7-4026-B9FD-3A6906C56B95}">
      <dsp:nvSpPr>
        <dsp:cNvPr id="0" name=""/>
        <dsp:cNvSpPr/>
      </dsp:nvSpPr>
      <dsp:spPr>
        <a:xfrm>
          <a:off x="262546" y="1432934"/>
          <a:ext cx="715530" cy="7155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57390" y="1706553"/>
        <a:ext cx="525842" cy="168292"/>
      </dsp:txXfrm>
    </dsp:sp>
    <dsp:sp modelId="{DA511EB8-0DC3-4511-9C61-885E0F5ED1B8}">
      <dsp:nvSpPr>
        <dsp:cNvPr id="0" name=""/>
        <dsp:cNvSpPr/>
      </dsp:nvSpPr>
      <dsp:spPr>
        <a:xfrm>
          <a:off x="3475" y="2248639"/>
          <a:ext cx="1233673" cy="1233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84142" y="2429306"/>
        <a:ext cx="872339" cy="872339"/>
      </dsp:txXfrm>
    </dsp:sp>
    <dsp:sp modelId="{519A698F-373B-45F5-A274-C9D49A7521EA}">
      <dsp:nvSpPr>
        <dsp:cNvPr id="0" name=""/>
        <dsp:cNvSpPr/>
      </dsp:nvSpPr>
      <dsp:spPr>
        <a:xfrm>
          <a:off x="1431720" y="1561236"/>
          <a:ext cx="385580" cy="458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431720" y="1653021"/>
        <a:ext cx="269906" cy="275356"/>
      </dsp:txXfrm>
    </dsp:sp>
    <dsp:sp modelId="{7E96DDAC-0EE0-48D8-8F3E-AC13D8E83E49}">
      <dsp:nvSpPr>
        <dsp:cNvPr id="0" name=""/>
        <dsp:cNvSpPr/>
      </dsp:nvSpPr>
      <dsp:spPr>
        <a:xfrm>
          <a:off x="1977352" y="557026"/>
          <a:ext cx="2467347" cy="2467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338687" y="918361"/>
        <a:ext cx="1744677" cy="1744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8C865-CD0D-40CE-83C4-BBC3044E0B37}">
      <dsp:nvSpPr>
        <dsp:cNvPr id="0" name=""/>
        <dsp:cNvSpPr/>
      </dsp:nvSpPr>
      <dsp:spPr>
        <a:xfrm>
          <a:off x="3475" y="99086"/>
          <a:ext cx="1233673" cy="1233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GM</a:t>
          </a:r>
        </a:p>
      </dsp:txBody>
      <dsp:txXfrm>
        <a:off x="184142" y="279753"/>
        <a:ext cx="872339" cy="872339"/>
      </dsp:txXfrm>
    </dsp:sp>
    <dsp:sp modelId="{10C56C79-66A7-4026-B9FD-3A6906C56B95}">
      <dsp:nvSpPr>
        <dsp:cNvPr id="0" name=""/>
        <dsp:cNvSpPr/>
      </dsp:nvSpPr>
      <dsp:spPr>
        <a:xfrm>
          <a:off x="262546" y="1432934"/>
          <a:ext cx="715530" cy="7155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200" kern="1200"/>
        </a:p>
      </dsp:txBody>
      <dsp:txXfrm>
        <a:off x="357390" y="1706553"/>
        <a:ext cx="525842" cy="168292"/>
      </dsp:txXfrm>
    </dsp:sp>
    <dsp:sp modelId="{DA511EB8-0DC3-4511-9C61-885E0F5ED1B8}">
      <dsp:nvSpPr>
        <dsp:cNvPr id="0" name=""/>
        <dsp:cNvSpPr/>
      </dsp:nvSpPr>
      <dsp:spPr>
        <a:xfrm>
          <a:off x="3475" y="2248639"/>
          <a:ext cx="1233673" cy="1233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RSA</a:t>
          </a:r>
        </a:p>
      </dsp:txBody>
      <dsp:txXfrm>
        <a:off x="184142" y="2429306"/>
        <a:ext cx="872339" cy="872339"/>
      </dsp:txXfrm>
    </dsp:sp>
    <dsp:sp modelId="{519A698F-373B-45F5-A274-C9D49A7521EA}">
      <dsp:nvSpPr>
        <dsp:cNvPr id="0" name=""/>
        <dsp:cNvSpPr/>
      </dsp:nvSpPr>
      <dsp:spPr>
        <a:xfrm>
          <a:off x="1422199" y="1561236"/>
          <a:ext cx="392308" cy="458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100" kern="1200"/>
        </a:p>
      </dsp:txBody>
      <dsp:txXfrm>
        <a:off x="1422199" y="1653021"/>
        <a:ext cx="274616" cy="275356"/>
      </dsp:txXfrm>
    </dsp:sp>
    <dsp:sp modelId="{7E96DDAC-0EE0-48D8-8F3E-AC13D8E83E49}">
      <dsp:nvSpPr>
        <dsp:cNvPr id="0" name=""/>
        <dsp:cNvSpPr/>
      </dsp:nvSpPr>
      <dsp:spPr>
        <a:xfrm>
          <a:off x="1977352" y="557026"/>
          <a:ext cx="2467347" cy="24673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Addition und Multiplikation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Hybrid-Homomorph</a:t>
          </a:r>
        </a:p>
      </dsp:txBody>
      <dsp:txXfrm>
        <a:off x="2338687" y="918361"/>
        <a:ext cx="1744677" cy="174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766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4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795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142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2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49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932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467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45012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77262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20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622CD0-1C02-4BC6-AC9B-53D153776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Homomorphe Verschlüsselung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E2DB730-DEC3-45C9-8E6E-1EAD00CAB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tabLst>
                <a:tab pos="3048000" algn="r"/>
                <a:tab pos="3136900" algn="l"/>
              </a:tabLst>
            </a:pPr>
            <a:r>
              <a:rPr lang="de-AT" dirty="0"/>
              <a:t>	Tanja	Kohler</a:t>
            </a:r>
            <a:br>
              <a:rPr lang="de-AT" dirty="0"/>
            </a:br>
            <a:r>
              <a:rPr lang="de-AT" dirty="0"/>
              <a:t>	Hannah	Köppl</a:t>
            </a:r>
            <a:br>
              <a:rPr lang="de-AT" dirty="0"/>
            </a:br>
            <a:r>
              <a:rPr lang="de-AT" dirty="0"/>
              <a:t>	Tobias	Mitterreiter</a:t>
            </a:r>
            <a:br>
              <a:rPr lang="de-AT" dirty="0"/>
            </a:br>
            <a:r>
              <a:rPr lang="de-AT" dirty="0"/>
              <a:t>	Raimund	Petzel</a:t>
            </a:r>
          </a:p>
        </p:txBody>
      </p:sp>
    </p:spTree>
    <p:extLst>
      <p:ext uri="{BB962C8B-B14F-4D97-AF65-F5344CB8AC3E}">
        <p14:creationId xmlns:p14="http://schemas.microsoft.com/office/powerpoint/2010/main" val="189629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additiv homomorph</a:t>
            </a:r>
          </a:p>
          <a:p>
            <a:r>
              <a:rPr lang="de-DE" sz="2400" dirty="0"/>
              <a:t>multiplikativ homomorph</a:t>
            </a:r>
          </a:p>
          <a:p>
            <a:r>
              <a:rPr lang="de-DE" sz="2400" dirty="0"/>
              <a:t>voll-homomorph – additiv und multiplikativ homomorph</a:t>
            </a:r>
          </a:p>
          <a:p>
            <a:r>
              <a:rPr lang="de-DE" sz="2400" dirty="0"/>
              <a:t>hybrid-homomorph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2193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 additiv-homomorph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Verschlüsselung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AT" dirty="0"/>
              </a:p>
              <a:p>
                <a:pPr marL="0" indent="0">
                  <a:buNone/>
                </a:pPr>
                <a:r>
                  <a:rPr lang="de-DE" dirty="0"/>
                  <a:t>Entschlüsselung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 + 3 + 7 = 12</m:t>
                    </m:r>
                  </m:oMath>
                </a14:m>
                <a:endParaRPr lang="de-A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 6 + 9 + 21 = 36</m:t>
                    </m:r>
                  </m:oMath>
                </a14:m>
                <a:endParaRPr lang="de-A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(36) = 36/3 = 12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4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74B1911-5214-4A15-8BCC-C6EB7745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multiplikativ-homomorph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Verschlüsselung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Entschlüsselung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=</m:t>
                    </m:r>
                    <m:rad>
                      <m:radPr>
                        <m:degHide m:val="on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 ∗ 3 ∗ 7 = 42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(2∗3∗7)</m:t>
                    </m:r>
                    <m:r>
                      <a:rPr lang="de-DE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= 42</m:t>
                    </m:r>
                    <m:r>
                      <a:rPr lang="de-DE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1764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(2) +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(3) +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(7) = 22 ∗ 32 ∗ 72 = 4 ∗ 9 ∗ 49 = 1764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(36) = </m:t>
                    </m:r>
                    <m:rad>
                      <m:radPr>
                        <m:degHide m:val="on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1764</m:t>
                        </m:r>
                      </m:e>
                    </m:rad>
                    <m:r>
                      <a:rPr lang="de-DE" i="1" dirty="0">
                        <a:latin typeface="Cambria Math" panose="02040503050406030204" pitchFamily="18" charset="0"/>
                      </a:rPr>
                      <m:t> = 42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67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Teilhomomorphe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RSA</a:t>
            </a:r>
          </a:p>
          <a:p>
            <a:r>
              <a:rPr lang="de-AT" dirty="0"/>
              <a:t>Goldwasser-Micali</a:t>
            </a:r>
          </a:p>
          <a:p>
            <a:r>
              <a:rPr lang="de-AT" dirty="0"/>
              <a:t>Paillier</a:t>
            </a:r>
          </a:p>
        </p:txBody>
      </p:sp>
    </p:spTree>
    <p:extLst>
      <p:ext uri="{BB962C8B-B14F-4D97-AF65-F5344CB8AC3E}">
        <p14:creationId xmlns:p14="http://schemas.microsoft.com/office/powerpoint/2010/main" val="144733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Für den Vortrag gehen wir nicht auf die Funktionsweise von RSA ein (siehe VO)</a:t>
                </a:r>
              </a:p>
              <a:p>
                <a:endParaRPr lang="de-AT" dirty="0"/>
              </a:p>
              <a:p>
                <a:r>
                  <a:rPr lang="de-AT" dirty="0"/>
                  <a:t>Das klassisches RSA besitzt </a:t>
                </a:r>
                <a:r>
                  <a:rPr lang="de-AT" dirty="0" err="1"/>
                  <a:t>teilhomomorphe</a:t>
                </a:r>
                <a:r>
                  <a:rPr lang="de-AT" dirty="0"/>
                  <a:t> Eigenschaften im Bezug auf die Multiplikation von </a:t>
                </a:r>
                <a:r>
                  <a:rPr lang="de-AT" dirty="0" err="1"/>
                  <a:t>Chiffraten</a:t>
                </a:r>
                <a:r>
                  <a:rPr lang="de-AT" dirty="0"/>
                  <a:t> zur Multiplikation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der </a:t>
                </a:r>
                <a:r>
                  <a:rPr lang="de-AT" dirty="0" err="1"/>
                  <a:t>Plaintexte</a:t>
                </a:r>
                <a:r>
                  <a:rPr lang="de-AT" dirty="0"/>
                  <a:t>.</a:t>
                </a:r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07AF805F-41A7-480B-83DD-32A8655D5C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 t="4850" r="2525" b="9039"/>
          <a:stretch/>
        </p:blipFill>
        <p:spPr>
          <a:xfrm>
            <a:off x="7137417" y="3957181"/>
            <a:ext cx="5054583" cy="2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6" y="585216"/>
            <a:ext cx="1031288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RSA Teilhomomorphie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AT" dirty="0"/>
                  <a:t>Konkret betrachten wir die Multiplikation von 2 Chiffraten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1</a:t>
                </a:r>
                <a:r>
                  <a:rPr lang="de-AT" dirty="0"/>
                  <a:t>,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2</a:t>
                </a:r>
                <a:r>
                  <a:rPr lang="de-AT" dirty="0"/>
                  <a:t>, die mit einem gültigen RSA-Schlüssel (</a:t>
                </a:r>
                <a:r>
                  <a:rPr lang="de-AT" dirty="0" err="1">
                    <a:solidFill>
                      <a:schemeClr val="accent5">
                        <a:lumMod val="75000"/>
                      </a:schemeClr>
                    </a:solidFill>
                  </a:rPr>
                  <a:t>e</a:t>
                </a:r>
                <a:r>
                  <a:rPr lang="de-AT" dirty="0" err="1"/>
                  <a:t>,N</a:t>
                </a:r>
                <a:r>
                  <a:rPr lang="de-AT" dirty="0"/>
                  <a:t>) aus den Plaintexten </a:t>
                </a:r>
                <a:r>
                  <a:rPr lang="de-AT" i="1" dirty="0"/>
                  <a:t>m</a:t>
                </a:r>
                <a:r>
                  <a:rPr lang="de-AT" i="1" baseline="-25000" dirty="0"/>
                  <a:t>1</a:t>
                </a:r>
                <a:r>
                  <a:rPr lang="de-AT" dirty="0"/>
                  <a:t>, </a:t>
                </a:r>
                <a:r>
                  <a:rPr lang="de-AT" i="1" dirty="0"/>
                  <a:t>m</a:t>
                </a:r>
                <a:r>
                  <a:rPr lang="de-AT" i="1" baseline="-25000" dirty="0"/>
                  <a:t>2 </a:t>
                </a:r>
                <a:r>
                  <a:rPr lang="de-AT" dirty="0"/>
                  <a:t>generiert wurden, sowie die Entschlüsselung des Produkts mit dem zugehörigen Schlüssel (</a:t>
                </a:r>
                <a:r>
                  <a:rPr lang="de-AT" dirty="0" err="1">
                    <a:solidFill>
                      <a:srgbClr val="C00000"/>
                    </a:solidFill>
                  </a:rPr>
                  <a:t>d</a:t>
                </a:r>
                <a:r>
                  <a:rPr lang="de-AT" dirty="0" err="1"/>
                  <a:t>,N</a:t>
                </a:r>
                <a:r>
                  <a:rPr lang="de-AT" dirty="0"/>
                  <a:t>).</a:t>
                </a:r>
              </a:p>
              <a:p>
                <a:pPr marL="90000" indent="-90000"/>
                <a:endParaRPr lang="de-AT" dirty="0"/>
              </a:p>
              <a:p>
                <a:pPr marL="173736" lvl="1" indent="0">
                  <a:buNone/>
                </a:pPr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AT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A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AT" i="1" baseline="3000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dirty="0" err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AT" dirty="0"/>
                          <m:t> </m:t>
                        </m:r>
                      </m:e>
                    </m:d>
                    <m:r>
                      <a:rPr lang="de-AT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de-A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AT" i="1" baseline="3000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dirty="0" err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AT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AT" dirty="0"/>
                          <m:t> </m:t>
                        </m:r>
                      </m:e>
                    </m:d>
                    <m:r>
                      <a:rPr lang="de-AT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AT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AT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AT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de-AT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de-AT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AT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  <a:p>
                <a:pPr marL="0" indent="-356616">
                  <a:buNone/>
                </a:pPr>
                <a:endParaRPr lang="de-AT" dirty="0"/>
              </a:p>
              <a:p>
                <a:r>
                  <a:rPr lang="de-AT" i="0" dirty="0"/>
                  <a:t>Wird dies nun mit dem 2. RSA-Schlüssel (</a:t>
                </a:r>
                <a14:m>
                  <m:oMath xmlns:m="http://schemas.openxmlformats.org/officeDocument/2006/math">
                    <m:r>
                      <a:rPr lang="de-AT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AT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i="0" dirty="0"/>
                  <a:t>) </a:t>
                </a:r>
                <a:r>
                  <a:rPr lang="de-AT" dirty="0"/>
                  <a:t>entschlüsselt erhalten wir die Restklasse der Produkte der </a:t>
                </a:r>
                <a:r>
                  <a:rPr lang="de-AT" dirty="0" err="1"/>
                  <a:t>Plaintexte</a:t>
                </a:r>
                <a:r>
                  <a:rPr lang="de-AT" dirty="0"/>
                  <a:t>.</a:t>
                </a:r>
                <a:br>
                  <a:rPr lang="de-AT" dirty="0"/>
                </a:br>
                <a:endParaRPr lang="de-AT" sz="1200" i="1" dirty="0">
                  <a:latin typeface="Cambria Math" panose="02040503050406030204" pitchFamily="18" charset="0"/>
                </a:endParaRPr>
              </a:p>
              <a:p>
                <a:pPr marL="0" indent="-356616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AT" i="1" baseline="30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AT" i="1" dirty="0" err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de-AT" i="1" baseline="30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AT" i="1" dirty="0" err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AT" i="1" dirty="0" err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95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8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 err="1"/>
              <a:t>Padded</a:t>
            </a:r>
            <a:r>
              <a:rPr lang="de-AT" dirty="0"/>
              <a:t> RSA -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 den Determinismus von RSA, durch den ein </a:t>
            </a:r>
            <a:r>
              <a:rPr lang="de-AT" dirty="0" err="1"/>
              <a:t>Plaintext</a:t>
            </a:r>
            <a:r>
              <a:rPr lang="de-AT" dirty="0"/>
              <a:t> der mit gleichem Schlüssel verschlüsselt wird, zu umgehen, wird RSA im Regelfall „</a:t>
            </a:r>
            <a:r>
              <a:rPr lang="de-AT" dirty="0" err="1"/>
              <a:t>gepadded</a:t>
            </a:r>
            <a:r>
              <a:rPr lang="de-AT" dirty="0"/>
              <a:t>“. Hier wird die Nachricht bevor sie mit RSA verschlüsselt wird noch mit einem anderen Verfahren „vorbereitet“.</a:t>
            </a:r>
          </a:p>
          <a:p>
            <a:endParaRPr lang="de-AT" dirty="0"/>
          </a:p>
          <a:p>
            <a:r>
              <a:rPr lang="de-AT" dirty="0"/>
              <a:t>Wir betrachten das </a:t>
            </a:r>
            <a:r>
              <a:rPr lang="de-AT" b="1" dirty="0"/>
              <a:t>O</a:t>
            </a:r>
            <a:r>
              <a:rPr lang="de-AT" dirty="0"/>
              <a:t>ptimal </a:t>
            </a:r>
            <a:r>
              <a:rPr lang="de-AT" b="1" dirty="0" err="1"/>
              <a:t>A</a:t>
            </a:r>
            <a:r>
              <a:rPr lang="de-AT" dirty="0" err="1"/>
              <a:t>symmetric</a:t>
            </a:r>
            <a:r>
              <a:rPr lang="de-AT" dirty="0"/>
              <a:t> </a:t>
            </a:r>
            <a:r>
              <a:rPr lang="de-AT" b="1" dirty="0"/>
              <a:t>E</a:t>
            </a:r>
            <a:r>
              <a:rPr lang="de-AT" dirty="0"/>
              <a:t>ncryption </a:t>
            </a:r>
            <a:r>
              <a:rPr lang="de-AT" b="1" dirty="0" err="1"/>
              <a:t>P</a:t>
            </a:r>
            <a:r>
              <a:rPr lang="de-AT" dirty="0" err="1"/>
              <a:t>adding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40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Komponenten OAEP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898541" y="2271014"/>
                <a:ext cx="9012265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sz="2200" dirty="0"/>
                  <a:t>Originalnachricht in Bit (auf fixe Länge mit 0er aufgefüllt)</a:t>
                </a:r>
              </a:p>
              <a:p>
                <a:pPr marL="0" indent="0">
                  <a:buNone/>
                </a:pPr>
                <a:r>
                  <a:rPr lang="de-AT" sz="2200" dirty="0"/>
                  <a:t>Sicherungsblock (fixe Länge, gefüllt mit Zufallszahlen) </a:t>
                </a:r>
              </a:p>
              <a:p>
                <a:pPr marL="0" indent="0">
                  <a:buNone/>
                </a:pPr>
                <a:r>
                  <a:rPr lang="de-AT" sz="2200" dirty="0"/>
                  <a:t>Kryptographische Hashfunktion von </a:t>
                </a:r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AT" sz="2200" dirty="0"/>
                  <a:t> auf </a:t>
                </a:r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r>
                  <a:rPr lang="de-AT" sz="2200" dirty="0"/>
                  <a:t>Kryptographische Hashfunktion von </a:t>
                </a:r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AT" sz="2200" dirty="0"/>
                  <a:t> auf </a:t>
                </a:r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r>
                  <a:rPr lang="de-AT" sz="2200" dirty="0"/>
                  <a:t>Komponente von </a:t>
                </a:r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200" b="1" i="1" dirty="0" smtClean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r>
                  <a:rPr lang="de-AT" sz="2200" dirty="0"/>
                  <a:t>Komponente von </a:t>
                </a:r>
                <a14:m>
                  <m:oMath xmlns:m="http://schemas.openxmlformats.org/officeDocument/2006/math">
                    <m:r>
                      <a:rPr lang="de-AT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sz="2200" b="1" i="1" dirty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r>
                  <a:rPr lang="de-AT" sz="2200" dirty="0"/>
                  <a:t>Vorbereitete Nachricht die mit RSA verschlüsselt werden kann. </a:t>
                </a:r>
                <a14:m>
                  <m:oMath xmlns:m="http://schemas.openxmlformats.org/officeDocument/2006/math"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AT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200" dirty="0"/>
              </a:p>
              <a:p>
                <a:pPr marL="0" indent="0">
                  <a:buNone/>
                </a:pPr>
                <a:endParaRPr lang="de-AT" sz="22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541" y="2271014"/>
                <a:ext cx="9012265" cy="4023360"/>
              </a:xfrm>
              <a:blipFill>
                <a:blip r:embed="rId2"/>
                <a:stretch>
                  <a:fillRect l="-879" t="-151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5455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Komponenten OAEP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8541" y="2271014"/>
            <a:ext cx="901226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200" dirty="0"/>
              <a:t>Sender bekannt</a:t>
            </a:r>
          </a:p>
          <a:p>
            <a:pPr marL="0" indent="0">
              <a:buNone/>
            </a:pPr>
            <a:r>
              <a:rPr lang="de-AT" sz="2200" dirty="0"/>
              <a:t> </a:t>
            </a:r>
          </a:p>
          <a:p>
            <a:pPr marL="0" indent="0">
              <a:buNone/>
            </a:pPr>
            <a:r>
              <a:rPr lang="de-AT" sz="2200" dirty="0"/>
              <a:t>Sender &amp; Empfänger bekannt (Optimalfall)</a:t>
            </a:r>
          </a:p>
          <a:p>
            <a:pPr marL="0" indent="0">
              <a:buNone/>
            </a:pPr>
            <a:endParaRPr lang="de-AT" sz="2200" dirty="0"/>
          </a:p>
          <a:p>
            <a:pPr marL="0" indent="0">
              <a:buNone/>
            </a:pPr>
            <a:r>
              <a:rPr lang="de-AT" sz="2200" dirty="0"/>
              <a:t>Teil der verschickten Nachricht </a:t>
            </a:r>
          </a:p>
          <a:p>
            <a:pPr marL="0" indent="0">
              <a:buNone/>
            </a:pPr>
            <a:endParaRPr lang="de-AT" sz="2200" dirty="0"/>
          </a:p>
        </p:txBody>
      </p:sp>
      <p:sp>
        <p:nvSpPr>
          <p:cNvPr id="4" name="Rechteck 3"/>
          <p:cNvSpPr/>
          <p:nvPr/>
        </p:nvSpPr>
        <p:spPr>
          <a:xfrm>
            <a:off x="929894" y="228600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Rechteck 4"/>
          <p:cNvSpPr/>
          <p:nvPr/>
        </p:nvSpPr>
        <p:spPr>
          <a:xfrm>
            <a:off x="927314" y="2771609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hteck 5"/>
          <p:cNvSpPr/>
          <p:nvPr/>
        </p:nvSpPr>
        <p:spPr>
          <a:xfrm>
            <a:off x="937643" y="4680500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echteck 6"/>
          <p:cNvSpPr/>
          <p:nvPr/>
        </p:nvSpPr>
        <p:spPr>
          <a:xfrm>
            <a:off x="927306" y="5150611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m</a:t>
            </a:r>
            <a:r>
              <a:rPr lang="de-AT" b="1" dirty="0">
                <a:solidFill>
                  <a:schemeClr val="tx1"/>
                </a:solidFill>
              </a:rPr>
              <a:t>ˈ</a:t>
            </a:r>
            <a:endParaRPr lang="de-AT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27314" y="4220707"/>
            <a:ext cx="712922" cy="333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/>
          <p:cNvSpPr/>
          <p:nvPr/>
        </p:nvSpPr>
        <p:spPr>
          <a:xfrm>
            <a:off x="1020304" y="3200399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Ellipse 11"/>
          <p:cNvSpPr/>
          <p:nvPr/>
        </p:nvSpPr>
        <p:spPr>
          <a:xfrm>
            <a:off x="1022884" y="3704092"/>
            <a:ext cx="526942" cy="433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929894" y="417678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935063" y="3166839"/>
            <a:ext cx="10035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Ablauf OAEP - Verschlüsselung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40603" y="2641422"/>
                <a:ext cx="3890075" cy="363136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dirty="0"/>
                  <a:t> vorbereiten,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generieren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/>
                  <a:t>berechnen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/>
                  <a:t>berechnen</a:t>
                </a:r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AT" dirty="0"/>
                  <a:t> zu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 smtClean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r>
                  <a:rPr lang="de-AT" b="1" dirty="0"/>
                  <a:t> </a:t>
                </a:r>
                <a:r>
                  <a:rPr lang="de-AT" dirty="0"/>
                  <a:t>konkatenieren</a:t>
                </a:r>
                <a:endParaRPr lang="de-AT" b="1" dirty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AutoNum type="arabicPeriod"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603" y="2641422"/>
                <a:ext cx="3890075" cy="3631361"/>
              </a:xfrm>
              <a:blipFill>
                <a:blip r:embed="rId2"/>
                <a:stretch>
                  <a:fillRect l="-1567" t="-13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>
            <a:cxnSpLocks/>
            <a:endCxn id="6" idx="0"/>
          </p:cNvCxnSpPr>
          <p:nvPr/>
        </p:nvCxnSpPr>
        <p:spPr>
          <a:xfrm>
            <a:off x="9141415" y="4165167"/>
            <a:ext cx="0" cy="273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402C34B-58EB-4CB9-98C6-A55536635EC8}"/>
              </a:ext>
            </a:extLst>
          </p:cNvPr>
          <p:cNvGrpSpPr/>
          <p:nvPr/>
        </p:nvGrpSpPr>
        <p:grpSpPr>
          <a:xfrm>
            <a:off x="6369790" y="2193009"/>
            <a:ext cx="3128086" cy="3431594"/>
            <a:chOff x="6369790" y="2193009"/>
            <a:chExt cx="3128086" cy="3431594"/>
          </a:xfrm>
        </p:grpSpPr>
        <p:sp>
          <p:nvSpPr>
            <p:cNvPr id="4" name="Rechteck 3"/>
            <p:cNvSpPr/>
            <p:nvPr/>
          </p:nvSpPr>
          <p:spPr>
            <a:xfrm>
              <a:off x="6369799" y="2193009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8784954" y="2193010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8784954" y="4438989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7601915" y="5291390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m</a:t>
              </a:r>
              <a:r>
                <a:rPr lang="de-AT" b="1" dirty="0">
                  <a:solidFill>
                    <a:schemeClr val="tx1"/>
                  </a:solidFill>
                </a:rPr>
                <a:t>ˈ</a:t>
              </a:r>
              <a:endParaRPr lang="de-AT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369790" y="3859071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7694905" y="3033792"/>
              <a:ext cx="526942" cy="433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7694905" y="3808701"/>
              <a:ext cx="526942" cy="433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8" name="Gerade Verbindung 17"/>
            <p:cNvCxnSpPr>
              <a:cxnSpLocks/>
              <a:stCxn id="4" idx="2"/>
            </p:cNvCxnSpPr>
            <p:nvPr/>
          </p:nvCxnSpPr>
          <p:spPr>
            <a:xfrm>
              <a:off x="6726260" y="2526222"/>
              <a:ext cx="0" cy="592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cxnSpLocks/>
              <a:stCxn id="10" idx="2"/>
            </p:cNvCxnSpPr>
            <p:nvPr/>
          </p:nvCxnSpPr>
          <p:spPr>
            <a:xfrm flipH="1">
              <a:off x="6857991" y="3250768"/>
              <a:ext cx="836914" cy="3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cxnSpLocks/>
              <a:endCxn id="8" idx="0"/>
            </p:cNvCxnSpPr>
            <p:nvPr/>
          </p:nvCxnSpPr>
          <p:spPr>
            <a:xfrm flipH="1">
              <a:off x="6726251" y="3390253"/>
              <a:ext cx="9" cy="468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8" idx="3"/>
              <a:endCxn id="12" idx="2"/>
            </p:cNvCxnSpPr>
            <p:nvPr/>
          </p:nvCxnSpPr>
          <p:spPr>
            <a:xfrm flipV="1">
              <a:off x="7082712" y="4025677"/>
              <a:ext cx="6121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cxnSpLocks/>
              <a:stCxn id="5" idx="2"/>
            </p:cNvCxnSpPr>
            <p:nvPr/>
          </p:nvCxnSpPr>
          <p:spPr>
            <a:xfrm>
              <a:off x="9141415" y="2526223"/>
              <a:ext cx="0" cy="136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>
              <a:cxnSpLocks/>
              <a:stCxn id="12" idx="6"/>
            </p:cNvCxnSpPr>
            <p:nvPr/>
          </p:nvCxnSpPr>
          <p:spPr>
            <a:xfrm>
              <a:off x="8221847" y="4025677"/>
              <a:ext cx="787837" cy="3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winkelte Verbindung 50"/>
            <p:cNvCxnSpPr>
              <a:stCxn id="6" idx="2"/>
              <a:endCxn id="7" idx="0"/>
            </p:cNvCxnSpPr>
            <p:nvPr/>
          </p:nvCxnSpPr>
          <p:spPr>
            <a:xfrm rot="5400000">
              <a:off x="8290302" y="4440277"/>
              <a:ext cx="519188" cy="1183039"/>
            </a:xfrm>
            <a:prstGeom prst="bentConnector3">
              <a:avLst>
                <a:gd name="adj1" fmla="val 4104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winkelte Verbindung 52"/>
            <p:cNvCxnSpPr>
              <a:stCxn id="8" idx="2"/>
              <a:endCxn id="7" idx="0"/>
            </p:cNvCxnSpPr>
            <p:nvPr/>
          </p:nvCxnSpPr>
          <p:spPr>
            <a:xfrm rot="16200000" flipH="1">
              <a:off x="6792760" y="4125774"/>
              <a:ext cx="1099106" cy="1232125"/>
            </a:xfrm>
            <a:prstGeom prst="bentConnector3">
              <a:avLst>
                <a:gd name="adj1" fmla="val 718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endCxn id="10" idx="6"/>
            </p:cNvCxnSpPr>
            <p:nvPr/>
          </p:nvCxnSpPr>
          <p:spPr>
            <a:xfrm rot="5400000">
              <a:off x="8219914" y="2528159"/>
              <a:ext cx="724543" cy="7206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ssdiagramm: Oder 22">
              <a:extLst>
                <a:ext uri="{FF2B5EF4-FFF2-40B4-BE49-F238E27FC236}">
                  <a16:creationId xmlns:a16="http://schemas.microsoft.com/office/drawing/2014/main" id="{150F8F2D-CE5B-4ACB-98F6-4E9430F2A790}"/>
                </a:ext>
              </a:extLst>
            </p:cNvPr>
            <p:cNvSpPr/>
            <p:nvPr/>
          </p:nvSpPr>
          <p:spPr>
            <a:xfrm>
              <a:off x="6514762" y="3033257"/>
              <a:ext cx="422975" cy="422975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Flussdiagramm: Oder 24">
              <a:extLst>
                <a:ext uri="{FF2B5EF4-FFF2-40B4-BE49-F238E27FC236}">
                  <a16:creationId xmlns:a16="http://schemas.microsoft.com/office/drawing/2014/main" id="{B1B4CFB0-D2AD-40A2-A3E0-954E641B922B}"/>
                </a:ext>
              </a:extLst>
            </p:cNvPr>
            <p:cNvSpPr/>
            <p:nvPr/>
          </p:nvSpPr>
          <p:spPr>
            <a:xfrm>
              <a:off x="8941766" y="3819254"/>
              <a:ext cx="422975" cy="422975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15761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273800" cy="3581401"/>
          </a:xfrm>
        </p:spPr>
        <p:txBody>
          <a:bodyPr>
            <a:normAutofit lnSpcReduction="10000"/>
          </a:bodyPr>
          <a:lstStyle/>
          <a:p>
            <a:r>
              <a:rPr lang="de-AT" dirty="0"/>
              <a:t>Motivation &amp; Allgemeines</a:t>
            </a:r>
          </a:p>
          <a:p>
            <a:r>
              <a:rPr lang="de-AT" dirty="0"/>
              <a:t>Mathematische Definitionen</a:t>
            </a:r>
          </a:p>
          <a:p>
            <a:r>
              <a:rPr lang="de-AT" dirty="0"/>
              <a:t>Teilhomomorphe Verschlüsselungen</a:t>
            </a:r>
          </a:p>
          <a:p>
            <a:pPr lvl="1"/>
            <a:r>
              <a:rPr lang="de-AT" dirty="0"/>
              <a:t>RSA</a:t>
            </a:r>
          </a:p>
          <a:p>
            <a:pPr lvl="1"/>
            <a:r>
              <a:rPr lang="de-AT" dirty="0"/>
              <a:t>Goldwasser-Micali</a:t>
            </a:r>
          </a:p>
          <a:p>
            <a:pPr lvl="1"/>
            <a:r>
              <a:rPr lang="de-AT" dirty="0"/>
              <a:t>Paillier</a:t>
            </a:r>
          </a:p>
          <a:p>
            <a:r>
              <a:rPr lang="de-AT" dirty="0"/>
              <a:t>Vollhomomorphe Verschlüsselungen</a:t>
            </a:r>
          </a:p>
          <a:p>
            <a:pPr lvl="1"/>
            <a:r>
              <a:rPr lang="de-AT" dirty="0"/>
              <a:t>Hybrid-Homomorphe Verschlüsselung</a:t>
            </a:r>
          </a:p>
          <a:p>
            <a:r>
              <a:rPr lang="de-AT" dirty="0"/>
              <a:t>Praktischer Teil</a:t>
            </a:r>
          </a:p>
        </p:txBody>
      </p:sp>
    </p:spTree>
    <p:extLst>
      <p:ext uri="{BB962C8B-B14F-4D97-AF65-F5344CB8AC3E}">
        <p14:creationId xmlns:p14="http://schemas.microsoft.com/office/powerpoint/2010/main" val="75719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Ablauf OAEP - Entschlüsselung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340603" y="2641422"/>
                <a:ext cx="3890075" cy="353077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>
                        <a:latin typeface="Cambria Math" panose="02040503050406030204" pitchFamily="18" charset="0"/>
                      </a:rPr>
                      <m:t>ˈ</m:t>
                    </m:r>
                  </m:oMath>
                </a14:m>
                <a:r>
                  <a:rPr lang="de-AT" b="1" dirty="0"/>
                  <a:t> </a:t>
                </a:r>
                <a:r>
                  <a:rPr lang="de-AT" dirty="0"/>
                  <a:t>auslesen</a:t>
                </a:r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AT" dirty="0"/>
                  <a:t>berechnen</a:t>
                </a:r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auf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</a:t>
                </a:r>
                <a:r>
                  <a:rPr lang="de-AT" dirty="0" err="1"/>
                  <a:t>hashen</a:t>
                </a:r>
                <a:endParaRPr lang="de-AT" dirty="0"/>
              </a:p>
              <a:p>
                <a:pPr marL="457200" indent="-457200">
                  <a:buFont typeface="Tw Cen MT" panose="020B0602020104020603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dirty="0"/>
                  <a:t> aus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dirty="0"/>
                  <a:t> berechnen</a:t>
                </a:r>
              </a:p>
              <a:p>
                <a:pPr marL="457200" indent="-457200">
                  <a:buAutoNum type="arabicPeriod"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603" y="2641422"/>
                <a:ext cx="3890075" cy="3530777"/>
              </a:xfrm>
              <a:blipFill>
                <a:blip r:embed="rId2"/>
                <a:stretch>
                  <a:fillRect l="-1567" t="-138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>
            <a:cxnSpLocks/>
            <a:stCxn id="27" idx="4"/>
            <a:endCxn id="6" idx="0"/>
          </p:cNvCxnSpPr>
          <p:nvPr/>
        </p:nvCxnSpPr>
        <p:spPr>
          <a:xfrm flipH="1">
            <a:off x="9141415" y="4228692"/>
            <a:ext cx="12596" cy="21029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D11706-0E2C-4D9A-BC85-E70F992E1C7C}"/>
              </a:ext>
            </a:extLst>
          </p:cNvPr>
          <p:cNvGrpSpPr/>
          <p:nvPr/>
        </p:nvGrpSpPr>
        <p:grpSpPr>
          <a:xfrm>
            <a:off x="6369790" y="2193009"/>
            <a:ext cx="3128086" cy="3431594"/>
            <a:chOff x="6369790" y="2193009"/>
            <a:chExt cx="3128086" cy="3431594"/>
          </a:xfrm>
        </p:grpSpPr>
        <p:sp>
          <p:nvSpPr>
            <p:cNvPr id="4" name="Rechteck 3"/>
            <p:cNvSpPr/>
            <p:nvPr/>
          </p:nvSpPr>
          <p:spPr>
            <a:xfrm>
              <a:off x="6369799" y="2193009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8784954" y="2193010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8784954" y="4438989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7601915" y="5291390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m</a:t>
              </a:r>
              <a:r>
                <a:rPr lang="de-AT" b="1" dirty="0">
                  <a:solidFill>
                    <a:schemeClr val="tx1"/>
                  </a:solidFill>
                </a:rPr>
                <a:t>ˈ</a:t>
              </a:r>
              <a:endParaRPr lang="de-AT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369790" y="3859071"/>
              <a:ext cx="712922" cy="333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7694905" y="3033792"/>
              <a:ext cx="526942" cy="433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7694905" y="3808701"/>
              <a:ext cx="526942" cy="4339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8" name="Gerade Verbindung 17"/>
            <p:cNvCxnSpPr>
              <a:cxnSpLocks/>
              <a:stCxn id="4" idx="2"/>
            </p:cNvCxnSpPr>
            <p:nvPr/>
          </p:nvCxnSpPr>
          <p:spPr>
            <a:xfrm>
              <a:off x="6726260" y="2526222"/>
              <a:ext cx="12700" cy="59280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cxnSpLocks/>
              <a:stCxn id="10" idx="2"/>
            </p:cNvCxnSpPr>
            <p:nvPr/>
          </p:nvCxnSpPr>
          <p:spPr>
            <a:xfrm flipH="1">
              <a:off x="6870691" y="3250768"/>
              <a:ext cx="824214" cy="3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cxnSpLocks/>
              <a:endCxn id="8" idx="0"/>
            </p:cNvCxnSpPr>
            <p:nvPr/>
          </p:nvCxnSpPr>
          <p:spPr>
            <a:xfrm flipH="1">
              <a:off x="6726251" y="3390253"/>
              <a:ext cx="12709" cy="4688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8" idx="3"/>
              <a:endCxn id="12" idx="2"/>
            </p:cNvCxnSpPr>
            <p:nvPr/>
          </p:nvCxnSpPr>
          <p:spPr>
            <a:xfrm flipV="1">
              <a:off x="7082712" y="4025677"/>
              <a:ext cx="6121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cxnSpLocks/>
              <a:stCxn id="5" idx="2"/>
            </p:cNvCxnSpPr>
            <p:nvPr/>
          </p:nvCxnSpPr>
          <p:spPr>
            <a:xfrm>
              <a:off x="9141415" y="2526223"/>
              <a:ext cx="0" cy="13677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>
              <a:cxnSpLocks/>
              <a:stCxn id="12" idx="6"/>
            </p:cNvCxnSpPr>
            <p:nvPr/>
          </p:nvCxnSpPr>
          <p:spPr>
            <a:xfrm>
              <a:off x="8221847" y="4025677"/>
              <a:ext cx="787837" cy="3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winkelte Verbindung 50"/>
            <p:cNvCxnSpPr>
              <a:stCxn id="6" idx="2"/>
              <a:endCxn id="7" idx="0"/>
            </p:cNvCxnSpPr>
            <p:nvPr/>
          </p:nvCxnSpPr>
          <p:spPr>
            <a:xfrm rot="5400000">
              <a:off x="8290302" y="4440277"/>
              <a:ext cx="519188" cy="1183039"/>
            </a:xfrm>
            <a:prstGeom prst="bentConnector3">
              <a:avLst>
                <a:gd name="adj1" fmla="val 41045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winkelte Verbindung 52"/>
            <p:cNvCxnSpPr>
              <a:stCxn id="8" idx="2"/>
              <a:endCxn id="7" idx="0"/>
            </p:cNvCxnSpPr>
            <p:nvPr/>
          </p:nvCxnSpPr>
          <p:spPr>
            <a:xfrm rot="16200000" flipH="1">
              <a:off x="6792760" y="4125774"/>
              <a:ext cx="1099106" cy="1232125"/>
            </a:xfrm>
            <a:prstGeom prst="bentConnector3">
              <a:avLst>
                <a:gd name="adj1" fmla="val 7185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 Verbindung 61"/>
            <p:cNvCxnSpPr>
              <a:endCxn id="10" idx="6"/>
            </p:cNvCxnSpPr>
            <p:nvPr/>
          </p:nvCxnSpPr>
          <p:spPr>
            <a:xfrm rot="5400000">
              <a:off x="8219914" y="2528159"/>
              <a:ext cx="724543" cy="7206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ssdiagramm: Oder 13">
              <a:extLst>
                <a:ext uri="{FF2B5EF4-FFF2-40B4-BE49-F238E27FC236}">
                  <a16:creationId xmlns:a16="http://schemas.microsoft.com/office/drawing/2014/main" id="{9CC20AF1-1D3B-47B0-9EE6-D4FB8AE0E564}"/>
                </a:ext>
              </a:extLst>
            </p:cNvPr>
            <p:cNvSpPr/>
            <p:nvPr/>
          </p:nvSpPr>
          <p:spPr>
            <a:xfrm>
              <a:off x="6539632" y="3044340"/>
              <a:ext cx="422975" cy="422975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Flussdiagramm: Oder 26">
              <a:extLst>
                <a:ext uri="{FF2B5EF4-FFF2-40B4-BE49-F238E27FC236}">
                  <a16:creationId xmlns:a16="http://schemas.microsoft.com/office/drawing/2014/main" id="{ED3EC640-3875-4FB8-9906-D6DC1F59B872}"/>
                </a:ext>
              </a:extLst>
            </p:cNvPr>
            <p:cNvSpPr/>
            <p:nvPr/>
          </p:nvSpPr>
          <p:spPr>
            <a:xfrm>
              <a:off x="8942523" y="3805717"/>
              <a:ext cx="422975" cy="422975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295468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RSA-OAEP / 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Zwar ermöglicht RSA-OAEP (Verknüpfung der Algorithmen) die Verschlüsselung von einem Wert auf mehrere Chiffrate, jedoch besitzt es </a:t>
                </a:r>
                <a:r>
                  <a:rPr lang="de-AT" b="1" dirty="0"/>
                  <a:t>KEINE </a:t>
                </a:r>
                <a:r>
                  <a:rPr lang="de-AT" dirty="0"/>
                  <a:t>(teil-) homomorphen Eigenschaften. </a:t>
                </a:r>
              </a:p>
              <a:p>
                <a:r>
                  <a:rPr lang="de-AT" dirty="0"/>
                  <a:t>Zudem besitzt es noch den Nachteil, dass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b="1" i="1" dirty="0" smtClean="0">
                        <a:latin typeface="Cambria Math" panose="02040503050406030204" pitchFamily="18" charset="0"/>
                      </a:rPr>
                      <m:t>ˈ </m:t>
                    </m:r>
                  </m:oMath>
                </a14:m>
                <a:r>
                  <a:rPr lang="de-AT" dirty="0"/>
                  <a:t>um die Länge des Sicherungsblocks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länger ist, und damit einen längeren </a:t>
                </a:r>
                <a:r>
                  <a:rPr lang="de-AT" dirty="0" err="1"/>
                  <a:t>Keyspace</a:t>
                </a:r>
                <a:r>
                  <a:rPr lang="de-AT" dirty="0"/>
                  <a:t> im RSA Verfahren benötigt.</a:t>
                </a:r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1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Goldwasser-</a:t>
            </a:r>
            <a:r>
              <a:rPr lang="de-AT" dirty="0" err="1"/>
              <a:t>Micali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Der Goldwasser-Micali (fortführend mit GM abgekürzt) Algorithmus ist ein kryptographisches Verfahren um einzelne Bits zu Verschlüsseln.</a:t>
                </a:r>
              </a:p>
              <a:p>
                <a:r>
                  <a:rPr lang="de-AT" dirty="0"/>
                  <a:t>Hierbei wird von einem Bit auf eine (deutlich größere) Zahl verschlüsselt. </a:t>
                </a:r>
              </a:p>
              <a:p>
                <a:r>
                  <a:rPr lang="de-AT" dirty="0"/>
                  <a:t>Der GM Algorithmus besitzt eine teilhomomorphe Eigenschaft bei der Multiplikation von Chiffraten zur Addition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de-AT" dirty="0"/>
                  <a:t>) von Plaintexten.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6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32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GM Quadratischer 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AT" dirty="0"/>
                  <a:t>Einer der Kernthemen des GM ist die Bestimmung von ein Wert quadratischer Rest oder quadratscher Nichtrest ist. Demensprechend hier eine Wiederholung:</a:t>
                </a:r>
              </a:p>
              <a:p>
                <a:r>
                  <a:rPr lang="de-AT" dirty="0"/>
                  <a:t>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AT" dirty="0"/>
                  <a:t> ist ein quadratischer Rest (modulo eines zu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AT" dirty="0"/>
                  <a:t> teilerfremden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dirty="0"/>
                  <a:t>) falls es 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gibt, sodass gilt:</a:t>
                </a:r>
              </a:p>
              <a:p>
                <a:pPr marL="128016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de-AT" sz="2000" i="1" baseline="-25000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sz="2000" i="1" dirty="0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AT" sz="2000" dirty="0"/>
              </a:p>
              <a:p>
                <a:r>
                  <a:rPr lang="de-AT" dirty="0"/>
                  <a:t>Ein quadratischer Nichtrest ist analog 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AT" dirty="0"/>
                  <a:t> wo keine 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gibt, die dies erfüllt.</a:t>
                </a:r>
              </a:p>
              <a:p>
                <a:r>
                  <a:rPr lang="de-AT" dirty="0"/>
                  <a:t>Die Berechnung ist für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Prim einfach, sonst sehr komplex (Sicherheit von GM).</a:t>
                </a:r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0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GM Setup/</a:t>
            </a:r>
            <a:r>
              <a:rPr lang="de-AT" dirty="0" err="1"/>
              <a:t>Keygen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AT" dirty="0"/>
                  <a:t>Analog zu RSA genieren wir zwei ausreichend große Primzahlen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 und berechnen das Produkt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. </a:t>
                </a:r>
              </a:p>
              <a:p>
                <a:r>
                  <a:rPr lang="de-AT" dirty="0"/>
                  <a:t>Die Faktorisierung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) bilden hier den privaten Schlüssel.</a:t>
                </a:r>
              </a:p>
              <a:p>
                <a:r>
                  <a:rPr lang="de-AT" dirty="0"/>
                  <a:t>Wir wählen ein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das ein quadratischer Nichtrest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ist. </a:t>
                </a:r>
              </a:p>
              <a:p>
                <a:r>
                  <a:rPr lang="de-AT" dirty="0"/>
                  <a:t>Hierbei können wir auf die „Falltür“ des Algorithmus zurückgreifen:</a:t>
                </a:r>
              </a:p>
              <a:p>
                <a:r>
                  <a:rPr lang="de-AT" dirty="0"/>
                  <a:t>Für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 Prim gilt: wenn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sowohl modulo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dirty="0"/>
                  <a:t> als auch modulo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AT" dirty="0"/>
                  <a:t> quadratischer Nichtrest dann ist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auch modulo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dirty="0"/>
                  <a:t>ein quadratischer Nichtrest. </a:t>
                </a:r>
              </a:p>
              <a:p>
                <a:r>
                  <a:rPr lang="de-AT" dirty="0"/>
                  <a:t>Wird ein passendes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AT" dirty="0"/>
                  <a:t> gefunden, bildet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den öffentlichen Schlüssel.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35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GM Ver-/Entschlüsselung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AT" dirty="0"/>
                  <a:t>Wollen wir ein Bit m mit dem Public Key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verschlüsseln, generieren wir eine Zufallszahl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dirty="0"/>
                  <a:t> die teilerfremd zu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 ist. Das Chiffrat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AT" dirty="0"/>
                  <a:t> wird dann berechnet mit der folgenden Formel: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AT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AT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²∗</m:t>
                      </m:r>
                      <m:r>
                        <a:rPr lang="de-AT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i="1" baseline="30000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i="1" baseline="30000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AT" i="1" dirty="0" err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AT" sz="2100" dirty="0"/>
              </a:p>
              <a:p>
                <a:pPr marL="384048"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endParaRPr lang="de-AT" sz="2100" dirty="0"/>
              </a:p>
              <a:p>
                <a:pPr marL="384048"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de-AT" sz="2100" i="0" dirty="0"/>
                  <a:t>Bei der Entschlüsselung wird nun berechnet ob c ein </a:t>
                </a:r>
                <a:r>
                  <a:rPr lang="de-AT" sz="2100" i="0" dirty="0">
                    <a:solidFill>
                      <a:schemeClr val="accent5"/>
                    </a:solidFill>
                  </a:rPr>
                  <a:t>quadratischer Rest (m = 0) </a:t>
                </a:r>
                <a:r>
                  <a:rPr lang="de-AT" sz="2100" i="0" dirty="0"/>
                  <a:t>oder </a:t>
                </a:r>
                <a:r>
                  <a:rPr lang="de-AT" sz="2100" i="0" dirty="0">
                    <a:solidFill>
                      <a:srgbClr val="C00000"/>
                    </a:solidFill>
                  </a:rPr>
                  <a:t>ein quadratischer Nichtrest (m = 1</a:t>
                </a:r>
                <a:r>
                  <a:rPr lang="de-AT" sz="2100" i="0" dirty="0"/>
                  <a:t>) ist. Dementsprechend wird der Wert 0 oder 1 zurückgegeben. </a:t>
                </a:r>
              </a:p>
              <a:p>
                <a:pPr marL="384048"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endParaRPr lang="de-AT" sz="2100" i="0" dirty="0"/>
              </a:p>
              <a:p>
                <a:pPr marL="384048"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de-AT" sz="2100" i="0" dirty="0"/>
                  <a:t>Damit liegt die Sicherheit in der Komplexität der Fakturierung oder des quadratischen Rests.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211" r="-10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2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GM Teilhomomorphie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AT" dirty="0"/>
                  <a:t>Wir betrachten nun wieder die Multiplikation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zweier Chiffrate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1</a:t>
                </a:r>
                <a:r>
                  <a:rPr lang="de-AT" dirty="0"/>
                  <a:t>, </a:t>
                </a:r>
                <a:r>
                  <a:rPr lang="de-AT" i="1" dirty="0"/>
                  <a:t>c</a:t>
                </a:r>
                <a:r>
                  <a:rPr lang="de-AT" i="1" baseline="-25000" dirty="0"/>
                  <a:t>2</a:t>
                </a:r>
                <a:r>
                  <a:rPr lang="de-AT" dirty="0"/>
                  <a:t>, die mit dem öffentlichen Schlüssel (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AT" dirty="0"/>
                  <a:t>) erzeugt wurden: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sz="22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sz="2200" i="1" baseline="-25000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AT" sz="2200" i="1" baseline="-2500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AT" sz="22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AT" sz="220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sz="22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AT" sz="22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AT" sz="220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AT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AT" sz="2200" i="1" baseline="300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AT" sz="1600" i="1" baseline="200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de-AT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i="1" dirty="0" err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de-AT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AT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AT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AT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AT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AT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AT" sz="220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AT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AT" sz="2200" i="1" baseline="300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AT" sz="1600" i="1" baseline="2000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de-AT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i="1" dirty="0" err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de-AT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AT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sz="22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AT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sz="22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220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AT" sz="22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AT" sz="22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22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AT" sz="2200" b="0" i="1" dirty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AT" sz="22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AT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sz="22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sz="1600" i="1" baseline="2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AT" sz="1600" b="0" i="1" baseline="2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sz="22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sz="1600" i="1" baseline="2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2  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AT" sz="2200" i="1" dirty="0" err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AT" sz="2200" baseline="30000" dirty="0"/>
              </a:p>
              <a:p>
                <a:pPr algn="ctr"/>
                <a:endParaRPr lang="de-AT" sz="2200" baseline="30000" dirty="0"/>
              </a:p>
              <a:p>
                <a:r>
                  <a:rPr lang="de-AT" dirty="0"/>
                  <a:t>Sollte in diesem Beispiel </a:t>
                </a: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AT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de-AT" dirty="0"/>
                  <a:t>sein, lässt sich folgendes zeigen.</a:t>
                </a:r>
                <a:endParaRPr lang="de-AT" sz="2200" i="1" dirty="0">
                  <a:solidFill>
                    <a:srgbClr val="3E8853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220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sz="22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sz="22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sz="22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AT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de-AT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de-AT" sz="2200" i="1" dirty="0" err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AT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AT" sz="22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AT" sz="1600" i="1" baseline="-25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AT" sz="22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AT" sz="1600" i="1" baseline="-25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AT" sz="22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sz="2200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AT" sz="22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AT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sz="22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de-AT" sz="2200" i="1" dirty="0" err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2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AT" sz="2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AT" sz="2200" dirty="0"/>
              </a:p>
              <a:p>
                <a:pPr marL="128016" lvl="1" indent="0">
                  <a:buNone/>
                </a:pPr>
                <a:endParaRPr lang="de-AT" sz="2400" baseline="30000" dirty="0"/>
              </a:p>
              <a:p>
                <a:r>
                  <a:rPr lang="de-AT" i="0" dirty="0"/>
                  <a:t>Anhand dieser Veranschaulichung lässt sich nun leicht nachvollziehen, dass die Multiplikation der Chiffrierte eine Addition Modulo 2 (XOR) der </a:t>
                </a:r>
                <a:r>
                  <a:rPr lang="de-AT" i="0" dirty="0" err="1"/>
                  <a:t>Plaintexte</a:t>
                </a:r>
                <a:r>
                  <a:rPr lang="de-AT" i="0" dirty="0"/>
                  <a:t> entspricht.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3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05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230872" cy="4023360"/>
          </a:xfrm>
        </p:spPr>
        <p:txBody>
          <a:bodyPr>
            <a:normAutofit/>
          </a:bodyPr>
          <a:lstStyle/>
          <a:p>
            <a:r>
              <a:rPr lang="de-AT" sz="2400" dirty="0"/>
              <a:t>Erfunden von und benannt nach Pascal Paillier im Jahr 1999.</a:t>
            </a:r>
          </a:p>
          <a:p>
            <a:r>
              <a:rPr lang="de-AT" sz="2400" dirty="0"/>
              <a:t>Ist ein additives homomorphes Verschlüsselungssystem.</a:t>
            </a:r>
          </a:p>
          <a:p>
            <a:r>
              <a:rPr lang="de-AT" sz="2400" dirty="0"/>
              <a:t>Anwendungen:</a:t>
            </a:r>
          </a:p>
          <a:p>
            <a:pPr lvl="1"/>
            <a:r>
              <a:rPr lang="de-AT" sz="2000" dirty="0"/>
              <a:t>E-Voting</a:t>
            </a:r>
          </a:p>
          <a:p>
            <a:pPr lvl="1"/>
            <a:r>
              <a:rPr lang="de-AT" sz="2000" dirty="0"/>
              <a:t>Zero-Knowledge-Beweise</a:t>
            </a:r>
          </a:p>
        </p:txBody>
      </p:sp>
    </p:spTree>
    <p:extLst>
      <p:ext uri="{BB962C8B-B14F-4D97-AF65-F5344CB8AC3E}">
        <p14:creationId xmlns:p14="http://schemas.microsoft.com/office/powerpoint/2010/main" val="375506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</a:t>
            </a:r>
            <a:r>
              <a:rPr lang="de-AT" dirty="0" err="1"/>
              <a:t>KeyGen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Wähle zwei ausreichend große Primzahlen </a:t>
                </a:r>
                <a14:m>
                  <m:oMath xmlns:m="http://schemas.openxmlformats.org/officeDocument/2006/math">
                    <m:r>
                      <a:rPr lang="de-AT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AT" sz="240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de-AT" sz="2400" dirty="0"/>
              </a:p>
              <a:p>
                <a:pPr lvl="1"/>
                <a:r>
                  <a:rPr lang="de-AT" sz="2000" dirty="0" err="1"/>
                  <a:t>ca</a:t>
                </a:r>
                <a:r>
                  <a:rPr lang="de-AT" sz="2000" dirty="0"/>
                  <a:t> 1024 Bit, Zahlen mit 309 Ziffern</a:t>
                </a:r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de-AT" sz="2400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𝑘𝑔𝑉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2400" dirty="0"/>
              </a:p>
              <a:p>
                <a:pPr lvl="1"/>
                <a:r>
                  <a:rPr lang="de-AT" sz="2000" dirty="0"/>
                  <a:t>oder vereinfacht: 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de-AT" sz="2000" dirty="0"/>
              </a:p>
              <a:p>
                <a:r>
                  <a:rPr lang="de-AT" sz="2400" dirty="0"/>
                  <a:t>Wähle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AT" sz="2400" dirty="0"/>
                  <a:t> zufällig aus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/ </m:t>
                        </m:r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AT" sz="2400" dirty="0"/>
                  <a:t> </a:t>
                </a:r>
              </a:p>
              <a:p>
                <a:pPr lvl="1"/>
                <a:r>
                  <a:rPr lang="de-AT" dirty="0"/>
                  <a:t>oder vereinfacht: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AT" b="0" dirty="0"/>
              </a:p>
              <a:p>
                <a:r>
                  <a:rPr lang="de-AT" sz="2400" dirty="0"/>
                  <a:t>Berechne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1180" t="-1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9781840B-4F2A-43EB-8C2C-8827850B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4297680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4">
                <a:extLst>
                  <a:ext uri="{FF2B5EF4-FFF2-40B4-BE49-F238E27FC236}">
                    <a16:creationId xmlns:a16="http://schemas.microsoft.com/office/drawing/2014/main" id="{0400DEAF-AF02-4358-A060-CF169DC7B3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8" name="Inhaltsplatzhalter 4">
                <a:extLst>
                  <a:ext uri="{FF2B5EF4-FFF2-40B4-BE49-F238E27FC236}">
                    <a16:creationId xmlns:a16="http://schemas.microsoft.com/office/drawing/2014/main" id="{0400DEAF-AF02-4358-A060-CF169DC7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Verschlüsselung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</p:spPr>
            <p:txBody>
              <a:bodyPr/>
              <a:lstStyle/>
              <a:p>
                <a:r>
                  <a:rPr lang="de-AT" sz="2400" dirty="0"/>
                  <a:t>Berechnung des Ciphertextes mit dem Public Key und einer Zufallszahl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AT" sz="2400" dirty="0"/>
                  <a:t> für die gilt: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𝑔𝑔𝑇</m:t>
                    </m:r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AT" sz="2400" b="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2400" b="0" dirty="0"/>
              </a:p>
              <a:p>
                <a:endParaRPr lang="de-AT" dirty="0"/>
              </a:p>
              <a:p>
                <a:r>
                  <a:rPr lang="de-AT" sz="2400" dirty="0"/>
                  <a:t>Für eine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ergibt sich der Ciphertext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AT" sz="2400" dirty="0"/>
                  <a:t> mit der Formel: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de-A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A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7230872" cy="4023360"/>
              </a:xfrm>
              <a:blipFill>
                <a:blip r:embed="rId2"/>
                <a:stretch>
                  <a:fillRect l="-1180" t="-1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Public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4" name="Inhaltsplatzhalter 4">
                <a:extLst>
                  <a:ext uri="{FF2B5EF4-FFF2-40B4-BE49-F238E27FC236}">
                    <a16:creationId xmlns:a16="http://schemas.microsoft.com/office/drawing/2014/main" id="{57CB9A2F-4698-438A-B28D-66A26F9D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2619756"/>
                <a:ext cx="2743200" cy="1143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024846"/>
          </a:xfrm>
        </p:spPr>
        <p:txBody>
          <a:bodyPr>
            <a:normAutofit/>
          </a:bodyPr>
          <a:lstStyle/>
          <a:p>
            <a:r>
              <a:rPr lang="de-DE" sz="4800" dirty="0"/>
              <a:t>Wozu braucht man homomorphe Verschlüsselung überhaupt?</a:t>
            </a:r>
          </a:p>
        </p:txBody>
      </p:sp>
    </p:spTree>
    <p:extLst>
      <p:ext uri="{BB962C8B-B14F-4D97-AF65-F5344CB8AC3E}">
        <p14:creationId xmlns:p14="http://schemas.microsoft.com/office/powerpoint/2010/main" val="52799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Entschlüsselung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Berechne die Nachricht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AT" sz="2400" dirty="0"/>
                  <a:t> aus dem Ciphertext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AT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A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de-A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de-A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− 1 </m:t>
                          </m:r>
                        </m:num>
                        <m:den>
                          <m:r>
                            <a:rPr lang="de-A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A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A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AT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1180" t="-1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58E9856B-2CB5-4C40-BF77-64DDF242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54" y="4096512"/>
            <a:ext cx="7703620" cy="2963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4">
                <a:extLst>
                  <a:ext uri="{FF2B5EF4-FFF2-40B4-BE49-F238E27FC236}">
                    <a16:creationId xmlns:a16="http://schemas.microsoft.com/office/drawing/2014/main" id="{166D3E93-D672-4895-B256-2C84FE9DA7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4999" y="2562606"/>
                <a:ext cx="2743200" cy="114300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e-AT" sz="3200" cap="all" dirty="0">
                    <a:latin typeface="+mj-lt"/>
                  </a:rPr>
                  <a:t>Private Key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9" name="Inhaltsplatzhalter 4">
                <a:extLst>
                  <a:ext uri="{FF2B5EF4-FFF2-40B4-BE49-F238E27FC236}">
                    <a16:creationId xmlns:a16="http://schemas.microsoft.com/office/drawing/2014/main" id="{166D3E93-D672-4895-B256-2C84FE9DA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99" y="2562606"/>
                <a:ext cx="2743200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3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Paillier Teilhomomorphie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</p:spPr>
            <p:txBody>
              <a:bodyPr>
                <a:normAutofit/>
              </a:bodyPr>
              <a:lstStyle/>
              <a:p>
                <a:r>
                  <a:rPr lang="de-AT" sz="2400" dirty="0"/>
                  <a:t>Die Verschlüsselung ist additiv homomorph.</a:t>
                </a:r>
              </a:p>
              <a:p>
                <a:r>
                  <a:rPr lang="de-AT" sz="2400" dirty="0"/>
                  <a:t>Eine Multiplikation von zwei verschlüsselten Werten entspricht der Addition der unverschlüsselten Werte</a:t>
                </a:r>
              </a:p>
              <a:p>
                <a:pPr algn="ctr"/>
                <a:endParaRPr lang="de-AT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AT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bSup>
                              <m:sSubSup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A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AT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de-A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sSup>
                          <m:sSupPr>
                            <m:ctrlP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A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A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A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A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AT" sz="2400" dirty="0"/>
              </a:p>
              <a:p>
                <a:endParaRPr lang="de-AT" dirty="0"/>
              </a:p>
              <a:p>
                <a:r>
                  <a:rPr lang="de-AT" sz="2400" dirty="0"/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𝑔𝑔𝑇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de-AT" sz="2400" dirty="0"/>
                  <a:t>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2400" dirty="0"/>
                  <a:t> ein gültiger Ciphertext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AT" sz="2400" dirty="0"/>
                  <a:t>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4F1413A-61E1-4CB3-B7F3-D9CAC65FC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7230873" cy="4023360"/>
              </a:xfrm>
              <a:blipFill>
                <a:blip r:embed="rId2"/>
                <a:stretch>
                  <a:fillRect l="-1180" t="-1667" r="-177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de-AT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1FCF070-A230-4929-8572-9DB584B47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5000" y="2619756"/>
                <a:ext cx="2743200" cy="126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Tw Cen MT" panose="020B0602020104020603" pitchFamily="34" charset="0"/>
                  <a:buNone/>
                </a:pPr>
                <a:endParaRPr lang="de-AT" sz="2800" dirty="0"/>
              </a:p>
              <a:p>
                <a:pPr marL="0" indent="0" algn="ctr">
                  <a:buFont typeface="Tw Cen MT" panose="020B0602020104020603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≡</m:t>
                          </m:r>
                        </m:e>
                        <m:sub>
                          <m:sSup>
                            <m:sSupPr>
                              <m:ctrlP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sSup>
                        <m:s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de-A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AT" sz="2800" dirty="0"/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7B04E60B-4B87-4E82-A59E-95FE1592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3881887"/>
                <a:ext cx="2743200" cy="1262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39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 über Teilhomomorphe Algorithmen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4D10436A-E411-48B3-A3F0-EA2A03B74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356141"/>
              </p:ext>
            </p:extLst>
          </p:nvPr>
        </p:nvGraphicFramePr>
        <p:xfrm>
          <a:off x="1371600" y="2286000"/>
          <a:ext cx="9601200" cy="3479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7089815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918444590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r>
                        <a:rPr lang="de-AT" sz="2400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2400" dirty="0"/>
                        <a:t>Homomorphie Eigenschaft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3158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r>
                        <a:rPr lang="de-AT" sz="2400" dirty="0"/>
                        <a:t>RSA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2400" dirty="0"/>
                        <a:t>multiplikativ homomorph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57778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r>
                        <a:rPr lang="de-AT" sz="2400" dirty="0" err="1"/>
                        <a:t>Padded</a:t>
                      </a:r>
                      <a:r>
                        <a:rPr lang="de-AT" sz="2400" dirty="0"/>
                        <a:t> RSA (OAEP)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2400" dirty="0"/>
                        <a:t>nicht homomorph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938324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r>
                        <a:rPr lang="de-AT" sz="2400" dirty="0"/>
                        <a:t>Goldwasser Micali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2400" dirty="0"/>
                        <a:t>additiv homomorph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2219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r>
                        <a:rPr lang="de-AT" sz="2400" dirty="0"/>
                        <a:t>Paillier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sz="2400" dirty="0"/>
                        <a:t>additiv homomorph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63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1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847D1E2-C554-439C-9331-CAC97C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Vollhomomorphe Verschlüsselungen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9625D-2B02-4678-A58A-8D5E0A723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Hybrid Homomorphe Verschlüsselungen</a:t>
            </a:r>
          </a:p>
        </p:txBody>
      </p:sp>
    </p:spTree>
    <p:extLst>
      <p:ext uri="{BB962C8B-B14F-4D97-AF65-F5344CB8AC3E}">
        <p14:creationId xmlns:p14="http://schemas.microsoft.com/office/powerpoint/2010/main" val="511596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Vollhomomorphismen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defTabSz="914400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baseline="0">
                    <a:solidFill>
                      <a:schemeClr val="tx2"/>
                    </a:solidFill>
                  </a:defRPr>
                </a:lvl1pPr>
                <a:lvl2pPr marL="128016" lvl="1" indent="0" algn="ctr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baseline="0">
                    <a:solidFill>
                      <a:schemeClr val="tx2"/>
                    </a:solidFill>
                    <a:latin typeface="Cambria Math" panose="02040503050406030204" pitchFamily="18" charset="0"/>
                  </a:defRPr>
                </a:lvl2pPr>
                <a:lvl3pPr marL="13716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baseline="0">
                    <a:solidFill>
                      <a:schemeClr val="tx2"/>
                    </a:solidFill>
                  </a:defRPr>
                </a:lvl3pPr>
                <a:lvl4pPr marL="18288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i="1" baseline="0">
                    <a:solidFill>
                      <a:schemeClr val="tx2"/>
                    </a:solidFill>
                  </a:defRPr>
                </a:lvl4pPr>
                <a:lvl5pPr marL="22860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baseline="0">
                    <a:solidFill>
                      <a:schemeClr val="tx2"/>
                    </a:solidFill>
                  </a:defRPr>
                </a:lvl5pPr>
                <a:lvl6pPr marL="27432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baseline="0">
                    <a:solidFill>
                      <a:schemeClr val="tx2"/>
                    </a:solidFill>
                  </a:defRPr>
                </a:lvl6pPr>
                <a:lvl7pPr marL="32004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baseline="0">
                    <a:solidFill>
                      <a:schemeClr val="tx2"/>
                    </a:solidFill>
                  </a:defRPr>
                </a:lvl7pPr>
                <a:lvl8pPr marL="36576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baseline="0">
                    <a:solidFill>
                      <a:schemeClr val="tx2"/>
                    </a:solidFill>
                  </a:defRPr>
                </a:lvl8pPr>
                <a:lvl9pPr marL="4114800" indent="-384048" defTabSz="91440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baseline="0">
                    <a:solidFill>
                      <a:schemeClr val="tx2"/>
                    </a:solidFill>
                  </a:defRPr>
                </a:lvl9pPr>
              </a:lstStyle>
              <a:p>
                <a:r>
                  <a:rPr lang="de-AT" dirty="0"/>
                  <a:t>Eine Funktion behält die Ringstruktur von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/>
                        </m:ctrlPr>
                      </m:dPr>
                      <m:e>
                        <m:r>
                          <a:rPr lang="de-AT"/>
                          <m:t>ℝ</m:t>
                        </m:r>
                        <m:r>
                          <a:rPr lang="de-AT"/>
                          <m:t>, +,  ∗</m:t>
                        </m:r>
                      </m:e>
                    </m:d>
                  </m:oMath>
                </a14:m>
                <a:r>
                  <a:rPr lang="de-AT" dirty="0"/>
                  <a:t> bei.</a:t>
                </a:r>
              </a:p>
              <a:p>
                <a:r>
                  <a:rPr lang="de-AT" dirty="0"/>
                  <a:t>Also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/>
                        </m:ctrlPr>
                      </m:dPr>
                      <m:e>
                        <m:r>
                          <a:rPr lang="de-AT"/>
                          <m:t>𝑓</m:t>
                        </m:r>
                        <m:r>
                          <a:rPr lang="de-AT"/>
                          <m:t>(</m:t>
                        </m:r>
                        <m:r>
                          <a:rPr lang="de-AT"/>
                          <m:t>ℝ</m:t>
                        </m:r>
                        <m:r>
                          <a:rPr lang="de-AT"/>
                          <m:t>)</m:t>
                        </m:r>
                        <m:r>
                          <a:rPr lang="de-AT"/>
                          <m:t>, +,  ∗</m:t>
                        </m:r>
                      </m:e>
                    </m:d>
                  </m:oMath>
                </a14:m>
                <a:r>
                  <a:rPr lang="de-AT" dirty="0"/>
                  <a:t> ist immer noch ein Ring, wenn </a:t>
                </a:r>
                <a14:m>
                  <m:oMath xmlns:m="http://schemas.openxmlformats.org/officeDocument/2006/math">
                    <m:r>
                      <a:rPr lang="de-AT"/>
                      <m:t>𝑓</m:t>
                    </m:r>
                  </m:oMath>
                </a14:m>
                <a:r>
                  <a:rPr lang="de-AT" dirty="0"/>
                  <a:t> der Verschlüsselungsalgorithmus ist.</a:t>
                </a:r>
              </a:p>
              <a:p>
                <a:r>
                  <a:rPr lang="de-AT" dirty="0"/>
                  <a:t>d.h. es sind beliebige Operationen auf dem Ciphertext durchführbar.</a:t>
                </a:r>
              </a:p>
              <a:p>
                <a:r>
                  <a:rPr lang="de-AT" dirty="0" err="1"/>
                  <a:t>Gentry‘s</a:t>
                </a:r>
                <a:r>
                  <a:rPr lang="de-AT" dirty="0"/>
                  <a:t> Algorithmus (2009) war der erste </a:t>
                </a:r>
                <a:r>
                  <a:rPr lang="de-AT" dirty="0" err="1"/>
                  <a:t>vollhomomorphe</a:t>
                </a:r>
                <a:r>
                  <a:rPr lang="de-AT" dirty="0"/>
                  <a:t> Verschlüsselungsalgorithmus, mit Verwendung von Zahlengittern.</a:t>
                </a:r>
              </a:p>
              <a:p>
                <a:pPr lvl="1"/>
                <a:r>
                  <a:rPr lang="de-AT" dirty="0"/>
                  <a:t>Laufzeitkomplexität: </a:t>
                </a:r>
                <a14:m>
                  <m:oMath xmlns:m="http://schemas.openxmlformats.org/officeDocument/2006/math">
                    <m:r>
                      <a:rPr lang="de-AT"/>
                      <m:t>𝑂</m:t>
                    </m:r>
                    <m:d>
                      <m:dPr>
                        <m:ctrlPr>
                          <a:rPr lang="de-AT"/>
                        </m:ctrlPr>
                      </m:dPr>
                      <m:e>
                        <m:sSup>
                          <m:sSupPr>
                            <m:ctrlPr>
                              <a:rPr lang="de-AT"/>
                            </m:ctrlPr>
                          </m:sSupPr>
                          <m:e>
                            <m:r>
                              <a:rPr lang="de-AT"/>
                              <m:t>𝜆</m:t>
                            </m:r>
                          </m:e>
                          <m:sup>
                            <m:r>
                              <a:rPr lang="de-AT"/>
                              <m:t>10</m:t>
                            </m:r>
                          </m:sup>
                        </m:sSup>
                      </m:e>
                    </m:d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344B108-CB79-4A44-A836-AE5AE745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6" y="2286000"/>
                <a:ext cx="7230873" cy="4023360"/>
              </a:xfrm>
              <a:prstGeom prst="rect">
                <a:avLst/>
              </a:prstGeom>
              <a:blipFill>
                <a:blip r:embed="rId2"/>
                <a:stretch>
                  <a:fillRect l="-759" t="-121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B86FCC7-65C4-49B7-813F-7F8B4D83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4999" y="3982619"/>
            <a:ext cx="2912875" cy="2042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3834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aktuelle Laufzeiten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344B108-CB79-4A44-A836-AE5AE7458DC4}"/>
              </a:ext>
            </a:extLst>
          </p:cNvPr>
          <p:cNvSpPr txBox="1">
            <a:spLocks/>
          </p:cNvSpPr>
          <p:nvPr/>
        </p:nvSpPr>
        <p:spPr>
          <a:xfrm>
            <a:off x="1024125" y="2286000"/>
            <a:ext cx="8853042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baseline="0">
                <a:solidFill>
                  <a:schemeClr val="tx2"/>
                </a:solidFill>
              </a:defRPr>
            </a:lvl1pPr>
            <a:lvl2pPr marL="914400" lvl="1" indent="-384048" defTabSz="91440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b="0" i="1" baseline="0">
                <a:solidFill>
                  <a:schemeClr val="tx2"/>
                </a:solidFill>
                <a:latin typeface="Cambria Math" panose="02040503050406030204" pitchFamily="18" charset="0"/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Berechnungen in verschiedenen Anwendungsbereichen:</a:t>
            </a:r>
          </a:p>
          <a:p>
            <a:r>
              <a:rPr lang="de-AT" dirty="0"/>
              <a:t> Energieverbrauch Profilklassifikation</a:t>
            </a:r>
          </a:p>
          <a:p>
            <a:r>
              <a:rPr lang="de-AT" dirty="0"/>
              <a:t> Verschiedene medizinische Diagnosen</a:t>
            </a:r>
          </a:p>
          <a:p>
            <a:r>
              <a:rPr lang="de-AT" dirty="0"/>
              <a:t> Gen-basierte Diagnosen</a:t>
            </a:r>
          </a:p>
          <a:p>
            <a:r>
              <a:rPr lang="de-AT" dirty="0"/>
              <a:t> Lauflängenkodierung (bei 48 Kernen)</a:t>
            </a:r>
          </a:p>
          <a:p>
            <a:pPr lvl="1"/>
            <a:r>
              <a:rPr lang="de-AT" sz="2000" i="0" dirty="0"/>
              <a:t>Zur Bild/Videokompression.</a:t>
            </a:r>
          </a:p>
          <a:p>
            <a:pPr lvl="1"/>
            <a:endParaRPr lang="de-AT" dirty="0"/>
          </a:p>
          <a:p>
            <a:r>
              <a:rPr lang="de-AT" dirty="0"/>
              <a:t>Komplexität basiert auf Sicherheitslevel und Optimierung.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194B3B6-2C3F-41A9-9043-76FFE03AF404}"/>
              </a:ext>
            </a:extLst>
          </p:cNvPr>
          <p:cNvSpPr txBox="1">
            <a:spLocks/>
          </p:cNvSpPr>
          <p:nvPr/>
        </p:nvSpPr>
        <p:spPr>
          <a:xfrm>
            <a:off x="7643004" y="2286000"/>
            <a:ext cx="35248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&lt; 1 Sekunde</a:t>
            </a:r>
          </a:p>
          <a:p>
            <a:r>
              <a:rPr lang="de-AT" sz="2400" dirty="0"/>
              <a:t>&lt; 2 Minuten</a:t>
            </a:r>
          </a:p>
          <a:p>
            <a:r>
              <a:rPr lang="de-AT" sz="2400" dirty="0"/>
              <a:t>&lt; 10 Minuten</a:t>
            </a:r>
          </a:p>
          <a:p>
            <a:r>
              <a:rPr lang="de-AT" sz="2400" dirty="0" err="1"/>
              <a:t>ca</a:t>
            </a:r>
            <a:r>
              <a:rPr lang="de-AT" sz="2400" dirty="0"/>
              <a:t> 30 Minuten</a:t>
            </a:r>
          </a:p>
        </p:txBody>
      </p:sp>
    </p:spTree>
    <p:extLst>
      <p:ext uri="{BB962C8B-B14F-4D97-AF65-F5344CB8AC3E}">
        <p14:creationId xmlns:p14="http://schemas.microsoft.com/office/powerpoint/2010/main" val="2637294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09B9E0-94A3-48F9-B12D-F65EE51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7230873" cy="4023360"/>
          </a:xfrm>
        </p:spPr>
        <p:txBody>
          <a:bodyPr>
            <a:normAutofit/>
          </a:bodyPr>
          <a:lstStyle/>
          <a:p>
            <a:r>
              <a:rPr lang="de-AT" sz="2400" dirty="0"/>
              <a:t>Die Wahl geeigneter Parameter ist schwer</a:t>
            </a:r>
          </a:p>
          <a:p>
            <a:r>
              <a:rPr lang="de-AT" sz="2400" dirty="0"/>
              <a:t>Bisherige Implementierungen sind nicht wirklich alltagstauglich in der Praxis</a:t>
            </a:r>
          </a:p>
          <a:p>
            <a:r>
              <a:rPr lang="de-AT" sz="2400" dirty="0"/>
              <a:t>Oft verrauschen die Daten</a:t>
            </a:r>
          </a:p>
          <a:p>
            <a:pPr lvl="1"/>
            <a:r>
              <a:rPr lang="de-AT" sz="2000" dirty="0"/>
              <a:t>Bei Gentry muss nach 30 Operationen eine Bereinigung durchgeführt werden</a:t>
            </a:r>
          </a:p>
          <a:p>
            <a:r>
              <a:rPr lang="de-AT" sz="2400" dirty="0"/>
              <a:t>Sicherheit?</a:t>
            </a:r>
          </a:p>
          <a:p>
            <a:pPr lvl="1"/>
            <a:r>
              <a:rPr lang="de-AT" sz="2000" dirty="0"/>
              <a:t>Anfällig auf Chosen-Ciphertext-Attacken</a:t>
            </a:r>
          </a:p>
        </p:txBody>
      </p:sp>
    </p:spTree>
    <p:extLst>
      <p:ext uri="{BB962C8B-B14F-4D97-AF65-F5344CB8AC3E}">
        <p14:creationId xmlns:p14="http://schemas.microsoft.com/office/powerpoint/2010/main" val="1182280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5295900" cy="3581401"/>
          </a:xfrm>
        </p:spPr>
        <p:txBody>
          <a:bodyPr>
            <a:normAutofit/>
          </a:bodyPr>
          <a:lstStyle/>
          <a:p>
            <a:r>
              <a:rPr lang="de-DE" sz="2200" dirty="0"/>
              <a:t>Der </a:t>
            </a:r>
            <a:r>
              <a:rPr lang="de-DE" sz="2200" dirty="0" err="1"/>
              <a:t>Plaintext</a:t>
            </a:r>
            <a:r>
              <a:rPr lang="de-DE" sz="2200" dirty="0"/>
              <a:t> wird mittels Goldwasser-Micali und RSA verschlüsselt.</a:t>
            </a:r>
          </a:p>
          <a:p>
            <a:r>
              <a:rPr lang="de-DE" sz="2200" dirty="0"/>
              <a:t>Es ist also eine </a:t>
            </a:r>
            <a:r>
              <a:rPr lang="de-DE" sz="2200" dirty="0" err="1"/>
              <a:t>vollhomomorphe</a:t>
            </a:r>
            <a:r>
              <a:rPr lang="de-DE" sz="2200" dirty="0"/>
              <a:t> Verschlüsselung basierend auf zwei Teilhomomorphen Verschlüsselungen.</a:t>
            </a:r>
          </a:p>
          <a:p>
            <a:r>
              <a:rPr lang="de-DE" sz="2200" dirty="0"/>
              <a:t>Goldwasser-Micali regelt die Addition und RSA die Multiplikation.</a:t>
            </a:r>
          </a:p>
          <a:p>
            <a:endParaRPr lang="de-DE" sz="2200" dirty="0">
              <a:effectLst/>
            </a:endParaRP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1035822"/>
              </p:ext>
            </p:extLst>
          </p:nvPr>
        </p:nvGraphicFramePr>
        <p:xfrm>
          <a:off x="6524625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41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Hybrid-Homomorph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1413A-61E1-4CB3-B7F3-D9CAC65FC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153025" cy="35814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200" dirty="0"/>
              <a:t>E</a:t>
            </a:r>
            <a:r>
              <a:rPr lang="de-DE" sz="2200" dirty="0">
                <a:effectLst/>
              </a:rPr>
              <a:t>rstellen der Keys für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Verschlüsseln mittels G. Micali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>
                <a:effectLst/>
              </a:rPr>
              <a:t>Erstellen der Keys für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Verschlüsseln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Durchführen der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Entschlüsseln mittels RSA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Entschlüsseln mittels G. Micali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1E5D15D-FD7C-41FB-9F82-171E7937B4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3524528"/>
              </p:ext>
            </p:extLst>
          </p:nvPr>
        </p:nvGraphicFramePr>
        <p:xfrm>
          <a:off x="6524625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963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81EB4-3EC8-44CA-AB0C-5EC9B9AC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AT" dirty="0"/>
              <a:t>Vor- und Nachteile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5DB823-AD81-4756-915D-D00B9078E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65B4AF8-D438-42C5-96C0-A6FB9FC41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sz="2400" dirty="0"/>
              <a:t>Sehr hohe Laufzeiten</a:t>
            </a:r>
          </a:p>
          <a:p>
            <a:r>
              <a:rPr lang="de-AT" sz="2400" dirty="0"/>
              <a:t>Große Rechnerkapazität benötigt</a:t>
            </a:r>
          </a:p>
          <a:p>
            <a:r>
              <a:rPr lang="de-DE" sz="2400" dirty="0"/>
              <a:t>gültige Rechtsprechung ist abhängig vom Standort der Server</a:t>
            </a:r>
            <a:endParaRPr lang="de-AT" sz="240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2B9105E-E9A3-4D3D-A7F1-89F0360F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FE4132F-0993-4F0C-BA81-E956511582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Gewinn an Datenschutz</a:t>
            </a:r>
          </a:p>
          <a:p>
            <a:r>
              <a:rPr lang="de-AT" sz="2400" dirty="0"/>
              <a:t>Mobilität</a:t>
            </a:r>
          </a:p>
          <a:p>
            <a:r>
              <a:rPr lang="de-AT" sz="2400" dirty="0"/>
              <a:t>Outsourcing</a:t>
            </a:r>
          </a:p>
        </p:txBody>
      </p:sp>
    </p:spTree>
    <p:extLst>
      <p:ext uri="{BB962C8B-B14F-4D97-AF65-F5344CB8AC3E}">
        <p14:creationId xmlns:p14="http://schemas.microsoft.com/office/powerpoint/2010/main" val="185508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DC956-C263-40AD-945C-728024B6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909064"/>
            <a:ext cx="4443984" cy="823912"/>
          </a:xfrm>
        </p:spPr>
        <p:txBody>
          <a:bodyPr>
            <a:normAutofit/>
          </a:bodyPr>
          <a:lstStyle/>
          <a:p>
            <a:pPr algn="ctr"/>
            <a:r>
              <a:rPr lang="de-AT" sz="2400" b="1" dirty="0"/>
              <a:t>ohne</a:t>
            </a:r>
            <a:r>
              <a:rPr lang="de-AT" sz="2400" dirty="0"/>
              <a:t> homomorpher Verschlüsselung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3C87095-BBE8-4BD5-BF98-4D37BC7E4F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6563465"/>
              </p:ext>
            </p:extLst>
          </p:nvPr>
        </p:nvGraphicFramePr>
        <p:xfrm>
          <a:off x="1371600" y="2873375"/>
          <a:ext cx="4443413" cy="329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F743A9-8B72-41C5-8DD6-0109F2966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909064"/>
            <a:ext cx="4443984" cy="823912"/>
          </a:xfrm>
        </p:spPr>
        <p:txBody>
          <a:bodyPr>
            <a:normAutofit/>
          </a:bodyPr>
          <a:lstStyle/>
          <a:p>
            <a:pPr algn="ctr"/>
            <a:r>
              <a:rPr lang="de-AT" sz="2400" b="1" dirty="0"/>
              <a:t>mit</a:t>
            </a:r>
            <a:r>
              <a:rPr lang="de-AT" sz="2400" dirty="0"/>
              <a:t> homomorpher Verschlüsselung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244AA3-3301-4930-8D7C-F1804C9BBA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41468681"/>
              </p:ext>
            </p:extLst>
          </p:nvPr>
        </p:nvGraphicFramePr>
        <p:xfrm>
          <a:off x="6524625" y="2873375"/>
          <a:ext cx="4445000" cy="329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2149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6AB75-36D9-4C88-9981-36C8039F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Anwendungsgebiete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81AF6-8DD2-466A-B01F-3ADCCDDDB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E-Voting,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42965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 Computing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/>
              <a:t>Gründe für Verschlüsselung</a:t>
            </a:r>
            <a:r>
              <a:rPr lang="en-US" dirty="0"/>
              <a:t>:</a:t>
            </a:r>
          </a:p>
          <a:p>
            <a:r>
              <a:rPr lang="en-US"/>
              <a:t>Gewinn an Datenschutz  durch Homomorphe Verschlüsselung</a:t>
            </a:r>
            <a:endParaRPr lang="en-US" dirty="0"/>
          </a:p>
          <a:p>
            <a:r>
              <a:rPr lang="en-US"/>
              <a:t>unklar in welchem</a:t>
            </a:r>
            <a:r>
              <a:rPr lang="en-US" dirty="0"/>
              <a:t> Land </a:t>
            </a:r>
            <a:r>
              <a:rPr lang="en-US"/>
              <a:t>die Daten gespeichert warden</a:t>
            </a:r>
            <a:endParaRPr lang="en-US" dirty="0"/>
          </a:p>
          <a:p>
            <a:pPr lvl="1"/>
            <a:r>
              <a:rPr lang="en-US"/>
              <a:t>Rechtssprechung des Serverstandortes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E-Voting</a:t>
            </a:r>
          </a:p>
        </p:txBody>
      </p:sp>
      <p:sp>
        <p:nvSpPr>
          <p:cNvPr id="31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/>
              <a:t>Anforderungen</a:t>
            </a:r>
            <a:r>
              <a:rPr lang="en-US" dirty="0"/>
              <a:t>:</a:t>
            </a:r>
          </a:p>
          <a:p>
            <a:pPr lvl="1"/>
            <a:r>
              <a:rPr lang="en-US"/>
              <a:t>Manipulationssicherheit</a:t>
            </a:r>
            <a:endParaRPr lang="en-US" dirty="0"/>
          </a:p>
          <a:p>
            <a:pPr lvl="1"/>
            <a:r>
              <a:rPr lang="en-US"/>
              <a:t>Wahlgeheimnis soll erhalten bleiben</a:t>
            </a:r>
            <a:endParaRPr lang="en-US" dirty="0"/>
          </a:p>
          <a:p>
            <a:r>
              <a:rPr lang="en-US"/>
              <a:t>Herausforderungen</a:t>
            </a:r>
            <a:r>
              <a:rPr lang="en-US" dirty="0"/>
              <a:t>:</a:t>
            </a:r>
          </a:p>
          <a:p>
            <a:pPr lvl="1"/>
            <a:r>
              <a:rPr lang="en-US"/>
              <a:t>jeder Internetnutzer kann versuchen</a:t>
            </a:r>
            <a:r>
              <a:rPr lang="en-US" dirty="0"/>
              <a:t> in die </a:t>
            </a:r>
            <a:r>
              <a:rPr lang="en-US"/>
              <a:t>Wahl einzugreifen</a:t>
            </a:r>
            <a:endParaRPr lang="en-US" dirty="0"/>
          </a:p>
          <a:p>
            <a:pPr lvl="1"/>
            <a:r>
              <a:rPr lang="en-US"/>
              <a:t>nur Wahlberechtigte dürfen abstimmen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E-Voting </a:t>
            </a:r>
            <a:r>
              <a:rPr lang="en-US" dirty="0" err="1"/>
              <a:t>Protokoll</a:t>
            </a:r>
            <a:endParaRPr lang="en-US" dirty="0"/>
          </a:p>
        </p:txBody>
      </p:sp>
      <p:sp>
        <p:nvSpPr>
          <p:cNvPr id="31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/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pPr marL="411480" indent="-457200">
              <a:buFont typeface="+mj-lt"/>
              <a:buAutoNum type="arabicPeriod"/>
            </a:pPr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erhält</a:t>
            </a:r>
            <a:r>
              <a:rPr lang="en-US" dirty="0"/>
              <a:t> </a:t>
            </a:r>
            <a:r>
              <a:rPr lang="en-US" dirty="0" err="1"/>
              <a:t>Zugangsdaten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Wahlbescheid</a:t>
            </a:r>
            <a:endParaRPr lang="en-US" dirty="0"/>
          </a:p>
          <a:p>
            <a:pPr marL="411480" indent="-457200">
              <a:buFont typeface="+mj-lt"/>
              <a:buAutoNum type="arabicPeriod"/>
            </a:pPr>
            <a:endParaRPr lang="en-US" dirty="0"/>
          </a:p>
          <a:p>
            <a:pPr marL="411480" indent="-457200">
              <a:buFont typeface="+mj-lt"/>
              <a:buAutoNum type="arabicPeriod"/>
            </a:pPr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schickt</a:t>
            </a:r>
            <a:r>
              <a:rPr lang="en-US" dirty="0"/>
              <a:t> auf der </a:t>
            </a:r>
            <a:r>
              <a:rPr lang="en-US" dirty="0" err="1"/>
              <a:t>Wahlwebsite</a:t>
            </a:r>
            <a:r>
              <a:rPr lang="en-US" dirty="0"/>
              <a:t> seine </a:t>
            </a:r>
            <a:r>
              <a:rPr lang="en-US" dirty="0" err="1"/>
              <a:t>Stimme</a:t>
            </a:r>
            <a:r>
              <a:rPr lang="en-US" dirty="0"/>
              <a:t> ab</a:t>
            </a:r>
          </a:p>
          <a:p>
            <a:pPr marL="411480" indent="-457200">
              <a:buFont typeface="+mj-lt"/>
              <a:buAutoNum type="arabicPeriod"/>
            </a:pPr>
            <a:endParaRPr lang="en-US" dirty="0"/>
          </a:p>
          <a:p>
            <a:pPr marL="411480" indent="-457200">
              <a:buFont typeface="+mj-lt"/>
              <a:buAutoNum type="arabicPeriod"/>
            </a:pPr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Identitätsprüfung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e-ID 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E-Voting</a:t>
            </a:r>
          </a:p>
        </p:txBody>
      </p:sp>
      <p:sp>
        <p:nvSpPr>
          <p:cNvPr id="31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/>
              <a:t>Angreifer kann sich zwischen Wähler</a:t>
            </a:r>
            <a:r>
              <a:rPr lang="en-US" dirty="0"/>
              <a:t> </a:t>
            </a:r>
            <a:r>
              <a:rPr lang="en-US"/>
              <a:t>und digitaler Wahlurne schalten</a:t>
            </a:r>
            <a:r>
              <a:rPr lang="en-US" dirty="0"/>
              <a:t> </a:t>
            </a:r>
          </a:p>
          <a:p>
            <a:pPr lvl="1"/>
            <a:r>
              <a:rPr lang="en-US"/>
              <a:t>lässt sich mittels asymmetrischer Verschlüsselung lösen</a:t>
            </a:r>
            <a:endParaRPr lang="en-US" dirty="0"/>
          </a:p>
          <a:p>
            <a:r>
              <a:rPr lang="en-US"/>
              <a:t>“Böser Wahlleiter</a:t>
            </a:r>
            <a:r>
              <a:rPr lang="en-US" dirty="0"/>
              <a:t>” </a:t>
            </a:r>
            <a:r>
              <a:rPr lang="en-US"/>
              <a:t>- Wahlurnenserver kennt Zusammenhang zwischen Wähler und jeweiligem Geheimtext</a:t>
            </a:r>
            <a:r>
              <a:rPr lang="en-US" dirty="0"/>
              <a:t> </a:t>
            </a:r>
          </a:p>
          <a:p>
            <a:pPr lvl="1"/>
            <a:r>
              <a:rPr lang="en-US"/>
              <a:t>Erweiterung des Protokolls mittels Homomorpher Verschlüsselung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E-Voting</a:t>
            </a:r>
          </a:p>
        </p:txBody>
      </p:sp>
      <p:sp>
        <p:nvSpPr>
          <p:cNvPr id="32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Stimmen werden im verschlüsselten Zustand addiert</a:t>
            </a:r>
          </a:p>
          <a:p>
            <a:pPr lvl="1"/>
            <a:r>
              <a:rPr lang="de-AT" dirty="0"/>
              <a:t>Geheimtext enthält das Gesamtergebnis der Wahl</a:t>
            </a:r>
          </a:p>
          <a:p>
            <a:r>
              <a:rPr lang="de-AT" dirty="0"/>
              <a:t>Secret Sharing - privater Schlüssel wird in Teilen erzeugt, wobei nur je ein Teil an eine Partei geht</a:t>
            </a:r>
          </a:p>
          <a:p>
            <a:r>
              <a:rPr lang="de-AT" dirty="0"/>
              <a:t>zusätzliche Überprüfungsmöglichkeiten für den Wähler</a:t>
            </a:r>
          </a:p>
          <a:p>
            <a:pPr lvl="1"/>
            <a:r>
              <a:rPr lang="de-AT" dirty="0"/>
              <a:t>Wähler soll nachvollziehen können, ob die Stimme von der Software korrekt verarbeitet und ins das Ergebnis integriert wurde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rafik 321"/>
          <p:cNvPicPr/>
          <p:nvPr/>
        </p:nvPicPr>
        <p:blipFill>
          <a:blip r:embed="rId2"/>
          <a:stretch/>
        </p:blipFill>
        <p:spPr>
          <a:xfrm>
            <a:off x="-73440" y="0"/>
            <a:ext cx="12265560" cy="704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E1E627-C7B3-4A76-A9AD-BDF73094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Praktischer Teil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91A473A-97C0-421E-BEB7-8B047E081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E-Voting</a:t>
            </a:r>
          </a:p>
        </p:txBody>
      </p:sp>
    </p:spTree>
    <p:extLst>
      <p:ext uri="{BB962C8B-B14F-4D97-AF65-F5344CB8AC3E}">
        <p14:creationId xmlns:p14="http://schemas.microsoft.com/office/powerpoint/2010/main" val="2869893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4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E-Voting</a:t>
            </a:r>
          </a:p>
        </p:txBody>
      </p:sp>
      <p:sp>
        <p:nvSpPr>
          <p:cNvPr id="32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Simulation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Europawahl</a:t>
            </a:r>
            <a:r>
              <a:rPr lang="en-US" dirty="0"/>
              <a:t> –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Paillier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Stimmabgabe</a:t>
            </a:r>
            <a:r>
              <a:rPr lang="en-US" dirty="0"/>
              <a:t> (</a:t>
            </a:r>
            <a:r>
              <a:rPr lang="en-US" dirty="0" err="1"/>
              <a:t>Verschlüsselung</a:t>
            </a:r>
            <a:br>
              <a:rPr lang="en-US" dirty="0"/>
            </a:br>
            <a:br>
              <a:rPr lang="en-US" sz="800" dirty="0"/>
            </a:br>
            <a:r>
              <a:rPr lang="en-US" dirty="0"/>
              <a:t>	</a:t>
            </a:r>
            <a:r>
              <a:rPr lang="en-US" dirty="0" err="1"/>
              <a:t>e_vote</a:t>
            </a:r>
            <a:r>
              <a:rPr lang="en-US" dirty="0"/>
              <a:t> = </a:t>
            </a:r>
            <a:r>
              <a:rPr lang="en-US" dirty="0" err="1"/>
              <a:t>crypt.encrypt</a:t>
            </a:r>
            <a:r>
              <a:rPr lang="en-US" dirty="0"/>
              <a:t>(</a:t>
            </a:r>
            <a:r>
              <a:rPr lang="en-US" dirty="0" err="1"/>
              <a:t>puk</a:t>
            </a:r>
            <a:r>
              <a:rPr lang="en-US" dirty="0"/>
              <a:t>, vote)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Auszählung</a:t>
            </a:r>
            <a:r>
              <a:rPr lang="en-US" dirty="0"/>
              <a:t> (Addition der </a:t>
            </a:r>
            <a:r>
              <a:rPr lang="en-US" dirty="0" err="1"/>
              <a:t>Stimmen</a:t>
            </a:r>
            <a:r>
              <a:rPr lang="en-US" dirty="0"/>
              <a:t>) </a:t>
            </a:r>
            <a:br>
              <a:rPr lang="en-US" dirty="0"/>
            </a:br>
            <a:br>
              <a:rPr lang="en-US" sz="800" dirty="0"/>
            </a:br>
            <a:r>
              <a:rPr lang="en-US" dirty="0"/>
              <a:t>	c = </a:t>
            </a:r>
            <a:r>
              <a:rPr lang="en-US" dirty="0" err="1"/>
              <a:t>crypt.sum</a:t>
            </a:r>
            <a:r>
              <a:rPr lang="en-US" dirty="0"/>
              <a:t>(</a:t>
            </a:r>
            <a:r>
              <a:rPr lang="en-US" dirty="0" err="1"/>
              <a:t>puk</a:t>
            </a:r>
            <a:r>
              <a:rPr lang="en-US" dirty="0"/>
              <a:t>, c, </a:t>
            </a:r>
            <a:r>
              <a:rPr lang="en-US" dirty="0" err="1"/>
              <a:t>e_vote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Auswertung</a:t>
            </a:r>
            <a:r>
              <a:rPr lang="en-US" dirty="0"/>
              <a:t> (</a:t>
            </a:r>
            <a:r>
              <a:rPr lang="en-US" dirty="0" err="1"/>
              <a:t>Entschlüsselung</a:t>
            </a:r>
            <a:r>
              <a:rPr lang="en-US" dirty="0"/>
              <a:t>)</a:t>
            </a:r>
            <a:br>
              <a:rPr lang="en-US" dirty="0"/>
            </a:br>
            <a:br>
              <a:rPr lang="en-US" sz="600" dirty="0"/>
            </a:br>
            <a:r>
              <a:rPr lang="en-US" dirty="0"/>
              <a:t>	d = </a:t>
            </a:r>
            <a:r>
              <a:rPr lang="en-US" dirty="0" err="1"/>
              <a:t>crypt.decrypt</a:t>
            </a:r>
            <a:r>
              <a:rPr lang="en-US" dirty="0"/>
              <a:t>(</a:t>
            </a:r>
            <a:r>
              <a:rPr lang="en-US" dirty="0" err="1"/>
              <a:t>prk,puk,c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5CFF35-A48D-4275-97A2-11F71A23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724" r="6570" b="2408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Cloud Computing</a:t>
            </a:r>
          </a:p>
          <a:p>
            <a:r>
              <a:rPr lang="de-DE" sz="2800" dirty="0"/>
              <a:t>E-Voting</a:t>
            </a:r>
          </a:p>
          <a:p>
            <a:pPr lvl="1"/>
            <a:r>
              <a:rPr lang="de-DE" sz="2400" dirty="0"/>
              <a:t>Unser Praxisteil</a:t>
            </a:r>
          </a:p>
        </p:txBody>
      </p:sp>
      <p:pic>
        <p:nvPicPr>
          <p:cNvPr id="4" name="Inhaltsplatzhalter 2">
            <a:extLst>
              <a:ext uri="{FF2B5EF4-FFF2-40B4-BE49-F238E27FC236}">
                <a16:creationId xmlns:a16="http://schemas.microsoft.com/office/drawing/2014/main" id="{EB530711-5D67-40CD-9483-56B5C5A16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6093" r="10668" b="36079"/>
          <a:stretch/>
        </p:blipFill>
        <p:spPr>
          <a:xfrm>
            <a:off x="3771900" y="3888528"/>
            <a:ext cx="8305800" cy="29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1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9DEEEC-5B0B-48A1-8DA8-DCF1C8F5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1" t="34804" r="1032" b="3409"/>
          <a:stretch/>
        </p:blipFill>
        <p:spPr>
          <a:xfrm>
            <a:off x="7607300" y="4487806"/>
            <a:ext cx="4584700" cy="2370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E0858-904F-4521-9DFE-FF860AD8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5800"/>
            <a:ext cx="9720073" cy="43535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de-AT" dirty="0"/>
              <a:t>Homomorphe Verschlüsselung für Cloud-Datenbanken</a:t>
            </a:r>
            <a:r>
              <a:rPr lang="de-DE" dirty="0"/>
              <a:t>, H. </a:t>
            </a:r>
            <a:r>
              <a:rPr lang="de-DE" dirty="0" err="1"/>
              <a:t>Langweg</a:t>
            </a:r>
            <a:r>
              <a:rPr lang="de-DE" dirty="0"/>
              <a:t>, M. Meier, B.C. Witt, D. Reinhardt (Hrsg.): Sicherheit 2018, </a:t>
            </a:r>
            <a:r>
              <a:rPr lang="de-DE" dirty="0" err="1"/>
              <a:t>Lecture</a:t>
            </a:r>
            <a:r>
              <a:rPr lang="de-DE" dirty="0"/>
              <a:t> Notes in </a:t>
            </a:r>
            <a:r>
              <a:rPr lang="de-DE" dirty="0" err="1"/>
              <a:t>Informatics</a:t>
            </a:r>
            <a:r>
              <a:rPr lang="de-DE" dirty="0"/>
              <a:t> (LNI), Gesellschaft für Informatik, Bonn 2018</a:t>
            </a:r>
            <a:endParaRPr lang="de-AT" dirty="0"/>
          </a:p>
          <a:p>
            <a:pPr lvl="1"/>
            <a:r>
              <a:rPr lang="de-DE" dirty="0"/>
              <a:t>Dr. Michael Brenner, Rechnen mit sieben Siegeln, Verschlüsselt rechnen mit homomorpher Verschlüsselung, 6/2016, S. 176</a:t>
            </a:r>
          </a:p>
          <a:p>
            <a:pPr lvl="1"/>
            <a:r>
              <a:rPr lang="en-US" dirty="0" err="1"/>
              <a:t>Budurushi</a:t>
            </a:r>
            <a:r>
              <a:rPr lang="en-US" dirty="0"/>
              <a:t> et al., Pretty Understandable Democracy – A Secure and Understandable Internet Voting Scheme, International Conference on Availability, Reliability and security 2013, S.198</a:t>
            </a:r>
          </a:p>
          <a:p>
            <a:pPr lvl="1"/>
            <a:r>
              <a:rPr lang="en-US" dirty="0"/>
              <a:t>Fully Homomorphic Encryption, Implementation Progresses and Challenges</a:t>
            </a:r>
            <a:br>
              <a:rPr lang="de-DE" dirty="0"/>
            </a:br>
            <a:r>
              <a:rPr lang="de-DE" dirty="0"/>
              <a:t>Caroline Fontaine, FIC 2019, Lille</a:t>
            </a:r>
          </a:p>
          <a:p>
            <a:pPr lvl="1"/>
            <a:r>
              <a:rPr lang="en-US" dirty="0"/>
              <a:t>New Fully Homomorphic Encryption Scheme Based on Multistage Partial Homomorphic Encryption Applied in Cloud Computing, Z.M. </a:t>
            </a:r>
            <a:r>
              <a:rPr lang="en-US" dirty="0" err="1"/>
              <a:t>Hikmat</a:t>
            </a:r>
            <a:r>
              <a:rPr lang="en-US" dirty="0"/>
              <a:t>, M. I. </a:t>
            </a:r>
            <a:r>
              <a:rPr lang="en-US" dirty="0" err="1"/>
              <a:t>Khalel</a:t>
            </a:r>
            <a:r>
              <a:rPr lang="en-US" dirty="0"/>
              <a:t>, 11/2018, IEEE</a:t>
            </a:r>
          </a:p>
          <a:p>
            <a:pPr lvl="1"/>
            <a:r>
              <a:rPr lang="en-US" dirty="0"/>
              <a:t>Performance Analysis of Goldwasser-Micali Cryptosystem, R. Shruthi, P. Sumana, A.K. </a:t>
            </a:r>
            <a:r>
              <a:rPr lang="en-US" dirty="0" err="1"/>
              <a:t>Koundinya</a:t>
            </a:r>
            <a:r>
              <a:rPr lang="en-US" dirty="0"/>
              <a:t> 7/2017</a:t>
            </a:r>
          </a:p>
          <a:p>
            <a:pPr lvl="1"/>
            <a:r>
              <a:rPr lang="de-AT" dirty="0" err="1"/>
              <a:t>Probabilistic</a:t>
            </a:r>
            <a:r>
              <a:rPr lang="de-AT" dirty="0"/>
              <a:t> </a:t>
            </a:r>
            <a:r>
              <a:rPr lang="de-AT" dirty="0" err="1"/>
              <a:t>encryption</a:t>
            </a:r>
            <a:r>
              <a:rPr lang="de-AT" dirty="0"/>
              <a:t>, S. Goldwasser, S. Micali, 1984</a:t>
            </a:r>
          </a:p>
          <a:p>
            <a:pPr lvl="1"/>
            <a:endParaRPr lang="de-A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4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1978 erster Versuch von </a:t>
            </a:r>
            <a:r>
              <a:rPr lang="de-DE" sz="2400" dirty="0" err="1"/>
              <a:t>Rivest</a:t>
            </a:r>
            <a:r>
              <a:rPr lang="de-DE" sz="2400" dirty="0"/>
              <a:t>, </a:t>
            </a:r>
            <a:r>
              <a:rPr lang="de-DE" sz="2400" dirty="0" err="1"/>
              <a:t>Adleman</a:t>
            </a:r>
            <a:r>
              <a:rPr lang="de-DE" sz="2400" dirty="0"/>
              <a:t> und </a:t>
            </a:r>
            <a:r>
              <a:rPr lang="de-DE" sz="2400" dirty="0" err="1"/>
              <a:t>Dertouzes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1987 entschlüsselt durch </a:t>
            </a:r>
            <a:r>
              <a:rPr lang="de-DE" sz="2400" dirty="0" err="1"/>
              <a:t>Brickell</a:t>
            </a:r>
            <a:r>
              <a:rPr lang="de-DE" sz="2400" dirty="0"/>
              <a:t> und </a:t>
            </a:r>
            <a:r>
              <a:rPr lang="de-DE" sz="2400" dirty="0" err="1"/>
              <a:t>Yacobi</a:t>
            </a:r>
            <a:endParaRPr lang="de-DE" sz="2400"/>
          </a:p>
          <a:p>
            <a:endParaRPr lang="de-DE" sz="2400" dirty="0"/>
          </a:p>
          <a:p>
            <a:r>
              <a:rPr lang="de-DE" sz="2400" dirty="0"/>
              <a:t>2009 Gentry – Vollhomomorphe Verschlüsselung ist möglich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4536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Gruppe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Eine Gruppe ist ein Paar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 ∘)</m:t>
                    </m:r>
                  </m:oMath>
                </a14:m>
                <a:r>
                  <a:rPr lang="de-DE" sz="2400" dirty="0"/>
                  <a:t>.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2400" dirty="0"/>
                  <a:t> ist eine Menge und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de-DE" sz="2400" dirty="0"/>
                  <a:t> eine zweistellige Verknüpfung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400" dirty="0"/>
                  <a:t>.</a:t>
                </a:r>
              </a:p>
              <a:p>
                <a:r>
                  <a:rPr lang="de-DE" sz="2400" dirty="0"/>
                  <a:t>mit den folgenden Eigenschaften:</a:t>
                </a:r>
              </a:p>
              <a:p>
                <a:pPr lvl="1">
                  <a:tabLst>
                    <a:tab pos="3225800" algn="l"/>
                  </a:tabLst>
                </a:pPr>
                <a:r>
                  <a:rPr lang="de-DE" sz="2000" dirty="0"/>
                  <a:t>Assoziativität	</a:t>
                </a:r>
                <a14:m>
                  <m:oMath xmlns:m="http://schemas.openxmlformats.org/officeDocument/2006/math">
                    <m:r>
                      <a:rPr lang="de-A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000" b="0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3225800" algn="l"/>
                  </a:tabLst>
                </a:pPr>
                <a:r>
                  <a:rPr lang="de-DE" sz="2000" dirty="0"/>
                  <a:t>neutrales Element:	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sz="2000" dirty="0"/>
              </a:p>
              <a:p>
                <a:pPr lvl="1">
                  <a:tabLst>
                    <a:tab pos="3225800" algn="l"/>
                  </a:tabLst>
                </a:pPr>
                <a:r>
                  <a:rPr lang="de-DE" sz="2000" dirty="0"/>
                  <a:t>inverses Element:	</a:t>
                </a:r>
                <a14:m>
                  <m:oMath xmlns:m="http://schemas.openxmlformats.org/officeDocument/2006/math"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 </m:t>
                    </m:r>
                    <m:sSup>
                      <m:sSup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de-A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de-DE" sz="2000" dirty="0"/>
              </a:p>
              <a:p>
                <a:r>
                  <a:rPr lang="de-DE" sz="2400" dirty="0"/>
                  <a:t>Eine Gruppe heißt abelsch, wenn das Kommutativgesetz gilt: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A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de-A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1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Ein 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de-DE" sz="2400" dirty="0"/>
                  <a:t> ist eine Menge </a:t>
                </a:r>
                <a14:m>
                  <m:oMath xmlns:m="http://schemas.openxmlformats.org/officeDocument/2006/math"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sz="2400" dirty="0"/>
                  <a:t> mit zwei inneren binären Verknüpfungen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sz="2400" dirty="0"/>
                  <a:t>.</a:t>
                </a:r>
              </a:p>
              <a:p>
                <a:r>
                  <a:rPr lang="de-DE" sz="2400" dirty="0"/>
                  <a:t>Dabei muss gelten: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AT" sz="2400" b="0" i="1" dirty="0" smtClean="0">
                        <a:latin typeface="Cambria Math" panose="02040503050406030204" pitchFamily="18" charset="0"/>
                      </a:rPr>
                      <m:t>,+) </m:t>
                    </m:r>
                  </m:oMath>
                </a14:m>
                <a:r>
                  <a:rPr lang="de-DE" sz="2400" i="0" dirty="0"/>
                  <a:t>ist eine </a:t>
                </a:r>
                <a:r>
                  <a:rPr lang="de-DE" sz="2400" i="0" dirty="0" err="1"/>
                  <a:t>abelsche</a:t>
                </a:r>
                <a:r>
                  <a:rPr lang="de-DE" sz="2400" i="0" dirty="0"/>
                  <a:t> Gruppe</a:t>
                </a:r>
                <a:r>
                  <a:rPr lang="de-DE" sz="2400" dirty="0"/>
                  <a:t>.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i="0" dirty="0"/>
                  <a:t>ist bezüglich </a:t>
                </a:r>
                <a14:m>
                  <m:oMath xmlns:m="http://schemas.openxmlformats.org/officeDocument/2006/math">
                    <m:r>
                      <a:rPr lang="de-AT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i="0" dirty="0"/>
                  <a:t>abgeschlossen</a:t>
                </a:r>
              </a:p>
              <a:p>
                <a:pPr lvl="1" fontAlgn="base"/>
                <a:r>
                  <a:rPr lang="de-DE" sz="2400" i="0" dirty="0"/>
                  <a:t>Bezüglich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AT" sz="2400" i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de-DE" sz="2400" i="0" dirty="0"/>
                  <a:t>gilt die Assoziativität</a:t>
                </a:r>
              </a:p>
              <a:p>
                <a:pPr lvl="1" fontAlgn="base"/>
                <a:r>
                  <a:rPr lang="de-DE" sz="2400" i="0" dirty="0"/>
                  <a:t>Die Distributivgesetze gelten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44CA7-9A45-4C41-A494-FA1D99C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Homomorphismus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FE0858-904F-4521-9DFE-FF860AD82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145244"/>
                <a:ext cx="10155706" cy="4164116"/>
              </a:xfrm>
            </p:spPr>
            <p:txBody>
              <a:bodyPr>
                <a:normAutofit/>
              </a:bodyPr>
              <a:lstStyle/>
              <a:p>
                <a:r>
                  <a:rPr lang="de-DE" sz="2800" dirty="0"/>
                  <a:t>Seien </a:t>
                </a:r>
                <a14:m>
                  <m:oMath xmlns:m="http://schemas.openxmlformats.org/officeDocument/2006/math">
                    <m:r>
                      <a:rPr lang="de-AT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, ∘) </m:t>
                    </m:r>
                  </m:oMath>
                </a14:m>
                <a:r>
                  <a:rPr lang="de-DE" sz="2800" dirty="0"/>
                  <a:t>und </a:t>
                </a:r>
                <a14:m>
                  <m:oMath xmlns:m="http://schemas.openxmlformats.org/officeDocument/2006/math">
                    <m:r>
                      <a:rPr lang="de-AT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⋄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800" dirty="0"/>
                  <a:t>Gruppen, dann heißt die Abbildung </a:t>
                </a:r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⟶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/>
                  <a:t>Gruppenhomomorphismus</a:t>
                </a:r>
                <a:r>
                  <a:rPr lang="de-DE" sz="2800" dirty="0"/>
                  <a:t>, wenn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gilt:</a:t>
                </a:r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AT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)⋄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/>
                  <a:t>Seien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de-DE" sz="2800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sz="28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800" i="1" baseline="-25000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 dirty="0"/>
                  <a:t> und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AT" sz="2800" b="0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sz="2800" dirty="0"/>
                  <a:t>Ringe, dann heißt die Abbildung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⟶ 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/>
                  <a:t>Ringhomomorphismus</a:t>
                </a:r>
                <a:r>
                  <a:rPr lang="de-DE" sz="2800" dirty="0"/>
                  <a:t>, wenn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gilt:</a:t>
                </a:r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sz="2800" dirty="0"/>
                </a:br>
                <a14:m>
                  <m:oMath xmlns:m="http://schemas.openxmlformats.org/officeDocument/2006/math"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  <m:sub>
                            <m:r>
                              <a:rPr lang="de-AT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de-A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de-AT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8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FE0858-904F-4521-9DFE-FF860AD82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145244"/>
                <a:ext cx="10155706" cy="4164116"/>
              </a:xfrm>
              <a:blipFill>
                <a:blip r:embed="rId2"/>
                <a:stretch>
                  <a:fillRect l="-1080" t="-219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08753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Benutzerdefiniert 2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4D7620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1930</Words>
  <Application>Microsoft Office PowerPoint</Application>
  <PresentationFormat>Breitbild</PresentationFormat>
  <Paragraphs>341</Paragraphs>
  <Slides>50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5" baseType="lpstr">
      <vt:lpstr>Arial</vt:lpstr>
      <vt:lpstr>Cambria Math</vt:lpstr>
      <vt:lpstr>Franklin Gothic Book</vt:lpstr>
      <vt:lpstr>Tw Cen MT</vt:lpstr>
      <vt:lpstr>Ausschnitt</vt:lpstr>
      <vt:lpstr>Homomorphe Verschlüsselung</vt:lpstr>
      <vt:lpstr>Übersicht</vt:lpstr>
      <vt:lpstr>Wozu braucht man homomorphe Verschlüsselung überhaupt?</vt:lpstr>
      <vt:lpstr>Motivation</vt:lpstr>
      <vt:lpstr>Anwendungen</vt:lpstr>
      <vt:lpstr>Historische Entwicklung</vt:lpstr>
      <vt:lpstr>Definition Gruppe</vt:lpstr>
      <vt:lpstr>Definition Ring</vt:lpstr>
      <vt:lpstr>Definition Homomorphismus</vt:lpstr>
      <vt:lpstr>Varianten</vt:lpstr>
      <vt:lpstr>Beispiel additiv-homomorph</vt:lpstr>
      <vt:lpstr>Beispiel multiplikativ-homomorph</vt:lpstr>
      <vt:lpstr>Teilhomomorphe Verschlüsselungen</vt:lpstr>
      <vt:lpstr>RSA</vt:lpstr>
      <vt:lpstr>RSA Teilhomomorphie</vt:lpstr>
      <vt:lpstr>Padded RSA - OAEP</vt:lpstr>
      <vt:lpstr>Komponenten OAEP</vt:lpstr>
      <vt:lpstr>Komponenten OAEP</vt:lpstr>
      <vt:lpstr>Ablauf OAEP - Verschlüsselung</vt:lpstr>
      <vt:lpstr>Ablauf OAEP - Entschlüsselung</vt:lpstr>
      <vt:lpstr>RSA-OAEP / RSA</vt:lpstr>
      <vt:lpstr>Goldwasser-Micali</vt:lpstr>
      <vt:lpstr>GM Quadratischer Rest</vt:lpstr>
      <vt:lpstr>GM Setup/Keygen</vt:lpstr>
      <vt:lpstr>GM Ver-/Entschlüsselung</vt:lpstr>
      <vt:lpstr>GM Teilhomomorphie</vt:lpstr>
      <vt:lpstr>Paillier</vt:lpstr>
      <vt:lpstr>Paillier KeyGen</vt:lpstr>
      <vt:lpstr>Paillier Verschlüsselung</vt:lpstr>
      <vt:lpstr>Paillier Entschlüsselung</vt:lpstr>
      <vt:lpstr>Paillier Teilhomomorphie</vt:lpstr>
      <vt:lpstr>Übersicht über Teilhomomorphe Algorithmen</vt:lpstr>
      <vt:lpstr>Vollhomomorphe Verschlüsselungen</vt:lpstr>
      <vt:lpstr>Vollhomomorphismen</vt:lpstr>
      <vt:lpstr>aktuelle Laufzeiten</vt:lpstr>
      <vt:lpstr>Probleme</vt:lpstr>
      <vt:lpstr>Hybrid-Homomorph</vt:lpstr>
      <vt:lpstr>Hybrid-Homomorph</vt:lpstr>
      <vt:lpstr>Vor- und Nachteile</vt:lpstr>
      <vt:lpstr>Anwendungsgebiete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Praktischer Teil</vt:lpstr>
      <vt:lpstr>PowerPoint-Präsentation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Homomorphe Verschlüsselungen</dc:title>
  <dc:creator>Tanja Kohler</dc:creator>
  <cp:lastModifiedBy>Tanja Kohler</cp:lastModifiedBy>
  <cp:revision>111</cp:revision>
  <dcterms:created xsi:type="dcterms:W3CDTF">2019-06-20T10:08:50Z</dcterms:created>
  <dcterms:modified xsi:type="dcterms:W3CDTF">2019-06-21T11:56:24Z</dcterms:modified>
</cp:coreProperties>
</file>