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70" r:id="rId2"/>
    <p:sldId id="273" r:id="rId3"/>
    <p:sldId id="274" r:id="rId4"/>
    <p:sldId id="276" r:id="rId5"/>
    <p:sldId id="277" r:id="rId6"/>
    <p:sldId id="262" r:id="rId7"/>
    <p:sldId id="269" r:id="rId8"/>
    <p:sldId id="279" r:id="rId9"/>
    <p:sldId id="282" r:id="rId10"/>
    <p:sldId id="278" r:id="rId11"/>
    <p:sldId id="280" r:id="rId12"/>
    <p:sldId id="281" r:id="rId13"/>
    <p:sldId id="283" r:id="rId14"/>
    <p:sldId id="286" r:id="rId15"/>
    <p:sldId id="285" r:id="rId16"/>
    <p:sldId id="28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0D49505-9F7F-4CEE-A2B0-8D617FC83F4A}" type="presOf" srcId="{147CA9D6-B195-4911-9176-0F0335884C02}" destId="{DA511EB8-0DC3-4511-9C61-885E0F5ED1B8}" srcOrd="0" destOrd="0" presId="urn:microsoft.com/office/officeart/2005/8/layout/equation2"/>
    <dgm:cxn modelId="{321A4B1D-B3A3-41A6-B25C-77C20154BFB0}" type="presOf" srcId="{AA1FD647-0E9D-46D7-AFF2-36A2317B65E6}" destId="{10C56C79-66A7-4026-B9FD-3A6906C56B95}" srcOrd="0" destOrd="0" presId="urn:microsoft.com/office/officeart/2005/8/layout/equation2"/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A5525554-BECF-4AE4-AF51-9FE9B800B531}" type="presOf" srcId="{86AE6FFB-8570-4FDC-BE45-CB36DB2E3590}" destId="{BC38C865-CD0D-40CE-83C4-BBC3044E0B37}" srcOrd="0" destOrd="0" presId="urn:microsoft.com/office/officeart/2005/8/layout/equation2"/>
    <dgm:cxn modelId="{D3E7748E-4F52-4556-8B7A-2D3ED111FAA2}" type="presOf" srcId="{82B99E24-A85D-4072-964C-8810F83E939D}" destId="{519A698F-373B-45F5-A274-C9D49A7521EA}" srcOrd="0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E93677C0-6E47-4315-B0FB-A5D2621C74FE}" type="presOf" srcId="{82B99E24-A85D-4072-964C-8810F83E939D}" destId="{B14C9D0E-63CA-40D2-9C01-B13D5E0622EA}" srcOrd="1" destOrd="0" presId="urn:microsoft.com/office/officeart/2005/8/layout/equation2"/>
    <dgm:cxn modelId="{CAA98AC1-5DA4-432F-9250-D31C18B93D08}" type="presOf" srcId="{8199EE2B-B829-495C-B1A4-4647C10054DF}" destId="{E1E0FAB9-06F7-495B-8617-777F2F89DFAA}" srcOrd="0" destOrd="0" presId="urn:microsoft.com/office/officeart/2005/8/layout/equation2"/>
    <dgm:cxn modelId="{B9EB4AC6-AF0F-4246-9D59-AF8C0DF35B4C}" type="presOf" srcId="{9CB2CF72-DA6C-413A-B59E-6DB028A36CD4}" destId="{7E96DDAC-0EE0-48D8-8F3E-AC13D8E83E49}" srcOrd="0" destOrd="0" presId="urn:microsoft.com/office/officeart/2005/8/layout/equation2"/>
    <dgm:cxn modelId="{E38913C7-B885-439A-912F-7D92A46851DF}" type="presParOf" srcId="{E1E0FAB9-06F7-495B-8617-777F2F89DFAA}" destId="{9A42A01E-B7BD-47A6-BC3B-822B39354C74}" srcOrd="0" destOrd="0" presId="urn:microsoft.com/office/officeart/2005/8/layout/equation2"/>
    <dgm:cxn modelId="{AC7FC0EB-4DF3-4A13-94A7-CC44ABE2534E}" type="presParOf" srcId="{9A42A01E-B7BD-47A6-BC3B-822B39354C74}" destId="{BC38C865-CD0D-40CE-83C4-BBC3044E0B37}" srcOrd="0" destOrd="0" presId="urn:microsoft.com/office/officeart/2005/8/layout/equation2"/>
    <dgm:cxn modelId="{DF350727-CDE2-49DC-979E-528490FA00C9}" type="presParOf" srcId="{9A42A01E-B7BD-47A6-BC3B-822B39354C74}" destId="{97A9D74E-B75E-478C-8139-3C2CE1D70B54}" srcOrd="1" destOrd="0" presId="urn:microsoft.com/office/officeart/2005/8/layout/equation2"/>
    <dgm:cxn modelId="{CE6D7EB7-DC3A-44F7-802B-70BB7909E1B5}" type="presParOf" srcId="{9A42A01E-B7BD-47A6-BC3B-822B39354C74}" destId="{10C56C79-66A7-4026-B9FD-3A6906C56B95}" srcOrd="2" destOrd="0" presId="urn:microsoft.com/office/officeart/2005/8/layout/equation2"/>
    <dgm:cxn modelId="{2726EFA2-A1FA-4347-AA4C-8BE49CAF5FDE}" type="presParOf" srcId="{9A42A01E-B7BD-47A6-BC3B-822B39354C74}" destId="{CE7C051D-B72F-44F9-A059-4DCCA68B1C82}" srcOrd="3" destOrd="0" presId="urn:microsoft.com/office/officeart/2005/8/layout/equation2"/>
    <dgm:cxn modelId="{7F0A6855-9790-4C5D-A433-C897D1E78D14}" type="presParOf" srcId="{9A42A01E-B7BD-47A6-BC3B-822B39354C74}" destId="{DA511EB8-0DC3-4511-9C61-885E0F5ED1B8}" srcOrd="4" destOrd="0" presId="urn:microsoft.com/office/officeart/2005/8/layout/equation2"/>
    <dgm:cxn modelId="{5AEE53F8-E2C3-4BF2-98C3-A0D4075D91B6}" type="presParOf" srcId="{E1E0FAB9-06F7-495B-8617-777F2F89DFAA}" destId="{519A698F-373B-45F5-A274-C9D49A7521EA}" srcOrd="1" destOrd="0" presId="urn:microsoft.com/office/officeart/2005/8/layout/equation2"/>
    <dgm:cxn modelId="{AFA22060-B983-44BC-80DE-69A5E407C963}" type="presParOf" srcId="{519A698F-373B-45F5-A274-C9D49A7521EA}" destId="{B14C9D0E-63CA-40D2-9C01-B13D5E0622EA}" srcOrd="0" destOrd="0" presId="urn:microsoft.com/office/officeart/2005/8/layout/equation2"/>
    <dgm:cxn modelId="{0A7D1DCC-B22C-4F12-A7B1-A8B5A375F2CF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G-Micali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0D49505-9F7F-4CEE-A2B0-8D617FC83F4A}" type="presOf" srcId="{147CA9D6-B195-4911-9176-0F0335884C02}" destId="{DA511EB8-0DC3-4511-9C61-885E0F5ED1B8}" srcOrd="0" destOrd="0" presId="urn:microsoft.com/office/officeart/2005/8/layout/equation2"/>
    <dgm:cxn modelId="{321A4B1D-B3A3-41A6-B25C-77C20154BFB0}" type="presOf" srcId="{AA1FD647-0E9D-46D7-AFF2-36A2317B65E6}" destId="{10C56C79-66A7-4026-B9FD-3A6906C56B95}" srcOrd="0" destOrd="0" presId="urn:microsoft.com/office/officeart/2005/8/layout/equation2"/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A5525554-BECF-4AE4-AF51-9FE9B800B531}" type="presOf" srcId="{86AE6FFB-8570-4FDC-BE45-CB36DB2E3590}" destId="{BC38C865-CD0D-40CE-83C4-BBC3044E0B37}" srcOrd="0" destOrd="0" presId="urn:microsoft.com/office/officeart/2005/8/layout/equation2"/>
    <dgm:cxn modelId="{D3E7748E-4F52-4556-8B7A-2D3ED111FAA2}" type="presOf" srcId="{82B99E24-A85D-4072-964C-8810F83E939D}" destId="{519A698F-373B-45F5-A274-C9D49A7521EA}" srcOrd="0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E93677C0-6E47-4315-B0FB-A5D2621C74FE}" type="presOf" srcId="{82B99E24-A85D-4072-964C-8810F83E939D}" destId="{B14C9D0E-63CA-40D2-9C01-B13D5E0622EA}" srcOrd="1" destOrd="0" presId="urn:microsoft.com/office/officeart/2005/8/layout/equation2"/>
    <dgm:cxn modelId="{CAA98AC1-5DA4-432F-9250-D31C18B93D08}" type="presOf" srcId="{8199EE2B-B829-495C-B1A4-4647C10054DF}" destId="{E1E0FAB9-06F7-495B-8617-777F2F89DFAA}" srcOrd="0" destOrd="0" presId="urn:microsoft.com/office/officeart/2005/8/layout/equation2"/>
    <dgm:cxn modelId="{B9EB4AC6-AF0F-4246-9D59-AF8C0DF35B4C}" type="presOf" srcId="{9CB2CF72-DA6C-413A-B59E-6DB028A36CD4}" destId="{7E96DDAC-0EE0-48D8-8F3E-AC13D8E83E49}" srcOrd="0" destOrd="0" presId="urn:microsoft.com/office/officeart/2005/8/layout/equation2"/>
    <dgm:cxn modelId="{E38913C7-B885-439A-912F-7D92A46851DF}" type="presParOf" srcId="{E1E0FAB9-06F7-495B-8617-777F2F89DFAA}" destId="{9A42A01E-B7BD-47A6-BC3B-822B39354C74}" srcOrd="0" destOrd="0" presId="urn:microsoft.com/office/officeart/2005/8/layout/equation2"/>
    <dgm:cxn modelId="{AC7FC0EB-4DF3-4A13-94A7-CC44ABE2534E}" type="presParOf" srcId="{9A42A01E-B7BD-47A6-BC3B-822B39354C74}" destId="{BC38C865-CD0D-40CE-83C4-BBC3044E0B37}" srcOrd="0" destOrd="0" presId="urn:microsoft.com/office/officeart/2005/8/layout/equation2"/>
    <dgm:cxn modelId="{DF350727-CDE2-49DC-979E-528490FA00C9}" type="presParOf" srcId="{9A42A01E-B7BD-47A6-BC3B-822B39354C74}" destId="{97A9D74E-B75E-478C-8139-3C2CE1D70B54}" srcOrd="1" destOrd="0" presId="urn:microsoft.com/office/officeart/2005/8/layout/equation2"/>
    <dgm:cxn modelId="{CE6D7EB7-DC3A-44F7-802B-70BB7909E1B5}" type="presParOf" srcId="{9A42A01E-B7BD-47A6-BC3B-822B39354C74}" destId="{10C56C79-66A7-4026-B9FD-3A6906C56B95}" srcOrd="2" destOrd="0" presId="urn:microsoft.com/office/officeart/2005/8/layout/equation2"/>
    <dgm:cxn modelId="{2726EFA2-A1FA-4347-AA4C-8BE49CAF5FDE}" type="presParOf" srcId="{9A42A01E-B7BD-47A6-BC3B-822B39354C74}" destId="{CE7C051D-B72F-44F9-A059-4DCCA68B1C82}" srcOrd="3" destOrd="0" presId="urn:microsoft.com/office/officeart/2005/8/layout/equation2"/>
    <dgm:cxn modelId="{7F0A6855-9790-4C5D-A433-C897D1E78D14}" type="presParOf" srcId="{9A42A01E-B7BD-47A6-BC3B-822B39354C74}" destId="{DA511EB8-0DC3-4511-9C61-885E0F5ED1B8}" srcOrd="4" destOrd="0" presId="urn:microsoft.com/office/officeart/2005/8/layout/equation2"/>
    <dgm:cxn modelId="{5AEE53F8-E2C3-4BF2-98C3-A0D4075D91B6}" type="presParOf" srcId="{E1E0FAB9-06F7-495B-8617-777F2F89DFAA}" destId="{519A698F-373B-45F5-A274-C9D49A7521EA}" srcOrd="1" destOrd="0" presId="urn:microsoft.com/office/officeart/2005/8/layout/equation2"/>
    <dgm:cxn modelId="{AFA22060-B983-44BC-80DE-69A5E407C963}" type="presParOf" srcId="{519A698F-373B-45F5-A274-C9D49A7521EA}" destId="{B14C9D0E-63CA-40D2-9C01-B13D5E0622EA}" srcOrd="0" destOrd="0" presId="urn:microsoft.com/office/officeart/2005/8/layout/equation2"/>
    <dgm:cxn modelId="{0A7D1DCC-B22C-4F12-A7B1-A8B5A375F2CF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714" y="203232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G-Micali</a:t>
          </a:r>
        </a:p>
      </dsp:txBody>
      <dsp:txXfrm>
        <a:off x="196826" y="396344"/>
        <a:ext cx="932424" cy="932424"/>
      </dsp:txXfrm>
    </dsp:sp>
    <dsp:sp modelId="{10C56C79-66A7-4026-B9FD-3A6906C56B95}">
      <dsp:nvSpPr>
        <dsp:cNvPr id="0" name=""/>
        <dsp:cNvSpPr/>
      </dsp:nvSpPr>
      <dsp:spPr>
        <a:xfrm>
          <a:off x="280630" y="1628954"/>
          <a:ext cx="764815" cy="7648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82006" y="1921419"/>
        <a:ext cx="562063" cy="179885"/>
      </dsp:txXfrm>
    </dsp:sp>
    <dsp:sp modelId="{DA511EB8-0DC3-4511-9C61-885E0F5ED1B8}">
      <dsp:nvSpPr>
        <dsp:cNvPr id="0" name=""/>
        <dsp:cNvSpPr/>
      </dsp:nvSpPr>
      <dsp:spPr>
        <a:xfrm>
          <a:off x="3714" y="2500844"/>
          <a:ext cx="1318648" cy="1318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96826" y="2693956"/>
        <a:ext cx="932424" cy="932424"/>
      </dsp:txXfrm>
    </dsp:sp>
    <dsp:sp modelId="{519A698F-373B-45F5-A274-C9D49A7521EA}">
      <dsp:nvSpPr>
        <dsp:cNvPr id="0" name=""/>
        <dsp:cNvSpPr/>
      </dsp:nvSpPr>
      <dsp:spPr>
        <a:xfrm>
          <a:off x="1520159" y="1766093"/>
          <a:ext cx="419330" cy="490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520159" y="1864200"/>
        <a:ext cx="293531" cy="294323"/>
      </dsp:txXfrm>
    </dsp:sp>
    <dsp:sp modelId="{7E96DDAC-0EE0-48D8-8F3E-AC13D8E83E49}">
      <dsp:nvSpPr>
        <dsp:cNvPr id="0" name=""/>
        <dsp:cNvSpPr/>
      </dsp:nvSpPr>
      <dsp:spPr>
        <a:xfrm>
          <a:off x="2113551" y="692714"/>
          <a:ext cx="2637296" cy="2637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499774" y="1078937"/>
        <a:ext cx="1864850" cy="186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0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2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4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9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57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4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9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1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4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4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230872" cy="4023360"/>
          </a:xfrm>
        </p:spPr>
        <p:txBody>
          <a:bodyPr>
            <a:normAutofit/>
          </a:bodyPr>
          <a:lstStyle/>
          <a:p>
            <a:r>
              <a:rPr lang="de-AT" sz="2400" dirty="0"/>
              <a:t>Erfunden von und benannt nach Pascal Paillier im Jahr 1999.</a:t>
            </a:r>
          </a:p>
          <a:p>
            <a:r>
              <a:rPr lang="de-AT" sz="2400" dirty="0"/>
              <a:t>Ist ein additives homomorphes Verschlüsselungssystem.</a:t>
            </a:r>
          </a:p>
          <a:p>
            <a:r>
              <a:rPr lang="de-AT" sz="2400" dirty="0"/>
              <a:t>Anwendungen:</a:t>
            </a:r>
          </a:p>
          <a:p>
            <a:pPr lvl="1"/>
            <a:r>
              <a:rPr lang="de-AT" sz="2000" dirty="0"/>
              <a:t>E-Voting</a:t>
            </a:r>
          </a:p>
          <a:p>
            <a:pPr lvl="1"/>
            <a:r>
              <a:rPr lang="de-AT" sz="2000" dirty="0"/>
              <a:t>Zero-Knowledge-Beweise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BDA4BB-70B6-4F5F-AA39-8255C082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3632603"/>
            <a:ext cx="6234920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14660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Der </a:t>
            </a:r>
            <a:r>
              <a:rPr lang="de-DE" sz="2400" dirty="0" err="1"/>
              <a:t>Plaintext</a:t>
            </a:r>
            <a:r>
              <a:rPr lang="de-DE" sz="2400" dirty="0"/>
              <a:t> wird mittels Goldwasser-Micali und RSA verschlüsselt.</a:t>
            </a:r>
          </a:p>
          <a:p>
            <a:r>
              <a:rPr lang="de-DE" sz="2400" dirty="0"/>
              <a:t>Es ist also eine </a:t>
            </a:r>
            <a:r>
              <a:rPr lang="de-DE" sz="2400" dirty="0" err="1"/>
              <a:t>vollhomomorphe</a:t>
            </a:r>
            <a:r>
              <a:rPr lang="de-DE" sz="2400" dirty="0"/>
              <a:t> Verschlüsselung basierend auf zwei Teilhomomorphen Verschlüsselungen.</a:t>
            </a:r>
          </a:p>
          <a:p>
            <a:r>
              <a:rPr lang="de-DE" sz="2400" dirty="0"/>
              <a:t>Goldwasser-Micali regelt die Addition und RSA die Multiplikation.</a:t>
            </a:r>
          </a:p>
          <a:p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54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</a:t>
            </a:r>
            <a:r>
              <a:rPr lang="de-DE" sz="2400" dirty="0">
                <a:effectLst/>
              </a:rPr>
              <a:t>rstellen der Keys für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effectLst/>
              </a:rPr>
              <a:t>Erstellen der Keys für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Durchführen der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Entschlüsseln mittels G. Micali</a:t>
            </a:r>
          </a:p>
        </p:txBody>
      </p:sp>
    </p:spTree>
    <p:extLst>
      <p:ext uri="{BB962C8B-B14F-4D97-AF65-F5344CB8AC3E}">
        <p14:creationId xmlns:p14="http://schemas.microsoft.com/office/powerpoint/2010/main" val="271763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5DB823-AD81-4756-915D-D00B9078E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z="2400" dirty="0"/>
              <a:t>Sehr hohe Laufzeiten</a:t>
            </a:r>
          </a:p>
          <a:p>
            <a:r>
              <a:rPr lang="de-AT" sz="2400" dirty="0"/>
              <a:t>Große Rechnerkapazität benötigt</a:t>
            </a:r>
          </a:p>
          <a:p>
            <a:r>
              <a:rPr lang="de-DE" sz="2400" dirty="0"/>
              <a:t>gültige Rechtsprechung ist abhängig vom Standort der Server</a:t>
            </a:r>
            <a:endParaRPr lang="de-AT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B9105E-E9A3-4D3D-A7F1-89F0360F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E4132F-0993-4F0C-BA81-E95651158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Gewinn an Datenschutz</a:t>
            </a:r>
          </a:p>
          <a:p>
            <a:r>
              <a:rPr lang="de-AT" sz="2400" dirty="0"/>
              <a:t>Mobilität</a:t>
            </a:r>
          </a:p>
          <a:p>
            <a:r>
              <a:rPr lang="de-AT" sz="2400" dirty="0"/>
              <a:t>Outsourcing</a:t>
            </a:r>
          </a:p>
          <a:p>
            <a:r>
              <a:rPr lang="de-AT" sz="2400" dirty="0"/>
              <a:t>Elastizität</a:t>
            </a:r>
          </a:p>
        </p:txBody>
      </p:sp>
    </p:spTree>
    <p:extLst>
      <p:ext uri="{BB962C8B-B14F-4D97-AF65-F5344CB8AC3E}">
        <p14:creationId xmlns:p14="http://schemas.microsoft.com/office/powerpoint/2010/main" val="41062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Passende XKCD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6377F47-2647-47A5-8CAE-9AEAAB3B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832"/>
            <a:ext cx="12192000" cy="43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Passende XKCD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80719C-CB6D-495B-B515-1A2C295C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5" y="2412467"/>
            <a:ext cx="9396825" cy="38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1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Passende XKCD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6AEF6-8316-4F65-8A74-7C1728C1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4" y="2084832"/>
            <a:ext cx="7048500" cy="44672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12EAB2E-EED6-4C1B-B159-6E90C804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28" y="1598685"/>
            <a:ext cx="3382857" cy="48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Passende XKCD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A6788CC-14F1-47E5-94A7-6BC59160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89" y="965080"/>
            <a:ext cx="5734050" cy="57721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40A2FC-A25C-4193-90F5-421B17B9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39" y="2588659"/>
            <a:ext cx="6491428" cy="41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6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4A0FC-6C1C-4D10-B979-F952A016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F3DC7D-E67F-4AE8-9B43-53A9F79B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5" y="3052119"/>
            <a:ext cx="7077615" cy="38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4A0FC-6C1C-4D10-B979-F952A016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F3DC7D-E67F-4AE8-9B43-53A9F79B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5" y="3052119"/>
            <a:ext cx="7077615" cy="38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</a:t>
            </a:r>
            <a:r>
              <a:rPr lang="de-AT" dirty="0" err="1"/>
              <a:t>KeyGen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Wähle zwei ausreichend große Primzahlen </a:t>
                </a:r>
                <a14:m>
                  <m:oMath xmlns:m="http://schemas.openxmlformats.org/officeDocument/2006/math">
                    <m:r>
                      <a:rPr lang="de-A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 err="1"/>
                  <a:t>ca</a:t>
                </a:r>
                <a:r>
                  <a:rPr lang="de-AT" sz="2000" dirty="0"/>
                  <a:t> 1024 Bit, Zahlen mit 309 Ziffern</a:t>
                </a:r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de-AT" sz="24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𝑘𝑔𝑉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de-AT" sz="2000" dirty="0"/>
              </a:p>
              <a:p>
                <a:r>
                  <a:rPr lang="de-AT" sz="2400" dirty="0"/>
                  <a:t>Wähle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AT" sz="2400" dirty="0"/>
                  <a:t> zufällig aus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/ </m:t>
                        </m:r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AT" sz="2400" dirty="0"/>
                  <a:t> mit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sz="2400" dirty="0"/>
                  <a:t> teilt Ordnung von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AT" sz="20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33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Verschlüsselung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</p:spPr>
            <p:txBody>
              <a:bodyPr/>
              <a:lstStyle/>
              <a:p>
                <a:r>
                  <a:rPr lang="de-AT" sz="2400" dirty="0"/>
                  <a:t>Berechnung des Ciphertextes mit dem Public Key und einer Zufallszahl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sz="2400" dirty="0"/>
                  <a:t> für die gilt: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𝑔𝑔𝑇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AT" sz="2400" b="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b="0" dirty="0"/>
              </a:p>
              <a:p>
                <a:endParaRPr lang="de-AT" dirty="0"/>
              </a:p>
              <a:p>
                <a:r>
                  <a:rPr lang="de-AT" sz="2400" dirty="0"/>
                  <a:t>Für eine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ergibt sich der Ciphertext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sz="2400" dirty="0"/>
                  <a:t> mit der Formel: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  <a:blipFill>
                <a:blip r:embed="rId2"/>
                <a:stretch>
                  <a:fillRect l="-675" t="-2121" r="-202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3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Berechne die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aus dem Ciphertext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AT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 </m:t>
                        </m:r>
                      </m:num>
                      <m:den>
                        <m:r>
                          <a:rPr lang="de-A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A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/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8E9856B-2CB5-4C40-BF77-64DDF242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54" y="4096512"/>
            <a:ext cx="7703620" cy="29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HOmomorphie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Die Verschlüsselung ist additiv homomorph.</a:t>
                </a:r>
              </a:p>
              <a:p>
                <a:r>
                  <a:rPr lang="de-AT" sz="2400" dirty="0"/>
                  <a:t>Eine Multiplikation von zwei verschlüsselten Werten entspricht der Addition der unverschlüsselten Werte</a:t>
                </a:r>
              </a:p>
              <a:p>
                <a:pPr algn="ctr"/>
                <a:endParaRPr lang="de-AT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bSup>
                              <m:sSub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AT" sz="2400" dirty="0"/>
              </a:p>
              <a:p>
                <a:endParaRPr lang="de-AT" dirty="0"/>
              </a:p>
              <a:p>
                <a:r>
                  <a:rPr lang="de-AT" sz="2400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𝑔𝑔𝑇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de-AT" sz="2400" dirty="0"/>
                  <a:t>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 ein gültiger Ciphertext von </a:t>
                </a:r>
                <a:br>
                  <a:rPr lang="de-AT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675" t="-2121" r="-6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de-AT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Tw Cen MT" panose="020B0602020104020603" pitchFamily="34" charset="0"/>
                  <a:buNone/>
                </a:pPr>
                <a:endParaRPr lang="de-AT" sz="2800" dirty="0"/>
              </a:p>
              <a:p>
                <a:pPr marL="0" indent="0" algn="ctr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9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42199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Vollhomomorphismen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AT" sz="2400" dirty="0"/>
                  <a:t>Eine Funktion behält die Ringstruktur von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bei.</a:t>
                </a:r>
              </a:p>
              <a:p>
                <a:r>
                  <a:rPr lang="de-AT" sz="2400" dirty="0"/>
                  <a:t>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+,  ∗</m:t>
                        </m:r>
                      </m:e>
                    </m:d>
                  </m:oMath>
                </a14:m>
                <a:r>
                  <a:rPr lang="de-AT" sz="2400" dirty="0"/>
                  <a:t> ist immer noch ein Ring, wenn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AT" sz="2400" dirty="0"/>
                  <a:t> der Verschlüsselungsalgorithmus ist.</a:t>
                </a:r>
              </a:p>
              <a:p>
                <a:r>
                  <a:rPr lang="de-AT" sz="2400" dirty="0"/>
                  <a:t>d.h. es sind beliebige Operationen auf dem Ciphertext durchführbar.</a:t>
                </a:r>
              </a:p>
              <a:p>
                <a:r>
                  <a:rPr lang="de-AT" sz="2400" dirty="0" err="1"/>
                  <a:t>Gentry‘s</a:t>
                </a:r>
                <a:r>
                  <a:rPr lang="de-AT" sz="2400" dirty="0"/>
                  <a:t> Algorithmus (2009) war der erste </a:t>
                </a:r>
                <a:r>
                  <a:rPr lang="de-AT" sz="2400" dirty="0" err="1"/>
                  <a:t>vollhomomorphe</a:t>
                </a:r>
                <a:r>
                  <a:rPr lang="de-AT" sz="2400" dirty="0"/>
                  <a:t> Verschlüsselungsalgorithmus, mit Verwendung von Zahlengittern.</a:t>
                </a:r>
              </a:p>
              <a:p>
                <a:pPr lvl="1"/>
                <a:r>
                  <a:rPr lang="de-AT" sz="2000" dirty="0"/>
                  <a:t>Laufzeitkomplexität: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endParaRPr lang="de-AT" sz="20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  <a:blipFill>
                <a:blip r:embed="rId2"/>
                <a:stretch>
                  <a:fillRect l="-675" t="-21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B86FCC7-65C4-49B7-813F-7F8B4D83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4999" y="2407819"/>
            <a:ext cx="2912875" cy="2042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084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Aktuelle Laufzeiten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344B108-CB79-4A44-A836-AE5AE7458DC4}"/>
              </a:ext>
            </a:extLst>
          </p:cNvPr>
          <p:cNvSpPr txBox="1">
            <a:spLocks/>
          </p:cNvSpPr>
          <p:nvPr/>
        </p:nvSpPr>
        <p:spPr>
          <a:xfrm>
            <a:off x="1024126" y="2286000"/>
            <a:ext cx="72308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/>
              <a:t>Berechnungen in verschiedenen Anwendungsbereichen: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Energieverbrauch Profilklassifikation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Verschiedene medizinische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Gen-basierte Diagnosen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400" dirty="0"/>
              <a:t> Lauflängenkodierung (bei 48 Kernen)</a:t>
            </a:r>
          </a:p>
          <a:p>
            <a:pPr lvl="1"/>
            <a:r>
              <a:rPr lang="de-AT" sz="2000" dirty="0"/>
              <a:t>Zur Bild/Videokompression.</a:t>
            </a:r>
          </a:p>
          <a:p>
            <a:pPr lvl="1"/>
            <a:endParaRPr lang="de-AT" sz="2000" dirty="0"/>
          </a:p>
          <a:p>
            <a:r>
              <a:rPr lang="de-AT" sz="2400" dirty="0"/>
              <a:t>Komplexität basiert auf Sicherheitslevel und </a:t>
            </a:r>
            <a:r>
              <a:rPr lang="de-AT" sz="2400" dirty="0" err="1"/>
              <a:t>Optimisierung</a:t>
            </a:r>
            <a:r>
              <a:rPr lang="de-AT" sz="2400" dirty="0"/>
              <a:t>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194B3B6-2C3F-41A9-9043-76FFE03AF404}"/>
              </a:ext>
            </a:extLst>
          </p:cNvPr>
          <p:cNvSpPr txBox="1">
            <a:spLocks/>
          </p:cNvSpPr>
          <p:nvPr/>
        </p:nvSpPr>
        <p:spPr>
          <a:xfrm>
            <a:off x="7643004" y="2286000"/>
            <a:ext cx="35248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&lt; 1 Sekunde</a:t>
            </a:r>
          </a:p>
          <a:p>
            <a:r>
              <a:rPr lang="de-AT" sz="2400" dirty="0"/>
              <a:t>&lt; 2 Minuten</a:t>
            </a:r>
          </a:p>
          <a:p>
            <a:r>
              <a:rPr lang="de-AT" sz="2400" dirty="0"/>
              <a:t>&lt; 10 Minuten</a:t>
            </a:r>
          </a:p>
          <a:p>
            <a:r>
              <a:rPr lang="de-AT" sz="2400" dirty="0" err="1"/>
              <a:t>ca</a:t>
            </a:r>
            <a:r>
              <a:rPr lang="de-AT" sz="2400" dirty="0"/>
              <a:t> 30 Minuten</a:t>
            </a:r>
          </a:p>
        </p:txBody>
      </p:sp>
    </p:spTree>
    <p:extLst>
      <p:ext uri="{BB962C8B-B14F-4D97-AF65-F5344CB8AC3E}">
        <p14:creationId xmlns:p14="http://schemas.microsoft.com/office/powerpoint/2010/main" val="29576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09B9E0-94A3-48F9-B12D-F65EE51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7230873" cy="4023360"/>
          </a:xfrm>
        </p:spPr>
        <p:txBody>
          <a:bodyPr>
            <a:normAutofit/>
          </a:bodyPr>
          <a:lstStyle/>
          <a:p>
            <a:r>
              <a:rPr lang="de-AT" sz="2400" dirty="0"/>
              <a:t>Die Wahl geeigneter Parameter ist schwer</a:t>
            </a:r>
          </a:p>
          <a:p>
            <a:r>
              <a:rPr lang="de-AT" sz="2400" dirty="0"/>
              <a:t>Bisherige Implementierungen sind nicht wirklich alltagstauglich in der Praxis</a:t>
            </a:r>
          </a:p>
          <a:p>
            <a:r>
              <a:rPr lang="de-AT" sz="2400" dirty="0"/>
              <a:t>Oft verrauschen die Daten</a:t>
            </a:r>
          </a:p>
          <a:p>
            <a:pPr lvl="1"/>
            <a:r>
              <a:rPr lang="de-AT" sz="2000" dirty="0"/>
              <a:t>Bei Gentry muss nach 30 Operationen eine Bereinigung durchgeführt werden</a:t>
            </a:r>
          </a:p>
          <a:p>
            <a:r>
              <a:rPr lang="de-AT" sz="2400" dirty="0"/>
              <a:t>Sicherheit?</a:t>
            </a:r>
          </a:p>
          <a:p>
            <a:pPr lvl="1"/>
            <a:r>
              <a:rPr lang="de-AT" sz="2000" dirty="0"/>
              <a:t>Anfällig auf Chosen-Ciphertext-</a:t>
            </a:r>
            <a:r>
              <a:rPr lang="de-AT" sz="2000" dirty="0" err="1"/>
              <a:t>Attacks</a:t>
            </a:r>
            <a:endParaRPr lang="de-AT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09916-F4D3-44E3-9352-A262E93B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9" y="2084832"/>
            <a:ext cx="2670679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477</Words>
  <Application>Microsoft Office PowerPoint</Application>
  <PresentationFormat>Breitbild</PresentationFormat>
  <Paragraphs>109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Cambria Math</vt:lpstr>
      <vt:lpstr>Tw Cen MT</vt:lpstr>
      <vt:lpstr>Wingdings</vt:lpstr>
      <vt:lpstr>Wingdings 3</vt:lpstr>
      <vt:lpstr>Integral</vt:lpstr>
      <vt:lpstr>Paillier</vt:lpstr>
      <vt:lpstr>Paillier KeyGen</vt:lpstr>
      <vt:lpstr>Paillier Verschlüsselung</vt:lpstr>
      <vt:lpstr>Paillier Entschlüsselung</vt:lpstr>
      <vt:lpstr>Paillier HOmomorphie</vt:lpstr>
      <vt:lpstr>Vollhomomorphe Verschlüsselungen</vt:lpstr>
      <vt:lpstr>Vollhomomorphismen</vt:lpstr>
      <vt:lpstr>Aktuelle Laufzeiten</vt:lpstr>
      <vt:lpstr>Probleme</vt:lpstr>
      <vt:lpstr>Hybrid-Homomorph</vt:lpstr>
      <vt:lpstr>Hybrid-Homomorph</vt:lpstr>
      <vt:lpstr>PowerPoint-Präsentation</vt:lpstr>
      <vt:lpstr>Passende XKCD</vt:lpstr>
      <vt:lpstr>Passende XKCD</vt:lpstr>
      <vt:lpstr>Passende XKCD</vt:lpstr>
      <vt:lpstr>Passende XKCD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Tanja Kohler</cp:lastModifiedBy>
  <cp:revision>64</cp:revision>
  <dcterms:created xsi:type="dcterms:W3CDTF">2019-06-20T10:08:50Z</dcterms:created>
  <dcterms:modified xsi:type="dcterms:W3CDTF">2019-06-20T20:39:27Z</dcterms:modified>
</cp:coreProperties>
</file>