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7" r:id="rId1"/>
  </p:sldMasterIdLst>
  <p:notesMasterIdLst>
    <p:notesMasterId r:id="rId52"/>
  </p:notesMasterIdLst>
  <p:sldIdLst>
    <p:sldId id="266" r:id="rId2"/>
    <p:sldId id="265" r:id="rId3"/>
    <p:sldId id="316" r:id="rId4"/>
    <p:sldId id="268" r:id="rId5"/>
    <p:sldId id="299" r:id="rId6"/>
    <p:sldId id="301" r:id="rId7"/>
    <p:sldId id="302" r:id="rId8"/>
    <p:sldId id="304" r:id="rId9"/>
    <p:sldId id="305" r:id="rId10"/>
    <p:sldId id="306" r:id="rId11"/>
    <p:sldId id="307" r:id="rId12"/>
    <p:sldId id="308" r:id="rId13"/>
    <p:sldId id="260" r:id="rId14"/>
    <p:sldId id="261" r:id="rId15"/>
    <p:sldId id="272" r:id="rId16"/>
    <p:sldId id="273" r:id="rId17"/>
    <p:sldId id="274" r:id="rId18"/>
    <p:sldId id="275" r:id="rId19"/>
    <p:sldId id="277" r:id="rId20"/>
    <p:sldId id="279" r:id="rId21"/>
    <p:sldId id="280" r:id="rId22"/>
    <p:sldId id="281" r:id="rId23"/>
    <p:sldId id="282" r:id="rId24"/>
    <p:sldId id="283" r:id="rId25"/>
    <p:sldId id="284" r:id="rId26"/>
    <p:sldId id="285" r:id="rId27"/>
    <p:sldId id="287" r:id="rId28"/>
    <p:sldId id="288" r:id="rId29"/>
    <p:sldId id="289" r:id="rId30"/>
    <p:sldId id="290" r:id="rId31"/>
    <p:sldId id="315" r:id="rId32"/>
    <p:sldId id="318" r:id="rId33"/>
    <p:sldId id="292" r:id="rId34"/>
    <p:sldId id="293" r:id="rId35"/>
    <p:sldId id="294" r:id="rId36"/>
    <p:sldId id="295" r:id="rId37"/>
    <p:sldId id="296" r:id="rId38"/>
    <p:sldId id="297" r:id="rId39"/>
    <p:sldId id="298" r:id="rId40"/>
    <p:sldId id="317" r:id="rId41"/>
    <p:sldId id="310" r:id="rId42"/>
    <p:sldId id="258" r:id="rId43"/>
    <p:sldId id="259" r:id="rId44"/>
    <p:sldId id="311" r:id="rId45"/>
    <p:sldId id="312" r:id="rId46"/>
    <p:sldId id="262" r:id="rId47"/>
    <p:sldId id="257" r:id="rId48"/>
    <p:sldId id="313" r:id="rId49"/>
    <p:sldId id="314" r:id="rId50"/>
    <p:sldId id="27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60"/>
  </p:normalViewPr>
  <p:slideViewPr>
    <p:cSldViewPr snapToGrid="0">
      <p:cViewPr varScale="1">
        <p:scale>
          <a:sx n="56" d="100"/>
          <a:sy n="56" d="100"/>
        </p:scale>
        <p:origin x="96" y="12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CA552-99EB-4961-9EEA-ABFF0E158B70}" type="doc">
      <dgm:prSet loTypeId="urn:microsoft.com/office/officeart/2005/8/layout/process4" loCatId="process" qsTypeId="urn:microsoft.com/office/officeart/2005/8/quickstyle/simple1" qsCatId="simple" csTypeId="urn:microsoft.com/office/officeart/2005/8/colors/accent1_1" csCatId="accent1" phldr="1"/>
      <dgm:spPr/>
      <dgm:t>
        <a:bodyPr/>
        <a:lstStyle/>
        <a:p>
          <a:endParaRPr lang="de-AT"/>
        </a:p>
      </dgm:t>
    </dgm:pt>
    <dgm:pt modelId="{9D19EF89-26EA-4AD4-8FD0-53B113F90901}">
      <dgm:prSet phldrT="[Text]" custT="1"/>
      <dgm:spPr/>
      <dgm:t>
        <a:bodyPr/>
        <a:lstStyle/>
        <a:p>
          <a:r>
            <a:rPr lang="de-AT" sz="2000" dirty="0"/>
            <a:t>Daten verschlüsseln</a:t>
          </a:r>
        </a:p>
      </dgm:t>
    </dgm:pt>
    <dgm:pt modelId="{35BBEE61-8A33-4E54-9A6E-EBF1CA07E5A1}" type="parTrans" cxnId="{91FEF0A2-352C-4F9A-8E0C-CE1B97DE4469}">
      <dgm:prSet/>
      <dgm:spPr/>
      <dgm:t>
        <a:bodyPr/>
        <a:lstStyle/>
        <a:p>
          <a:endParaRPr lang="de-AT"/>
        </a:p>
      </dgm:t>
    </dgm:pt>
    <dgm:pt modelId="{89838396-B5B5-4FEF-804F-4182BF763335}" type="sibTrans" cxnId="{91FEF0A2-352C-4F9A-8E0C-CE1B97DE4469}">
      <dgm:prSet/>
      <dgm:spPr/>
      <dgm:t>
        <a:bodyPr/>
        <a:lstStyle/>
        <a:p>
          <a:endParaRPr lang="de-AT"/>
        </a:p>
      </dgm:t>
    </dgm:pt>
    <dgm:pt modelId="{B03073CC-A5AA-4ED6-A89E-A64C452B1F54}">
      <dgm:prSet phldrT="[Text]" custT="1"/>
      <dgm:spPr>
        <a:solidFill>
          <a:schemeClr val="accent1">
            <a:lumMod val="40000"/>
            <a:lumOff val="60000"/>
          </a:schemeClr>
        </a:solidFill>
      </dgm:spPr>
      <dgm:t>
        <a:bodyPr/>
        <a:lstStyle/>
        <a:p>
          <a:r>
            <a:rPr lang="de-AT" sz="2000" dirty="0"/>
            <a:t>Daten bearbeiten</a:t>
          </a:r>
        </a:p>
      </dgm:t>
    </dgm:pt>
    <dgm:pt modelId="{E6C9C593-CFEF-46BF-9DCA-28067F923012}" type="parTrans" cxnId="{46F4672D-1AD7-4D6C-B385-4AA531DF3349}">
      <dgm:prSet/>
      <dgm:spPr/>
      <dgm:t>
        <a:bodyPr/>
        <a:lstStyle/>
        <a:p>
          <a:endParaRPr lang="de-AT"/>
        </a:p>
      </dgm:t>
    </dgm:pt>
    <dgm:pt modelId="{614605FD-8D9C-40D2-A1C5-75B21C8A49EB}" type="sibTrans" cxnId="{46F4672D-1AD7-4D6C-B385-4AA531DF3349}">
      <dgm:prSet/>
      <dgm:spPr/>
      <dgm:t>
        <a:bodyPr/>
        <a:lstStyle/>
        <a:p>
          <a:endParaRPr lang="de-AT"/>
        </a:p>
      </dgm:t>
    </dgm:pt>
    <dgm:pt modelId="{14D8DE4E-556A-4FDF-A7C1-0B2D233112F2}">
      <dgm:prSet phldrT="[Text]" custT="1"/>
      <dgm:spPr>
        <a:solidFill>
          <a:schemeClr val="accent1">
            <a:lumMod val="40000"/>
            <a:lumOff val="60000"/>
          </a:schemeClr>
        </a:solidFill>
      </dgm:spPr>
      <dgm:t>
        <a:bodyPr/>
        <a:lstStyle/>
        <a:p>
          <a:r>
            <a:rPr lang="de-AT" sz="2000" dirty="0"/>
            <a:t>Daten verschlüsseln</a:t>
          </a:r>
        </a:p>
      </dgm:t>
    </dgm:pt>
    <dgm:pt modelId="{1304224A-65BD-4F14-B24A-59ABD7C1E1B2}" type="parTrans" cxnId="{45A48509-B6B8-4996-9A33-6FB74727DBD5}">
      <dgm:prSet/>
      <dgm:spPr/>
      <dgm:t>
        <a:bodyPr/>
        <a:lstStyle/>
        <a:p>
          <a:endParaRPr lang="de-AT"/>
        </a:p>
      </dgm:t>
    </dgm:pt>
    <dgm:pt modelId="{B542DB18-083A-4204-96AF-75763B169CBD}" type="sibTrans" cxnId="{45A48509-B6B8-4996-9A33-6FB74727DBD5}">
      <dgm:prSet/>
      <dgm:spPr/>
      <dgm:t>
        <a:bodyPr/>
        <a:lstStyle/>
        <a:p>
          <a:endParaRPr lang="de-AT"/>
        </a:p>
      </dgm:t>
    </dgm:pt>
    <dgm:pt modelId="{8EC67D8B-D37C-4B80-B3D5-EAAB93BDA401}">
      <dgm:prSet phldrT="[Text]" custT="1"/>
      <dgm:spPr/>
      <dgm:t>
        <a:bodyPr/>
        <a:lstStyle/>
        <a:p>
          <a:r>
            <a:rPr lang="de-AT" sz="2000" dirty="0"/>
            <a:t>Daten entschlüsseln</a:t>
          </a:r>
        </a:p>
      </dgm:t>
    </dgm:pt>
    <dgm:pt modelId="{5B3A0F46-BC3A-4EE9-AB93-551C5428C4FE}" type="parTrans" cxnId="{CCA7DE82-B6A7-496F-8472-C95E75AB6962}">
      <dgm:prSet/>
      <dgm:spPr/>
      <dgm:t>
        <a:bodyPr/>
        <a:lstStyle/>
        <a:p>
          <a:endParaRPr lang="de-AT"/>
        </a:p>
      </dgm:t>
    </dgm:pt>
    <dgm:pt modelId="{075F134D-EA4B-44E4-90DF-3A420949C4AB}" type="sibTrans" cxnId="{CCA7DE82-B6A7-496F-8472-C95E75AB6962}">
      <dgm:prSet/>
      <dgm:spPr/>
      <dgm:t>
        <a:bodyPr/>
        <a:lstStyle/>
        <a:p>
          <a:endParaRPr lang="de-AT"/>
        </a:p>
      </dgm:t>
    </dgm:pt>
    <dgm:pt modelId="{800DE97F-8313-4CDB-BB11-E48B9B525A23}">
      <dgm:prSet phldrT="[Text]" custT="1"/>
      <dgm:spPr>
        <a:solidFill>
          <a:schemeClr val="accent1">
            <a:lumMod val="40000"/>
            <a:lumOff val="60000"/>
          </a:schemeClr>
        </a:solidFill>
      </dgm:spPr>
      <dgm:t>
        <a:bodyPr/>
        <a:lstStyle/>
        <a:p>
          <a:r>
            <a:rPr lang="de-AT" sz="2000" dirty="0"/>
            <a:t>Daten entschlüsseln</a:t>
          </a:r>
        </a:p>
      </dgm:t>
    </dgm:pt>
    <dgm:pt modelId="{EBD3E939-809A-443E-925C-D20AC5E9EF10}" type="parTrans" cxnId="{58DA50B2-FCC3-4106-B16C-08EA810F639F}">
      <dgm:prSet/>
      <dgm:spPr/>
      <dgm:t>
        <a:bodyPr/>
        <a:lstStyle/>
        <a:p>
          <a:endParaRPr lang="de-AT"/>
        </a:p>
      </dgm:t>
    </dgm:pt>
    <dgm:pt modelId="{ADC3431C-5C20-4AA4-89A8-D10557A157F6}" type="sibTrans" cxnId="{58DA50B2-FCC3-4106-B16C-08EA810F639F}">
      <dgm:prSet/>
      <dgm:spPr/>
      <dgm:t>
        <a:bodyPr/>
        <a:lstStyle/>
        <a:p>
          <a:endParaRPr lang="de-AT"/>
        </a:p>
      </dgm:t>
    </dgm:pt>
    <dgm:pt modelId="{C8F7F09F-B58B-40B6-B896-F4852D9A6CA8}" type="pres">
      <dgm:prSet presAssocID="{9B4CA552-99EB-4961-9EEA-ABFF0E158B70}" presName="Name0" presStyleCnt="0">
        <dgm:presLayoutVars>
          <dgm:dir/>
          <dgm:animLvl val="lvl"/>
          <dgm:resizeHandles val="exact"/>
        </dgm:presLayoutVars>
      </dgm:prSet>
      <dgm:spPr/>
    </dgm:pt>
    <dgm:pt modelId="{C24F66A9-97A8-4398-B017-DDC9B8AF53F7}" type="pres">
      <dgm:prSet presAssocID="{8EC67D8B-D37C-4B80-B3D5-EAAB93BDA401}" presName="boxAndChildren" presStyleCnt="0"/>
      <dgm:spPr/>
    </dgm:pt>
    <dgm:pt modelId="{01076553-3E4B-45D5-AF62-4837AC39937F}" type="pres">
      <dgm:prSet presAssocID="{8EC67D8B-D37C-4B80-B3D5-EAAB93BDA401}" presName="parentTextBox" presStyleLbl="node1" presStyleIdx="0" presStyleCnt="5"/>
      <dgm:spPr/>
    </dgm:pt>
    <dgm:pt modelId="{E56CC46A-4EBE-4C95-945C-8B83E06D1635}" type="pres">
      <dgm:prSet presAssocID="{B542DB18-083A-4204-96AF-75763B169CBD}" presName="sp" presStyleCnt="0"/>
      <dgm:spPr/>
    </dgm:pt>
    <dgm:pt modelId="{5A197786-9D47-40CF-991D-8708513E9753}" type="pres">
      <dgm:prSet presAssocID="{14D8DE4E-556A-4FDF-A7C1-0B2D233112F2}" presName="arrowAndChildren" presStyleCnt="0"/>
      <dgm:spPr/>
    </dgm:pt>
    <dgm:pt modelId="{82BE25DB-8316-4A42-9434-6D5DFB83037B}" type="pres">
      <dgm:prSet presAssocID="{14D8DE4E-556A-4FDF-A7C1-0B2D233112F2}" presName="parentTextArrow" presStyleLbl="node1" presStyleIdx="1" presStyleCnt="5"/>
      <dgm:spPr/>
    </dgm:pt>
    <dgm:pt modelId="{FAE09053-372C-4FF6-8331-DFC818A9AAD1}" type="pres">
      <dgm:prSet presAssocID="{614605FD-8D9C-40D2-A1C5-75B21C8A49EB}" presName="sp" presStyleCnt="0"/>
      <dgm:spPr/>
    </dgm:pt>
    <dgm:pt modelId="{08628BBC-EB39-4F31-BC8B-7F98CC87176E}" type="pres">
      <dgm:prSet presAssocID="{B03073CC-A5AA-4ED6-A89E-A64C452B1F54}" presName="arrowAndChildren" presStyleCnt="0"/>
      <dgm:spPr/>
    </dgm:pt>
    <dgm:pt modelId="{F0350EAE-1092-49F4-B2B1-A1219F585418}" type="pres">
      <dgm:prSet presAssocID="{B03073CC-A5AA-4ED6-A89E-A64C452B1F54}" presName="parentTextArrow" presStyleLbl="node1" presStyleIdx="2" presStyleCnt="5"/>
      <dgm:spPr/>
    </dgm:pt>
    <dgm:pt modelId="{4D31C2AF-A7EF-4455-BF9D-FF509DF77C1B}" type="pres">
      <dgm:prSet presAssocID="{ADC3431C-5C20-4AA4-89A8-D10557A157F6}" presName="sp" presStyleCnt="0"/>
      <dgm:spPr/>
    </dgm:pt>
    <dgm:pt modelId="{D8137450-F39F-4D77-AF03-CA2566EE2B80}" type="pres">
      <dgm:prSet presAssocID="{800DE97F-8313-4CDB-BB11-E48B9B525A23}" presName="arrowAndChildren" presStyleCnt="0"/>
      <dgm:spPr/>
    </dgm:pt>
    <dgm:pt modelId="{A74A44F1-84F5-4128-9E35-2E5DE0DA141B}" type="pres">
      <dgm:prSet presAssocID="{800DE97F-8313-4CDB-BB11-E48B9B525A23}" presName="parentTextArrow" presStyleLbl="node1" presStyleIdx="3" presStyleCnt="5"/>
      <dgm:spPr/>
    </dgm:pt>
    <dgm:pt modelId="{0612A233-DD1F-4176-8E36-73F28CB8B54E}" type="pres">
      <dgm:prSet presAssocID="{89838396-B5B5-4FEF-804F-4182BF763335}" presName="sp" presStyleCnt="0"/>
      <dgm:spPr/>
    </dgm:pt>
    <dgm:pt modelId="{8D732863-7273-424C-BB8D-97A2719B87E4}" type="pres">
      <dgm:prSet presAssocID="{9D19EF89-26EA-4AD4-8FD0-53B113F90901}" presName="arrowAndChildren" presStyleCnt="0"/>
      <dgm:spPr/>
    </dgm:pt>
    <dgm:pt modelId="{C1A89A7B-93FF-408D-9661-0D6637481F31}" type="pres">
      <dgm:prSet presAssocID="{9D19EF89-26EA-4AD4-8FD0-53B113F90901}" presName="parentTextArrow" presStyleLbl="node1" presStyleIdx="4" presStyleCnt="5"/>
      <dgm:spPr/>
    </dgm:pt>
  </dgm:ptLst>
  <dgm:cxnLst>
    <dgm:cxn modelId="{45A48509-B6B8-4996-9A33-6FB74727DBD5}" srcId="{9B4CA552-99EB-4961-9EEA-ABFF0E158B70}" destId="{14D8DE4E-556A-4FDF-A7C1-0B2D233112F2}" srcOrd="3" destOrd="0" parTransId="{1304224A-65BD-4F14-B24A-59ABD7C1E1B2}" sibTransId="{B542DB18-083A-4204-96AF-75763B169CBD}"/>
    <dgm:cxn modelId="{6663D127-1AE8-400B-8061-A4787258E3D3}" type="presOf" srcId="{9D19EF89-26EA-4AD4-8FD0-53B113F90901}" destId="{C1A89A7B-93FF-408D-9661-0D6637481F31}" srcOrd="0" destOrd="0" presId="urn:microsoft.com/office/officeart/2005/8/layout/process4"/>
    <dgm:cxn modelId="{46F4672D-1AD7-4D6C-B385-4AA531DF3349}" srcId="{9B4CA552-99EB-4961-9EEA-ABFF0E158B70}" destId="{B03073CC-A5AA-4ED6-A89E-A64C452B1F54}" srcOrd="2" destOrd="0" parTransId="{E6C9C593-CFEF-46BF-9DCA-28067F923012}" sibTransId="{614605FD-8D9C-40D2-A1C5-75B21C8A49EB}"/>
    <dgm:cxn modelId="{BAE88B40-022B-4573-89C7-9307679E4232}" type="presOf" srcId="{14D8DE4E-556A-4FDF-A7C1-0B2D233112F2}" destId="{82BE25DB-8316-4A42-9434-6D5DFB83037B}" srcOrd="0" destOrd="0" presId="urn:microsoft.com/office/officeart/2005/8/layout/process4"/>
    <dgm:cxn modelId="{F335E559-CBCA-4A9B-8E6F-2D6FF2918706}" type="presOf" srcId="{9B4CA552-99EB-4961-9EEA-ABFF0E158B70}" destId="{C8F7F09F-B58B-40B6-B896-F4852D9A6CA8}" srcOrd="0" destOrd="0" presId="urn:microsoft.com/office/officeart/2005/8/layout/process4"/>
    <dgm:cxn modelId="{CCA7DE82-B6A7-496F-8472-C95E75AB6962}" srcId="{9B4CA552-99EB-4961-9EEA-ABFF0E158B70}" destId="{8EC67D8B-D37C-4B80-B3D5-EAAB93BDA401}" srcOrd="4" destOrd="0" parTransId="{5B3A0F46-BC3A-4EE9-AB93-551C5428C4FE}" sibTransId="{075F134D-EA4B-44E4-90DF-3A420949C4AB}"/>
    <dgm:cxn modelId="{91FEF0A2-352C-4F9A-8E0C-CE1B97DE4469}" srcId="{9B4CA552-99EB-4961-9EEA-ABFF0E158B70}" destId="{9D19EF89-26EA-4AD4-8FD0-53B113F90901}" srcOrd="0" destOrd="0" parTransId="{35BBEE61-8A33-4E54-9A6E-EBF1CA07E5A1}" sibTransId="{89838396-B5B5-4FEF-804F-4182BF763335}"/>
    <dgm:cxn modelId="{A7A9E8A6-4AF4-49A4-A450-3D3E70AC8658}" type="presOf" srcId="{800DE97F-8313-4CDB-BB11-E48B9B525A23}" destId="{A74A44F1-84F5-4128-9E35-2E5DE0DA141B}" srcOrd="0" destOrd="0" presId="urn:microsoft.com/office/officeart/2005/8/layout/process4"/>
    <dgm:cxn modelId="{58DA50B2-FCC3-4106-B16C-08EA810F639F}" srcId="{9B4CA552-99EB-4961-9EEA-ABFF0E158B70}" destId="{800DE97F-8313-4CDB-BB11-E48B9B525A23}" srcOrd="1" destOrd="0" parTransId="{EBD3E939-809A-443E-925C-D20AC5E9EF10}" sibTransId="{ADC3431C-5C20-4AA4-89A8-D10557A157F6}"/>
    <dgm:cxn modelId="{B884FAB7-E004-4CFA-B85A-6E0907A85B35}" type="presOf" srcId="{B03073CC-A5AA-4ED6-A89E-A64C452B1F54}" destId="{F0350EAE-1092-49F4-B2B1-A1219F585418}" srcOrd="0" destOrd="0" presId="urn:microsoft.com/office/officeart/2005/8/layout/process4"/>
    <dgm:cxn modelId="{DE1E83CC-B50B-4739-8335-7334B695FBD9}" type="presOf" srcId="{8EC67D8B-D37C-4B80-B3D5-EAAB93BDA401}" destId="{01076553-3E4B-45D5-AF62-4837AC39937F}" srcOrd="0" destOrd="0" presId="urn:microsoft.com/office/officeart/2005/8/layout/process4"/>
    <dgm:cxn modelId="{E75261BF-9F8C-499D-9986-8D52C6164151}" type="presParOf" srcId="{C8F7F09F-B58B-40B6-B896-F4852D9A6CA8}" destId="{C24F66A9-97A8-4398-B017-DDC9B8AF53F7}" srcOrd="0" destOrd="0" presId="urn:microsoft.com/office/officeart/2005/8/layout/process4"/>
    <dgm:cxn modelId="{18A3E1F0-FF20-4F59-8832-A2B50C33A9D4}" type="presParOf" srcId="{C24F66A9-97A8-4398-B017-DDC9B8AF53F7}" destId="{01076553-3E4B-45D5-AF62-4837AC39937F}" srcOrd="0" destOrd="0" presId="urn:microsoft.com/office/officeart/2005/8/layout/process4"/>
    <dgm:cxn modelId="{0F705F79-3B5F-447C-B145-9BE57727F87F}" type="presParOf" srcId="{C8F7F09F-B58B-40B6-B896-F4852D9A6CA8}" destId="{E56CC46A-4EBE-4C95-945C-8B83E06D1635}" srcOrd="1" destOrd="0" presId="urn:microsoft.com/office/officeart/2005/8/layout/process4"/>
    <dgm:cxn modelId="{F15E9093-1F4F-42A1-8C02-8D28FBF6B36E}" type="presParOf" srcId="{C8F7F09F-B58B-40B6-B896-F4852D9A6CA8}" destId="{5A197786-9D47-40CF-991D-8708513E9753}" srcOrd="2" destOrd="0" presId="urn:microsoft.com/office/officeart/2005/8/layout/process4"/>
    <dgm:cxn modelId="{F2B3C172-9441-4FEA-A008-1E223616EDC1}" type="presParOf" srcId="{5A197786-9D47-40CF-991D-8708513E9753}" destId="{82BE25DB-8316-4A42-9434-6D5DFB83037B}" srcOrd="0" destOrd="0" presId="urn:microsoft.com/office/officeart/2005/8/layout/process4"/>
    <dgm:cxn modelId="{E463D278-BC51-4AED-BFF5-9992DAF51742}" type="presParOf" srcId="{C8F7F09F-B58B-40B6-B896-F4852D9A6CA8}" destId="{FAE09053-372C-4FF6-8331-DFC818A9AAD1}" srcOrd="3" destOrd="0" presId="urn:microsoft.com/office/officeart/2005/8/layout/process4"/>
    <dgm:cxn modelId="{F5407540-3A29-4901-BDB9-D5DD33051AF0}" type="presParOf" srcId="{C8F7F09F-B58B-40B6-B896-F4852D9A6CA8}" destId="{08628BBC-EB39-4F31-BC8B-7F98CC87176E}" srcOrd="4" destOrd="0" presId="urn:microsoft.com/office/officeart/2005/8/layout/process4"/>
    <dgm:cxn modelId="{745810C9-D354-457D-BF3A-903EB035C6C9}" type="presParOf" srcId="{08628BBC-EB39-4F31-BC8B-7F98CC87176E}" destId="{F0350EAE-1092-49F4-B2B1-A1219F585418}" srcOrd="0" destOrd="0" presId="urn:microsoft.com/office/officeart/2005/8/layout/process4"/>
    <dgm:cxn modelId="{DC5DAA56-A976-4944-BEDF-FE89D77FE558}" type="presParOf" srcId="{C8F7F09F-B58B-40B6-B896-F4852D9A6CA8}" destId="{4D31C2AF-A7EF-4455-BF9D-FF509DF77C1B}" srcOrd="5" destOrd="0" presId="urn:microsoft.com/office/officeart/2005/8/layout/process4"/>
    <dgm:cxn modelId="{0C5298F2-B0CF-42B0-B271-A3131824C4D4}" type="presParOf" srcId="{C8F7F09F-B58B-40B6-B896-F4852D9A6CA8}" destId="{D8137450-F39F-4D77-AF03-CA2566EE2B80}" srcOrd="6" destOrd="0" presId="urn:microsoft.com/office/officeart/2005/8/layout/process4"/>
    <dgm:cxn modelId="{406DB754-6915-4A16-9DD8-A36F7AE79AAE}" type="presParOf" srcId="{D8137450-F39F-4D77-AF03-CA2566EE2B80}" destId="{A74A44F1-84F5-4128-9E35-2E5DE0DA141B}" srcOrd="0" destOrd="0" presId="urn:microsoft.com/office/officeart/2005/8/layout/process4"/>
    <dgm:cxn modelId="{370DD738-9576-46EE-AA3E-B7E394868BFE}" type="presParOf" srcId="{C8F7F09F-B58B-40B6-B896-F4852D9A6CA8}" destId="{0612A233-DD1F-4176-8E36-73F28CB8B54E}" srcOrd="7" destOrd="0" presId="urn:microsoft.com/office/officeart/2005/8/layout/process4"/>
    <dgm:cxn modelId="{2CCB57F9-D08A-4FD9-9B08-33F0D87F3255}" type="presParOf" srcId="{C8F7F09F-B58B-40B6-B896-F4852D9A6CA8}" destId="{8D732863-7273-424C-BB8D-97A2719B87E4}" srcOrd="8" destOrd="0" presId="urn:microsoft.com/office/officeart/2005/8/layout/process4"/>
    <dgm:cxn modelId="{E61A1745-FE47-46D5-AE5B-A6D4675188BE}" type="presParOf" srcId="{8D732863-7273-424C-BB8D-97A2719B87E4}" destId="{C1A89A7B-93FF-408D-9661-0D6637481F3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15C38B-7A56-495A-8529-F631A8B61AB2}" type="doc">
      <dgm:prSet loTypeId="urn:microsoft.com/office/officeart/2005/8/layout/process4" loCatId="process" qsTypeId="urn:microsoft.com/office/officeart/2005/8/quickstyle/simple1" qsCatId="simple" csTypeId="urn:microsoft.com/office/officeart/2005/8/colors/accent1_1" csCatId="accent1" phldr="1"/>
      <dgm:spPr/>
      <dgm:t>
        <a:bodyPr/>
        <a:lstStyle/>
        <a:p>
          <a:endParaRPr lang="de-AT"/>
        </a:p>
      </dgm:t>
    </dgm:pt>
    <dgm:pt modelId="{47314295-0F81-414A-BE41-8200F9856B43}">
      <dgm:prSet phldrT="[Text]" custT="1"/>
      <dgm:spPr/>
      <dgm:t>
        <a:bodyPr/>
        <a:lstStyle/>
        <a:p>
          <a:r>
            <a:rPr lang="de-AT" sz="2000" dirty="0"/>
            <a:t>Daten verschlüsseln</a:t>
          </a:r>
        </a:p>
      </dgm:t>
    </dgm:pt>
    <dgm:pt modelId="{99F0F1E9-A9D2-4200-BE1F-A4F532494B68}" type="parTrans" cxnId="{AFA07129-90A9-4F19-B544-52B860EAC4F4}">
      <dgm:prSet/>
      <dgm:spPr/>
      <dgm:t>
        <a:bodyPr/>
        <a:lstStyle/>
        <a:p>
          <a:endParaRPr lang="de-AT"/>
        </a:p>
      </dgm:t>
    </dgm:pt>
    <dgm:pt modelId="{CDD8BBD2-56E3-4C75-AD41-F6CE7001E765}" type="sibTrans" cxnId="{AFA07129-90A9-4F19-B544-52B860EAC4F4}">
      <dgm:prSet/>
      <dgm:spPr/>
      <dgm:t>
        <a:bodyPr/>
        <a:lstStyle/>
        <a:p>
          <a:endParaRPr lang="de-AT"/>
        </a:p>
      </dgm:t>
    </dgm:pt>
    <dgm:pt modelId="{F5B791BC-9600-410C-B879-7626CE45CBA7}">
      <dgm:prSet phldrT="[Text]" custT="1"/>
      <dgm:spPr>
        <a:solidFill>
          <a:schemeClr val="accent1">
            <a:lumMod val="40000"/>
            <a:lumOff val="60000"/>
          </a:schemeClr>
        </a:solidFill>
      </dgm:spPr>
      <dgm:t>
        <a:bodyPr/>
        <a:lstStyle/>
        <a:p>
          <a:r>
            <a:rPr lang="de-AT" sz="2000" dirty="0"/>
            <a:t>Daten bearbeiten</a:t>
          </a:r>
        </a:p>
      </dgm:t>
    </dgm:pt>
    <dgm:pt modelId="{0E59DEBC-EB1C-44A6-A2B2-4F63CE437683}" type="parTrans" cxnId="{79BEBF94-5E6E-45C4-A613-37F75D6523E2}">
      <dgm:prSet/>
      <dgm:spPr/>
      <dgm:t>
        <a:bodyPr/>
        <a:lstStyle/>
        <a:p>
          <a:endParaRPr lang="de-AT"/>
        </a:p>
      </dgm:t>
    </dgm:pt>
    <dgm:pt modelId="{EC643CBE-3036-4C47-94E5-A3ED41AE3437}" type="sibTrans" cxnId="{79BEBF94-5E6E-45C4-A613-37F75D6523E2}">
      <dgm:prSet/>
      <dgm:spPr/>
      <dgm:t>
        <a:bodyPr/>
        <a:lstStyle/>
        <a:p>
          <a:endParaRPr lang="de-AT"/>
        </a:p>
      </dgm:t>
    </dgm:pt>
    <dgm:pt modelId="{F109D543-3A6E-42E5-A541-88FBB65C1E1D}">
      <dgm:prSet phldrT="[Text]" custT="1"/>
      <dgm:spPr/>
      <dgm:t>
        <a:bodyPr/>
        <a:lstStyle/>
        <a:p>
          <a:r>
            <a:rPr lang="de-AT" sz="2000" dirty="0"/>
            <a:t>Daten entschlüsseln</a:t>
          </a:r>
        </a:p>
      </dgm:t>
    </dgm:pt>
    <dgm:pt modelId="{865F598E-51BE-4363-9FAE-28ADACFAF303}" type="parTrans" cxnId="{2480CF3D-4A0C-4A1F-8A42-A65D73299422}">
      <dgm:prSet/>
      <dgm:spPr/>
      <dgm:t>
        <a:bodyPr/>
        <a:lstStyle/>
        <a:p>
          <a:endParaRPr lang="de-AT"/>
        </a:p>
      </dgm:t>
    </dgm:pt>
    <dgm:pt modelId="{539F0A2C-28E6-479A-B8DC-A0342A7B2D9A}" type="sibTrans" cxnId="{2480CF3D-4A0C-4A1F-8A42-A65D73299422}">
      <dgm:prSet/>
      <dgm:spPr/>
      <dgm:t>
        <a:bodyPr/>
        <a:lstStyle/>
        <a:p>
          <a:endParaRPr lang="de-AT"/>
        </a:p>
      </dgm:t>
    </dgm:pt>
    <dgm:pt modelId="{44B4CDD9-D59A-494A-B384-0B69135E41F7}" type="pres">
      <dgm:prSet presAssocID="{DE15C38B-7A56-495A-8529-F631A8B61AB2}" presName="Name0" presStyleCnt="0">
        <dgm:presLayoutVars>
          <dgm:dir/>
          <dgm:animLvl val="lvl"/>
          <dgm:resizeHandles val="exact"/>
        </dgm:presLayoutVars>
      </dgm:prSet>
      <dgm:spPr/>
    </dgm:pt>
    <dgm:pt modelId="{E6B10FC1-5B1C-41D4-99C5-B62870BF5C3B}" type="pres">
      <dgm:prSet presAssocID="{F109D543-3A6E-42E5-A541-88FBB65C1E1D}" presName="boxAndChildren" presStyleCnt="0"/>
      <dgm:spPr/>
    </dgm:pt>
    <dgm:pt modelId="{53256A18-636E-4EFF-8E32-41BEBE1A2AEC}" type="pres">
      <dgm:prSet presAssocID="{F109D543-3A6E-42E5-A541-88FBB65C1E1D}" presName="parentTextBox" presStyleLbl="node1" presStyleIdx="0" presStyleCnt="3" custScaleY="33107"/>
      <dgm:spPr/>
    </dgm:pt>
    <dgm:pt modelId="{BC265D1C-8BDC-4FEE-97F7-791A7F41FC8B}" type="pres">
      <dgm:prSet presAssocID="{EC643CBE-3036-4C47-94E5-A3ED41AE3437}" presName="sp" presStyleCnt="0"/>
      <dgm:spPr/>
    </dgm:pt>
    <dgm:pt modelId="{C2DDC03D-22EE-4FC2-ADF1-E6817655711D}" type="pres">
      <dgm:prSet presAssocID="{F5B791BC-9600-410C-B879-7626CE45CBA7}" presName="arrowAndChildren" presStyleCnt="0"/>
      <dgm:spPr/>
    </dgm:pt>
    <dgm:pt modelId="{2F81D110-58B7-40BF-A433-1ED3E402B8EF}" type="pres">
      <dgm:prSet presAssocID="{F5B791BC-9600-410C-B879-7626CE45CBA7}" presName="parentTextArrow" presStyleLbl="node1" presStyleIdx="1" presStyleCnt="3"/>
      <dgm:spPr/>
    </dgm:pt>
    <dgm:pt modelId="{B2B1D06B-AAFF-4F70-A1E7-38552D9A82F0}" type="pres">
      <dgm:prSet presAssocID="{CDD8BBD2-56E3-4C75-AD41-F6CE7001E765}" presName="sp" presStyleCnt="0"/>
      <dgm:spPr/>
    </dgm:pt>
    <dgm:pt modelId="{6594F823-AF58-4476-8AFE-7035403EDD99}" type="pres">
      <dgm:prSet presAssocID="{47314295-0F81-414A-BE41-8200F9856B43}" presName="arrowAndChildren" presStyleCnt="0"/>
      <dgm:spPr/>
    </dgm:pt>
    <dgm:pt modelId="{44515839-8CE6-4850-A9B6-3D03B39FC658}" type="pres">
      <dgm:prSet presAssocID="{47314295-0F81-414A-BE41-8200F9856B43}" presName="parentTextArrow" presStyleLbl="node1" presStyleIdx="2" presStyleCnt="3" custScaleY="33067"/>
      <dgm:spPr/>
    </dgm:pt>
  </dgm:ptLst>
  <dgm:cxnLst>
    <dgm:cxn modelId="{AFA07129-90A9-4F19-B544-52B860EAC4F4}" srcId="{DE15C38B-7A56-495A-8529-F631A8B61AB2}" destId="{47314295-0F81-414A-BE41-8200F9856B43}" srcOrd="0" destOrd="0" parTransId="{99F0F1E9-A9D2-4200-BE1F-A4F532494B68}" sibTransId="{CDD8BBD2-56E3-4C75-AD41-F6CE7001E765}"/>
    <dgm:cxn modelId="{2480CF3D-4A0C-4A1F-8A42-A65D73299422}" srcId="{DE15C38B-7A56-495A-8529-F631A8B61AB2}" destId="{F109D543-3A6E-42E5-A541-88FBB65C1E1D}" srcOrd="2" destOrd="0" parTransId="{865F598E-51BE-4363-9FAE-28ADACFAF303}" sibTransId="{539F0A2C-28E6-479A-B8DC-A0342A7B2D9A}"/>
    <dgm:cxn modelId="{17369F4E-0162-43FD-942E-C2549DAF72BB}" type="presOf" srcId="{47314295-0F81-414A-BE41-8200F9856B43}" destId="{44515839-8CE6-4850-A9B6-3D03B39FC658}" srcOrd="0" destOrd="0" presId="urn:microsoft.com/office/officeart/2005/8/layout/process4"/>
    <dgm:cxn modelId="{6112D88B-76BE-4BAB-8C9A-9D4737202071}" type="presOf" srcId="{F109D543-3A6E-42E5-A541-88FBB65C1E1D}" destId="{53256A18-636E-4EFF-8E32-41BEBE1A2AEC}" srcOrd="0" destOrd="0" presId="urn:microsoft.com/office/officeart/2005/8/layout/process4"/>
    <dgm:cxn modelId="{79BEBF94-5E6E-45C4-A613-37F75D6523E2}" srcId="{DE15C38B-7A56-495A-8529-F631A8B61AB2}" destId="{F5B791BC-9600-410C-B879-7626CE45CBA7}" srcOrd="1" destOrd="0" parTransId="{0E59DEBC-EB1C-44A6-A2B2-4F63CE437683}" sibTransId="{EC643CBE-3036-4C47-94E5-A3ED41AE3437}"/>
    <dgm:cxn modelId="{E3D136AD-DD0F-4A4B-9970-F9AC7E82DF8F}" type="presOf" srcId="{DE15C38B-7A56-495A-8529-F631A8B61AB2}" destId="{44B4CDD9-D59A-494A-B384-0B69135E41F7}" srcOrd="0" destOrd="0" presId="urn:microsoft.com/office/officeart/2005/8/layout/process4"/>
    <dgm:cxn modelId="{37CF30C3-FD79-4B07-A50B-0FD4F6F20596}" type="presOf" srcId="{F5B791BC-9600-410C-B879-7626CE45CBA7}" destId="{2F81D110-58B7-40BF-A433-1ED3E402B8EF}" srcOrd="0" destOrd="0" presId="urn:microsoft.com/office/officeart/2005/8/layout/process4"/>
    <dgm:cxn modelId="{773CEC22-E3F0-472F-A727-E329BE53B836}" type="presParOf" srcId="{44B4CDD9-D59A-494A-B384-0B69135E41F7}" destId="{E6B10FC1-5B1C-41D4-99C5-B62870BF5C3B}" srcOrd="0" destOrd="0" presId="urn:microsoft.com/office/officeart/2005/8/layout/process4"/>
    <dgm:cxn modelId="{DA158C9A-9ADB-4BC2-91D6-1655C1A36DB8}" type="presParOf" srcId="{E6B10FC1-5B1C-41D4-99C5-B62870BF5C3B}" destId="{53256A18-636E-4EFF-8E32-41BEBE1A2AEC}" srcOrd="0" destOrd="0" presId="urn:microsoft.com/office/officeart/2005/8/layout/process4"/>
    <dgm:cxn modelId="{8D4AED1F-7EB1-49B4-9C50-146A3C280E5B}" type="presParOf" srcId="{44B4CDD9-D59A-494A-B384-0B69135E41F7}" destId="{BC265D1C-8BDC-4FEE-97F7-791A7F41FC8B}" srcOrd="1" destOrd="0" presId="urn:microsoft.com/office/officeart/2005/8/layout/process4"/>
    <dgm:cxn modelId="{68D64024-3A67-400F-9D77-95C0CC5BB023}" type="presParOf" srcId="{44B4CDD9-D59A-494A-B384-0B69135E41F7}" destId="{C2DDC03D-22EE-4FC2-ADF1-E6817655711D}" srcOrd="2" destOrd="0" presId="urn:microsoft.com/office/officeart/2005/8/layout/process4"/>
    <dgm:cxn modelId="{DA190AFB-D468-4748-89E4-B1C759188B01}" type="presParOf" srcId="{C2DDC03D-22EE-4FC2-ADF1-E6817655711D}" destId="{2F81D110-58B7-40BF-A433-1ED3E402B8EF}" srcOrd="0" destOrd="0" presId="urn:microsoft.com/office/officeart/2005/8/layout/process4"/>
    <dgm:cxn modelId="{0046E12F-C9E3-4A4C-9412-137F8962CDDC}" type="presParOf" srcId="{44B4CDD9-D59A-494A-B384-0B69135E41F7}" destId="{B2B1D06B-AAFF-4F70-A1E7-38552D9A82F0}" srcOrd="3" destOrd="0" presId="urn:microsoft.com/office/officeart/2005/8/layout/process4"/>
    <dgm:cxn modelId="{9A0A9CC6-DC84-4526-AC40-1673E2822AAB}" type="presParOf" srcId="{44B4CDD9-D59A-494A-B384-0B69135E41F7}" destId="{6594F823-AF58-4476-8AFE-7035403EDD99}" srcOrd="4" destOrd="0" presId="urn:microsoft.com/office/officeart/2005/8/layout/process4"/>
    <dgm:cxn modelId="{6A13291B-7D1F-4B92-B4BC-B3290FDE784B}" type="presParOf" srcId="{6594F823-AF58-4476-8AFE-7035403EDD99}" destId="{44515839-8CE6-4850-A9B6-3D03B39FC658}"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9EE2B-B829-495C-B1A4-4647C10054DF}" type="doc">
      <dgm:prSet loTypeId="urn:microsoft.com/office/officeart/2005/8/layout/equation2" loCatId="process" qsTypeId="urn:microsoft.com/office/officeart/2005/8/quickstyle/simple1" qsCatId="simple" csTypeId="urn:microsoft.com/office/officeart/2005/8/colors/accent1_1" csCatId="accent1" phldr="1"/>
      <dgm:spPr/>
      <dgm:t>
        <a:bodyPr/>
        <a:lstStyle/>
        <a:p>
          <a:endParaRPr lang="de-AT"/>
        </a:p>
      </dgm:t>
    </dgm:pt>
    <dgm:pt modelId="{86AE6FFB-8570-4FDC-BE45-CB36DB2E3590}">
      <dgm:prSet phldrT="[Text]" custT="1"/>
      <dgm:spPr/>
      <dgm:t>
        <a:bodyPr/>
        <a:lstStyle/>
        <a:p>
          <a:r>
            <a:rPr lang="de-AT" sz="2000" dirty="0"/>
            <a:t>GM</a:t>
          </a:r>
        </a:p>
      </dgm:t>
    </dgm:pt>
    <dgm:pt modelId="{E495462E-EA91-4091-B287-1FC590C07FE8}" type="parTrans" cxnId="{66E37FA7-26E7-41E0-B756-C82977152BEB}">
      <dgm:prSet/>
      <dgm:spPr/>
      <dgm:t>
        <a:bodyPr/>
        <a:lstStyle/>
        <a:p>
          <a:endParaRPr lang="de-AT"/>
        </a:p>
      </dgm:t>
    </dgm:pt>
    <dgm:pt modelId="{AA1FD647-0E9D-46D7-AFF2-36A2317B65E6}" type="sibTrans" cxnId="{66E37FA7-26E7-41E0-B756-C82977152BEB}">
      <dgm:prSet/>
      <dgm:spPr/>
      <dgm:t>
        <a:bodyPr/>
        <a:lstStyle/>
        <a:p>
          <a:endParaRPr lang="de-AT"/>
        </a:p>
      </dgm:t>
    </dgm:pt>
    <dgm:pt modelId="{147CA9D6-B195-4911-9176-0F0335884C02}">
      <dgm:prSet phldrT="[Text]" custT="1"/>
      <dgm:spPr/>
      <dgm:t>
        <a:bodyPr/>
        <a:lstStyle/>
        <a:p>
          <a:r>
            <a:rPr lang="de-AT" sz="2000" dirty="0"/>
            <a:t>RSA</a:t>
          </a:r>
        </a:p>
      </dgm:t>
    </dgm:pt>
    <dgm:pt modelId="{66375E18-BC89-48AE-97F0-CA366BBC89F2}" type="parTrans" cxnId="{D3045A39-7876-4E2F-AC24-7110F8C81849}">
      <dgm:prSet/>
      <dgm:spPr/>
      <dgm:t>
        <a:bodyPr/>
        <a:lstStyle/>
        <a:p>
          <a:endParaRPr lang="de-AT"/>
        </a:p>
      </dgm:t>
    </dgm:pt>
    <dgm:pt modelId="{82B99E24-A85D-4072-964C-8810F83E939D}" type="sibTrans" cxnId="{D3045A39-7876-4E2F-AC24-7110F8C81849}">
      <dgm:prSet/>
      <dgm:spPr/>
      <dgm:t>
        <a:bodyPr/>
        <a:lstStyle/>
        <a:p>
          <a:endParaRPr lang="de-AT"/>
        </a:p>
      </dgm:t>
    </dgm:pt>
    <dgm:pt modelId="{9CB2CF72-DA6C-413A-B59E-6DB028A36CD4}">
      <dgm:prSet phldrT="[Text]" custT="1"/>
      <dgm:spPr/>
      <dgm:t>
        <a:bodyPr/>
        <a:lstStyle/>
        <a:p>
          <a:r>
            <a:rPr lang="de-AT" sz="2000" dirty="0"/>
            <a:t>Addition und Multiplikation</a:t>
          </a:r>
        </a:p>
        <a:p>
          <a:endParaRPr lang="de-AT" sz="2000" dirty="0"/>
        </a:p>
        <a:p>
          <a:r>
            <a:rPr lang="de-AT" sz="2000" dirty="0"/>
            <a:t>Hybrid-Homomorph</a:t>
          </a:r>
        </a:p>
      </dgm:t>
    </dgm:pt>
    <dgm:pt modelId="{02E5E523-1704-4944-AED9-EC9CBA59266B}" type="parTrans" cxnId="{E4BEECB1-3BDB-436F-B607-EC6E4B852374}">
      <dgm:prSet/>
      <dgm:spPr/>
      <dgm:t>
        <a:bodyPr/>
        <a:lstStyle/>
        <a:p>
          <a:endParaRPr lang="de-AT"/>
        </a:p>
      </dgm:t>
    </dgm:pt>
    <dgm:pt modelId="{3D6C4B1E-0301-4BFA-9010-06265AA1321F}" type="sibTrans" cxnId="{E4BEECB1-3BDB-436F-B607-EC6E4B852374}">
      <dgm:prSet/>
      <dgm:spPr/>
      <dgm:t>
        <a:bodyPr/>
        <a:lstStyle/>
        <a:p>
          <a:endParaRPr lang="de-AT"/>
        </a:p>
      </dgm:t>
    </dgm:pt>
    <dgm:pt modelId="{E1E0FAB9-06F7-495B-8617-777F2F89DFAA}" type="pres">
      <dgm:prSet presAssocID="{8199EE2B-B829-495C-B1A4-4647C10054DF}" presName="Name0" presStyleCnt="0">
        <dgm:presLayoutVars>
          <dgm:dir/>
          <dgm:resizeHandles val="exact"/>
        </dgm:presLayoutVars>
      </dgm:prSet>
      <dgm:spPr/>
    </dgm:pt>
    <dgm:pt modelId="{9A42A01E-B7BD-47A6-BC3B-822B39354C74}" type="pres">
      <dgm:prSet presAssocID="{8199EE2B-B829-495C-B1A4-4647C10054DF}" presName="vNodes" presStyleCnt="0"/>
      <dgm:spPr/>
    </dgm:pt>
    <dgm:pt modelId="{BC38C865-CD0D-40CE-83C4-BBC3044E0B37}" type="pres">
      <dgm:prSet presAssocID="{86AE6FFB-8570-4FDC-BE45-CB36DB2E3590}" presName="node" presStyleLbl="node1" presStyleIdx="0" presStyleCnt="3" custLinFactNeighborX="1029">
        <dgm:presLayoutVars>
          <dgm:bulletEnabled val="1"/>
        </dgm:presLayoutVars>
      </dgm:prSet>
      <dgm:spPr/>
    </dgm:pt>
    <dgm:pt modelId="{97A9D74E-B75E-478C-8139-3C2CE1D70B54}" type="pres">
      <dgm:prSet presAssocID="{AA1FD647-0E9D-46D7-AFF2-36A2317B65E6}" presName="spacerT" presStyleCnt="0"/>
      <dgm:spPr/>
    </dgm:pt>
    <dgm:pt modelId="{10C56C79-66A7-4026-B9FD-3A6906C56B95}" type="pres">
      <dgm:prSet presAssocID="{AA1FD647-0E9D-46D7-AFF2-36A2317B65E6}" presName="sibTrans" presStyleLbl="sibTrans2D1" presStyleIdx="0" presStyleCnt="2"/>
      <dgm:spPr/>
    </dgm:pt>
    <dgm:pt modelId="{CE7C051D-B72F-44F9-A059-4DCCA68B1C82}" type="pres">
      <dgm:prSet presAssocID="{AA1FD647-0E9D-46D7-AFF2-36A2317B65E6}" presName="spacerB" presStyleCnt="0"/>
      <dgm:spPr/>
    </dgm:pt>
    <dgm:pt modelId="{DA511EB8-0DC3-4511-9C61-885E0F5ED1B8}" type="pres">
      <dgm:prSet presAssocID="{147CA9D6-B195-4911-9176-0F0335884C02}" presName="node" presStyleLbl="node1" presStyleIdx="1" presStyleCnt="3">
        <dgm:presLayoutVars>
          <dgm:bulletEnabled val="1"/>
        </dgm:presLayoutVars>
      </dgm:prSet>
      <dgm:spPr/>
    </dgm:pt>
    <dgm:pt modelId="{519A698F-373B-45F5-A274-C9D49A7521EA}" type="pres">
      <dgm:prSet presAssocID="{8199EE2B-B829-495C-B1A4-4647C10054DF}" presName="sibTransLast" presStyleLbl="sibTrans2D1" presStyleIdx="1" presStyleCnt="2"/>
      <dgm:spPr/>
    </dgm:pt>
    <dgm:pt modelId="{B14C9D0E-63CA-40D2-9C01-B13D5E0622EA}" type="pres">
      <dgm:prSet presAssocID="{8199EE2B-B829-495C-B1A4-4647C10054DF}" presName="connectorText" presStyleLbl="sibTrans2D1" presStyleIdx="1" presStyleCnt="2"/>
      <dgm:spPr/>
    </dgm:pt>
    <dgm:pt modelId="{7E96DDAC-0EE0-48D8-8F3E-AC13D8E83E49}" type="pres">
      <dgm:prSet presAssocID="{8199EE2B-B829-495C-B1A4-4647C10054DF}" presName="lastNode" presStyleLbl="node1" presStyleIdx="2" presStyleCnt="3">
        <dgm:presLayoutVars>
          <dgm:bulletEnabled val="1"/>
        </dgm:presLayoutVars>
      </dgm:prSet>
      <dgm:spPr/>
    </dgm:pt>
  </dgm:ptLst>
  <dgm:cxnLst>
    <dgm:cxn modelId="{2A8D182B-176B-A440-8517-4D7AB55F185F}" type="presOf" srcId="{147CA9D6-B195-4911-9176-0F0335884C02}" destId="{DA511EB8-0DC3-4511-9C61-885E0F5ED1B8}" srcOrd="0" destOrd="0" presId="urn:microsoft.com/office/officeart/2005/8/layout/equation2"/>
    <dgm:cxn modelId="{D3045A39-7876-4E2F-AC24-7110F8C81849}" srcId="{8199EE2B-B829-495C-B1A4-4647C10054DF}" destId="{147CA9D6-B195-4911-9176-0F0335884C02}" srcOrd="1" destOrd="0" parTransId="{66375E18-BC89-48AE-97F0-CA366BBC89F2}" sibTransId="{82B99E24-A85D-4072-964C-8810F83E939D}"/>
    <dgm:cxn modelId="{B6793849-C079-A746-8497-648C70383DCA}" type="presOf" srcId="{86AE6FFB-8570-4FDC-BE45-CB36DB2E3590}" destId="{BC38C865-CD0D-40CE-83C4-BBC3044E0B37}" srcOrd="0" destOrd="0" presId="urn:microsoft.com/office/officeart/2005/8/layout/equation2"/>
    <dgm:cxn modelId="{4432C149-4A95-C54A-A308-BD64029D8F78}" type="presOf" srcId="{82B99E24-A85D-4072-964C-8810F83E939D}" destId="{B14C9D0E-63CA-40D2-9C01-B13D5E0622EA}" srcOrd="1" destOrd="0" presId="urn:microsoft.com/office/officeart/2005/8/layout/equation2"/>
    <dgm:cxn modelId="{D03C8F80-C12D-C149-9166-E63B033713DF}" type="presOf" srcId="{9CB2CF72-DA6C-413A-B59E-6DB028A36CD4}" destId="{7E96DDAC-0EE0-48D8-8F3E-AC13D8E83E49}" srcOrd="0" destOrd="0" presId="urn:microsoft.com/office/officeart/2005/8/layout/equation2"/>
    <dgm:cxn modelId="{7F86939B-655D-F44A-8D2F-9D9B6F4CD838}" type="presOf" srcId="{AA1FD647-0E9D-46D7-AFF2-36A2317B65E6}" destId="{10C56C79-66A7-4026-B9FD-3A6906C56B95}" srcOrd="0" destOrd="0" presId="urn:microsoft.com/office/officeart/2005/8/layout/equation2"/>
    <dgm:cxn modelId="{66E37FA7-26E7-41E0-B756-C82977152BEB}" srcId="{8199EE2B-B829-495C-B1A4-4647C10054DF}" destId="{86AE6FFB-8570-4FDC-BE45-CB36DB2E3590}" srcOrd="0" destOrd="0" parTransId="{E495462E-EA91-4091-B287-1FC590C07FE8}" sibTransId="{AA1FD647-0E9D-46D7-AFF2-36A2317B65E6}"/>
    <dgm:cxn modelId="{E4BEECB1-3BDB-436F-B607-EC6E4B852374}" srcId="{8199EE2B-B829-495C-B1A4-4647C10054DF}" destId="{9CB2CF72-DA6C-413A-B59E-6DB028A36CD4}" srcOrd="2" destOrd="0" parTransId="{02E5E523-1704-4944-AED9-EC9CBA59266B}" sibTransId="{3D6C4B1E-0301-4BFA-9010-06265AA1321F}"/>
    <dgm:cxn modelId="{7DA55EC5-B240-F446-A34F-99E3C56B7FB1}" type="presOf" srcId="{8199EE2B-B829-495C-B1A4-4647C10054DF}" destId="{E1E0FAB9-06F7-495B-8617-777F2F89DFAA}" srcOrd="0" destOrd="0" presId="urn:microsoft.com/office/officeart/2005/8/layout/equation2"/>
    <dgm:cxn modelId="{A15810CF-EED2-C84B-B9D6-58065CE1EEB4}" type="presOf" srcId="{82B99E24-A85D-4072-964C-8810F83E939D}" destId="{519A698F-373B-45F5-A274-C9D49A7521EA}" srcOrd="0" destOrd="0" presId="urn:microsoft.com/office/officeart/2005/8/layout/equation2"/>
    <dgm:cxn modelId="{C1B61B40-070D-2E4B-B795-2B7AA3D029F8}" type="presParOf" srcId="{E1E0FAB9-06F7-495B-8617-777F2F89DFAA}" destId="{9A42A01E-B7BD-47A6-BC3B-822B39354C74}" srcOrd="0" destOrd="0" presId="urn:microsoft.com/office/officeart/2005/8/layout/equation2"/>
    <dgm:cxn modelId="{C0D5CD95-F2B2-C348-8B5B-3C42899EDE14}" type="presParOf" srcId="{9A42A01E-B7BD-47A6-BC3B-822B39354C74}" destId="{BC38C865-CD0D-40CE-83C4-BBC3044E0B37}" srcOrd="0" destOrd="0" presId="urn:microsoft.com/office/officeart/2005/8/layout/equation2"/>
    <dgm:cxn modelId="{5B3B59D4-4024-BB45-8159-D87DA924113E}" type="presParOf" srcId="{9A42A01E-B7BD-47A6-BC3B-822B39354C74}" destId="{97A9D74E-B75E-478C-8139-3C2CE1D70B54}" srcOrd="1" destOrd="0" presId="urn:microsoft.com/office/officeart/2005/8/layout/equation2"/>
    <dgm:cxn modelId="{0C75831B-FC6A-3347-A852-035182A27AEB}" type="presParOf" srcId="{9A42A01E-B7BD-47A6-BC3B-822B39354C74}" destId="{10C56C79-66A7-4026-B9FD-3A6906C56B95}" srcOrd="2" destOrd="0" presId="urn:microsoft.com/office/officeart/2005/8/layout/equation2"/>
    <dgm:cxn modelId="{F4035CDE-3A9E-3741-9FBE-40EBFB818DF3}" type="presParOf" srcId="{9A42A01E-B7BD-47A6-BC3B-822B39354C74}" destId="{CE7C051D-B72F-44F9-A059-4DCCA68B1C82}" srcOrd="3" destOrd="0" presId="urn:microsoft.com/office/officeart/2005/8/layout/equation2"/>
    <dgm:cxn modelId="{88251018-CA88-EF40-8A4A-B9FAADFAF3D8}" type="presParOf" srcId="{9A42A01E-B7BD-47A6-BC3B-822B39354C74}" destId="{DA511EB8-0DC3-4511-9C61-885E0F5ED1B8}" srcOrd="4" destOrd="0" presId="urn:microsoft.com/office/officeart/2005/8/layout/equation2"/>
    <dgm:cxn modelId="{6DBD7178-D634-0C42-AB02-194C9DEA3312}" type="presParOf" srcId="{E1E0FAB9-06F7-495B-8617-777F2F89DFAA}" destId="{519A698F-373B-45F5-A274-C9D49A7521EA}" srcOrd="1" destOrd="0" presId="urn:microsoft.com/office/officeart/2005/8/layout/equation2"/>
    <dgm:cxn modelId="{F15F933E-99E6-4147-8746-3D79AEF7D322}" type="presParOf" srcId="{519A698F-373B-45F5-A274-C9D49A7521EA}" destId="{B14C9D0E-63CA-40D2-9C01-B13D5E0622EA}" srcOrd="0" destOrd="0" presId="urn:microsoft.com/office/officeart/2005/8/layout/equation2"/>
    <dgm:cxn modelId="{919F692E-CED4-7F41-9232-03DA363C6A90}" type="presParOf" srcId="{E1E0FAB9-06F7-495B-8617-777F2F89DFAA}" destId="{7E96DDAC-0EE0-48D8-8F3E-AC13D8E83E49}"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9EE2B-B829-495C-B1A4-4647C10054DF}" type="doc">
      <dgm:prSet loTypeId="urn:microsoft.com/office/officeart/2005/8/layout/equation2" loCatId="process" qsTypeId="urn:microsoft.com/office/officeart/2005/8/quickstyle/simple1" qsCatId="simple" csTypeId="urn:microsoft.com/office/officeart/2005/8/colors/accent1_1" csCatId="accent1" phldr="1"/>
      <dgm:spPr/>
      <dgm:t>
        <a:bodyPr/>
        <a:lstStyle/>
        <a:p>
          <a:endParaRPr lang="de-AT"/>
        </a:p>
      </dgm:t>
    </dgm:pt>
    <dgm:pt modelId="{86AE6FFB-8570-4FDC-BE45-CB36DB2E3590}">
      <dgm:prSet phldrT="[Text]" custT="1"/>
      <dgm:spPr/>
      <dgm:t>
        <a:bodyPr/>
        <a:lstStyle/>
        <a:p>
          <a:r>
            <a:rPr lang="de-AT" sz="2000" dirty="0"/>
            <a:t>GM</a:t>
          </a:r>
        </a:p>
      </dgm:t>
    </dgm:pt>
    <dgm:pt modelId="{E495462E-EA91-4091-B287-1FC590C07FE8}" type="parTrans" cxnId="{66E37FA7-26E7-41E0-B756-C82977152BEB}">
      <dgm:prSet/>
      <dgm:spPr/>
      <dgm:t>
        <a:bodyPr/>
        <a:lstStyle/>
        <a:p>
          <a:endParaRPr lang="de-AT"/>
        </a:p>
      </dgm:t>
    </dgm:pt>
    <dgm:pt modelId="{AA1FD647-0E9D-46D7-AFF2-36A2317B65E6}" type="sibTrans" cxnId="{66E37FA7-26E7-41E0-B756-C82977152BEB}">
      <dgm:prSet/>
      <dgm:spPr/>
      <dgm:t>
        <a:bodyPr/>
        <a:lstStyle/>
        <a:p>
          <a:endParaRPr lang="de-AT"/>
        </a:p>
      </dgm:t>
    </dgm:pt>
    <dgm:pt modelId="{147CA9D6-B195-4911-9176-0F0335884C02}">
      <dgm:prSet phldrT="[Text]" custT="1"/>
      <dgm:spPr/>
      <dgm:t>
        <a:bodyPr/>
        <a:lstStyle/>
        <a:p>
          <a:r>
            <a:rPr lang="de-AT" sz="2000" dirty="0"/>
            <a:t>RSA</a:t>
          </a:r>
        </a:p>
      </dgm:t>
    </dgm:pt>
    <dgm:pt modelId="{66375E18-BC89-48AE-97F0-CA366BBC89F2}" type="parTrans" cxnId="{D3045A39-7876-4E2F-AC24-7110F8C81849}">
      <dgm:prSet/>
      <dgm:spPr/>
      <dgm:t>
        <a:bodyPr/>
        <a:lstStyle/>
        <a:p>
          <a:endParaRPr lang="de-AT"/>
        </a:p>
      </dgm:t>
    </dgm:pt>
    <dgm:pt modelId="{82B99E24-A85D-4072-964C-8810F83E939D}" type="sibTrans" cxnId="{D3045A39-7876-4E2F-AC24-7110F8C81849}">
      <dgm:prSet/>
      <dgm:spPr/>
      <dgm:t>
        <a:bodyPr/>
        <a:lstStyle/>
        <a:p>
          <a:endParaRPr lang="de-AT"/>
        </a:p>
      </dgm:t>
    </dgm:pt>
    <dgm:pt modelId="{9CB2CF72-DA6C-413A-B59E-6DB028A36CD4}">
      <dgm:prSet phldrT="[Text]" custT="1"/>
      <dgm:spPr/>
      <dgm:t>
        <a:bodyPr/>
        <a:lstStyle/>
        <a:p>
          <a:r>
            <a:rPr lang="de-AT" sz="2000" dirty="0"/>
            <a:t>Addition und Multiplikation</a:t>
          </a:r>
        </a:p>
        <a:p>
          <a:endParaRPr lang="de-AT" sz="2000" dirty="0"/>
        </a:p>
        <a:p>
          <a:r>
            <a:rPr lang="de-AT" sz="2000" dirty="0"/>
            <a:t>Hybrid-Homomorph</a:t>
          </a:r>
        </a:p>
      </dgm:t>
    </dgm:pt>
    <dgm:pt modelId="{02E5E523-1704-4944-AED9-EC9CBA59266B}" type="parTrans" cxnId="{E4BEECB1-3BDB-436F-B607-EC6E4B852374}">
      <dgm:prSet/>
      <dgm:spPr/>
      <dgm:t>
        <a:bodyPr/>
        <a:lstStyle/>
        <a:p>
          <a:endParaRPr lang="de-AT"/>
        </a:p>
      </dgm:t>
    </dgm:pt>
    <dgm:pt modelId="{3D6C4B1E-0301-4BFA-9010-06265AA1321F}" type="sibTrans" cxnId="{E4BEECB1-3BDB-436F-B607-EC6E4B852374}">
      <dgm:prSet/>
      <dgm:spPr/>
      <dgm:t>
        <a:bodyPr/>
        <a:lstStyle/>
        <a:p>
          <a:endParaRPr lang="de-AT"/>
        </a:p>
      </dgm:t>
    </dgm:pt>
    <dgm:pt modelId="{E1E0FAB9-06F7-495B-8617-777F2F89DFAA}" type="pres">
      <dgm:prSet presAssocID="{8199EE2B-B829-495C-B1A4-4647C10054DF}" presName="Name0" presStyleCnt="0">
        <dgm:presLayoutVars>
          <dgm:dir/>
          <dgm:resizeHandles val="exact"/>
        </dgm:presLayoutVars>
      </dgm:prSet>
      <dgm:spPr/>
    </dgm:pt>
    <dgm:pt modelId="{9A42A01E-B7BD-47A6-BC3B-822B39354C74}" type="pres">
      <dgm:prSet presAssocID="{8199EE2B-B829-495C-B1A4-4647C10054DF}" presName="vNodes" presStyleCnt="0"/>
      <dgm:spPr/>
    </dgm:pt>
    <dgm:pt modelId="{BC38C865-CD0D-40CE-83C4-BBC3044E0B37}" type="pres">
      <dgm:prSet presAssocID="{86AE6FFB-8570-4FDC-BE45-CB36DB2E3590}" presName="node" presStyleLbl="node1" presStyleIdx="0" presStyleCnt="3">
        <dgm:presLayoutVars>
          <dgm:bulletEnabled val="1"/>
        </dgm:presLayoutVars>
      </dgm:prSet>
      <dgm:spPr/>
    </dgm:pt>
    <dgm:pt modelId="{97A9D74E-B75E-478C-8139-3C2CE1D70B54}" type="pres">
      <dgm:prSet presAssocID="{AA1FD647-0E9D-46D7-AFF2-36A2317B65E6}" presName="spacerT" presStyleCnt="0"/>
      <dgm:spPr/>
    </dgm:pt>
    <dgm:pt modelId="{10C56C79-66A7-4026-B9FD-3A6906C56B95}" type="pres">
      <dgm:prSet presAssocID="{AA1FD647-0E9D-46D7-AFF2-36A2317B65E6}" presName="sibTrans" presStyleLbl="sibTrans2D1" presStyleIdx="0" presStyleCnt="2"/>
      <dgm:spPr/>
    </dgm:pt>
    <dgm:pt modelId="{CE7C051D-B72F-44F9-A059-4DCCA68B1C82}" type="pres">
      <dgm:prSet presAssocID="{AA1FD647-0E9D-46D7-AFF2-36A2317B65E6}" presName="spacerB" presStyleCnt="0"/>
      <dgm:spPr/>
    </dgm:pt>
    <dgm:pt modelId="{DA511EB8-0DC3-4511-9C61-885E0F5ED1B8}" type="pres">
      <dgm:prSet presAssocID="{147CA9D6-B195-4911-9176-0F0335884C02}" presName="node" presStyleLbl="node1" presStyleIdx="1" presStyleCnt="3">
        <dgm:presLayoutVars>
          <dgm:bulletEnabled val="1"/>
        </dgm:presLayoutVars>
      </dgm:prSet>
      <dgm:spPr/>
    </dgm:pt>
    <dgm:pt modelId="{519A698F-373B-45F5-A274-C9D49A7521EA}" type="pres">
      <dgm:prSet presAssocID="{8199EE2B-B829-495C-B1A4-4647C10054DF}" presName="sibTransLast" presStyleLbl="sibTrans2D1" presStyleIdx="1" presStyleCnt="2"/>
      <dgm:spPr/>
    </dgm:pt>
    <dgm:pt modelId="{B14C9D0E-63CA-40D2-9C01-B13D5E0622EA}" type="pres">
      <dgm:prSet presAssocID="{8199EE2B-B829-495C-B1A4-4647C10054DF}" presName="connectorText" presStyleLbl="sibTrans2D1" presStyleIdx="1" presStyleCnt="2"/>
      <dgm:spPr/>
    </dgm:pt>
    <dgm:pt modelId="{7E96DDAC-0EE0-48D8-8F3E-AC13D8E83E49}" type="pres">
      <dgm:prSet presAssocID="{8199EE2B-B829-495C-B1A4-4647C10054DF}" presName="lastNode" presStyleLbl="node1" presStyleIdx="2" presStyleCnt="3">
        <dgm:presLayoutVars>
          <dgm:bulletEnabled val="1"/>
        </dgm:presLayoutVars>
      </dgm:prSet>
      <dgm:spPr/>
    </dgm:pt>
  </dgm:ptLst>
  <dgm:cxnLst>
    <dgm:cxn modelId="{D3045A39-7876-4E2F-AC24-7110F8C81849}" srcId="{8199EE2B-B829-495C-B1A4-4647C10054DF}" destId="{147CA9D6-B195-4911-9176-0F0335884C02}" srcOrd="1" destOrd="0" parTransId="{66375E18-BC89-48AE-97F0-CA366BBC89F2}" sibTransId="{82B99E24-A85D-4072-964C-8810F83E939D}"/>
    <dgm:cxn modelId="{E2B5EA68-DD70-6747-8E1B-54DFEAE08233}" type="presOf" srcId="{86AE6FFB-8570-4FDC-BE45-CB36DB2E3590}" destId="{BC38C865-CD0D-40CE-83C4-BBC3044E0B37}" srcOrd="0" destOrd="0" presId="urn:microsoft.com/office/officeart/2005/8/layout/equation2"/>
    <dgm:cxn modelId="{954F834E-2E06-2246-8D14-BD66BF9C854F}" type="presOf" srcId="{8199EE2B-B829-495C-B1A4-4647C10054DF}" destId="{E1E0FAB9-06F7-495B-8617-777F2F89DFAA}" srcOrd="0" destOrd="0" presId="urn:microsoft.com/office/officeart/2005/8/layout/equation2"/>
    <dgm:cxn modelId="{5A13FF72-DE2A-2348-AB23-FF777C5F24A5}" type="presOf" srcId="{82B99E24-A85D-4072-964C-8810F83E939D}" destId="{519A698F-373B-45F5-A274-C9D49A7521EA}" srcOrd="0" destOrd="0" presId="urn:microsoft.com/office/officeart/2005/8/layout/equation2"/>
    <dgm:cxn modelId="{38BB227F-941B-6847-8D70-30FDB0A90B60}" type="presOf" srcId="{82B99E24-A85D-4072-964C-8810F83E939D}" destId="{B14C9D0E-63CA-40D2-9C01-B13D5E0622EA}" srcOrd="1" destOrd="0" presId="urn:microsoft.com/office/officeart/2005/8/layout/equation2"/>
    <dgm:cxn modelId="{66E37FA7-26E7-41E0-B756-C82977152BEB}" srcId="{8199EE2B-B829-495C-B1A4-4647C10054DF}" destId="{86AE6FFB-8570-4FDC-BE45-CB36DB2E3590}" srcOrd="0" destOrd="0" parTransId="{E495462E-EA91-4091-B287-1FC590C07FE8}" sibTransId="{AA1FD647-0E9D-46D7-AFF2-36A2317B65E6}"/>
    <dgm:cxn modelId="{E4BEECB1-3BDB-436F-B607-EC6E4B852374}" srcId="{8199EE2B-B829-495C-B1A4-4647C10054DF}" destId="{9CB2CF72-DA6C-413A-B59E-6DB028A36CD4}" srcOrd="2" destOrd="0" parTransId="{02E5E523-1704-4944-AED9-EC9CBA59266B}" sibTransId="{3D6C4B1E-0301-4BFA-9010-06265AA1321F}"/>
    <dgm:cxn modelId="{BD5648DC-24EE-584B-8902-B9CFDF5442C9}" type="presOf" srcId="{147CA9D6-B195-4911-9176-0F0335884C02}" destId="{DA511EB8-0DC3-4511-9C61-885E0F5ED1B8}" srcOrd="0" destOrd="0" presId="urn:microsoft.com/office/officeart/2005/8/layout/equation2"/>
    <dgm:cxn modelId="{A7BCA5E6-83E9-6441-A9F1-E12E4BBB19F6}" type="presOf" srcId="{9CB2CF72-DA6C-413A-B59E-6DB028A36CD4}" destId="{7E96DDAC-0EE0-48D8-8F3E-AC13D8E83E49}" srcOrd="0" destOrd="0" presId="urn:microsoft.com/office/officeart/2005/8/layout/equation2"/>
    <dgm:cxn modelId="{7226F2E9-4FA1-BF42-87AD-4394DCAB512A}" type="presOf" srcId="{AA1FD647-0E9D-46D7-AFF2-36A2317B65E6}" destId="{10C56C79-66A7-4026-B9FD-3A6906C56B95}" srcOrd="0" destOrd="0" presId="urn:microsoft.com/office/officeart/2005/8/layout/equation2"/>
    <dgm:cxn modelId="{7962B9A8-665B-724B-9CF2-F480704C8E4E}" type="presParOf" srcId="{E1E0FAB9-06F7-495B-8617-777F2F89DFAA}" destId="{9A42A01E-B7BD-47A6-BC3B-822B39354C74}" srcOrd="0" destOrd="0" presId="urn:microsoft.com/office/officeart/2005/8/layout/equation2"/>
    <dgm:cxn modelId="{3D4FC7BA-B735-B54A-A797-3B7171A18231}" type="presParOf" srcId="{9A42A01E-B7BD-47A6-BC3B-822B39354C74}" destId="{BC38C865-CD0D-40CE-83C4-BBC3044E0B37}" srcOrd="0" destOrd="0" presId="urn:microsoft.com/office/officeart/2005/8/layout/equation2"/>
    <dgm:cxn modelId="{C0532B68-2EC6-7247-ADB5-862925D5D2DC}" type="presParOf" srcId="{9A42A01E-B7BD-47A6-BC3B-822B39354C74}" destId="{97A9D74E-B75E-478C-8139-3C2CE1D70B54}" srcOrd="1" destOrd="0" presId="urn:microsoft.com/office/officeart/2005/8/layout/equation2"/>
    <dgm:cxn modelId="{AD94BB90-44FD-9340-901E-F3086539D099}" type="presParOf" srcId="{9A42A01E-B7BD-47A6-BC3B-822B39354C74}" destId="{10C56C79-66A7-4026-B9FD-3A6906C56B95}" srcOrd="2" destOrd="0" presId="urn:microsoft.com/office/officeart/2005/8/layout/equation2"/>
    <dgm:cxn modelId="{97D28498-ECE7-F243-A00D-16321D0BD4C0}" type="presParOf" srcId="{9A42A01E-B7BD-47A6-BC3B-822B39354C74}" destId="{CE7C051D-B72F-44F9-A059-4DCCA68B1C82}" srcOrd="3" destOrd="0" presId="urn:microsoft.com/office/officeart/2005/8/layout/equation2"/>
    <dgm:cxn modelId="{2085DD98-3775-A843-8254-07A8A81B3D70}" type="presParOf" srcId="{9A42A01E-B7BD-47A6-BC3B-822B39354C74}" destId="{DA511EB8-0DC3-4511-9C61-885E0F5ED1B8}" srcOrd="4" destOrd="0" presId="urn:microsoft.com/office/officeart/2005/8/layout/equation2"/>
    <dgm:cxn modelId="{453DC47F-0CAD-834E-9FAA-BCD461DDFD52}" type="presParOf" srcId="{E1E0FAB9-06F7-495B-8617-777F2F89DFAA}" destId="{519A698F-373B-45F5-A274-C9D49A7521EA}" srcOrd="1" destOrd="0" presId="urn:microsoft.com/office/officeart/2005/8/layout/equation2"/>
    <dgm:cxn modelId="{45D62060-32BD-064E-BC0F-42488D84FA6F}" type="presParOf" srcId="{519A698F-373B-45F5-A274-C9D49A7521EA}" destId="{B14C9D0E-63CA-40D2-9C01-B13D5E0622EA}" srcOrd="0" destOrd="0" presId="urn:microsoft.com/office/officeart/2005/8/layout/equation2"/>
    <dgm:cxn modelId="{60AA09CD-37DC-A341-A221-36D7DB6631B0}" type="presParOf" srcId="{E1E0FAB9-06F7-495B-8617-777F2F89DFAA}" destId="{7E96DDAC-0EE0-48D8-8F3E-AC13D8E83E49}"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6553-3E4B-45D5-AF62-4837AC39937F}">
      <dsp:nvSpPr>
        <dsp:cNvPr id="0" name=""/>
        <dsp:cNvSpPr/>
      </dsp:nvSpPr>
      <dsp:spPr>
        <a:xfrm>
          <a:off x="0" y="2832545"/>
          <a:ext cx="4443413" cy="464702"/>
        </a:xfrm>
        <a:prstGeom prst="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AT" sz="2000" kern="1200" dirty="0"/>
            <a:t>Daten entschlüsseln</a:t>
          </a:r>
        </a:p>
      </dsp:txBody>
      <dsp:txXfrm>
        <a:off x="0" y="2832545"/>
        <a:ext cx="4443413" cy="464702"/>
      </dsp:txXfrm>
    </dsp:sp>
    <dsp:sp modelId="{82BE25DB-8316-4A42-9434-6D5DFB83037B}">
      <dsp:nvSpPr>
        <dsp:cNvPr id="0" name=""/>
        <dsp:cNvSpPr/>
      </dsp:nvSpPr>
      <dsp:spPr>
        <a:xfrm rot="10800000">
          <a:off x="0" y="2124803"/>
          <a:ext cx="4443413" cy="714712"/>
        </a:xfrm>
        <a:prstGeom prst="upArrowCallout">
          <a:avLst/>
        </a:prstGeom>
        <a:solidFill>
          <a:schemeClr val="accent1">
            <a:lumMod val="40000"/>
            <a:lumOff val="6000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AT" sz="2000" kern="1200" dirty="0"/>
            <a:t>Daten verschlüsseln</a:t>
          </a:r>
        </a:p>
      </dsp:txBody>
      <dsp:txXfrm rot="10800000">
        <a:off x="0" y="2124803"/>
        <a:ext cx="4443413" cy="464398"/>
      </dsp:txXfrm>
    </dsp:sp>
    <dsp:sp modelId="{F0350EAE-1092-49F4-B2B1-A1219F585418}">
      <dsp:nvSpPr>
        <dsp:cNvPr id="0" name=""/>
        <dsp:cNvSpPr/>
      </dsp:nvSpPr>
      <dsp:spPr>
        <a:xfrm rot="10800000">
          <a:off x="0" y="1417061"/>
          <a:ext cx="4443413" cy="714712"/>
        </a:xfrm>
        <a:prstGeom prst="upArrowCallout">
          <a:avLst/>
        </a:prstGeom>
        <a:solidFill>
          <a:schemeClr val="accent1">
            <a:lumMod val="40000"/>
            <a:lumOff val="6000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AT" sz="2000" kern="1200" dirty="0"/>
            <a:t>Daten bearbeiten</a:t>
          </a:r>
        </a:p>
      </dsp:txBody>
      <dsp:txXfrm rot="10800000">
        <a:off x="0" y="1417061"/>
        <a:ext cx="4443413" cy="464398"/>
      </dsp:txXfrm>
    </dsp:sp>
    <dsp:sp modelId="{A74A44F1-84F5-4128-9E35-2E5DE0DA141B}">
      <dsp:nvSpPr>
        <dsp:cNvPr id="0" name=""/>
        <dsp:cNvSpPr/>
      </dsp:nvSpPr>
      <dsp:spPr>
        <a:xfrm rot="10800000">
          <a:off x="0" y="709319"/>
          <a:ext cx="4443413" cy="714712"/>
        </a:xfrm>
        <a:prstGeom prst="upArrowCallout">
          <a:avLst/>
        </a:prstGeom>
        <a:solidFill>
          <a:schemeClr val="accent1">
            <a:lumMod val="40000"/>
            <a:lumOff val="6000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AT" sz="2000" kern="1200" dirty="0"/>
            <a:t>Daten entschlüsseln</a:t>
          </a:r>
        </a:p>
      </dsp:txBody>
      <dsp:txXfrm rot="10800000">
        <a:off x="0" y="709319"/>
        <a:ext cx="4443413" cy="464398"/>
      </dsp:txXfrm>
    </dsp:sp>
    <dsp:sp modelId="{C1A89A7B-93FF-408D-9661-0D6637481F31}">
      <dsp:nvSpPr>
        <dsp:cNvPr id="0" name=""/>
        <dsp:cNvSpPr/>
      </dsp:nvSpPr>
      <dsp:spPr>
        <a:xfrm rot="10800000">
          <a:off x="0" y="1576"/>
          <a:ext cx="4443413" cy="714712"/>
        </a:xfrm>
        <a:prstGeom prst="upArrowCallou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AT" sz="2000" kern="1200" dirty="0"/>
            <a:t>Daten verschlüsseln</a:t>
          </a:r>
        </a:p>
      </dsp:txBody>
      <dsp:txXfrm rot="10800000">
        <a:off x="0" y="1576"/>
        <a:ext cx="4443413" cy="464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56A18-636E-4EFF-8E32-41BEBE1A2AEC}">
      <dsp:nvSpPr>
        <dsp:cNvPr id="0" name=""/>
        <dsp:cNvSpPr/>
      </dsp:nvSpPr>
      <dsp:spPr>
        <a:xfrm>
          <a:off x="0" y="2833120"/>
          <a:ext cx="4445000" cy="465013"/>
        </a:xfrm>
        <a:prstGeom prst="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AT" sz="2000" kern="1200" dirty="0"/>
            <a:t>Daten entschlüsseln</a:t>
          </a:r>
        </a:p>
      </dsp:txBody>
      <dsp:txXfrm>
        <a:off x="0" y="2833120"/>
        <a:ext cx="4445000" cy="465013"/>
      </dsp:txXfrm>
    </dsp:sp>
    <dsp:sp modelId="{2F81D110-58B7-40BF-A433-1ED3E402B8EF}">
      <dsp:nvSpPr>
        <dsp:cNvPr id="0" name=""/>
        <dsp:cNvSpPr/>
      </dsp:nvSpPr>
      <dsp:spPr>
        <a:xfrm rot="10800000">
          <a:off x="0" y="693948"/>
          <a:ext cx="4445000" cy="2160240"/>
        </a:xfrm>
        <a:prstGeom prst="upArrowCallout">
          <a:avLst/>
        </a:prstGeom>
        <a:solidFill>
          <a:schemeClr val="accent1">
            <a:lumMod val="40000"/>
            <a:lumOff val="6000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AT" sz="2000" kern="1200" dirty="0"/>
            <a:t>Daten bearbeiten</a:t>
          </a:r>
        </a:p>
      </dsp:txBody>
      <dsp:txXfrm rot="10800000">
        <a:off x="0" y="693948"/>
        <a:ext cx="4445000" cy="1403659"/>
      </dsp:txXfrm>
    </dsp:sp>
    <dsp:sp modelId="{44515839-8CE6-4850-A9B6-3D03B39FC658}">
      <dsp:nvSpPr>
        <dsp:cNvPr id="0" name=""/>
        <dsp:cNvSpPr/>
      </dsp:nvSpPr>
      <dsp:spPr>
        <a:xfrm rot="10800000">
          <a:off x="0" y="690"/>
          <a:ext cx="4445000" cy="714326"/>
        </a:xfrm>
        <a:prstGeom prst="upArrowCallou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AT" sz="2000" kern="1200" dirty="0"/>
            <a:t>Daten verschlüsseln</a:t>
          </a:r>
        </a:p>
      </dsp:txBody>
      <dsp:txXfrm rot="10800000">
        <a:off x="0" y="690"/>
        <a:ext cx="4445000" cy="464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8C865-CD0D-40CE-83C4-BBC3044E0B37}">
      <dsp:nvSpPr>
        <dsp:cNvPr id="0" name=""/>
        <dsp:cNvSpPr/>
      </dsp:nvSpPr>
      <dsp:spPr>
        <a:xfrm>
          <a:off x="16169" y="99086"/>
          <a:ext cx="1233673" cy="1233673"/>
        </a:xfrm>
        <a:prstGeom prst="ellips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de-AT" sz="2000" kern="1200" dirty="0"/>
            <a:t>GM</a:t>
          </a:r>
        </a:p>
      </dsp:txBody>
      <dsp:txXfrm>
        <a:off x="196836" y="279753"/>
        <a:ext cx="872339" cy="872339"/>
      </dsp:txXfrm>
    </dsp:sp>
    <dsp:sp modelId="{10C56C79-66A7-4026-B9FD-3A6906C56B95}">
      <dsp:nvSpPr>
        <dsp:cNvPr id="0" name=""/>
        <dsp:cNvSpPr/>
      </dsp:nvSpPr>
      <dsp:spPr>
        <a:xfrm>
          <a:off x="262546" y="1432934"/>
          <a:ext cx="715530" cy="71553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de-AT" sz="1200" kern="1200"/>
        </a:p>
      </dsp:txBody>
      <dsp:txXfrm>
        <a:off x="357390" y="1706553"/>
        <a:ext cx="525842" cy="168292"/>
      </dsp:txXfrm>
    </dsp:sp>
    <dsp:sp modelId="{DA511EB8-0DC3-4511-9C61-885E0F5ED1B8}">
      <dsp:nvSpPr>
        <dsp:cNvPr id="0" name=""/>
        <dsp:cNvSpPr/>
      </dsp:nvSpPr>
      <dsp:spPr>
        <a:xfrm>
          <a:off x="3475" y="2248639"/>
          <a:ext cx="1233673" cy="1233673"/>
        </a:xfrm>
        <a:prstGeom prst="ellips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de-AT" sz="2000" kern="1200" dirty="0"/>
            <a:t>RSA</a:t>
          </a:r>
        </a:p>
      </dsp:txBody>
      <dsp:txXfrm>
        <a:off x="184142" y="2429306"/>
        <a:ext cx="872339" cy="872339"/>
      </dsp:txXfrm>
    </dsp:sp>
    <dsp:sp modelId="{519A698F-373B-45F5-A274-C9D49A7521EA}">
      <dsp:nvSpPr>
        <dsp:cNvPr id="0" name=""/>
        <dsp:cNvSpPr/>
      </dsp:nvSpPr>
      <dsp:spPr>
        <a:xfrm>
          <a:off x="1431720" y="1561236"/>
          <a:ext cx="385580" cy="4589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de-AT" sz="2100" kern="1200"/>
        </a:p>
      </dsp:txBody>
      <dsp:txXfrm>
        <a:off x="1431720" y="1653021"/>
        <a:ext cx="269906" cy="275356"/>
      </dsp:txXfrm>
    </dsp:sp>
    <dsp:sp modelId="{7E96DDAC-0EE0-48D8-8F3E-AC13D8E83E49}">
      <dsp:nvSpPr>
        <dsp:cNvPr id="0" name=""/>
        <dsp:cNvSpPr/>
      </dsp:nvSpPr>
      <dsp:spPr>
        <a:xfrm>
          <a:off x="1977352" y="557026"/>
          <a:ext cx="2467347" cy="2467347"/>
        </a:xfrm>
        <a:prstGeom prst="ellips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de-AT" sz="2000" kern="1200" dirty="0"/>
            <a:t>Addition und Multiplikation</a:t>
          </a:r>
        </a:p>
        <a:p>
          <a:pPr marL="0" lvl="0" indent="0" algn="ctr" defTabSz="889000">
            <a:lnSpc>
              <a:spcPct val="90000"/>
            </a:lnSpc>
            <a:spcBef>
              <a:spcPct val="0"/>
            </a:spcBef>
            <a:spcAft>
              <a:spcPct val="35000"/>
            </a:spcAft>
            <a:buNone/>
          </a:pPr>
          <a:endParaRPr lang="de-AT" sz="2000" kern="1200" dirty="0"/>
        </a:p>
        <a:p>
          <a:pPr marL="0" lvl="0" indent="0" algn="ctr" defTabSz="889000">
            <a:lnSpc>
              <a:spcPct val="90000"/>
            </a:lnSpc>
            <a:spcBef>
              <a:spcPct val="0"/>
            </a:spcBef>
            <a:spcAft>
              <a:spcPct val="35000"/>
            </a:spcAft>
            <a:buNone/>
          </a:pPr>
          <a:r>
            <a:rPr lang="de-AT" sz="2000" kern="1200" dirty="0"/>
            <a:t>Hybrid-Homomorph</a:t>
          </a:r>
        </a:p>
      </dsp:txBody>
      <dsp:txXfrm>
        <a:off x="2338687" y="918361"/>
        <a:ext cx="1744677" cy="17446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8C865-CD0D-40CE-83C4-BBC3044E0B37}">
      <dsp:nvSpPr>
        <dsp:cNvPr id="0" name=""/>
        <dsp:cNvSpPr/>
      </dsp:nvSpPr>
      <dsp:spPr>
        <a:xfrm>
          <a:off x="3475" y="99086"/>
          <a:ext cx="1233673" cy="1233673"/>
        </a:xfrm>
        <a:prstGeom prst="ellips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de-AT" sz="2000" kern="1200" dirty="0"/>
            <a:t>GM</a:t>
          </a:r>
        </a:p>
      </dsp:txBody>
      <dsp:txXfrm>
        <a:off x="184142" y="279753"/>
        <a:ext cx="872339" cy="872339"/>
      </dsp:txXfrm>
    </dsp:sp>
    <dsp:sp modelId="{10C56C79-66A7-4026-B9FD-3A6906C56B95}">
      <dsp:nvSpPr>
        <dsp:cNvPr id="0" name=""/>
        <dsp:cNvSpPr/>
      </dsp:nvSpPr>
      <dsp:spPr>
        <a:xfrm>
          <a:off x="262546" y="1432934"/>
          <a:ext cx="715530" cy="71553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de-AT" sz="1200" kern="1200"/>
        </a:p>
      </dsp:txBody>
      <dsp:txXfrm>
        <a:off x="357390" y="1706553"/>
        <a:ext cx="525842" cy="168292"/>
      </dsp:txXfrm>
    </dsp:sp>
    <dsp:sp modelId="{DA511EB8-0DC3-4511-9C61-885E0F5ED1B8}">
      <dsp:nvSpPr>
        <dsp:cNvPr id="0" name=""/>
        <dsp:cNvSpPr/>
      </dsp:nvSpPr>
      <dsp:spPr>
        <a:xfrm>
          <a:off x="3475" y="2248639"/>
          <a:ext cx="1233673" cy="1233673"/>
        </a:xfrm>
        <a:prstGeom prst="ellips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de-AT" sz="2000" kern="1200" dirty="0"/>
            <a:t>RSA</a:t>
          </a:r>
        </a:p>
      </dsp:txBody>
      <dsp:txXfrm>
        <a:off x="184142" y="2429306"/>
        <a:ext cx="872339" cy="872339"/>
      </dsp:txXfrm>
    </dsp:sp>
    <dsp:sp modelId="{519A698F-373B-45F5-A274-C9D49A7521EA}">
      <dsp:nvSpPr>
        <dsp:cNvPr id="0" name=""/>
        <dsp:cNvSpPr/>
      </dsp:nvSpPr>
      <dsp:spPr>
        <a:xfrm>
          <a:off x="1422199" y="1561236"/>
          <a:ext cx="392308" cy="4589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de-AT" sz="2100" kern="1200"/>
        </a:p>
      </dsp:txBody>
      <dsp:txXfrm>
        <a:off x="1422199" y="1653021"/>
        <a:ext cx="274616" cy="275356"/>
      </dsp:txXfrm>
    </dsp:sp>
    <dsp:sp modelId="{7E96DDAC-0EE0-48D8-8F3E-AC13D8E83E49}">
      <dsp:nvSpPr>
        <dsp:cNvPr id="0" name=""/>
        <dsp:cNvSpPr/>
      </dsp:nvSpPr>
      <dsp:spPr>
        <a:xfrm>
          <a:off x="1977352" y="557026"/>
          <a:ext cx="2467347" cy="2467347"/>
        </a:xfrm>
        <a:prstGeom prst="ellips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de-AT" sz="2000" kern="1200" dirty="0"/>
            <a:t>Addition und Multiplikation</a:t>
          </a:r>
        </a:p>
        <a:p>
          <a:pPr marL="0" lvl="0" indent="0" algn="ctr" defTabSz="889000">
            <a:lnSpc>
              <a:spcPct val="90000"/>
            </a:lnSpc>
            <a:spcBef>
              <a:spcPct val="0"/>
            </a:spcBef>
            <a:spcAft>
              <a:spcPct val="35000"/>
            </a:spcAft>
            <a:buNone/>
          </a:pPr>
          <a:endParaRPr lang="de-AT" sz="2000" kern="1200" dirty="0"/>
        </a:p>
        <a:p>
          <a:pPr marL="0" lvl="0" indent="0" algn="ctr" defTabSz="889000">
            <a:lnSpc>
              <a:spcPct val="90000"/>
            </a:lnSpc>
            <a:spcBef>
              <a:spcPct val="0"/>
            </a:spcBef>
            <a:spcAft>
              <a:spcPct val="35000"/>
            </a:spcAft>
            <a:buNone/>
          </a:pPr>
          <a:r>
            <a:rPr lang="de-AT" sz="2000" kern="1200" dirty="0"/>
            <a:t>Hybrid-Homomorph</a:t>
          </a:r>
        </a:p>
      </dsp:txBody>
      <dsp:txXfrm>
        <a:off x="2338687" y="918361"/>
        <a:ext cx="1744677" cy="17446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4E208-120F-4DDE-A29E-354351372626}" type="datetimeFigureOut">
              <a:rPr lang="de-AT" smtClean="0"/>
              <a:t>21.06.2019</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F3CBC-5628-473F-BCAF-CFEA381F15B3}" type="slidenum">
              <a:rPr lang="de-AT" smtClean="0"/>
              <a:t>‹Nr.›</a:t>
            </a:fld>
            <a:endParaRPr lang="de-AT"/>
          </a:p>
        </p:txBody>
      </p:sp>
    </p:spTree>
    <p:extLst>
      <p:ext uri="{BB962C8B-B14F-4D97-AF65-F5344CB8AC3E}">
        <p14:creationId xmlns:p14="http://schemas.microsoft.com/office/powerpoint/2010/main" val="390919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a:solidFill>
                  <a:schemeClr val="tx1"/>
                </a:solidFill>
                <a:effectLst/>
                <a:latin typeface="+mn-lt"/>
                <a:ea typeface="+mn-ea"/>
                <a:cs typeface="+mn-cs"/>
              </a:rPr>
              <a:t>Paillier</a:t>
            </a:r>
          </a:p>
          <a:p>
            <a:r>
              <a:rPr lang="de-AT" sz="1200" kern="1200" dirty="0">
                <a:solidFill>
                  <a:schemeClr val="tx1"/>
                </a:solidFill>
                <a:effectLst/>
                <a:latin typeface="+mn-lt"/>
                <a:ea typeface="+mn-ea"/>
                <a:cs typeface="+mn-cs"/>
              </a:rPr>
              <a:t>Erfunden von und benannt nach Pascal Paillier im Jahr 1999</a:t>
            </a:r>
          </a:p>
          <a:p>
            <a:r>
              <a:rPr lang="de-AT" sz="1200" kern="1200" dirty="0">
                <a:solidFill>
                  <a:schemeClr val="tx1"/>
                </a:solidFill>
                <a:effectLst/>
                <a:latin typeface="+mn-lt"/>
                <a:ea typeface="+mn-ea"/>
                <a:cs typeface="+mn-cs"/>
              </a:rPr>
              <a:t>Ist ein additives homomorphes Verschlüsselungsverfahren</a:t>
            </a:r>
          </a:p>
          <a:p>
            <a:r>
              <a:rPr lang="de-AT" sz="1200" kern="1200" dirty="0">
                <a:solidFill>
                  <a:schemeClr val="tx1"/>
                </a:solidFill>
                <a:effectLst/>
                <a:latin typeface="+mn-lt"/>
                <a:ea typeface="+mn-ea"/>
                <a:cs typeface="+mn-cs"/>
              </a:rPr>
              <a:t>Anwendungen</a:t>
            </a:r>
          </a:p>
          <a:p>
            <a:pPr lvl="0"/>
            <a:r>
              <a:rPr lang="de-AT" sz="1200" kern="1200" dirty="0">
                <a:solidFill>
                  <a:schemeClr val="tx1"/>
                </a:solidFill>
                <a:effectLst/>
                <a:latin typeface="+mn-lt"/>
                <a:ea typeface="+mn-ea"/>
                <a:cs typeface="+mn-cs"/>
              </a:rPr>
              <a:t>E-Voting</a:t>
            </a:r>
          </a:p>
          <a:p>
            <a:r>
              <a:rPr lang="de-AT" sz="1200" kern="1200" dirty="0">
                <a:solidFill>
                  <a:schemeClr val="tx1"/>
                </a:solidFill>
                <a:effectLst/>
                <a:latin typeface="+mn-lt"/>
                <a:ea typeface="+mn-ea"/>
                <a:cs typeface="+mn-cs"/>
              </a:rPr>
              <a:t>Nachdem alle Wahlberechtigten ihre Stimmen verschlüsselt übermittelt haben, wird das Ergebnis aus diesen berechnet und dann entschlüsselt. Für die Errechnung des Ergebnisses wird der Private-Key nicht benötigt. </a:t>
            </a:r>
          </a:p>
          <a:p>
            <a:pPr lvl="0"/>
            <a:r>
              <a:rPr lang="de-AT" sz="1200" kern="1200" dirty="0">
                <a:solidFill>
                  <a:schemeClr val="tx1"/>
                </a:solidFill>
                <a:effectLst/>
                <a:latin typeface="+mn-lt"/>
                <a:ea typeface="+mn-ea"/>
                <a:cs typeface="+mn-cs"/>
              </a:rPr>
              <a:t>Zero-Knowledge Beweis</a:t>
            </a:r>
          </a:p>
          <a:p>
            <a:r>
              <a:rPr lang="de-AT" sz="1200" kern="1200" dirty="0">
                <a:solidFill>
                  <a:schemeClr val="tx1"/>
                </a:solidFill>
                <a:effectLst/>
                <a:latin typeface="+mn-lt"/>
                <a:ea typeface="+mn-ea"/>
                <a:cs typeface="+mn-cs"/>
              </a:rPr>
              <a:t>Ist eine Methode, mit der eine Partei einer anderen Partei beweisen kann, dass sie über Wissen verfügen ohne Informationen über dieses Wissen weiter zu geben.  </a:t>
            </a:r>
          </a:p>
          <a:p>
            <a:r>
              <a:rPr lang="de-AT" sz="1200" kern="1200" dirty="0">
                <a:solidFill>
                  <a:schemeClr val="tx1"/>
                </a:solidFill>
                <a:effectLst/>
                <a:latin typeface="+mn-lt"/>
                <a:ea typeface="+mn-ea"/>
                <a:cs typeface="+mn-cs"/>
              </a:rPr>
              <a:t>Beispiel: 2 Bälle mit unterschiedlichen Farben.</a:t>
            </a:r>
          </a:p>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27</a:t>
            </a:fld>
            <a:endParaRPr lang="de-AT"/>
          </a:p>
        </p:txBody>
      </p:sp>
    </p:spTree>
    <p:extLst>
      <p:ext uri="{BB962C8B-B14F-4D97-AF65-F5344CB8AC3E}">
        <p14:creationId xmlns:p14="http://schemas.microsoft.com/office/powerpoint/2010/main" val="3516832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Aufpassen muss man hier nur, dass wenn zuerst mit Goldwasser-Micali verschlüsselt wird und dann mit RSA. Dann muss bei der Entschlüsselung zuerst mit RSA entschlüsselt und dann mit Goldwasser-Micali entschlüsselt werden.</a:t>
            </a:r>
          </a:p>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38</a:t>
            </a:fld>
            <a:endParaRPr lang="de-AT"/>
          </a:p>
        </p:txBody>
      </p:sp>
    </p:spTree>
    <p:extLst>
      <p:ext uri="{BB962C8B-B14F-4D97-AF65-F5344CB8AC3E}">
        <p14:creationId xmlns:p14="http://schemas.microsoft.com/office/powerpoint/2010/main" val="265453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a:solidFill>
                  <a:schemeClr val="tx1"/>
                </a:solidFill>
                <a:effectLst/>
                <a:latin typeface="+mn-lt"/>
                <a:ea typeface="+mn-ea"/>
                <a:cs typeface="+mn-cs"/>
              </a:rPr>
              <a:t>Man wählt zwei ausreichend große Primzahlen p und q. Ausreichend groß entspricht 1024 Bit, also Zahlen mit je 309 Ziffern. </a:t>
            </a:r>
          </a:p>
          <a:p>
            <a:r>
              <a:rPr lang="de-AT" sz="1200" kern="1200" dirty="0">
                <a:solidFill>
                  <a:schemeClr val="tx1"/>
                </a:solidFill>
                <a:effectLst/>
                <a:latin typeface="+mn-lt"/>
                <a:ea typeface="+mn-ea"/>
                <a:cs typeface="+mn-cs"/>
              </a:rPr>
              <a:t>Danach berechnet man n. n ist das Produkt von p und q. Danach berechnet man l als das kleinste gemeinsame Vielfache von (p-1) und (q-1). Vereinfacht kann man auch l = (p-1)(q-1) setzen.</a:t>
            </a:r>
          </a:p>
          <a:p>
            <a:r>
              <a:rPr lang="de-AT" sz="1200" kern="1200" dirty="0">
                <a:solidFill>
                  <a:schemeClr val="tx1"/>
                </a:solidFill>
                <a:effectLst/>
                <a:latin typeface="+mn-lt"/>
                <a:ea typeface="+mn-ea"/>
                <a:cs typeface="+mn-cs"/>
              </a:rPr>
              <a:t>Man wählt dann noch ein zufälliges g aus dem Restklassenring modulo n², oder vereinfacht setzt man g auf n+1. </a:t>
            </a:r>
          </a:p>
          <a:p>
            <a:r>
              <a:rPr lang="de-AT" sz="1200" kern="1200" dirty="0">
                <a:solidFill>
                  <a:schemeClr val="tx1"/>
                </a:solidFill>
                <a:effectLst/>
                <a:latin typeface="+mn-lt"/>
                <a:ea typeface="+mn-ea"/>
                <a:cs typeface="+mn-cs"/>
              </a:rPr>
              <a:t>Außerdem benötigt man noch das multiplikative Inverse m zu l modulo n.</a:t>
            </a:r>
          </a:p>
          <a:p>
            <a:r>
              <a:rPr lang="de-AT" sz="1200" kern="1200" dirty="0">
                <a:solidFill>
                  <a:schemeClr val="tx1"/>
                </a:solidFill>
                <a:effectLst/>
                <a:latin typeface="+mn-lt"/>
                <a:ea typeface="+mn-ea"/>
                <a:cs typeface="+mn-cs"/>
              </a:rPr>
              <a:t>Daraus ergibt sich der Public Key (</a:t>
            </a:r>
            <a:r>
              <a:rPr lang="de-AT" sz="1200" kern="1200" dirty="0" err="1">
                <a:solidFill>
                  <a:schemeClr val="tx1"/>
                </a:solidFill>
                <a:effectLst/>
                <a:latin typeface="+mn-lt"/>
                <a:ea typeface="+mn-ea"/>
                <a:cs typeface="+mn-cs"/>
              </a:rPr>
              <a:t>n,g</a:t>
            </a:r>
            <a:r>
              <a:rPr lang="de-AT" sz="1200" kern="1200" dirty="0">
                <a:solidFill>
                  <a:schemeClr val="tx1"/>
                </a:solidFill>
                <a:effectLst/>
                <a:latin typeface="+mn-lt"/>
                <a:ea typeface="+mn-ea"/>
                <a:cs typeface="+mn-cs"/>
              </a:rPr>
              <a:t>) und der Private Key (</a:t>
            </a:r>
            <a:r>
              <a:rPr lang="de-AT" sz="1200" kern="1200" dirty="0" err="1">
                <a:solidFill>
                  <a:schemeClr val="tx1"/>
                </a:solidFill>
                <a:effectLst/>
                <a:latin typeface="+mn-lt"/>
                <a:ea typeface="+mn-ea"/>
                <a:cs typeface="+mn-cs"/>
              </a:rPr>
              <a:t>l,m</a:t>
            </a:r>
            <a:r>
              <a:rPr lang="de-AT" sz="1200" kern="1200" dirty="0">
                <a:solidFill>
                  <a:schemeClr val="tx1"/>
                </a:solidFill>
                <a:effectLst/>
                <a:latin typeface="+mn-lt"/>
                <a:ea typeface="+mn-ea"/>
                <a:cs typeface="+mn-cs"/>
              </a:rPr>
              <a:t>)</a:t>
            </a:r>
          </a:p>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28</a:t>
            </a:fld>
            <a:endParaRPr lang="de-AT"/>
          </a:p>
        </p:txBody>
      </p:sp>
    </p:spTree>
    <p:extLst>
      <p:ext uri="{BB962C8B-B14F-4D97-AF65-F5344CB8AC3E}">
        <p14:creationId xmlns:p14="http://schemas.microsoft.com/office/powerpoint/2010/main" val="235892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a:solidFill>
                  <a:schemeClr val="tx1"/>
                </a:solidFill>
                <a:effectLst/>
                <a:latin typeface="+mn-lt"/>
                <a:ea typeface="+mn-ea"/>
                <a:cs typeface="+mn-cs"/>
              </a:rPr>
              <a:t>Zur Berechnung des Ciphertextes mit dem Public Key (</a:t>
            </a:r>
            <a:r>
              <a:rPr lang="de-AT" sz="1200" kern="1200" dirty="0" err="1">
                <a:solidFill>
                  <a:schemeClr val="tx1"/>
                </a:solidFill>
                <a:effectLst/>
                <a:latin typeface="+mn-lt"/>
                <a:ea typeface="+mn-ea"/>
                <a:cs typeface="+mn-cs"/>
              </a:rPr>
              <a:t>n,g</a:t>
            </a:r>
            <a:r>
              <a:rPr lang="de-AT" sz="1200" kern="1200" dirty="0">
                <a:solidFill>
                  <a:schemeClr val="tx1"/>
                </a:solidFill>
                <a:effectLst/>
                <a:latin typeface="+mn-lt"/>
                <a:ea typeface="+mn-ea"/>
                <a:cs typeface="+mn-cs"/>
              </a:rPr>
              <a:t>) braucht man noch eine Zufallszahl r, für die gilt: </a:t>
            </a:r>
            <a:r>
              <a:rPr lang="de-AT" sz="1200" kern="1200" dirty="0" err="1">
                <a:solidFill>
                  <a:schemeClr val="tx1"/>
                </a:solidFill>
                <a:effectLst/>
                <a:latin typeface="+mn-lt"/>
                <a:ea typeface="+mn-ea"/>
                <a:cs typeface="+mn-cs"/>
              </a:rPr>
              <a:t>ggT</a:t>
            </a:r>
            <a:r>
              <a:rPr lang="de-AT" sz="1200" kern="1200" dirty="0">
                <a:solidFill>
                  <a:schemeClr val="tx1"/>
                </a:solidFill>
                <a:effectLst/>
                <a:latin typeface="+mn-lt"/>
                <a:ea typeface="+mn-ea"/>
                <a:cs typeface="+mn-cs"/>
              </a:rPr>
              <a:t>(</a:t>
            </a:r>
            <a:r>
              <a:rPr lang="de-AT" sz="1200" kern="1200" dirty="0" err="1">
                <a:solidFill>
                  <a:schemeClr val="tx1"/>
                </a:solidFill>
                <a:effectLst/>
                <a:latin typeface="+mn-lt"/>
                <a:ea typeface="+mn-ea"/>
                <a:cs typeface="+mn-cs"/>
              </a:rPr>
              <a:t>r,n</a:t>
            </a:r>
            <a:r>
              <a:rPr lang="de-AT" sz="1200" kern="1200" dirty="0">
                <a:solidFill>
                  <a:schemeClr val="tx1"/>
                </a:solidFill>
                <a:effectLst/>
                <a:latin typeface="+mn-lt"/>
                <a:ea typeface="+mn-ea"/>
                <a:cs typeface="+mn-cs"/>
              </a:rPr>
              <a:t>) = 1 und 0 &lt; r &lt; n.</a:t>
            </a:r>
          </a:p>
          <a:p>
            <a:r>
              <a:rPr lang="de-AT" sz="1200" kern="1200" dirty="0">
                <a:solidFill>
                  <a:schemeClr val="tx1"/>
                </a:solidFill>
                <a:effectLst/>
                <a:latin typeface="+mn-lt"/>
                <a:ea typeface="+mn-ea"/>
                <a:cs typeface="+mn-cs"/>
              </a:rPr>
              <a:t>Dann ergibt sich der Ciphertext c einer Nachricht m mit der Formel:</a:t>
            </a:r>
          </a:p>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29</a:t>
            </a:fld>
            <a:endParaRPr lang="de-AT"/>
          </a:p>
        </p:txBody>
      </p:sp>
    </p:spTree>
    <p:extLst>
      <p:ext uri="{BB962C8B-B14F-4D97-AF65-F5344CB8AC3E}">
        <p14:creationId xmlns:p14="http://schemas.microsoft.com/office/powerpoint/2010/main" val="873649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Man berechnet die Nachricht m aus dem Ciphertext c mit Hilfe des Private Keys (</a:t>
            </a:r>
            <a:r>
              <a:rPr lang="de-AT" sz="1200" kern="1200" dirty="0" err="1">
                <a:solidFill>
                  <a:schemeClr val="tx1"/>
                </a:solidFill>
                <a:effectLst/>
                <a:latin typeface="+mn-lt"/>
                <a:ea typeface="+mn-ea"/>
                <a:cs typeface="+mn-cs"/>
              </a:rPr>
              <a:t>l,m</a:t>
            </a:r>
            <a:r>
              <a:rPr lang="de-AT" sz="1200" kern="1200" dirty="0">
                <a:solidFill>
                  <a:schemeClr val="tx1"/>
                </a:solidFill>
                <a:effectLst/>
                <a:latin typeface="+mn-lt"/>
                <a:ea typeface="+mn-ea"/>
                <a:cs typeface="+mn-cs"/>
              </a:rPr>
              <a:t>) (und des Public Keys  (</a:t>
            </a:r>
            <a:r>
              <a:rPr lang="de-AT" sz="1200" kern="1200" dirty="0" err="1">
                <a:solidFill>
                  <a:schemeClr val="tx1"/>
                </a:solidFill>
                <a:effectLst/>
                <a:latin typeface="+mn-lt"/>
                <a:ea typeface="+mn-ea"/>
                <a:cs typeface="+mn-cs"/>
              </a:rPr>
              <a:t>n,g</a:t>
            </a:r>
            <a:r>
              <a:rPr lang="de-AT" sz="1200" kern="1200" dirty="0">
                <a:solidFill>
                  <a:schemeClr val="tx1"/>
                </a:solidFill>
                <a:effectLst/>
                <a:latin typeface="+mn-lt"/>
                <a:ea typeface="+mn-ea"/>
                <a:cs typeface="+mn-cs"/>
              </a:rPr>
              <a:t>) natürlich) durch die Formel </a:t>
            </a:r>
          </a:p>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30</a:t>
            </a:fld>
            <a:endParaRPr lang="de-AT"/>
          </a:p>
        </p:txBody>
      </p:sp>
    </p:spTree>
    <p:extLst>
      <p:ext uri="{BB962C8B-B14F-4D97-AF65-F5344CB8AC3E}">
        <p14:creationId xmlns:p14="http://schemas.microsoft.com/office/powerpoint/2010/main" val="4082828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33</a:t>
            </a:fld>
            <a:endParaRPr lang="de-AT"/>
          </a:p>
        </p:txBody>
      </p:sp>
    </p:spTree>
    <p:extLst>
      <p:ext uri="{BB962C8B-B14F-4D97-AF65-F5344CB8AC3E}">
        <p14:creationId xmlns:p14="http://schemas.microsoft.com/office/powerpoint/2010/main" val="2600639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izenplatzhalter 2"/>
              <p:cNvSpPr>
                <a:spLocks noGrp="1"/>
              </p:cNvSpPr>
              <p:nvPr>
                <p:ph type="body" idx="1"/>
              </p:nvPr>
            </p:nvSpPr>
            <p:spPr/>
            <p:txBody>
              <a:bodyPr/>
              <a:lstStyle/>
              <a:p>
                <a:r>
                  <a:rPr lang="de-AT" sz="1200" kern="1200" dirty="0">
                    <a:solidFill>
                      <a:schemeClr val="tx1"/>
                    </a:solidFill>
                    <a:effectLst/>
                    <a:latin typeface="+mn-lt"/>
                    <a:ea typeface="+mn-ea"/>
                    <a:cs typeface="+mn-cs"/>
                  </a:rPr>
                  <a:t>Eine Funktion behält die Ringstruktur von </a:t>
                </a:r>
                <a14:m>
                  <m:oMath xmlns:m="http://schemas.openxmlformats.org/officeDocument/2006/math">
                    <m:d>
                      <m:dPr>
                        <m:ctrlPr>
                          <a:rPr lang="de-AT" sz="1200" i="1" kern="1200">
                            <a:solidFill>
                              <a:schemeClr val="tx1"/>
                            </a:solidFill>
                            <a:effectLst/>
                            <a:latin typeface="+mn-lt"/>
                            <a:ea typeface="+mn-ea"/>
                            <a:cs typeface="+mn-cs"/>
                          </a:rPr>
                        </m:ctrlPr>
                      </m:dPr>
                      <m:e>
                        <m:r>
                          <m:rPr>
                            <m:sty m:val="p"/>
                          </m:rPr>
                          <a:rPr lang="de-AT" sz="1200" kern="1200">
                            <a:solidFill>
                              <a:schemeClr val="tx1"/>
                            </a:solidFill>
                            <a:effectLst/>
                            <a:latin typeface="+mn-lt"/>
                            <a:ea typeface="+mn-ea"/>
                            <a:cs typeface="+mn-cs"/>
                          </a:rPr>
                          <m:t>R</m:t>
                        </m:r>
                        <m:r>
                          <a:rPr lang="de-AT" sz="1200" kern="1200">
                            <a:solidFill>
                              <a:schemeClr val="tx1"/>
                            </a:solidFill>
                            <a:effectLst/>
                            <a:latin typeface="+mn-lt"/>
                            <a:ea typeface="+mn-ea"/>
                            <a:cs typeface="+mn-cs"/>
                          </a:rPr>
                          <m:t>,</m:t>
                        </m:r>
                        <m:r>
                          <a:rPr lang="de-AT" sz="1200" i="1" kern="1200">
                            <a:solidFill>
                              <a:schemeClr val="tx1"/>
                            </a:solidFill>
                            <a:effectLst/>
                            <a:latin typeface="+mn-lt"/>
                            <a:ea typeface="+mn-ea"/>
                            <a:cs typeface="+mn-cs"/>
                          </a:rPr>
                          <m:t> </m:t>
                        </m:r>
                        <m:r>
                          <a:rPr lang="de-AT" sz="1200" kern="1200">
                            <a:solidFill>
                              <a:schemeClr val="tx1"/>
                            </a:solidFill>
                            <a:effectLst/>
                            <a:latin typeface="+mn-lt"/>
                            <a:ea typeface="+mn-ea"/>
                            <a:cs typeface="+mn-cs"/>
                          </a:rPr>
                          <m:t>+,</m:t>
                        </m:r>
                        <m:r>
                          <a:rPr lang="de-AT" sz="1200" i="1" kern="1200">
                            <a:solidFill>
                              <a:schemeClr val="tx1"/>
                            </a:solidFill>
                            <a:effectLst/>
                            <a:latin typeface="+mn-lt"/>
                            <a:ea typeface="+mn-ea"/>
                            <a:cs typeface="+mn-cs"/>
                          </a:rPr>
                          <m:t>  ∗</m:t>
                        </m:r>
                      </m:e>
                    </m:d>
                  </m:oMath>
                </a14:m>
                <a:r>
                  <a:rPr lang="de-AT" sz="1200" kern="1200" dirty="0">
                    <a:solidFill>
                      <a:schemeClr val="tx1"/>
                    </a:solidFill>
                    <a:effectLst/>
                    <a:latin typeface="+mn-lt"/>
                    <a:ea typeface="+mn-ea"/>
                    <a:cs typeface="+mn-cs"/>
                  </a:rPr>
                  <a:t> bei. Also </a:t>
                </a:r>
                <a14:m>
                  <m:oMath xmlns:m="http://schemas.openxmlformats.org/officeDocument/2006/math">
                    <m:d>
                      <m:dPr>
                        <m:ctrlPr>
                          <a:rPr lang="de-AT" sz="1200" i="1" kern="1200">
                            <a:solidFill>
                              <a:schemeClr val="tx1"/>
                            </a:solidFill>
                            <a:effectLst/>
                            <a:latin typeface="+mn-lt"/>
                            <a:ea typeface="+mn-ea"/>
                            <a:cs typeface="+mn-cs"/>
                          </a:rPr>
                        </m:ctrlPr>
                      </m:dPr>
                      <m:e>
                        <m:r>
                          <m:rPr>
                            <m:sty m:val="p"/>
                          </m:rPr>
                          <a:rPr lang="de-AT" sz="1200" kern="1200">
                            <a:solidFill>
                              <a:schemeClr val="tx1"/>
                            </a:solidFill>
                            <a:effectLst/>
                            <a:latin typeface="+mn-lt"/>
                            <a:ea typeface="+mn-ea"/>
                            <a:cs typeface="+mn-cs"/>
                          </a:rPr>
                          <m:t>f</m:t>
                        </m:r>
                        <m:r>
                          <a:rPr lang="de-AT" sz="1200" kern="1200">
                            <a:solidFill>
                              <a:schemeClr val="tx1"/>
                            </a:solidFill>
                            <a:effectLst/>
                            <a:latin typeface="+mn-lt"/>
                            <a:ea typeface="+mn-ea"/>
                            <a:cs typeface="+mn-cs"/>
                          </a:rPr>
                          <m:t>(</m:t>
                        </m:r>
                        <m:r>
                          <m:rPr>
                            <m:sty m:val="p"/>
                          </m:rPr>
                          <a:rPr lang="de-AT" sz="1200" kern="1200">
                            <a:solidFill>
                              <a:schemeClr val="tx1"/>
                            </a:solidFill>
                            <a:effectLst/>
                            <a:latin typeface="+mn-lt"/>
                            <a:ea typeface="+mn-ea"/>
                            <a:cs typeface="+mn-cs"/>
                          </a:rPr>
                          <m:t>R</m:t>
                        </m:r>
                        <m:r>
                          <a:rPr lang="de-AT" sz="1200" kern="1200">
                            <a:solidFill>
                              <a:schemeClr val="tx1"/>
                            </a:solidFill>
                            <a:effectLst/>
                            <a:latin typeface="+mn-lt"/>
                            <a:ea typeface="+mn-ea"/>
                            <a:cs typeface="+mn-cs"/>
                          </a:rPr>
                          <m:t>),</m:t>
                        </m:r>
                        <m:r>
                          <a:rPr lang="de-AT" sz="1200" i="1" kern="1200">
                            <a:solidFill>
                              <a:schemeClr val="tx1"/>
                            </a:solidFill>
                            <a:effectLst/>
                            <a:latin typeface="+mn-lt"/>
                            <a:ea typeface="+mn-ea"/>
                            <a:cs typeface="+mn-cs"/>
                          </a:rPr>
                          <m:t> </m:t>
                        </m:r>
                        <m:r>
                          <a:rPr lang="de-AT" sz="1200" kern="1200">
                            <a:solidFill>
                              <a:schemeClr val="tx1"/>
                            </a:solidFill>
                            <a:effectLst/>
                            <a:latin typeface="+mn-lt"/>
                            <a:ea typeface="+mn-ea"/>
                            <a:cs typeface="+mn-cs"/>
                          </a:rPr>
                          <m:t>+,</m:t>
                        </m:r>
                        <m:r>
                          <a:rPr lang="de-AT" sz="1200" i="1" kern="1200">
                            <a:solidFill>
                              <a:schemeClr val="tx1"/>
                            </a:solidFill>
                            <a:effectLst/>
                            <a:latin typeface="+mn-lt"/>
                            <a:ea typeface="+mn-ea"/>
                            <a:cs typeface="+mn-cs"/>
                          </a:rPr>
                          <m:t>  ∗</m:t>
                        </m:r>
                      </m:e>
                    </m:d>
                  </m:oMath>
                </a14:m>
                <a:r>
                  <a:rPr lang="de-AT" sz="1200" kern="1200" dirty="0">
                    <a:solidFill>
                      <a:schemeClr val="tx1"/>
                    </a:solidFill>
                    <a:effectLst/>
                    <a:latin typeface="+mn-lt"/>
                    <a:ea typeface="+mn-ea"/>
                    <a:cs typeface="+mn-cs"/>
                  </a:rPr>
                  <a:t> ist immer noch ein Ring, wenn </a:t>
                </a:r>
                <a14:m>
                  <m:oMath xmlns:m="http://schemas.openxmlformats.org/officeDocument/2006/math">
                    <m:r>
                      <m:rPr>
                        <m:sty m:val="p"/>
                      </m:rPr>
                      <a:rPr lang="de-AT" sz="1200" kern="1200">
                        <a:solidFill>
                          <a:schemeClr val="tx1"/>
                        </a:solidFill>
                        <a:effectLst/>
                        <a:latin typeface="+mn-lt"/>
                        <a:ea typeface="+mn-ea"/>
                        <a:cs typeface="+mn-cs"/>
                      </a:rPr>
                      <m:t>f</m:t>
                    </m:r>
                  </m:oMath>
                </a14:m>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vollhomomorph</a:t>
                </a:r>
                <a:r>
                  <a:rPr lang="de-AT" sz="1200" kern="1200" dirty="0">
                    <a:solidFill>
                      <a:schemeClr val="tx1"/>
                    </a:solidFill>
                    <a:effectLst/>
                    <a:latin typeface="+mn-lt"/>
                    <a:ea typeface="+mn-ea"/>
                    <a:cs typeface="+mn-cs"/>
                  </a:rPr>
                  <a:t> ist.</a:t>
                </a:r>
              </a:p>
              <a:p>
                <a:r>
                  <a:rPr lang="de-AT" sz="1200" kern="1200" dirty="0">
                    <a:solidFill>
                      <a:schemeClr val="tx1"/>
                    </a:solidFill>
                    <a:effectLst/>
                    <a:latin typeface="+mn-lt"/>
                    <a:ea typeface="+mn-ea"/>
                    <a:cs typeface="+mn-cs"/>
                  </a:rPr>
                  <a:t>Das heißt bei einer Vollhomomorphen Verschlüsselung können Additionen und Multiplikationen durchgeführt werden.</a:t>
                </a:r>
              </a:p>
              <a:p>
                <a:r>
                  <a:rPr lang="de-AT" sz="1200" kern="1200" dirty="0" err="1">
                    <a:solidFill>
                      <a:schemeClr val="tx1"/>
                    </a:solidFill>
                    <a:effectLst/>
                    <a:latin typeface="+mn-lt"/>
                    <a:ea typeface="+mn-ea"/>
                    <a:cs typeface="+mn-cs"/>
                  </a:rPr>
                  <a:t>Gentry‘s</a:t>
                </a:r>
                <a:r>
                  <a:rPr lang="de-AT" sz="1200" kern="1200" dirty="0">
                    <a:solidFill>
                      <a:schemeClr val="tx1"/>
                    </a:solidFill>
                    <a:effectLst/>
                    <a:latin typeface="+mn-lt"/>
                    <a:ea typeface="+mn-ea"/>
                    <a:cs typeface="+mn-cs"/>
                  </a:rPr>
                  <a:t> Algorithmus (2009) war der erste </a:t>
                </a:r>
                <a:r>
                  <a:rPr lang="de-AT" sz="1200" kern="1200" dirty="0" err="1">
                    <a:solidFill>
                      <a:schemeClr val="tx1"/>
                    </a:solidFill>
                    <a:effectLst/>
                    <a:latin typeface="+mn-lt"/>
                    <a:ea typeface="+mn-ea"/>
                    <a:cs typeface="+mn-cs"/>
                  </a:rPr>
                  <a:t>vollhomomorphe</a:t>
                </a:r>
                <a:r>
                  <a:rPr lang="de-AT" sz="1200" kern="1200" dirty="0">
                    <a:solidFill>
                      <a:schemeClr val="tx1"/>
                    </a:solidFill>
                    <a:effectLst/>
                    <a:latin typeface="+mn-lt"/>
                    <a:ea typeface="+mn-ea"/>
                    <a:cs typeface="+mn-cs"/>
                  </a:rPr>
                  <a:t> Verschlüsselungsalgorithmus, mit Verwendung von Zahlengittern. Seine Laufzeitkomplexität ist </a:t>
                </a:r>
                <a14:m>
                  <m:oMath xmlns:m="http://schemas.openxmlformats.org/officeDocument/2006/math">
                    <m:r>
                      <m:rPr>
                        <m:sty m:val="p"/>
                      </m:rPr>
                      <a:rPr lang="de-AT" sz="1200" kern="1200">
                        <a:solidFill>
                          <a:schemeClr val="tx1"/>
                        </a:solidFill>
                        <a:effectLst/>
                        <a:latin typeface="+mn-lt"/>
                        <a:ea typeface="+mn-ea"/>
                        <a:cs typeface="+mn-cs"/>
                      </a:rPr>
                      <m:t>O</m:t>
                    </m:r>
                    <m:d>
                      <m:dPr>
                        <m:ctrlPr>
                          <a:rPr lang="de-AT" sz="1200" i="1" kern="1200">
                            <a:solidFill>
                              <a:schemeClr val="tx1"/>
                            </a:solidFill>
                            <a:effectLst/>
                            <a:latin typeface="+mn-lt"/>
                            <a:ea typeface="+mn-ea"/>
                            <a:cs typeface="+mn-cs"/>
                          </a:rPr>
                        </m:ctrlPr>
                      </m:dPr>
                      <m:e>
                        <m:sSup>
                          <m:sSupPr>
                            <m:ctrlPr>
                              <a:rPr lang="de-AT" sz="1200" i="1" kern="1200">
                                <a:solidFill>
                                  <a:schemeClr val="tx1"/>
                                </a:solidFill>
                                <a:effectLst/>
                                <a:latin typeface="+mn-lt"/>
                                <a:ea typeface="+mn-ea"/>
                                <a:cs typeface="+mn-cs"/>
                              </a:rPr>
                            </m:ctrlPr>
                          </m:sSupPr>
                          <m:e>
                            <m:r>
                              <m:rPr>
                                <m:sty m:val="p"/>
                              </m:rPr>
                              <a:rPr lang="de-AT" sz="1200" kern="1200">
                                <a:solidFill>
                                  <a:schemeClr val="tx1"/>
                                </a:solidFill>
                                <a:effectLst/>
                                <a:latin typeface="+mn-lt"/>
                                <a:ea typeface="+mn-ea"/>
                                <a:cs typeface="+mn-cs"/>
                              </a:rPr>
                              <m:t>λ</m:t>
                            </m:r>
                          </m:e>
                          <m:sup>
                            <m:r>
                              <a:rPr lang="de-AT" sz="1200" kern="1200">
                                <a:solidFill>
                                  <a:schemeClr val="tx1"/>
                                </a:solidFill>
                                <a:effectLst/>
                                <a:latin typeface="+mn-lt"/>
                                <a:ea typeface="+mn-ea"/>
                                <a:cs typeface="+mn-cs"/>
                              </a:rPr>
                              <m:t>10</m:t>
                            </m:r>
                          </m:sup>
                        </m:sSup>
                      </m:e>
                    </m:d>
                    <m:r>
                      <a:rPr lang="de-AT" sz="1200" i="1" kern="1200">
                        <a:solidFill>
                          <a:schemeClr val="tx1"/>
                        </a:solidFill>
                        <a:effectLst/>
                        <a:latin typeface="+mn-lt"/>
                        <a:ea typeface="+mn-ea"/>
                        <a:cs typeface="+mn-cs"/>
                      </a:rPr>
                      <m:t>.</m:t>
                    </m:r>
                  </m:oMath>
                </a14:m>
                <a:endParaRPr lang="de-AT" sz="1200" kern="1200" dirty="0">
                  <a:solidFill>
                    <a:schemeClr val="tx1"/>
                  </a:solidFill>
                  <a:effectLst/>
                  <a:latin typeface="+mn-lt"/>
                  <a:ea typeface="+mn-ea"/>
                  <a:cs typeface="+mn-cs"/>
                </a:endParaRPr>
              </a:p>
              <a:p>
                <a:endParaRPr lang="de-AT" dirty="0"/>
              </a:p>
            </p:txBody>
          </p:sp>
        </mc:Choice>
        <mc:Fallback>
          <p:sp>
            <p:nvSpPr>
              <p:cNvPr id="3" name="Notizenplatzhalter 2"/>
              <p:cNvSpPr>
                <a:spLocks noGrp="1"/>
              </p:cNvSpPr>
              <p:nvPr>
                <p:ph type="body" idx="1"/>
              </p:nvPr>
            </p:nvSpPr>
            <p:spPr/>
            <p:txBody>
              <a:bodyPr/>
              <a:lstStyle/>
              <a:p>
                <a:r>
                  <a:rPr lang="de-AT" sz="1200" kern="1200" dirty="0">
                    <a:solidFill>
                      <a:schemeClr val="tx1"/>
                    </a:solidFill>
                    <a:effectLst/>
                    <a:latin typeface="+mn-lt"/>
                    <a:ea typeface="+mn-ea"/>
                    <a:cs typeface="+mn-cs"/>
                  </a:rPr>
                  <a:t>Eine Funktion behält die Ringstruktur von </a:t>
                </a:r>
                <a:r>
                  <a:rPr lang="de-AT" sz="1200" i="0" kern="1200">
                    <a:solidFill>
                      <a:schemeClr val="tx1"/>
                    </a:solidFill>
                    <a:effectLst/>
                    <a:latin typeface="+mn-lt"/>
                    <a:ea typeface="+mn-ea"/>
                    <a:cs typeface="+mn-cs"/>
                  </a:rPr>
                  <a:t>(R, +,  ∗)</a:t>
                </a:r>
                <a:r>
                  <a:rPr lang="de-AT" sz="1200" kern="1200" dirty="0">
                    <a:solidFill>
                      <a:schemeClr val="tx1"/>
                    </a:solidFill>
                    <a:effectLst/>
                    <a:latin typeface="+mn-lt"/>
                    <a:ea typeface="+mn-ea"/>
                    <a:cs typeface="+mn-cs"/>
                  </a:rPr>
                  <a:t> bei. Also </a:t>
                </a:r>
                <a:r>
                  <a:rPr lang="de-AT" sz="1200" i="0" kern="1200">
                    <a:solidFill>
                      <a:schemeClr val="tx1"/>
                    </a:solidFill>
                    <a:effectLst/>
                    <a:latin typeface="+mn-lt"/>
                    <a:ea typeface="+mn-ea"/>
                    <a:cs typeface="+mn-cs"/>
                  </a:rPr>
                  <a:t>(f(R), +,  ∗)</a:t>
                </a:r>
                <a:r>
                  <a:rPr lang="de-AT" sz="1200" kern="1200" dirty="0">
                    <a:solidFill>
                      <a:schemeClr val="tx1"/>
                    </a:solidFill>
                    <a:effectLst/>
                    <a:latin typeface="+mn-lt"/>
                    <a:ea typeface="+mn-ea"/>
                    <a:cs typeface="+mn-cs"/>
                  </a:rPr>
                  <a:t> ist immer noch ein Ring, wenn </a:t>
                </a:r>
                <a:r>
                  <a:rPr lang="de-AT" sz="1200" i="0" kern="1200">
                    <a:solidFill>
                      <a:schemeClr val="tx1"/>
                    </a:solidFill>
                    <a:effectLst/>
                    <a:latin typeface="+mn-lt"/>
                    <a:ea typeface="+mn-ea"/>
                    <a:cs typeface="+mn-cs"/>
                  </a:rPr>
                  <a:t>f</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vollhomomorph</a:t>
                </a:r>
                <a:r>
                  <a:rPr lang="de-AT" sz="1200" kern="1200" dirty="0">
                    <a:solidFill>
                      <a:schemeClr val="tx1"/>
                    </a:solidFill>
                    <a:effectLst/>
                    <a:latin typeface="+mn-lt"/>
                    <a:ea typeface="+mn-ea"/>
                    <a:cs typeface="+mn-cs"/>
                  </a:rPr>
                  <a:t> ist.</a:t>
                </a:r>
              </a:p>
              <a:p>
                <a:r>
                  <a:rPr lang="de-AT" sz="1200" kern="1200" dirty="0">
                    <a:solidFill>
                      <a:schemeClr val="tx1"/>
                    </a:solidFill>
                    <a:effectLst/>
                    <a:latin typeface="+mn-lt"/>
                    <a:ea typeface="+mn-ea"/>
                    <a:cs typeface="+mn-cs"/>
                  </a:rPr>
                  <a:t>Das heißt bei einer Vollhomomorphen Verschlüsselung können Additionen und Multiplikationen durchgeführt werden.</a:t>
                </a:r>
              </a:p>
              <a:p>
                <a:r>
                  <a:rPr lang="de-AT" sz="1200" kern="1200" dirty="0" err="1">
                    <a:solidFill>
                      <a:schemeClr val="tx1"/>
                    </a:solidFill>
                    <a:effectLst/>
                    <a:latin typeface="+mn-lt"/>
                    <a:ea typeface="+mn-ea"/>
                    <a:cs typeface="+mn-cs"/>
                  </a:rPr>
                  <a:t>Gentry‘s</a:t>
                </a:r>
                <a:r>
                  <a:rPr lang="de-AT" sz="1200" kern="1200" dirty="0">
                    <a:solidFill>
                      <a:schemeClr val="tx1"/>
                    </a:solidFill>
                    <a:effectLst/>
                    <a:latin typeface="+mn-lt"/>
                    <a:ea typeface="+mn-ea"/>
                    <a:cs typeface="+mn-cs"/>
                  </a:rPr>
                  <a:t> Algorithmus (2009) war der erste </a:t>
                </a:r>
                <a:r>
                  <a:rPr lang="de-AT" sz="1200" kern="1200" dirty="0" err="1">
                    <a:solidFill>
                      <a:schemeClr val="tx1"/>
                    </a:solidFill>
                    <a:effectLst/>
                    <a:latin typeface="+mn-lt"/>
                    <a:ea typeface="+mn-ea"/>
                    <a:cs typeface="+mn-cs"/>
                  </a:rPr>
                  <a:t>vollhomomorphe</a:t>
                </a:r>
                <a:r>
                  <a:rPr lang="de-AT" sz="1200" kern="1200" dirty="0">
                    <a:solidFill>
                      <a:schemeClr val="tx1"/>
                    </a:solidFill>
                    <a:effectLst/>
                    <a:latin typeface="+mn-lt"/>
                    <a:ea typeface="+mn-ea"/>
                    <a:cs typeface="+mn-cs"/>
                  </a:rPr>
                  <a:t> Verschlüsselungsalgorithmus, mit Verwendung von Zahlengittern. Seine Laufzeitkomplexität ist </a:t>
                </a:r>
                <a:r>
                  <a:rPr lang="de-AT" sz="1200" i="0" kern="1200">
                    <a:solidFill>
                      <a:schemeClr val="tx1"/>
                    </a:solidFill>
                    <a:effectLst/>
                    <a:latin typeface="+mn-lt"/>
                    <a:ea typeface="+mn-ea"/>
                    <a:cs typeface="+mn-cs"/>
                  </a:rPr>
                  <a:t>O(λ^10 ).</a:t>
                </a:r>
                <a:endParaRPr lang="de-AT" sz="1200" kern="1200" dirty="0">
                  <a:solidFill>
                    <a:schemeClr val="tx1"/>
                  </a:solidFill>
                  <a:effectLst/>
                  <a:latin typeface="+mn-lt"/>
                  <a:ea typeface="+mn-ea"/>
                  <a:cs typeface="+mn-cs"/>
                </a:endParaRPr>
              </a:p>
              <a:p>
                <a:endParaRPr lang="de-AT" dirty="0"/>
              </a:p>
            </p:txBody>
          </p:sp>
        </mc:Fallback>
      </mc:AlternateContent>
      <p:sp>
        <p:nvSpPr>
          <p:cNvPr id="4" name="Foliennummernplatzhalter 3"/>
          <p:cNvSpPr>
            <a:spLocks noGrp="1"/>
          </p:cNvSpPr>
          <p:nvPr>
            <p:ph type="sldNum" sz="quarter" idx="5"/>
          </p:nvPr>
        </p:nvSpPr>
        <p:spPr/>
        <p:txBody>
          <a:bodyPr/>
          <a:lstStyle/>
          <a:p>
            <a:fld id="{DE3F3CBC-5628-473F-BCAF-CFEA381F15B3}" type="slidenum">
              <a:rPr lang="de-AT" smtClean="0"/>
              <a:t>34</a:t>
            </a:fld>
            <a:endParaRPr lang="de-AT"/>
          </a:p>
        </p:txBody>
      </p:sp>
    </p:spTree>
    <p:extLst>
      <p:ext uri="{BB962C8B-B14F-4D97-AF65-F5344CB8AC3E}">
        <p14:creationId xmlns:p14="http://schemas.microsoft.com/office/powerpoint/2010/main" val="3254689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35</a:t>
            </a:fld>
            <a:endParaRPr lang="de-AT"/>
          </a:p>
        </p:txBody>
      </p:sp>
    </p:spTree>
    <p:extLst>
      <p:ext uri="{BB962C8B-B14F-4D97-AF65-F5344CB8AC3E}">
        <p14:creationId xmlns:p14="http://schemas.microsoft.com/office/powerpoint/2010/main" val="463492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a:solidFill>
                  <a:schemeClr val="tx1"/>
                </a:solidFill>
                <a:effectLst/>
                <a:latin typeface="+mn-lt"/>
                <a:ea typeface="+mn-ea"/>
                <a:cs typeface="+mn-cs"/>
              </a:rPr>
              <a:t>Die Wahl geeigneter Parameter ist schwer. Außerdem sind bisherige Implementierungen nicht alltagstauglich, zum einen wegen der Geschwindigkeit der Algorithmen. Zum anderen verrauschen die Daten. Bei Gentry zum Beispiel muss nach spätestens 30 Operationen eine Bereinigung durchgeführt werden, damit die Daten korrekt und lesbar bleiben.</a:t>
            </a:r>
          </a:p>
          <a:p>
            <a:r>
              <a:rPr lang="de-AT" sz="1200" kern="1200" dirty="0">
                <a:solidFill>
                  <a:schemeClr val="tx1"/>
                </a:solidFill>
                <a:effectLst/>
                <a:latin typeface="+mn-lt"/>
                <a:ea typeface="+mn-ea"/>
                <a:cs typeface="+mn-cs"/>
              </a:rPr>
              <a:t>Auch in der Sicherheit gibt es einen Angriffspunkt. Die Verschlüsselungen sind mit Chosen-Ciphertext-Attacken angreifbar.</a:t>
            </a:r>
          </a:p>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36</a:t>
            </a:fld>
            <a:endParaRPr lang="de-AT"/>
          </a:p>
        </p:txBody>
      </p:sp>
    </p:spTree>
    <p:extLst>
      <p:ext uri="{BB962C8B-B14F-4D97-AF65-F5344CB8AC3E}">
        <p14:creationId xmlns:p14="http://schemas.microsoft.com/office/powerpoint/2010/main" val="3478356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Bei einem hybrid-homomorphen Verschlüsselungsalgorithmus, werden zwei verschiedene teilhomomorphe Verschlüsselungsalgorithmen verwendet. Zum einen eine additive homomorphe Verschlüsselung und eine multiplikativ homomorphe Verschlüsselung. In dem von uns gewählten Verfahren wurde Goldwasser-Micali als additive Variante gewählt und RSA als multiplikative Variante.</a:t>
            </a:r>
          </a:p>
          <a:p>
            <a:endParaRPr lang="de-AT" dirty="0"/>
          </a:p>
        </p:txBody>
      </p:sp>
      <p:sp>
        <p:nvSpPr>
          <p:cNvPr id="4" name="Foliennummernplatzhalter 3"/>
          <p:cNvSpPr>
            <a:spLocks noGrp="1"/>
          </p:cNvSpPr>
          <p:nvPr>
            <p:ph type="sldNum" sz="quarter" idx="5"/>
          </p:nvPr>
        </p:nvSpPr>
        <p:spPr/>
        <p:txBody>
          <a:bodyPr/>
          <a:lstStyle/>
          <a:p>
            <a:fld id="{DE3F3CBC-5628-473F-BCAF-CFEA381F15B3}" type="slidenum">
              <a:rPr lang="de-AT" smtClean="0"/>
              <a:t>37</a:t>
            </a:fld>
            <a:endParaRPr lang="de-AT"/>
          </a:p>
        </p:txBody>
      </p:sp>
    </p:spTree>
    <p:extLst>
      <p:ext uri="{BB962C8B-B14F-4D97-AF65-F5344CB8AC3E}">
        <p14:creationId xmlns:p14="http://schemas.microsoft.com/office/powerpoint/2010/main" val="1712454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D291B17-9318-49DB-B28B-6E5994AE9581}" type="datetime1">
              <a:rPr lang="en-US" smtClean="0"/>
              <a:t>6/21/2019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t>‹Nr.›</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176630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631468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9044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118795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D291B17-9318-49DB-B28B-6E5994AE9581}" type="datetime1">
              <a:rPr lang="en-US" smtClean="0"/>
              <a:t>6/21/2019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t>‹Nr.›</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6142529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906429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4706491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0830932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1470467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D291B17-9318-49DB-B28B-6E5994AE9581}" type="datetime1">
              <a:rPr lang="en-US" smtClean="0"/>
              <a:t>6/21/2019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45012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D291B17-9318-49DB-B28B-6E5994AE9581}" type="datetime1">
              <a:rPr lang="en-US" smtClean="0"/>
              <a:t>6/21/2019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77262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D291B17-9318-49DB-B28B-6E5994AE9581}" type="datetime1">
              <a:rPr lang="en-US" smtClean="0"/>
              <a:t>6/21/2019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‹Nr.›</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2203495"/>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9622CD0-1C02-4BC6-AC9B-53D153776F0C}"/>
              </a:ext>
            </a:extLst>
          </p:cNvPr>
          <p:cNvSpPr>
            <a:spLocks noGrp="1"/>
          </p:cNvSpPr>
          <p:nvPr>
            <p:ph type="ctrTitle"/>
          </p:nvPr>
        </p:nvSpPr>
        <p:spPr/>
        <p:txBody>
          <a:bodyPr/>
          <a:lstStyle/>
          <a:p>
            <a:r>
              <a:rPr lang="de-AT" dirty="0"/>
              <a:t>Homomorphe Verschlüsselung</a:t>
            </a:r>
          </a:p>
        </p:txBody>
      </p:sp>
      <p:sp>
        <p:nvSpPr>
          <p:cNvPr id="5" name="Untertitel 4">
            <a:extLst>
              <a:ext uri="{FF2B5EF4-FFF2-40B4-BE49-F238E27FC236}">
                <a16:creationId xmlns:a16="http://schemas.microsoft.com/office/drawing/2014/main" id="{6E2DB730-DEC3-45C9-8E6E-1EAD00CAB9EF}"/>
              </a:ext>
            </a:extLst>
          </p:cNvPr>
          <p:cNvSpPr>
            <a:spLocks noGrp="1"/>
          </p:cNvSpPr>
          <p:nvPr>
            <p:ph type="subTitle" idx="1"/>
          </p:nvPr>
        </p:nvSpPr>
        <p:spPr/>
        <p:txBody>
          <a:bodyPr>
            <a:normAutofit fontScale="70000" lnSpcReduction="20000"/>
          </a:bodyPr>
          <a:lstStyle/>
          <a:p>
            <a:pPr algn="l">
              <a:tabLst>
                <a:tab pos="3048000" algn="r"/>
                <a:tab pos="3136900" algn="l"/>
              </a:tabLst>
            </a:pPr>
            <a:r>
              <a:rPr lang="de-AT" dirty="0"/>
              <a:t>	Tanja	Kohler</a:t>
            </a:r>
            <a:br>
              <a:rPr lang="de-AT" dirty="0"/>
            </a:br>
            <a:r>
              <a:rPr lang="de-AT" dirty="0"/>
              <a:t>	Hannah	Köppl</a:t>
            </a:r>
            <a:br>
              <a:rPr lang="de-AT" dirty="0"/>
            </a:br>
            <a:r>
              <a:rPr lang="de-AT" dirty="0"/>
              <a:t>	Tobias	Mitterreiter</a:t>
            </a:r>
            <a:br>
              <a:rPr lang="de-AT" dirty="0"/>
            </a:br>
            <a:r>
              <a:rPr lang="de-AT" dirty="0"/>
              <a:t>	Raimund	Petzel</a:t>
            </a:r>
          </a:p>
        </p:txBody>
      </p:sp>
    </p:spTree>
    <p:extLst>
      <p:ext uri="{BB962C8B-B14F-4D97-AF65-F5344CB8AC3E}">
        <p14:creationId xmlns:p14="http://schemas.microsoft.com/office/powerpoint/2010/main" val="189629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Varianten</a:t>
            </a:r>
          </a:p>
        </p:txBody>
      </p:sp>
      <p:sp>
        <p:nvSpPr>
          <p:cNvPr id="3" name="Inhaltsplatzhalter 2"/>
          <p:cNvSpPr>
            <a:spLocks noGrp="1"/>
          </p:cNvSpPr>
          <p:nvPr>
            <p:ph idx="1"/>
          </p:nvPr>
        </p:nvSpPr>
        <p:spPr/>
        <p:txBody>
          <a:bodyPr>
            <a:normAutofit/>
          </a:bodyPr>
          <a:lstStyle/>
          <a:p>
            <a:r>
              <a:rPr lang="de-DE" sz="2400" dirty="0"/>
              <a:t>additiv homomorph</a:t>
            </a:r>
          </a:p>
          <a:p>
            <a:r>
              <a:rPr lang="de-DE" sz="2400" dirty="0"/>
              <a:t>multiplikativ homomorph</a:t>
            </a:r>
          </a:p>
          <a:p>
            <a:r>
              <a:rPr lang="de-DE" sz="2400" dirty="0"/>
              <a:t>voll-homomorph – additiv und multiplikativ homomorph</a:t>
            </a:r>
          </a:p>
          <a:p>
            <a:r>
              <a:rPr lang="de-DE" sz="2400" dirty="0"/>
              <a:t>hybrid-homomorph</a:t>
            </a:r>
          </a:p>
          <a:p>
            <a:endParaRPr lang="de-DE" sz="2400" dirty="0"/>
          </a:p>
        </p:txBody>
      </p:sp>
    </p:spTree>
    <p:extLst>
      <p:ext uri="{BB962C8B-B14F-4D97-AF65-F5344CB8AC3E}">
        <p14:creationId xmlns:p14="http://schemas.microsoft.com/office/powerpoint/2010/main" val="92193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Beispiel additiv-homomorph</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dirty="0"/>
                  <a:t>Verschlüsselung </a:t>
                </a:r>
                <a14:m>
                  <m:oMath xmlns:m="http://schemas.openxmlformats.org/officeDocument/2006/math">
                    <m:r>
                      <a:rPr lang="de-DE" i="1" dirty="0" smtClean="0">
                        <a:latin typeface="Cambria Math" panose="02040503050406030204" pitchFamily="18" charset="0"/>
                      </a:rPr>
                      <m:t>𝐸</m:t>
                    </m:r>
                    <m:d>
                      <m:dPr>
                        <m:ctrlPr>
                          <a:rPr lang="de-DE" i="1" dirty="0" smtClean="0">
                            <a:latin typeface="Cambria Math" panose="02040503050406030204" pitchFamily="18" charset="0"/>
                          </a:rPr>
                        </m:ctrlPr>
                      </m:dPr>
                      <m:e>
                        <m:r>
                          <a:rPr lang="de-DE" i="1" dirty="0" smtClean="0">
                            <a:latin typeface="Cambria Math" panose="02040503050406030204" pitchFamily="18" charset="0"/>
                          </a:rPr>
                          <m:t>𝑥</m:t>
                        </m:r>
                      </m:e>
                    </m:d>
                    <m:r>
                      <a:rPr lang="de-DE" i="1" dirty="0" smtClean="0">
                        <a:latin typeface="Cambria Math" panose="02040503050406030204" pitchFamily="18" charset="0"/>
                      </a:rPr>
                      <m:t>= </m:t>
                    </m:r>
                    <m:r>
                      <a:rPr lang="de-DE" i="1" dirty="0" smtClean="0">
                        <a:latin typeface="Cambria Math" panose="02040503050406030204" pitchFamily="18" charset="0"/>
                      </a:rPr>
                      <m:t>𝑥</m:t>
                    </m:r>
                    <m:r>
                      <a:rPr lang="de-DE" i="1" dirty="0" smtClean="0">
                        <a:latin typeface="Cambria Math" panose="02040503050406030204" pitchFamily="18" charset="0"/>
                      </a:rPr>
                      <m:t>∗</m:t>
                    </m:r>
                    <m:r>
                      <a:rPr lang="de-DE" i="1" dirty="0" err="1">
                        <a:latin typeface="Cambria Math" panose="02040503050406030204" pitchFamily="18" charset="0"/>
                      </a:rPr>
                      <m:t>𝑘</m:t>
                    </m:r>
                    <m:r>
                      <a:rPr lang="de-DE" i="1" dirty="0">
                        <a:latin typeface="Cambria Math" panose="02040503050406030204" pitchFamily="18" charset="0"/>
                      </a:rPr>
                      <m:t> , </m:t>
                    </m:r>
                    <m:r>
                      <a:rPr lang="de-DE" i="1" dirty="0" err="1">
                        <a:latin typeface="Cambria Math" panose="02040503050406030204" pitchFamily="18" charset="0"/>
                      </a:rPr>
                      <m:t>𝑘</m:t>
                    </m:r>
                    <m:r>
                      <a:rPr lang="de-DE" i="1" dirty="0">
                        <a:latin typeface="Cambria Math" panose="02040503050406030204" pitchFamily="18" charset="0"/>
                      </a:rPr>
                      <m:t>=3</m:t>
                    </m:r>
                  </m:oMath>
                </a14:m>
                <a:endParaRPr lang="de-AT" dirty="0"/>
              </a:p>
              <a:p>
                <a:pPr marL="0" indent="0">
                  <a:buNone/>
                </a:pPr>
                <a:r>
                  <a:rPr lang="de-DE" dirty="0"/>
                  <a:t>Entschlüsselung </a:t>
                </a:r>
                <a14:m>
                  <m:oMath xmlns:m="http://schemas.openxmlformats.org/officeDocument/2006/math">
                    <m:r>
                      <a:rPr lang="de-DE" i="1" dirty="0" smtClean="0">
                        <a:latin typeface="Cambria Math" panose="02040503050406030204" pitchFamily="18" charset="0"/>
                      </a:rPr>
                      <m:t>𝐷</m:t>
                    </m:r>
                    <m:r>
                      <a:rPr lang="de-DE" i="1" dirty="0" smtClean="0">
                        <a:latin typeface="Cambria Math" panose="02040503050406030204" pitchFamily="18" charset="0"/>
                      </a:rPr>
                      <m:t>(</m:t>
                    </m:r>
                    <m:r>
                      <a:rPr lang="de-DE" i="1" dirty="0" smtClean="0">
                        <a:latin typeface="Cambria Math" panose="02040503050406030204" pitchFamily="18" charset="0"/>
                      </a:rPr>
                      <m:t>𝑥</m:t>
                    </m:r>
                    <m:r>
                      <a:rPr lang="de-DE" i="1" dirty="0" smtClean="0">
                        <a:latin typeface="Cambria Math" panose="02040503050406030204" pitchFamily="18" charset="0"/>
                      </a:rPr>
                      <m:t>) = </m:t>
                    </m:r>
                    <m:r>
                      <a:rPr lang="de-DE" i="1" dirty="0" smtClean="0">
                        <a:latin typeface="Cambria Math" panose="02040503050406030204" pitchFamily="18" charset="0"/>
                      </a:rPr>
                      <m:t>𝑥</m:t>
                    </m:r>
                    <m:r>
                      <a:rPr lang="de-DE" i="1" dirty="0" smtClean="0">
                        <a:latin typeface="Cambria Math" panose="02040503050406030204" pitchFamily="18" charset="0"/>
                      </a:rPr>
                      <m:t>/</m:t>
                    </m:r>
                    <m:r>
                      <a:rPr lang="de-DE" i="1" dirty="0" err="1">
                        <a:latin typeface="Cambria Math" panose="02040503050406030204" pitchFamily="18" charset="0"/>
                      </a:rPr>
                      <m:t>𝑘</m:t>
                    </m:r>
                  </m:oMath>
                </a14:m>
                <a:endParaRPr lang="de-DE" dirty="0"/>
              </a:p>
              <a:p>
                <a14:m>
                  <m:oMath xmlns:m="http://schemas.openxmlformats.org/officeDocument/2006/math">
                    <m:r>
                      <a:rPr lang="de-DE" i="1" dirty="0" smtClean="0">
                        <a:latin typeface="Cambria Math" panose="02040503050406030204" pitchFamily="18" charset="0"/>
                      </a:rPr>
                      <m:t>2 + 3 + 7 = 12</m:t>
                    </m:r>
                  </m:oMath>
                </a14:m>
                <a:endParaRPr lang="de-AT" i="1" dirty="0">
                  <a:latin typeface="Cambria Math" panose="02040503050406030204" pitchFamily="18" charset="0"/>
                </a:endParaRPr>
              </a:p>
              <a:p>
                <a14:m>
                  <m:oMath xmlns:m="http://schemas.openxmlformats.org/officeDocument/2006/math">
                    <m:r>
                      <a:rPr lang="de-DE" i="1" dirty="0" smtClean="0">
                        <a:latin typeface="Cambria Math" panose="02040503050406030204" pitchFamily="18" charset="0"/>
                      </a:rPr>
                      <m:t>𝐸</m:t>
                    </m:r>
                    <m:d>
                      <m:dPr>
                        <m:ctrlPr>
                          <a:rPr lang="de-DE" i="1" dirty="0" smtClean="0">
                            <a:latin typeface="Cambria Math" panose="02040503050406030204" pitchFamily="18" charset="0"/>
                          </a:rPr>
                        </m:ctrlPr>
                      </m:dPr>
                      <m:e>
                        <m:r>
                          <a:rPr lang="de-DE" i="1" dirty="0" smtClean="0">
                            <a:latin typeface="Cambria Math" panose="02040503050406030204" pitchFamily="18" charset="0"/>
                          </a:rPr>
                          <m:t>2</m:t>
                        </m:r>
                      </m:e>
                    </m:d>
                    <m:r>
                      <a:rPr lang="de-DE" i="1" dirty="0" smtClean="0">
                        <a:latin typeface="Cambria Math" panose="02040503050406030204" pitchFamily="18" charset="0"/>
                      </a:rPr>
                      <m:t>+ </m:t>
                    </m:r>
                    <m:r>
                      <a:rPr lang="de-DE" i="1" dirty="0" smtClean="0">
                        <a:latin typeface="Cambria Math" panose="02040503050406030204" pitchFamily="18" charset="0"/>
                      </a:rPr>
                      <m:t>𝐸</m:t>
                    </m:r>
                    <m:d>
                      <m:dPr>
                        <m:ctrlPr>
                          <a:rPr lang="de-DE" i="1" dirty="0" smtClean="0">
                            <a:latin typeface="Cambria Math" panose="02040503050406030204" pitchFamily="18" charset="0"/>
                          </a:rPr>
                        </m:ctrlPr>
                      </m:dPr>
                      <m:e>
                        <m:r>
                          <a:rPr lang="de-DE" i="1" dirty="0" smtClean="0">
                            <a:latin typeface="Cambria Math" panose="02040503050406030204" pitchFamily="18" charset="0"/>
                          </a:rPr>
                          <m:t>3</m:t>
                        </m:r>
                      </m:e>
                    </m:d>
                    <m:r>
                      <a:rPr lang="de-DE" i="1" dirty="0" smtClean="0">
                        <a:latin typeface="Cambria Math" panose="02040503050406030204" pitchFamily="18" charset="0"/>
                      </a:rPr>
                      <m:t>+ </m:t>
                    </m:r>
                    <m:r>
                      <a:rPr lang="de-DE" i="1" dirty="0" smtClean="0">
                        <a:latin typeface="Cambria Math" panose="02040503050406030204" pitchFamily="18" charset="0"/>
                      </a:rPr>
                      <m:t>𝐸</m:t>
                    </m:r>
                    <m:d>
                      <m:dPr>
                        <m:ctrlPr>
                          <a:rPr lang="de-DE" i="1" dirty="0" smtClean="0">
                            <a:latin typeface="Cambria Math" panose="02040503050406030204" pitchFamily="18" charset="0"/>
                          </a:rPr>
                        </m:ctrlPr>
                      </m:dPr>
                      <m:e>
                        <m:r>
                          <a:rPr lang="de-DE" i="1" dirty="0" smtClean="0">
                            <a:latin typeface="Cambria Math" panose="02040503050406030204" pitchFamily="18" charset="0"/>
                          </a:rPr>
                          <m:t>7</m:t>
                        </m:r>
                      </m:e>
                    </m:d>
                    <m:r>
                      <a:rPr lang="de-DE" i="1" dirty="0" smtClean="0">
                        <a:latin typeface="Cambria Math" panose="02040503050406030204" pitchFamily="18" charset="0"/>
                      </a:rPr>
                      <m:t>= 6 + 9 + 21 = 36</m:t>
                    </m:r>
                  </m:oMath>
                </a14:m>
                <a:endParaRPr lang="de-AT" i="1" dirty="0">
                  <a:latin typeface="Cambria Math" panose="02040503050406030204" pitchFamily="18" charset="0"/>
                </a:endParaRPr>
              </a:p>
              <a:p>
                <a14:m>
                  <m:oMath xmlns:m="http://schemas.openxmlformats.org/officeDocument/2006/math">
                    <m:r>
                      <a:rPr lang="de-DE" i="1" dirty="0" smtClean="0">
                        <a:latin typeface="Cambria Math" panose="02040503050406030204" pitchFamily="18" charset="0"/>
                      </a:rPr>
                      <m:t>𝐷</m:t>
                    </m:r>
                    <m:r>
                      <a:rPr lang="de-DE" i="1" dirty="0" smtClean="0">
                        <a:latin typeface="Cambria Math" panose="02040503050406030204" pitchFamily="18" charset="0"/>
                      </a:rPr>
                      <m:t>(36) = 36/3 = 12</m:t>
                    </m:r>
                  </m:oMath>
                </a14:m>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de-AT">
                    <a:noFill/>
                  </a:rPr>
                  <a:t> </a:t>
                </a:r>
              </a:p>
            </p:txBody>
          </p:sp>
        </mc:Fallback>
      </mc:AlternateContent>
    </p:spTree>
    <p:extLst>
      <p:ext uri="{BB962C8B-B14F-4D97-AF65-F5344CB8AC3E}">
        <p14:creationId xmlns:p14="http://schemas.microsoft.com/office/powerpoint/2010/main" val="218614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74B1911-5214-4A15-8BCC-C6EB77454D4E}"/>
              </a:ext>
            </a:extLst>
          </p:cNvPr>
          <p:cNvSpPr>
            <a:spLocks noGrp="1"/>
          </p:cNvSpPr>
          <p:nvPr>
            <p:ph type="title"/>
          </p:nvPr>
        </p:nvSpPr>
        <p:spPr/>
        <p:txBody>
          <a:bodyPr/>
          <a:lstStyle/>
          <a:p>
            <a:r>
              <a:rPr lang="de-AT" dirty="0"/>
              <a:t>Beispiel multiplikativ-homomorph</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dirty="0"/>
                  <a:t>Verschlüsselung </a:t>
                </a:r>
                <a14:m>
                  <m:oMath xmlns:m="http://schemas.openxmlformats.org/officeDocument/2006/math">
                    <m:r>
                      <a:rPr lang="de-DE" i="1" dirty="0" smtClean="0">
                        <a:latin typeface="Cambria Math" panose="02040503050406030204" pitchFamily="18" charset="0"/>
                      </a:rPr>
                      <m:t>𝐸</m:t>
                    </m:r>
                    <m:r>
                      <a:rPr lang="de-DE" i="1" dirty="0" smtClean="0">
                        <a:latin typeface="Cambria Math" panose="02040503050406030204" pitchFamily="18" charset="0"/>
                      </a:rPr>
                      <m:t>(</m:t>
                    </m:r>
                    <m:r>
                      <a:rPr lang="de-DE" i="1" dirty="0" smtClean="0">
                        <a:latin typeface="Cambria Math" panose="02040503050406030204" pitchFamily="18" charset="0"/>
                      </a:rPr>
                      <m:t>𝑥</m:t>
                    </m:r>
                    <m:r>
                      <a:rPr lang="de-DE" i="1" dirty="0" smtClean="0">
                        <a:latin typeface="Cambria Math" panose="02040503050406030204" pitchFamily="18" charset="0"/>
                      </a:rPr>
                      <m:t>) = </m:t>
                    </m:r>
                    <m:r>
                      <a:rPr lang="de-DE" i="1" dirty="0" smtClean="0">
                        <a:latin typeface="Cambria Math" panose="02040503050406030204" pitchFamily="18" charset="0"/>
                      </a:rPr>
                      <m:t>𝑥</m:t>
                    </m:r>
                    <m:r>
                      <a:rPr lang="de-DE" i="1" baseline="30000" dirty="0">
                        <a:latin typeface="Cambria Math" panose="02040503050406030204" pitchFamily="18" charset="0"/>
                      </a:rPr>
                      <m:t>2</m:t>
                    </m:r>
                  </m:oMath>
                </a14:m>
                <a:endParaRPr lang="de-DE" dirty="0"/>
              </a:p>
              <a:p>
                <a:pPr marL="0" indent="0">
                  <a:buNone/>
                </a:pPr>
                <a:r>
                  <a:rPr lang="de-DE" dirty="0"/>
                  <a:t>Entschlüsselung </a:t>
                </a:r>
                <a14:m>
                  <m:oMath xmlns:m="http://schemas.openxmlformats.org/officeDocument/2006/math">
                    <m:r>
                      <a:rPr lang="de-DE" i="1" dirty="0" smtClean="0">
                        <a:latin typeface="Cambria Math" panose="02040503050406030204" pitchFamily="18" charset="0"/>
                      </a:rPr>
                      <m:t>𝐷</m:t>
                    </m:r>
                    <m:r>
                      <a:rPr lang="de-DE" i="1" dirty="0" smtClean="0">
                        <a:latin typeface="Cambria Math" panose="02040503050406030204" pitchFamily="18" charset="0"/>
                      </a:rPr>
                      <m:t>(</m:t>
                    </m:r>
                    <m:r>
                      <a:rPr lang="de-DE" i="1" dirty="0" smtClean="0">
                        <a:latin typeface="Cambria Math" panose="02040503050406030204" pitchFamily="18" charset="0"/>
                      </a:rPr>
                      <m:t>𝑥</m:t>
                    </m:r>
                    <m:r>
                      <a:rPr lang="de-DE" i="1" dirty="0" smtClean="0">
                        <a:latin typeface="Cambria Math" panose="02040503050406030204" pitchFamily="18" charset="0"/>
                      </a:rPr>
                      <m:t>) =</m:t>
                    </m:r>
                    <m:rad>
                      <m:radPr>
                        <m:degHide m:val="on"/>
                        <m:ctrlPr>
                          <a:rPr lang="de-DE" i="1" dirty="0">
                            <a:latin typeface="Cambria Math" panose="02040503050406030204" pitchFamily="18" charset="0"/>
                          </a:rPr>
                        </m:ctrlPr>
                      </m:radPr>
                      <m:deg/>
                      <m:e>
                        <m:r>
                          <a:rPr lang="de-AT" b="0" i="1" dirty="0" smtClean="0">
                            <a:latin typeface="Cambria Math" panose="02040503050406030204" pitchFamily="18" charset="0"/>
                          </a:rPr>
                          <m:t>𝑥</m:t>
                        </m:r>
                      </m:e>
                    </m:rad>
                  </m:oMath>
                </a14:m>
                <a:endParaRPr lang="de-DE" dirty="0"/>
              </a:p>
              <a:p>
                <a14:m>
                  <m:oMath xmlns:m="http://schemas.openxmlformats.org/officeDocument/2006/math">
                    <m:r>
                      <a:rPr lang="de-DE" i="1" dirty="0" smtClean="0">
                        <a:latin typeface="Cambria Math" panose="02040503050406030204" pitchFamily="18" charset="0"/>
                      </a:rPr>
                      <m:t>2 ∗ 3 ∗ 7 = 42</m:t>
                    </m:r>
                  </m:oMath>
                </a14:m>
                <a:endParaRPr lang="de-DE" dirty="0"/>
              </a:p>
              <a:p>
                <a14:m>
                  <m:oMath xmlns:m="http://schemas.openxmlformats.org/officeDocument/2006/math">
                    <m:r>
                      <a:rPr lang="de-DE" i="1" dirty="0" smtClean="0">
                        <a:latin typeface="Cambria Math" panose="02040503050406030204" pitchFamily="18" charset="0"/>
                      </a:rPr>
                      <m:t>(2∗3∗7)</m:t>
                    </m:r>
                    <m:r>
                      <a:rPr lang="de-DE" i="1" baseline="30000" dirty="0">
                        <a:latin typeface="Cambria Math" panose="02040503050406030204" pitchFamily="18" charset="0"/>
                      </a:rPr>
                      <m:t>2</m:t>
                    </m:r>
                    <m:r>
                      <a:rPr lang="de-DE" i="1" dirty="0">
                        <a:latin typeface="Cambria Math" panose="02040503050406030204" pitchFamily="18" charset="0"/>
                      </a:rPr>
                      <m:t> = 42</m:t>
                    </m:r>
                    <m:r>
                      <a:rPr lang="de-DE" i="1" baseline="30000" dirty="0">
                        <a:latin typeface="Cambria Math" panose="02040503050406030204" pitchFamily="18" charset="0"/>
                      </a:rPr>
                      <m:t>2</m:t>
                    </m:r>
                    <m:r>
                      <a:rPr lang="de-DE" i="1" dirty="0">
                        <a:latin typeface="Cambria Math" panose="02040503050406030204" pitchFamily="18" charset="0"/>
                      </a:rPr>
                      <m:t> = </m:t>
                    </m:r>
                    <m:r>
                      <a:rPr lang="de-DE" i="1" dirty="0" smtClean="0">
                        <a:latin typeface="Cambria Math" panose="02040503050406030204" pitchFamily="18" charset="0"/>
                      </a:rPr>
                      <m:t>1764</m:t>
                    </m:r>
                  </m:oMath>
                </a14:m>
                <a:endParaRPr lang="de-DE" dirty="0"/>
              </a:p>
              <a:p>
                <a14:m>
                  <m:oMath xmlns:m="http://schemas.openxmlformats.org/officeDocument/2006/math">
                    <m:r>
                      <a:rPr lang="de-DE" i="1" dirty="0" smtClean="0">
                        <a:latin typeface="Cambria Math" panose="02040503050406030204" pitchFamily="18" charset="0"/>
                      </a:rPr>
                      <m:t>𝐸</m:t>
                    </m:r>
                    <m:r>
                      <a:rPr lang="de-DE" i="1" dirty="0">
                        <a:latin typeface="Cambria Math" panose="02040503050406030204" pitchFamily="18" charset="0"/>
                      </a:rPr>
                      <m:t>(2) + </m:t>
                    </m:r>
                    <m:r>
                      <a:rPr lang="de-DE" i="1" dirty="0">
                        <a:latin typeface="Cambria Math" panose="02040503050406030204" pitchFamily="18" charset="0"/>
                      </a:rPr>
                      <m:t>𝐸</m:t>
                    </m:r>
                    <m:r>
                      <a:rPr lang="de-DE" i="1" dirty="0">
                        <a:latin typeface="Cambria Math" panose="02040503050406030204" pitchFamily="18" charset="0"/>
                      </a:rPr>
                      <m:t>(3) + </m:t>
                    </m:r>
                    <m:r>
                      <a:rPr lang="de-DE" i="1" dirty="0">
                        <a:latin typeface="Cambria Math" panose="02040503050406030204" pitchFamily="18" charset="0"/>
                      </a:rPr>
                      <m:t>𝐸</m:t>
                    </m:r>
                    <m:r>
                      <a:rPr lang="de-DE" i="1" dirty="0">
                        <a:latin typeface="Cambria Math" panose="02040503050406030204" pitchFamily="18" charset="0"/>
                      </a:rPr>
                      <m:t>(7) = 22 ∗ 32 ∗ 72 = 4 ∗ 9 ∗ 49 = 1764</m:t>
                    </m:r>
                  </m:oMath>
                </a14:m>
                <a:endParaRPr lang="de-DE" dirty="0"/>
              </a:p>
              <a:p>
                <a14:m>
                  <m:oMath xmlns:m="http://schemas.openxmlformats.org/officeDocument/2006/math">
                    <m:r>
                      <a:rPr lang="de-DE" i="1" dirty="0" smtClean="0">
                        <a:latin typeface="Cambria Math" panose="02040503050406030204" pitchFamily="18" charset="0"/>
                      </a:rPr>
                      <m:t>𝐷</m:t>
                    </m:r>
                    <m:r>
                      <a:rPr lang="de-DE" i="1" dirty="0">
                        <a:latin typeface="Cambria Math" panose="02040503050406030204" pitchFamily="18" charset="0"/>
                      </a:rPr>
                      <m:t>(36) = </m:t>
                    </m:r>
                    <m:rad>
                      <m:radPr>
                        <m:degHide m:val="on"/>
                        <m:ctrlPr>
                          <a:rPr lang="de-DE" i="1" dirty="0" smtClean="0">
                            <a:latin typeface="Cambria Math" panose="02040503050406030204" pitchFamily="18" charset="0"/>
                          </a:rPr>
                        </m:ctrlPr>
                      </m:radPr>
                      <m:deg/>
                      <m:e>
                        <m:r>
                          <a:rPr lang="de-AT" b="0" i="1" dirty="0" smtClean="0">
                            <a:latin typeface="Cambria Math" panose="02040503050406030204" pitchFamily="18" charset="0"/>
                          </a:rPr>
                          <m:t>1764</m:t>
                        </m:r>
                      </m:e>
                    </m:rad>
                    <m:r>
                      <a:rPr lang="de-DE" i="1" dirty="0">
                        <a:latin typeface="Cambria Math" panose="02040503050406030204" pitchFamily="18" charset="0"/>
                      </a:rPr>
                      <m:t> = 42</m:t>
                    </m:r>
                  </m:oMath>
                </a14:m>
                <a:endParaRPr lang="de-DE" dirty="0"/>
              </a:p>
              <a:p>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de-AT">
                    <a:noFill/>
                  </a:rPr>
                  <a:t> </a:t>
                </a:r>
              </a:p>
            </p:txBody>
          </p:sp>
        </mc:Fallback>
      </mc:AlternateContent>
    </p:spTree>
    <p:extLst>
      <p:ext uri="{BB962C8B-B14F-4D97-AF65-F5344CB8AC3E}">
        <p14:creationId xmlns:p14="http://schemas.microsoft.com/office/powerpoint/2010/main" val="331467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847D1E2-C554-439C-9331-CAC97CE882EA}"/>
              </a:ext>
            </a:extLst>
          </p:cNvPr>
          <p:cNvSpPr>
            <a:spLocks noGrp="1"/>
          </p:cNvSpPr>
          <p:nvPr>
            <p:ph type="title"/>
          </p:nvPr>
        </p:nvSpPr>
        <p:spPr/>
        <p:txBody>
          <a:bodyPr>
            <a:normAutofit/>
          </a:bodyPr>
          <a:lstStyle/>
          <a:p>
            <a:r>
              <a:rPr lang="de-AT" dirty="0"/>
              <a:t>Teilhomomorphe Verschlüsselungen</a:t>
            </a:r>
          </a:p>
        </p:txBody>
      </p:sp>
      <p:sp>
        <p:nvSpPr>
          <p:cNvPr id="8" name="Textplatzhalter 7">
            <a:extLst>
              <a:ext uri="{FF2B5EF4-FFF2-40B4-BE49-F238E27FC236}">
                <a16:creationId xmlns:a16="http://schemas.microsoft.com/office/drawing/2014/main" id="{9FC9625D-2B02-4678-A58A-8D5E0A723FEB}"/>
              </a:ext>
            </a:extLst>
          </p:cNvPr>
          <p:cNvSpPr>
            <a:spLocks noGrp="1"/>
          </p:cNvSpPr>
          <p:nvPr>
            <p:ph type="body" idx="1"/>
          </p:nvPr>
        </p:nvSpPr>
        <p:spPr/>
        <p:txBody>
          <a:bodyPr>
            <a:normAutofit fontScale="92500" lnSpcReduction="10000"/>
          </a:bodyPr>
          <a:lstStyle/>
          <a:p>
            <a:r>
              <a:rPr lang="de-AT" dirty="0"/>
              <a:t>RSA</a:t>
            </a:r>
          </a:p>
          <a:p>
            <a:r>
              <a:rPr lang="de-AT" dirty="0"/>
              <a:t>Goldwasser-Micali</a:t>
            </a:r>
          </a:p>
          <a:p>
            <a:r>
              <a:rPr lang="de-AT" dirty="0"/>
              <a:t>Paillier</a:t>
            </a:r>
          </a:p>
        </p:txBody>
      </p:sp>
    </p:spTree>
    <p:extLst>
      <p:ext uri="{BB962C8B-B14F-4D97-AF65-F5344CB8AC3E}">
        <p14:creationId xmlns:p14="http://schemas.microsoft.com/office/powerpoint/2010/main" val="144733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vert="horz" lIns="91440" tIns="45720" rIns="91440" bIns="45720" rtlCol="0" anchor="ctr">
            <a:normAutofit/>
          </a:bodyPr>
          <a:lstStyle/>
          <a:p>
            <a:r>
              <a:rPr lang="de-AT" dirty="0"/>
              <a:t>RSA</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74F1413A-61E1-4CB3-B7F3-D9CAC65FC010}"/>
                  </a:ext>
                </a:extLst>
              </p:cNvPr>
              <p:cNvSpPr>
                <a:spLocks noGrp="1"/>
              </p:cNvSpPr>
              <p:nvPr>
                <p:ph idx="1"/>
              </p:nvPr>
            </p:nvSpPr>
            <p:spPr/>
            <p:txBody>
              <a:bodyPr/>
              <a:lstStyle/>
              <a:p>
                <a:r>
                  <a:rPr lang="de-AT" dirty="0"/>
                  <a:t>Für den Vortrag gehen wir nicht auf die Funktionsweise von RSA ein (siehe VO)</a:t>
                </a:r>
              </a:p>
              <a:p>
                <a:endParaRPr lang="de-AT" dirty="0"/>
              </a:p>
              <a:p>
                <a:r>
                  <a:rPr lang="de-AT" dirty="0"/>
                  <a:t>Das klassisches RSA besitzt </a:t>
                </a:r>
                <a:r>
                  <a:rPr lang="de-AT" dirty="0" err="1"/>
                  <a:t>teilhomomorphe</a:t>
                </a:r>
                <a:r>
                  <a:rPr lang="de-AT" dirty="0"/>
                  <a:t> Eigenschaften im Bezug auf die Multiplikation von </a:t>
                </a:r>
                <a:r>
                  <a:rPr lang="de-AT" dirty="0" err="1"/>
                  <a:t>Chiffraten</a:t>
                </a:r>
                <a:r>
                  <a:rPr lang="de-AT" dirty="0"/>
                  <a:t> zur Multiplikation (</a:t>
                </a:r>
                <a14:m>
                  <m:oMath xmlns:m="http://schemas.openxmlformats.org/officeDocument/2006/math">
                    <m:r>
                      <a:rPr lang="de-AT" i="1" dirty="0" smtClean="0">
                        <a:latin typeface="Cambria Math" panose="02040503050406030204" pitchFamily="18" charset="0"/>
                      </a:rPr>
                      <m:t>𝑚𝑜𝑑</m:t>
                    </m:r>
                    <m:r>
                      <a:rPr lang="de-AT" i="1" dirty="0" smtClean="0">
                        <a:latin typeface="Cambria Math" panose="02040503050406030204" pitchFamily="18" charset="0"/>
                      </a:rPr>
                      <m:t> </m:t>
                    </m:r>
                    <m:r>
                      <a:rPr lang="de-AT" i="1" dirty="0" smtClean="0">
                        <a:latin typeface="Cambria Math" panose="02040503050406030204" pitchFamily="18" charset="0"/>
                      </a:rPr>
                      <m:t>𝑁</m:t>
                    </m:r>
                  </m:oMath>
                </a14:m>
                <a:r>
                  <a:rPr lang="de-AT" dirty="0"/>
                  <a:t>) der </a:t>
                </a:r>
                <a:r>
                  <a:rPr lang="de-AT" dirty="0" err="1"/>
                  <a:t>Plaintexte</a:t>
                </a:r>
                <a:r>
                  <a:rPr lang="de-AT" dirty="0"/>
                  <a:t>.</a:t>
                </a:r>
              </a:p>
              <a:p>
                <a:endParaRPr lang="de-AT" dirty="0"/>
              </a:p>
            </p:txBody>
          </p:sp>
        </mc:Choice>
        <mc:Fallback>
          <p:sp>
            <p:nvSpPr>
              <p:cNvPr id="3" name="Inhaltsplatzhalter 2">
                <a:extLst>
                  <a:ext uri="{FF2B5EF4-FFF2-40B4-BE49-F238E27FC236}">
                    <a16:creationId xmlns:a16="http://schemas.microsoft.com/office/drawing/2014/main" id="{74F1413A-61E1-4CB3-B7F3-D9CAC65FC010}"/>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de-AT">
                    <a:noFill/>
                  </a:rPr>
                  <a:t> </a:t>
                </a:r>
              </a:p>
            </p:txBody>
          </p:sp>
        </mc:Fallback>
      </mc:AlternateContent>
    </p:spTree>
    <p:extLst>
      <p:ext uri="{BB962C8B-B14F-4D97-AF65-F5344CB8AC3E}">
        <p14:creationId xmlns:p14="http://schemas.microsoft.com/office/powerpoint/2010/main" val="314219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24126" y="585216"/>
            <a:ext cx="10312883" cy="1499616"/>
          </a:xfrm>
        </p:spPr>
        <p:txBody>
          <a:bodyPr vert="horz" lIns="91440" tIns="45720" rIns="91440" bIns="45720" rtlCol="0" anchor="ctr">
            <a:normAutofit/>
          </a:bodyPr>
          <a:lstStyle/>
          <a:p>
            <a:r>
              <a:rPr lang="de-AT" dirty="0"/>
              <a:t>RSA Teilhomomorphie</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AT" dirty="0"/>
                  <a:t>Konkret betrachten wir die Multiplikation von 2 Chiffraten </a:t>
                </a:r>
                <a:r>
                  <a:rPr lang="de-AT" i="1" dirty="0"/>
                  <a:t>c</a:t>
                </a:r>
                <a:r>
                  <a:rPr lang="de-AT" i="1" baseline="-25000" dirty="0"/>
                  <a:t>1</a:t>
                </a:r>
                <a:r>
                  <a:rPr lang="de-AT" dirty="0"/>
                  <a:t>, </a:t>
                </a:r>
                <a:r>
                  <a:rPr lang="de-AT" i="1" dirty="0"/>
                  <a:t>c</a:t>
                </a:r>
                <a:r>
                  <a:rPr lang="de-AT" i="1" baseline="-25000" dirty="0"/>
                  <a:t>2</a:t>
                </a:r>
                <a:r>
                  <a:rPr lang="de-AT" dirty="0"/>
                  <a:t>, die mit einem gültigen RSA-Schlüssel (</a:t>
                </a:r>
                <a:r>
                  <a:rPr lang="de-AT" dirty="0" err="1">
                    <a:solidFill>
                      <a:schemeClr val="accent5">
                        <a:lumMod val="75000"/>
                      </a:schemeClr>
                    </a:solidFill>
                  </a:rPr>
                  <a:t>e</a:t>
                </a:r>
                <a:r>
                  <a:rPr lang="de-AT" dirty="0" err="1"/>
                  <a:t>,N</a:t>
                </a:r>
                <a:r>
                  <a:rPr lang="de-AT" dirty="0"/>
                  <a:t>) aus den Plaintexten </a:t>
                </a:r>
                <a:r>
                  <a:rPr lang="de-AT" i="1" dirty="0"/>
                  <a:t>m</a:t>
                </a:r>
                <a:r>
                  <a:rPr lang="de-AT" i="1" baseline="-25000" dirty="0"/>
                  <a:t>1</a:t>
                </a:r>
                <a:r>
                  <a:rPr lang="de-AT" dirty="0"/>
                  <a:t>, </a:t>
                </a:r>
                <a:r>
                  <a:rPr lang="de-AT" i="1" dirty="0"/>
                  <a:t>m</a:t>
                </a:r>
                <a:r>
                  <a:rPr lang="de-AT" i="1" baseline="-25000" dirty="0"/>
                  <a:t>2 </a:t>
                </a:r>
                <a:r>
                  <a:rPr lang="de-AT" dirty="0"/>
                  <a:t>generiert wurden, sowie die Entschlüsselung des Produkts mit dem zugehörigen Schlüssel (</a:t>
                </a:r>
                <a:r>
                  <a:rPr lang="de-AT" dirty="0" err="1">
                    <a:solidFill>
                      <a:srgbClr val="C00000"/>
                    </a:solidFill>
                  </a:rPr>
                  <a:t>d</a:t>
                </a:r>
                <a:r>
                  <a:rPr lang="de-AT" dirty="0" err="1"/>
                  <a:t>,N</a:t>
                </a:r>
                <a:r>
                  <a:rPr lang="de-AT" dirty="0"/>
                  <a:t>).</a:t>
                </a:r>
              </a:p>
              <a:p>
                <a:pPr marL="90000" indent="-90000"/>
                <a:endParaRPr lang="de-AT" dirty="0"/>
              </a:p>
              <a:p>
                <a:pPr marL="173736" lvl="1" indent="0">
                  <a:buNone/>
                </a:pPr>
                <a:r>
                  <a:rPr lang="de-AT" dirty="0"/>
                  <a:t>	</a:t>
                </a:r>
                <a14:m>
                  <m:oMath xmlns:m="http://schemas.openxmlformats.org/officeDocument/2006/math">
                    <m:r>
                      <a:rPr lang="de-AT" i="1" dirty="0" smtClean="0">
                        <a:latin typeface="Cambria Math" panose="02040503050406030204" pitchFamily="18" charset="0"/>
                      </a:rPr>
                      <m:t>𝐶</m:t>
                    </m:r>
                    <m:r>
                      <a:rPr lang="de-AT" i="1" baseline="-25000" dirty="0">
                        <a:latin typeface="Cambria Math" panose="02040503050406030204" pitchFamily="18" charset="0"/>
                      </a:rPr>
                      <m:t>1</m:t>
                    </m:r>
                    <m:r>
                      <a:rPr lang="de-AT" i="1" dirty="0">
                        <a:latin typeface="Cambria Math" panose="02040503050406030204" pitchFamily="18" charset="0"/>
                      </a:rPr>
                      <m:t> ∗ </m:t>
                    </m:r>
                    <m:r>
                      <a:rPr lang="de-AT" i="1" dirty="0" smtClean="0">
                        <a:latin typeface="Cambria Math" panose="02040503050406030204" pitchFamily="18" charset="0"/>
                      </a:rPr>
                      <m:t>𝐶</m:t>
                    </m:r>
                    <m:r>
                      <a:rPr lang="de-AT" i="1" baseline="-25000" dirty="0" smtClean="0">
                        <a:latin typeface="Cambria Math" panose="02040503050406030204" pitchFamily="18" charset="0"/>
                      </a:rPr>
                      <m:t>2</m:t>
                    </m:r>
                    <m:r>
                      <a:rPr lang="de-AT" i="1" dirty="0" smtClean="0">
                        <a:latin typeface="Cambria Math" panose="02040503050406030204" pitchFamily="18" charset="0"/>
                      </a:rPr>
                      <m:t> </m:t>
                    </m:r>
                    <m:r>
                      <a:rPr lang="de-AT" i="1" dirty="0">
                        <a:latin typeface="Cambria Math" panose="02040503050406030204" pitchFamily="18" charset="0"/>
                      </a:rPr>
                      <m:t>= </m:t>
                    </m:r>
                    <m:d>
                      <m:dPr>
                        <m:ctrlPr>
                          <a:rPr lang="de-AT" i="1" dirty="0">
                            <a:latin typeface="Cambria Math" panose="02040503050406030204" pitchFamily="18" charset="0"/>
                          </a:rPr>
                        </m:ctrlPr>
                      </m:dPr>
                      <m:e>
                        <m:r>
                          <a:rPr lang="de-AT" i="1" dirty="0">
                            <a:latin typeface="Cambria Math" panose="02040503050406030204" pitchFamily="18" charset="0"/>
                          </a:rPr>
                          <m:t>𝑚</m:t>
                        </m:r>
                        <m:r>
                          <a:rPr lang="de-AT" i="1" baseline="-25000" dirty="0">
                            <a:latin typeface="Cambria Math" panose="02040503050406030204" pitchFamily="18" charset="0"/>
                          </a:rPr>
                          <m:t>1</m:t>
                        </m:r>
                        <m:r>
                          <a:rPr lang="de-AT" i="1" baseline="30000" dirty="0" smtClean="0">
                            <a:solidFill>
                              <a:schemeClr val="accent5">
                                <a:lumMod val="75000"/>
                              </a:schemeClr>
                            </a:solidFill>
                            <a:latin typeface="Cambria Math" panose="02040503050406030204" pitchFamily="18" charset="0"/>
                          </a:rPr>
                          <m:t>𝑒</m:t>
                        </m:r>
                        <m:r>
                          <a:rPr lang="de-AT" dirty="0">
                            <a:latin typeface="Cambria Math" panose="02040503050406030204" pitchFamily="18" charset="0"/>
                          </a:rPr>
                          <m:t>(</m:t>
                        </m:r>
                        <m:r>
                          <a:rPr lang="de-AT" dirty="0" err="1">
                            <a:latin typeface="Cambria Math" panose="02040503050406030204" pitchFamily="18" charset="0"/>
                          </a:rPr>
                          <m:t>𝑚𝑜𝑑</m:t>
                        </m:r>
                        <m:r>
                          <a:rPr lang="de-AT" dirty="0">
                            <a:latin typeface="Cambria Math" panose="02040503050406030204" pitchFamily="18" charset="0"/>
                          </a:rPr>
                          <m:t> </m:t>
                        </m:r>
                        <m:r>
                          <a:rPr lang="de-AT" dirty="0">
                            <a:latin typeface="Cambria Math" panose="02040503050406030204" pitchFamily="18" charset="0"/>
                          </a:rPr>
                          <m:t>𝑁</m:t>
                        </m:r>
                        <m:r>
                          <a:rPr lang="de-AT" dirty="0">
                            <a:latin typeface="Cambria Math" panose="02040503050406030204" pitchFamily="18" charset="0"/>
                          </a:rPr>
                          <m:t>)</m:t>
                        </m:r>
                        <m:r>
                          <m:rPr>
                            <m:nor/>
                          </m:rPr>
                          <a:rPr lang="de-AT" dirty="0"/>
                          <m:t> </m:t>
                        </m:r>
                      </m:e>
                    </m:d>
                    <m:r>
                      <a:rPr lang="de-AT" i="1" dirty="0">
                        <a:latin typeface="Cambria Math" panose="02040503050406030204" pitchFamily="18" charset="0"/>
                      </a:rPr>
                      <m:t>∗ </m:t>
                    </m:r>
                    <m:d>
                      <m:dPr>
                        <m:ctrlPr>
                          <a:rPr lang="de-AT" i="1" dirty="0" smtClean="0">
                            <a:latin typeface="Cambria Math" panose="02040503050406030204" pitchFamily="18" charset="0"/>
                          </a:rPr>
                        </m:ctrlPr>
                      </m:dPr>
                      <m:e>
                        <m:r>
                          <a:rPr lang="de-AT" i="1" dirty="0" smtClean="0">
                            <a:latin typeface="Cambria Math" panose="02040503050406030204" pitchFamily="18" charset="0"/>
                          </a:rPr>
                          <m:t>𝑚</m:t>
                        </m:r>
                        <m:r>
                          <a:rPr lang="de-AT" i="1" baseline="-25000" dirty="0" smtClean="0">
                            <a:latin typeface="Cambria Math" panose="02040503050406030204" pitchFamily="18" charset="0"/>
                          </a:rPr>
                          <m:t>2</m:t>
                        </m:r>
                        <m:r>
                          <a:rPr lang="de-AT" i="1" baseline="30000" dirty="0" smtClean="0">
                            <a:solidFill>
                              <a:schemeClr val="accent5">
                                <a:lumMod val="75000"/>
                              </a:schemeClr>
                            </a:solidFill>
                            <a:latin typeface="Cambria Math" panose="02040503050406030204" pitchFamily="18" charset="0"/>
                          </a:rPr>
                          <m:t>𝑒</m:t>
                        </m:r>
                        <m:r>
                          <a:rPr lang="de-AT" dirty="0">
                            <a:latin typeface="Cambria Math" panose="02040503050406030204" pitchFamily="18" charset="0"/>
                          </a:rPr>
                          <m:t>(</m:t>
                        </m:r>
                        <m:r>
                          <a:rPr lang="de-AT" dirty="0" err="1">
                            <a:latin typeface="Cambria Math" panose="02040503050406030204" pitchFamily="18" charset="0"/>
                          </a:rPr>
                          <m:t>𝑚𝑜𝑑</m:t>
                        </m:r>
                        <m:r>
                          <a:rPr lang="de-AT" dirty="0">
                            <a:latin typeface="Cambria Math" panose="02040503050406030204" pitchFamily="18" charset="0"/>
                          </a:rPr>
                          <m:t> </m:t>
                        </m:r>
                        <m:r>
                          <a:rPr lang="de-AT" dirty="0">
                            <a:latin typeface="Cambria Math" panose="02040503050406030204" pitchFamily="18" charset="0"/>
                          </a:rPr>
                          <m:t>𝑁</m:t>
                        </m:r>
                        <m:r>
                          <a:rPr lang="de-AT" dirty="0">
                            <a:latin typeface="Cambria Math" panose="02040503050406030204" pitchFamily="18" charset="0"/>
                          </a:rPr>
                          <m:t>)</m:t>
                        </m:r>
                        <m:r>
                          <m:rPr>
                            <m:nor/>
                          </m:rPr>
                          <a:rPr lang="de-AT" dirty="0"/>
                          <m:t> </m:t>
                        </m:r>
                      </m:e>
                    </m:d>
                    <m:r>
                      <a:rPr lang="de-AT" i="1" dirty="0">
                        <a:latin typeface="Cambria Math" panose="02040503050406030204" pitchFamily="18" charset="0"/>
                      </a:rPr>
                      <m:t>=</m:t>
                    </m:r>
                    <m:sSup>
                      <m:sSupPr>
                        <m:ctrlPr>
                          <a:rPr lang="de-AT" b="0" i="1" dirty="0" smtClean="0">
                            <a:latin typeface="Cambria Math" panose="02040503050406030204" pitchFamily="18" charset="0"/>
                          </a:rPr>
                        </m:ctrlPr>
                      </m:sSupPr>
                      <m:e>
                        <m:d>
                          <m:dPr>
                            <m:ctrlPr>
                              <a:rPr lang="de-AT" b="0" i="1" dirty="0" smtClean="0">
                                <a:latin typeface="Cambria Math" panose="02040503050406030204" pitchFamily="18" charset="0"/>
                              </a:rPr>
                            </m:ctrlPr>
                          </m:dPr>
                          <m:e>
                            <m:r>
                              <a:rPr lang="de-AT" i="1" dirty="0" smtClean="0">
                                <a:latin typeface="Cambria Math" panose="02040503050406030204" pitchFamily="18" charset="0"/>
                              </a:rPr>
                              <m:t>𝑚</m:t>
                            </m:r>
                            <m:r>
                              <a:rPr lang="de-AT" i="1" baseline="-25000" dirty="0" smtClean="0">
                                <a:latin typeface="Cambria Math" panose="02040503050406030204" pitchFamily="18" charset="0"/>
                              </a:rPr>
                              <m:t>1</m:t>
                            </m:r>
                            <m:r>
                              <a:rPr lang="de-AT" i="1" dirty="0" smtClean="0">
                                <a:latin typeface="Cambria Math" panose="02040503050406030204" pitchFamily="18" charset="0"/>
                              </a:rPr>
                              <m:t>𝑚</m:t>
                            </m:r>
                            <m:r>
                              <a:rPr lang="de-AT" i="1" baseline="-25000" dirty="0" smtClean="0">
                                <a:latin typeface="Cambria Math" panose="02040503050406030204" pitchFamily="18" charset="0"/>
                              </a:rPr>
                              <m:t>2</m:t>
                            </m:r>
                            <m:r>
                              <a:rPr lang="de-AT" i="1" dirty="0">
                                <a:latin typeface="Cambria Math" panose="02040503050406030204" pitchFamily="18" charset="0"/>
                              </a:rPr>
                              <m:t> </m:t>
                            </m:r>
                          </m:e>
                        </m:d>
                      </m:e>
                      <m:sup>
                        <m:r>
                          <a:rPr lang="de-AT" b="0" i="1" dirty="0" smtClean="0">
                            <a:solidFill>
                              <a:schemeClr val="accent5">
                                <a:lumMod val="75000"/>
                              </a:schemeClr>
                            </a:solidFill>
                            <a:latin typeface="Cambria Math" panose="02040503050406030204" pitchFamily="18" charset="0"/>
                          </a:rPr>
                          <m:t>𝑒</m:t>
                        </m:r>
                      </m:sup>
                    </m:sSup>
                    <m:r>
                      <a:rPr lang="de-AT" dirty="0">
                        <a:latin typeface="Cambria Math" panose="02040503050406030204" pitchFamily="18" charset="0"/>
                      </a:rPr>
                      <m:t>(</m:t>
                    </m:r>
                    <m:r>
                      <a:rPr lang="de-AT" dirty="0" err="1">
                        <a:latin typeface="Cambria Math" panose="02040503050406030204" pitchFamily="18" charset="0"/>
                      </a:rPr>
                      <m:t>𝑚𝑜𝑑</m:t>
                    </m:r>
                    <m:r>
                      <a:rPr lang="de-AT" dirty="0">
                        <a:latin typeface="Cambria Math" panose="02040503050406030204" pitchFamily="18" charset="0"/>
                      </a:rPr>
                      <m:t> </m:t>
                    </m:r>
                    <m:r>
                      <a:rPr lang="de-AT" dirty="0">
                        <a:latin typeface="Cambria Math" panose="02040503050406030204" pitchFamily="18" charset="0"/>
                      </a:rPr>
                      <m:t>𝑁</m:t>
                    </m:r>
                    <m:r>
                      <a:rPr lang="de-AT" dirty="0">
                        <a:latin typeface="Cambria Math" panose="02040503050406030204" pitchFamily="18" charset="0"/>
                      </a:rPr>
                      <m:t>)</m:t>
                    </m:r>
                  </m:oMath>
                </a14:m>
                <a:endParaRPr lang="de-AT" dirty="0"/>
              </a:p>
              <a:p>
                <a:pPr marL="0" indent="-356616">
                  <a:buNone/>
                </a:pPr>
                <a:endParaRPr lang="de-AT" dirty="0"/>
              </a:p>
              <a:p>
                <a:r>
                  <a:rPr lang="de-AT" i="0" dirty="0"/>
                  <a:t>Wird dies nun mit dem 2. RSA-Schlüssel (</a:t>
                </a:r>
                <a14:m>
                  <m:oMath xmlns:m="http://schemas.openxmlformats.org/officeDocument/2006/math">
                    <m:r>
                      <a:rPr lang="de-AT" i="1" dirty="0" smtClean="0">
                        <a:solidFill>
                          <a:srgbClr val="C00000"/>
                        </a:solidFill>
                        <a:latin typeface="Cambria Math" panose="02040503050406030204" pitchFamily="18" charset="0"/>
                      </a:rPr>
                      <m:t>𝑑</m:t>
                    </m:r>
                    <m:r>
                      <a:rPr lang="de-AT" i="1" dirty="0" err="1">
                        <a:latin typeface="Cambria Math" panose="02040503050406030204" pitchFamily="18" charset="0"/>
                      </a:rPr>
                      <m:t>,</m:t>
                    </m:r>
                    <m:r>
                      <a:rPr lang="de-AT" i="1" dirty="0" err="1">
                        <a:latin typeface="Cambria Math" panose="02040503050406030204" pitchFamily="18" charset="0"/>
                      </a:rPr>
                      <m:t>𝑁</m:t>
                    </m:r>
                  </m:oMath>
                </a14:m>
                <a:r>
                  <a:rPr lang="de-AT" i="0" dirty="0"/>
                  <a:t>) </a:t>
                </a:r>
                <a:r>
                  <a:rPr lang="de-AT" dirty="0"/>
                  <a:t>entschlüsselt erhalten wir die Restklasse der Produkte der </a:t>
                </a:r>
                <a:r>
                  <a:rPr lang="de-AT" dirty="0" err="1"/>
                  <a:t>Plaintexte</a:t>
                </a:r>
                <a:r>
                  <a:rPr lang="de-AT" dirty="0"/>
                  <a:t>.</a:t>
                </a:r>
                <a:br>
                  <a:rPr lang="de-AT" dirty="0"/>
                </a:br>
                <a:endParaRPr lang="de-AT" sz="1200" i="1" dirty="0">
                  <a:latin typeface="Cambria Math" panose="02040503050406030204" pitchFamily="18" charset="0"/>
                </a:endParaRPr>
              </a:p>
              <a:p>
                <a:pPr marL="0" indent="-356616">
                  <a:buNone/>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m:t>
                      </m:r>
                      <m:r>
                        <a:rPr lang="de-AT" i="1" dirty="0" smtClean="0">
                          <a:latin typeface="Cambria Math" panose="02040503050406030204" pitchFamily="18" charset="0"/>
                        </a:rPr>
                        <m:t>𝑚</m:t>
                      </m:r>
                      <m:r>
                        <a:rPr lang="de-AT" i="1" baseline="-25000" dirty="0" smtClean="0">
                          <a:latin typeface="Cambria Math" panose="02040503050406030204" pitchFamily="18" charset="0"/>
                        </a:rPr>
                        <m:t>1</m:t>
                      </m:r>
                      <m:r>
                        <a:rPr lang="de-AT" i="1" dirty="0" smtClean="0">
                          <a:latin typeface="Cambria Math" panose="02040503050406030204" pitchFamily="18" charset="0"/>
                        </a:rPr>
                        <m:t>𝑚</m:t>
                      </m:r>
                      <m:r>
                        <a:rPr lang="de-AT" i="1" baseline="-25000" dirty="0" smtClean="0">
                          <a:latin typeface="Cambria Math" panose="02040503050406030204" pitchFamily="18" charset="0"/>
                        </a:rPr>
                        <m:t>2</m:t>
                      </m:r>
                      <m:r>
                        <a:rPr lang="de-AT" i="1" baseline="30000" dirty="0" smtClean="0">
                          <a:solidFill>
                            <a:schemeClr val="accent5">
                              <a:lumMod val="75000"/>
                            </a:schemeClr>
                          </a:solidFill>
                          <a:latin typeface="Cambria Math" panose="02040503050406030204" pitchFamily="18" charset="0"/>
                        </a:rPr>
                        <m:t>𝑒</m:t>
                      </m:r>
                      <m:r>
                        <a:rPr lang="de-AT" i="1" dirty="0" smtClean="0">
                          <a:latin typeface="Cambria Math" panose="02040503050406030204" pitchFamily="18" charset="0"/>
                        </a:rPr>
                        <m:t> (</m:t>
                      </m:r>
                      <m:r>
                        <a:rPr lang="de-AT" i="1" dirty="0" err="1" smtClean="0">
                          <a:latin typeface="Cambria Math" panose="02040503050406030204" pitchFamily="18" charset="0"/>
                        </a:rPr>
                        <m:t>𝑚𝑜𝑑</m:t>
                      </m:r>
                      <m:r>
                        <a:rPr lang="de-AT" i="1" dirty="0" smtClean="0">
                          <a:latin typeface="Cambria Math" panose="02040503050406030204" pitchFamily="18" charset="0"/>
                        </a:rPr>
                        <m:t> </m:t>
                      </m:r>
                      <m:r>
                        <a:rPr lang="de-AT" i="1" dirty="0" smtClean="0">
                          <a:latin typeface="Cambria Math" panose="02040503050406030204" pitchFamily="18" charset="0"/>
                        </a:rPr>
                        <m:t>𝑁</m:t>
                      </m:r>
                      <m:r>
                        <a:rPr lang="de-AT" i="1" dirty="0" smtClean="0">
                          <a:latin typeface="Cambria Math" panose="02040503050406030204" pitchFamily="18" charset="0"/>
                        </a:rPr>
                        <m:t>))</m:t>
                      </m:r>
                      <m:r>
                        <a:rPr lang="de-AT" i="1" baseline="30000" dirty="0">
                          <a:solidFill>
                            <a:srgbClr val="C00000"/>
                          </a:solidFill>
                          <a:latin typeface="Cambria Math" panose="02040503050406030204" pitchFamily="18" charset="0"/>
                        </a:rPr>
                        <m:t>𝑑</m:t>
                      </m:r>
                      <m:r>
                        <a:rPr lang="de-AT" i="1" dirty="0">
                          <a:latin typeface="Cambria Math" panose="02040503050406030204" pitchFamily="18" charset="0"/>
                        </a:rPr>
                        <m:t> (</m:t>
                      </m:r>
                      <m:r>
                        <a:rPr lang="de-AT" i="1" dirty="0" err="1">
                          <a:latin typeface="Cambria Math" panose="02040503050406030204" pitchFamily="18" charset="0"/>
                        </a:rPr>
                        <m:t>𝑚𝑜𝑑</m:t>
                      </m:r>
                      <m:r>
                        <a:rPr lang="de-AT" i="1" dirty="0">
                          <a:latin typeface="Cambria Math" panose="02040503050406030204" pitchFamily="18" charset="0"/>
                        </a:rPr>
                        <m:t> </m:t>
                      </m:r>
                      <m:r>
                        <a:rPr lang="de-AT" i="1" dirty="0">
                          <a:latin typeface="Cambria Math" panose="02040503050406030204" pitchFamily="18" charset="0"/>
                        </a:rPr>
                        <m:t>𝑁</m:t>
                      </m:r>
                      <m:r>
                        <a:rPr lang="de-AT" i="1" dirty="0">
                          <a:latin typeface="Cambria Math" panose="02040503050406030204" pitchFamily="18" charset="0"/>
                        </a:rPr>
                        <m:t>) = </m:t>
                      </m:r>
                      <m:r>
                        <a:rPr lang="de-AT" i="1" dirty="0" smtClean="0">
                          <a:latin typeface="Cambria Math" panose="02040503050406030204" pitchFamily="18" charset="0"/>
                        </a:rPr>
                        <m:t>𝑚</m:t>
                      </m:r>
                      <m:r>
                        <a:rPr lang="de-AT" i="1" baseline="-25000" dirty="0" smtClean="0">
                          <a:latin typeface="Cambria Math" panose="02040503050406030204" pitchFamily="18" charset="0"/>
                        </a:rPr>
                        <m:t>1</m:t>
                      </m:r>
                      <m:r>
                        <a:rPr lang="de-AT" i="1" dirty="0" smtClean="0">
                          <a:latin typeface="Cambria Math" panose="02040503050406030204" pitchFamily="18" charset="0"/>
                        </a:rPr>
                        <m:t>𝑚</m:t>
                      </m:r>
                      <m:r>
                        <a:rPr lang="de-AT" i="1" baseline="-25000" dirty="0" smtClean="0">
                          <a:latin typeface="Cambria Math" panose="02040503050406030204" pitchFamily="18" charset="0"/>
                        </a:rPr>
                        <m:t>2</m:t>
                      </m:r>
                      <m:r>
                        <a:rPr lang="de-AT" i="1" dirty="0" smtClean="0">
                          <a:latin typeface="Cambria Math" panose="02040503050406030204" pitchFamily="18" charset="0"/>
                        </a:rPr>
                        <m:t> </m:t>
                      </m:r>
                      <m:r>
                        <a:rPr lang="de-AT" i="1" dirty="0">
                          <a:latin typeface="Cambria Math" panose="02040503050406030204" pitchFamily="18" charset="0"/>
                        </a:rPr>
                        <m:t>(</m:t>
                      </m:r>
                      <m:r>
                        <a:rPr lang="de-AT" i="1" dirty="0" err="1">
                          <a:latin typeface="Cambria Math" panose="02040503050406030204" pitchFamily="18" charset="0"/>
                        </a:rPr>
                        <m:t>𝑚𝑜𝑑</m:t>
                      </m:r>
                      <m:r>
                        <a:rPr lang="de-AT" i="1" dirty="0">
                          <a:latin typeface="Cambria Math" panose="02040503050406030204" pitchFamily="18" charset="0"/>
                        </a:rPr>
                        <m:t> </m:t>
                      </m:r>
                      <m:r>
                        <a:rPr lang="de-AT" i="1" dirty="0">
                          <a:latin typeface="Cambria Math" panose="02040503050406030204" pitchFamily="18" charset="0"/>
                        </a:rPr>
                        <m:t>𝑁</m:t>
                      </m:r>
                      <m:r>
                        <a:rPr lang="de-AT" i="1" dirty="0" smtClean="0">
                          <a:latin typeface="Cambria Math" panose="02040503050406030204" pitchFamily="18" charset="0"/>
                        </a:rPr>
                        <m:t>)</m:t>
                      </m:r>
                    </m:oMath>
                  </m:oMathPara>
                </a14:m>
                <a:endParaRPr lang="de-AT"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571" t="-1361" r="-952"/>
                </a:stretch>
              </a:blipFill>
            </p:spPr>
            <p:txBody>
              <a:bodyPr/>
              <a:lstStyle/>
              <a:p>
                <a:r>
                  <a:rPr lang="de-AT">
                    <a:noFill/>
                  </a:rPr>
                  <a:t> </a:t>
                </a:r>
              </a:p>
            </p:txBody>
          </p:sp>
        </mc:Fallback>
      </mc:AlternateContent>
    </p:spTree>
    <p:extLst>
      <p:ext uri="{BB962C8B-B14F-4D97-AF65-F5344CB8AC3E}">
        <p14:creationId xmlns:p14="http://schemas.microsoft.com/office/powerpoint/2010/main" val="43748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err="1"/>
              <a:t>Padded</a:t>
            </a:r>
            <a:r>
              <a:rPr lang="de-AT" dirty="0"/>
              <a:t> RSA - OAEP</a:t>
            </a:r>
          </a:p>
        </p:txBody>
      </p:sp>
      <p:sp>
        <p:nvSpPr>
          <p:cNvPr id="3" name="Inhaltsplatzhalter 2"/>
          <p:cNvSpPr>
            <a:spLocks noGrp="1"/>
          </p:cNvSpPr>
          <p:nvPr>
            <p:ph idx="1"/>
          </p:nvPr>
        </p:nvSpPr>
        <p:spPr/>
        <p:txBody>
          <a:bodyPr/>
          <a:lstStyle/>
          <a:p>
            <a:r>
              <a:rPr lang="de-AT" dirty="0"/>
              <a:t>Um den Determinismus von RSA, durch den ein </a:t>
            </a:r>
            <a:r>
              <a:rPr lang="de-AT" dirty="0" err="1"/>
              <a:t>Plaintext</a:t>
            </a:r>
            <a:r>
              <a:rPr lang="de-AT" dirty="0"/>
              <a:t> der mit gleichem Schlüssel verschlüsselt wird, zu umgehen, wird RSA im Regelfall „</a:t>
            </a:r>
            <a:r>
              <a:rPr lang="de-AT" dirty="0" err="1"/>
              <a:t>gepadded</a:t>
            </a:r>
            <a:r>
              <a:rPr lang="de-AT" dirty="0"/>
              <a:t>“. Hier wird die Nachricht bevor sie mit RSA verschlüsselt wird noch mit einem anderen Verfahren „vorbereitet“.</a:t>
            </a:r>
          </a:p>
          <a:p>
            <a:endParaRPr lang="de-AT" dirty="0"/>
          </a:p>
          <a:p>
            <a:r>
              <a:rPr lang="de-AT" dirty="0"/>
              <a:t>Wir betrachten das </a:t>
            </a:r>
            <a:r>
              <a:rPr lang="de-AT" b="1" dirty="0"/>
              <a:t>O</a:t>
            </a:r>
            <a:r>
              <a:rPr lang="de-AT" dirty="0"/>
              <a:t>ptimal </a:t>
            </a:r>
            <a:r>
              <a:rPr lang="de-AT" b="1" dirty="0" err="1"/>
              <a:t>A</a:t>
            </a:r>
            <a:r>
              <a:rPr lang="de-AT" dirty="0" err="1"/>
              <a:t>symmetric</a:t>
            </a:r>
            <a:r>
              <a:rPr lang="de-AT" dirty="0"/>
              <a:t> </a:t>
            </a:r>
            <a:r>
              <a:rPr lang="de-AT" b="1" dirty="0"/>
              <a:t>E</a:t>
            </a:r>
            <a:r>
              <a:rPr lang="de-AT" dirty="0"/>
              <a:t>ncryption </a:t>
            </a:r>
            <a:r>
              <a:rPr lang="de-AT" b="1" dirty="0" err="1"/>
              <a:t>P</a:t>
            </a:r>
            <a:r>
              <a:rPr lang="de-AT" dirty="0" err="1"/>
              <a:t>adding</a:t>
            </a:r>
            <a:r>
              <a:rPr lang="de-AT" dirty="0"/>
              <a:t>.</a:t>
            </a:r>
          </a:p>
        </p:txBody>
      </p:sp>
    </p:spTree>
    <p:extLst>
      <p:ext uri="{BB962C8B-B14F-4D97-AF65-F5344CB8AC3E}">
        <p14:creationId xmlns:p14="http://schemas.microsoft.com/office/powerpoint/2010/main" val="197940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Komponenten OAEP</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1898541" y="2271014"/>
                <a:ext cx="9012265" cy="4023360"/>
              </a:xfrm>
            </p:spPr>
            <p:txBody>
              <a:bodyPr>
                <a:normAutofit/>
              </a:bodyPr>
              <a:lstStyle/>
              <a:p>
                <a:pPr marL="0" indent="0">
                  <a:buNone/>
                </a:pPr>
                <a:r>
                  <a:rPr lang="de-AT" sz="2200" dirty="0"/>
                  <a:t>Originalnachricht in Bit (auf fixe Länge mit 0er aufgefüllt)</a:t>
                </a:r>
              </a:p>
              <a:p>
                <a:pPr marL="0" indent="0">
                  <a:buNone/>
                </a:pPr>
                <a:r>
                  <a:rPr lang="de-AT" sz="2200" dirty="0"/>
                  <a:t>Sicherungsblock (fixe Länge, gefüllt mit Zufallszahlen) </a:t>
                </a:r>
              </a:p>
              <a:p>
                <a:pPr marL="0" indent="0">
                  <a:buNone/>
                </a:pPr>
                <a:r>
                  <a:rPr lang="de-AT" sz="2200" dirty="0"/>
                  <a:t>Kryptographische Hashfunktion von </a:t>
                </a:r>
                <a14:m>
                  <m:oMath xmlns:m="http://schemas.openxmlformats.org/officeDocument/2006/math">
                    <m:r>
                      <a:rPr lang="de-AT" sz="2200" i="1" dirty="0" smtClean="0">
                        <a:latin typeface="Cambria Math" panose="02040503050406030204" pitchFamily="18" charset="0"/>
                      </a:rPr>
                      <m:t>|</m:t>
                    </m:r>
                    <m:r>
                      <a:rPr lang="de-AT" sz="2200" i="1" dirty="0" smtClean="0">
                        <a:latin typeface="Cambria Math" panose="02040503050406030204" pitchFamily="18" charset="0"/>
                      </a:rPr>
                      <m:t>𝑟</m:t>
                    </m:r>
                    <m:r>
                      <a:rPr lang="de-AT" sz="2200" i="1" dirty="0" smtClean="0">
                        <a:latin typeface="Cambria Math" panose="02040503050406030204" pitchFamily="18" charset="0"/>
                      </a:rPr>
                      <m:t>|</m:t>
                    </m:r>
                  </m:oMath>
                </a14:m>
                <a:r>
                  <a:rPr lang="de-AT" sz="2200" dirty="0"/>
                  <a:t> auf </a:t>
                </a:r>
                <a14:m>
                  <m:oMath xmlns:m="http://schemas.openxmlformats.org/officeDocument/2006/math">
                    <m:r>
                      <a:rPr lang="de-AT" sz="2200" i="1" dirty="0" smtClean="0">
                        <a:latin typeface="Cambria Math" panose="02040503050406030204" pitchFamily="18" charset="0"/>
                      </a:rPr>
                      <m:t>|</m:t>
                    </m:r>
                    <m:r>
                      <a:rPr lang="de-AT" sz="2200" i="1" dirty="0" smtClean="0">
                        <a:latin typeface="Cambria Math" panose="02040503050406030204" pitchFamily="18" charset="0"/>
                      </a:rPr>
                      <m:t>𝑚</m:t>
                    </m:r>
                    <m:r>
                      <a:rPr lang="de-AT" sz="2200" i="1" dirty="0" smtClean="0">
                        <a:latin typeface="Cambria Math" panose="02040503050406030204" pitchFamily="18" charset="0"/>
                      </a:rPr>
                      <m:t>|</m:t>
                    </m:r>
                  </m:oMath>
                </a14:m>
                <a:endParaRPr lang="de-AT" sz="2200" dirty="0"/>
              </a:p>
              <a:p>
                <a:pPr marL="0" indent="0">
                  <a:buNone/>
                </a:pPr>
                <a:r>
                  <a:rPr lang="de-AT" sz="2200" dirty="0"/>
                  <a:t>Kryptographische Hashfunktion von </a:t>
                </a:r>
                <a14:m>
                  <m:oMath xmlns:m="http://schemas.openxmlformats.org/officeDocument/2006/math">
                    <m:r>
                      <a:rPr lang="de-AT" sz="2200" i="1" dirty="0" smtClean="0">
                        <a:latin typeface="Cambria Math" panose="02040503050406030204" pitchFamily="18" charset="0"/>
                      </a:rPr>
                      <m:t>|</m:t>
                    </m:r>
                    <m:r>
                      <a:rPr lang="de-AT" sz="2200" i="1" dirty="0" smtClean="0">
                        <a:latin typeface="Cambria Math" panose="02040503050406030204" pitchFamily="18" charset="0"/>
                      </a:rPr>
                      <m:t>𝑚</m:t>
                    </m:r>
                    <m:r>
                      <a:rPr lang="de-AT" sz="2200" i="1" dirty="0" smtClean="0">
                        <a:latin typeface="Cambria Math" panose="02040503050406030204" pitchFamily="18" charset="0"/>
                      </a:rPr>
                      <m:t>|</m:t>
                    </m:r>
                  </m:oMath>
                </a14:m>
                <a:r>
                  <a:rPr lang="de-AT" sz="2200" dirty="0"/>
                  <a:t> auf </a:t>
                </a:r>
                <a14:m>
                  <m:oMath xmlns:m="http://schemas.openxmlformats.org/officeDocument/2006/math">
                    <m:r>
                      <a:rPr lang="de-AT" sz="2200" i="1" dirty="0" smtClean="0">
                        <a:latin typeface="Cambria Math" panose="02040503050406030204" pitchFamily="18" charset="0"/>
                      </a:rPr>
                      <m:t>|</m:t>
                    </m:r>
                    <m:r>
                      <a:rPr lang="de-AT" sz="2200" i="1" dirty="0" smtClean="0">
                        <a:latin typeface="Cambria Math" panose="02040503050406030204" pitchFamily="18" charset="0"/>
                      </a:rPr>
                      <m:t>𝑟</m:t>
                    </m:r>
                    <m:r>
                      <a:rPr lang="de-AT" sz="2200" i="1" dirty="0" smtClean="0">
                        <a:latin typeface="Cambria Math" panose="02040503050406030204" pitchFamily="18" charset="0"/>
                      </a:rPr>
                      <m:t>|</m:t>
                    </m:r>
                  </m:oMath>
                </a14:m>
                <a:endParaRPr lang="de-AT" sz="2200" dirty="0"/>
              </a:p>
              <a:p>
                <a:pPr marL="0" indent="0">
                  <a:buNone/>
                </a:pPr>
                <a:r>
                  <a:rPr lang="de-AT" sz="2200" dirty="0"/>
                  <a:t>Komponente von </a:t>
                </a:r>
                <a14:m>
                  <m:oMath xmlns:m="http://schemas.openxmlformats.org/officeDocument/2006/math">
                    <m:r>
                      <a:rPr lang="de-AT" sz="2200" i="1" dirty="0" smtClean="0">
                        <a:latin typeface="Cambria Math" panose="02040503050406030204" pitchFamily="18" charset="0"/>
                      </a:rPr>
                      <m:t>𝑚</m:t>
                    </m:r>
                    <m:r>
                      <a:rPr lang="de-AT" sz="2200" b="1" i="1" dirty="0" smtClean="0">
                        <a:latin typeface="Cambria Math" panose="02040503050406030204" pitchFamily="18" charset="0"/>
                      </a:rPr>
                      <m:t>ˈ</m:t>
                    </m:r>
                  </m:oMath>
                </a14:m>
                <a:endParaRPr lang="de-AT" sz="2200" dirty="0"/>
              </a:p>
              <a:p>
                <a:pPr marL="0" indent="0">
                  <a:buNone/>
                </a:pPr>
                <a:r>
                  <a:rPr lang="de-AT" sz="2200" dirty="0"/>
                  <a:t>Komponente von </a:t>
                </a:r>
                <a14:m>
                  <m:oMath xmlns:m="http://schemas.openxmlformats.org/officeDocument/2006/math">
                    <m:r>
                      <a:rPr lang="de-AT" sz="2200" i="1" dirty="0">
                        <a:latin typeface="Cambria Math" panose="02040503050406030204" pitchFamily="18" charset="0"/>
                      </a:rPr>
                      <m:t>𝑚</m:t>
                    </m:r>
                    <m:r>
                      <a:rPr lang="de-AT" sz="2200" b="1" i="1" dirty="0">
                        <a:latin typeface="Cambria Math" panose="02040503050406030204" pitchFamily="18" charset="0"/>
                      </a:rPr>
                      <m:t>ˈ</m:t>
                    </m:r>
                  </m:oMath>
                </a14:m>
                <a:endParaRPr lang="de-AT" sz="2200" dirty="0"/>
              </a:p>
              <a:p>
                <a:pPr marL="0" indent="0">
                  <a:buNone/>
                </a:pPr>
                <a:r>
                  <a:rPr lang="de-AT" sz="2200" dirty="0"/>
                  <a:t>Vorbereitete Nachricht die mit RSA verschlüsselt werden kann. </a:t>
                </a:r>
                <a14:m>
                  <m:oMath xmlns:m="http://schemas.openxmlformats.org/officeDocument/2006/math">
                    <m:r>
                      <a:rPr lang="de-AT" sz="2200" i="1" dirty="0" smtClean="0">
                        <a:latin typeface="Cambria Math" panose="02040503050406030204" pitchFamily="18" charset="0"/>
                      </a:rPr>
                      <m:t>(</m:t>
                    </m:r>
                    <m:r>
                      <a:rPr lang="de-AT" sz="2200" i="1" dirty="0" smtClean="0">
                        <a:latin typeface="Cambria Math" panose="02040503050406030204" pitchFamily="18" charset="0"/>
                      </a:rPr>
                      <m:t>𝑋</m:t>
                    </m:r>
                    <m:r>
                      <a:rPr lang="de-AT" sz="2200" i="1" dirty="0" smtClean="0">
                        <a:latin typeface="Cambria Math" panose="02040503050406030204" pitchFamily="18" charset="0"/>
                      </a:rPr>
                      <m:t> | </m:t>
                    </m:r>
                    <m:r>
                      <a:rPr lang="de-AT" sz="2200" i="1" dirty="0" smtClean="0">
                        <a:latin typeface="Cambria Math" panose="02040503050406030204" pitchFamily="18" charset="0"/>
                      </a:rPr>
                      <m:t>𝑌</m:t>
                    </m:r>
                    <m:r>
                      <a:rPr lang="de-AT" sz="2200" i="1" dirty="0" smtClean="0">
                        <a:latin typeface="Cambria Math" panose="02040503050406030204" pitchFamily="18" charset="0"/>
                      </a:rPr>
                      <m:t>)</m:t>
                    </m:r>
                  </m:oMath>
                </a14:m>
                <a:endParaRPr lang="de-AT" sz="2200" dirty="0"/>
              </a:p>
              <a:p>
                <a:pPr marL="0" indent="0">
                  <a:buNone/>
                </a:pPr>
                <a:endParaRPr lang="de-AT" sz="220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1898541" y="2271014"/>
                <a:ext cx="9012265" cy="4023360"/>
              </a:xfrm>
              <a:blipFill>
                <a:blip r:embed="rId2"/>
                <a:stretch>
                  <a:fillRect l="-879" t="-1515"/>
                </a:stretch>
              </a:blipFill>
            </p:spPr>
            <p:txBody>
              <a:bodyPr/>
              <a:lstStyle/>
              <a:p>
                <a:r>
                  <a:rPr lang="de-AT">
                    <a:noFill/>
                  </a:rPr>
                  <a:t> </a:t>
                </a:r>
              </a:p>
            </p:txBody>
          </p:sp>
        </mc:Fallback>
      </mc:AlternateContent>
      <p:sp>
        <p:nvSpPr>
          <p:cNvPr id="4" name="Rechteck 3"/>
          <p:cNvSpPr/>
          <p:nvPr/>
        </p:nvSpPr>
        <p:spPr>
          <a:xfrm>
            <a:off x="929894" y="2286001"/>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m</a:t>
            </a:r>
          </a:p>
        </p:txBody>
      </p:sp>
      <p:sp>
        <p:nvSpPr>
          <p:cNvPr id="5" name="Rechteck 4"/>
          <p:cNvSpPr/>
          <p:nvPr/>
        </p:nvSpPr>
        <p:spPr>
          <a:xfrm>
            <a:off x="927314" y="2771609"/>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r</a:t>
            </a:r>
          </a:p>
        </p:txBody>
      </p:sp>
      <p:sp>
        <p:nvSpPr>
          <p:cNvPr id="6" name="Rechteck 5"/>
          <p:cNvSpPr/>
          <p:nvPr/>
        </p:nvSpPr>
        <p:spPr>
          <a:xfrm>
            <a:off x="937643" y="4680500"/>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Y</a:t>
            </a:r>
          </a:p>
        </p:txBody>
      </p:sp>
      <p:sp>
        <p:nvSpPr>
          <p:cNvPr id="7" name="Rechteck 6"/>
          <p:cNvSpPr/>
          <p:nvPr/>
        </p:nvSpPr>
        <p:spPr>
          <a:xfrm>
            <a:off x="927306" y="5150611"/>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m</a:t>
            </a:r>
            <a:r>
              <a:rPr lang="de-AT" b="1" dirty="0">
                <a:solidFill>
                  <a:schemeClr val="tx1"/>
                </a:solidFill>
              </a:rPr>
              <a:t>ˈ</a:t>
            </a:r>
            <a:endParaRPr lang="de-AT" b="1" dirty="0">
              <a:solidFill>
                <a:schemeClr val="tx1"/>
              </a:solidFill>
              <a:latin typeface="Arial" pitchFamily="34" charset="0"/>
              <a:cs typeface="Arial" pitchFamily="34" charset="0"/>
            </a:endParaRPr>
          </a:p>
        </p:txBody>
      </p:sp>
      <p:sp>
        <p:nvSpPr>
          <p:cNvPr id="8" name="Rechteck 7"/>
          <p:cNvSpPr/>
          <p:nvPr/>
        </p:nvSpPr>
        <p:spPr>
          <a:xfrm>
            <a:off x="927314" y="4220707"/>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X</a:t>
            </a:r>
          </a:p>
        </p:txBody>
      </p:sp>
      <p:sp>
        <p:nvSpPr>
          <p:cNvPr id="10" name="Ellipse 9"/>
          <p:cNvSpPr/>
          <p:nvPr/>
        </p:nvSpPr>
        <p:spPr>
          <a:xfrm>
            <a:off x="1020304" y="3200399"/>
            <a:ext cx="526942" cy="433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G</a:t>
            </a:r>
          </a:p>
        </p:txBody>
      </p:sp>
      <p:sp>
        <p:nvSpPr>
          <p:cNvPr id="12" name="Ellipse 11"/>
          <p:cNvSpPr/>
          <p:nvPr/>
        </p:nvSpPr>
        <p:spPr>
          <a:xfrm>
            <a:off x="1022884" y="3704092"/>
            <a:ext cx="526942" cy="433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H</a:t>
            </a:r>
          </a:p>
        </p:txBody>
      </p:sp>
    </p:spTree>
    <p:extLst>
      <p:ext uri="{BB962C8B-B14F-4D97-AF65-F5344CB8AC3E}">
        <p14:creationId xmlns:p14="http://schemas.microsoft.com/office/powerpoint/2010/main" val="2054553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Komponenten OAEP</a:t>
            </a:r>
          </a:p>
        </p:txBody>
      </p:sp>
      <p:sp>
        <p:nvSpPr>
          <p:cNvPr id="3" name="Inhaltsplatzhalter 2"/>
          <p:cNvSpPr>
            <a:spLocks noGrp="1"/>
          </p:cNvSpPr>
          <p:nvPr>
            <p:ph idx="1"/>
          </p:nvPr>
        </p:nvSpPr>
        <p:spPr>
          <a:xfrm>
            <a:off x="1898541" y="2271014"/>
            <a:ext cx="9012265" cy="4023360"/>
          </a:xfrm>
        </p:spPr>
        <p:txBody>
          <a:bodyPr>
            <a:normAutofit/>
          </a:bodyPr>
          <a:lstStyle/>
          <a:p>
            <a:pPr marL="0" indent="0">
              <a:buNone/>
            </a:pPr>
            <a:r>
              <a:rPr lang="de-AT" sz="2200" dirty="0"/>
              <a:t>Sender bekannt</a:t>
            </a:r>
          </a:p>
          <a:p>
            <a:pPr marL="0" indent="0">
              <a:buNone/>
            </a:pPr>
            <a:r>
              <a:rPr lang="de-AT" sz="2200" dirty="0"/>
              <a:t> </a:t>
            </a:r>
          </a:p>
          <a:p>
            <a:pPr marL="0" indent="0">
              <a:buNone/>
            </a:pPr>
            <a:r>
              <a:rPr lang="de-AT" sz="2200" dirty="0"/>
              <a:t>Sender &amp; Empfänger bekannt (Optimalfall)</a:t>
            </a:r>
          </a:p>
          <a:p>
            <a:pPr marL="0" indent="0">
              <a:buNone/>
            </a:pPr>
            <a:endParaRPr lang="de-AT" sz="2200" dirty="0"/>
          </a:p>
          <a:p>
            <a:pPr marL="0" indent="0">
              <a:buNone/>
            </a:pPr>
            <a:r>
              <a:rPr lang="de-AT" sz="2200" dirty="0"/>
              <a:t>Teil der verschickten Nachricht </a:t>
            </a:r>
          </a:p>
          <a:p>
            <a:pPr marL="0" indent="0">
              <a:buNone/>
            </a:pPr>
            <a:endParaRPr lang="de-AT" sz="2200" dirty="0"/>
          </a:p>
        </p:txBody>
      </p:sp>
      <p:sp>
        <p:nvSpPr>
          <p:cNvPr id="4" name="Rechteck 3"/>
          <p:cNvSpPr/>
          <p:nvPr/>
        </p:nvSpPr>
        <p:spPr>
          <a:xfrm>
            <a:off x="929894" y="2286001"/>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m</a:t>
            </a:r>
          </a:p>
        </p:txBody>
      </p:sp>
      <p:sp>
        <p:nvSpPr>
          <p:cNvPr id="5" name="Rechteck 4"/>
          <p:cNvSpPr/>
          <p:nvPr/>
        </p:nvSpPr>
        <p:spPr>
          <a:xfrm>
            <a:off x="927314" y="2771609"/>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r</a:t>
            </a:r>
          </a:p>
        </p:txBody>
      </p:sp>
      <p:sp>
        <p:nvSpPr>
          <p:cNvPr id="6" name="Rechteck 5"/>
          <p:cNvSpPr/>
          <p:nvPr/>
        </p:nvSpPr>
        <p:spPr>
          <a:xfrm>
            <a:off x="937643" y="4680500"/>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Y</a:t>
            </a:r>
          </a:p>
        </p:txBody>
      </p:sp>
      <p:sp>
        <p:nvSpPr>
          <p:cNvPr id="7" name="Rechteck 6"/>
          <p:cNvSpPr/>
          <p:nvPr/>
        </p:nvSpPr>
        <p:spPr>
          <a:xfrm>
            <a:off x="927306" y="5150611"/>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m</a:t>
            </a:r>
            <a:r>
              <a:rPr lang="de-AT" b="1" dirty="0">
                <a:solidFill>
                  <a:schemeClr val="tx1"/>
                </a:solidFill>
              </a:rPr>
              <a:t>ˈ</a:t>
            </a:r>
            <a:endParaRPr lang="de-AT" b="1" dirty="0">
              <a:solidFill>
                <a:schemeClr val="tx1"/>
              </a:solidFill>
              <a:latin typeface="Arial" pitchFamily="34" charset="0"/>
              <a:cs typeface="Arial" pitchFamily="34" charset="0"/>
            </a:endParaRPr>
          </a:p>
        </p:txBody>
      </p:sp>
      <p:sp>
        <p:nvSpPr>
          <p:cNvPr id="8" name="Rechteck 7"/>
          <p:cNvSpPr/>
          <p:nvPr/>
        </p:nvSpPr>
        <p:spPr>
          <a:xfrm>
            <a:off x="927314" y="4220707"/>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X</a:t>
            </a:r>
          </a:p>
        </p:txBody>
      </p:sp>
      <p:sp>
        <p:nvSpPr>
          <p:cNvPr id="10" name="Ellipse 9"/>
          <p:cNvSpPr/>
          <p:nvPr/>
        </p:nvSpPr>
        <p:spPr>
          <a:xfrm>
            <a:off x="1020304" y="3200399"/>
            <a:ext cx="526942" cy="433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G</a:t>
            </a:r>
          </a:p>
        </p:txBody>
      </p:sp>
      <p:sp>
        <p:nvSpPr>
          <p:cNvPr id="12" name="Ellipse 11"/>
          <p:cNvSpPr/>
          <p:nvPr/>
        </p:nvSpPr>
        <p:spPr>
          <a:xfrm>
            <a:off x="1022884" y="3704092"/>
            <a:ext cx="526942" cy="433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H</a:t>
            </a:r>
          </a:p>
        </p:txBody>
      </p:sp>
      <p:cxnSp>
        <p:nvCxnSpPr>
          <p:cNvPr id="11" name="Gerade Verbindung 10"/>
          <p:cNvCxnSpPr/>
          <p:nvPr/>
        </p:nvCxnSpPr>
        <p:spPr>
          <a:xfrm>
            <a:off x="929894" y="4176789"/>
            <a:ext cx="100351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935063" y="3166839"/>
            <a:ext cx="100351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6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Ablauf OAEP - Verschlüsselung</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1340603" y="2641422"/>
                <a:ext cx="3890075" cy="3631361"/>
              </a:xfrm>
            </p:spPr>
            <p:txBody>
              <a:bodyPr>
                <a:normAutofit/>
              </a:bodyPr>
              <a:lstStyle/>
              <a:p>
                <a:pPr marL="457200" indent="-457200">
                  <a:buAutoNum type="arabicPeriod"/>
                </a:pPr>
                <a14:m>
                  <m:oMath xmlns:m="http://schemas.openxmlformats.org/officeDocument/2006/math">
                    <m:r>
                      <a:rPr lang="de-AT" b="0" i="1" smtClean="0">
                        <a:latin typeface="Cambria Math" panose="02040503050406030204" pitchFamily="18" charset="0"/>
                      </a:rPr>
                      <m:t>𝑚</m:t>
                    </m:r>
                  </m:oMath>
                </a14:m>
                <a:r>
                  <a:rPr lang="de-AT" dirty="0"/>
                  <a:t> vorbereiten, </a:t>
                </a:r>
                <a14:m>
                  <m:oMath xmlns:m="http://schemas.openxmlformats.org/officeDocument/2006/math">
                    <m:r>
                      <a:rPr lang="de-AT" b="0" i="1" smtClean="0">
                        <a:latin typeface="Cambria Math" panose="02040503050406030204" pitchFamily="18" charset="0"/>
                      </a:rPr>
                      <m:t>𝑟</m:t>
                    </m:r>
                  </m:oMath>
                </a14:m>
                <a:r>
                  <a:rPr lang="de-AT" dirty="0"/>
                  <a:t> generieren</a:t>
                </a:r>
              </a:p>
              <a:p>
                <a:pPr marL="457200" indent="-457200">
                  <a:buAutoNum type="arabicPeriod"/>
                </a:pPr>
                <a14:m>
                  <m:oMath xmlns:m="http://schemas.openxmlformats.org/officeDocument/2006/math">
                    <m:r>
                      <a:rPr lang="de-AT" i="1" dirty="0" smtClean="0">
                        <a:latin typeface="Cambria Math" panose="02040503050406030204" pitchFamily="18" charset="0"/>
                      </a:rPr>
                      <m:t>𝑟</m:t>
                    </m:r>
                  </m:oMath>
                </a14:m>
                <a:r>
                  <a:rPr lang="de-AT" dirty="0"/>
                  <a:t> auf </a:t>
                </a:r>
                <a14:m>
                  <m:oMath xmlns:m="http://schemas.openxmlformats.org/officeDocument/2006/math">
                    <m:r>
                      <a:rPr lang="de-AT" i="1" dirty="0" smtClean="0">
                        <a:latin typeface="Cambria Math" panose="02040503050406030204" pitchFamily="18" charset="0"/>
                      </a:rPr>
                      <m:t>𝐺</m:t>
                    </m:r>
                    <m:r>
                      <a:rPr lang="de-AT" i="1" dirty="0" smtClean="0">
                        <a:latin typeface="Cambria Math" panose="02040503050406030204" pitchFamily="18" charset="0"/>
                      </a:rPr>
                      <m:t>(</m:t>
                    </m:r>
                    <m:r>
                      <a:rPr lang="de-AT" i="1" dirty="0" smtClean="0">
                        <a:latin typeface="Cambria Math" panose="02040503050406030204" pitchFamily="18" charset="0"/>
                      </a:rPr>
                      <m:t>𝑟</m:t>
                    </m:r>
                    <m:r>
                      <a:rPr lang="de-AT" i="1" dirty="0" smtClean="0">
                        <a:latin typeface="Cambria Math" panose="02040503050406030204" pitchFamily="18" charset="0"/>
                      </a:rPr>
                      <m:t>) </m:t>
                    </m:r>
                  </m:oMath>
                </a14:m>
                <a:r>
                  <a:rPr lang="de-AT" dirty="0" err="1"/>
                  <a:t>hashen</a:t>
                </a:r>
                <a:endParaRPr lang="de-AT" dirty="0"/>
              </a:p>
              <a:p>
                <a:pPr marL="457200" indent="-457200">
                  <a:buAutoNum type="arabicPeriod"/>
                </a:pPr>
                <a14:m>
                  <m:oMath xmlns:m="http://schemas.openxmlformats.org/officeDocument/2006/math">
                    <m:r>
                      <a:rPr lang="de-AT" b="0" i="1" smtClean="0">
                        <a:latin typeface="Cambria Math" panose="02040503050406030204" pitchFamily="18" charset="0"/>
                      </a:rPr>
                      <m:t>𝑋</m:t>
                    </m:r>
                  </m:oMath>
                </a14:m>
                <a:r>
                  <a:rPr lang="de-AT" dirty="0"/>
                  <a:t> aus </a:t>
                </a:r>
                <a14:m>
                  <m:oMath xmlns:m="http://schemas.openxmlformats.org/officeDocument/2006/math">
                    <m:r>
                      <a:rPr lang="de-AT" i="1" dirty="0" smtClean="0">
                        <a:latin typeface="Cambria Math" panose="02040503050406030204" pitchFamily="18" charset="0"/>
                      </a:rPr>
                      <m:t>𝑚</m:t>
                    </m:r>
                    <m:r>
                      <a:rPr lang="de-AT" i="1" dirty="0" smtClean="0">
                        <a:latin typeface="Cambria Math" panose="02040503050406030204" pitchFamily="18" charset="0"/>
                      </a:rPr>
                      <m:t> ⊕ </m:t>
                    </m:r>
                    <m:r>
                      <a:rPr lang="de-AT" i="1" dirty="0" smtClean="0">
                        <a:latin typeface="Cambria Math" panose="02040503050406030204" pitchFamily="18" charset="0"/>
                      </a:rPr>
                      <m:t>𝐺</m:t>
                    </m:r>
                    <m:r>
                      <a:rPr lang="de-AT" i="1" dirty="0" smtClean="0">
                        <a:latin typeface="Cambria Math" panose="02040503050406030204" pitchFamily="18" charset="0"/>
                      </a:rPr>
                      <m:t>(</m:t>
                    </m:r>
                    <m:r>
                      <a:rPr lang="de-AT" i="1" dirty="0" smtClean="0">
                        <a:latin typeface="Cambria Math" panose="02040503050406030204" pitchFamily="18" charset="0"/>
                      </a:rPr>
                      <m:t>𝑟</m:t>
                    </m:r>
                    <m:r>
                      <a:rPr lang="de-AT" i="1" dirty="0" smtClean="0">
                        <a:latin typeface="Cambria Math" panose="02040503050406030204" pitchFamily="18" charset="0"/>
                      </a:rPr>
                      <m:t>) </m:t>
                    </m:r>
                  </m:oMath>
                </a14:m>
                <a:r>
                  <a:rPr lang="de-AT" dirty="0"/>
                  <a:t>berechnen</a:t>
                </a:r>
              </a:p>
              <a:p>
                <a:pPr marL="457200" indent="-457200">
                  <a:buAutoNum type="arabicPeriod"/>
                </a:pPr>
                <a14:m>
                  <m:oMath xmlns:m="http://schemas.openxmlformats.org/officeDocument/2006/math">
                    <m:r>
                      <a:rPr lang="de-AT" b="0" i="1" smtClean="0">
                        <a:latin typeface="Cambria Math" panose="02040503050406030204" pitchFamily="18" charset="0"/>
                      </a:rPr>
                      <m:t>𝑋</m:t>
                    </m:r>
                  </m:oMath>
                </a14:m>
                <a:r>
                  <a:rPr lang="de-AT" dirty="0"/>
                  <a:t> auf </a:t>
                </a:r>
                <a14:m>
                  <m:oMath xmlns:m="http://schemas.openxmlformats.org/officeDocument/2006/math">
                    <m:r>
                      <a:rPr lang="de-AT" i="1" dirty="0" smtClean="0">
                        <a:latin typeface="Cambria Math" panose="02040503050406030204" pitchFamily="18" charset="0"/>
                      </a:rPr>
                      <m:t>𝐻</m:t>
                    </m:r>
                    <m:r>
                      <a:rPr lang="de-AT" i="1" dirty="0" smtClean="0">
                        <a:latin typeface="Cambria Math" panose="02040503050406030204" pitchFamily="18" charset="0"/>
                      </a:rPr>
                      <m:t>(</m:t>
                    </m:r>
                    <m:r>
                      <a:rPr lang="de-AT" i="1" dirty="0" smtClean="0">
                        <a:latin typeface="Cambria Math" panose="02040503050406030204" pitchFamily="18" charset="0"/>
                      </a:rPr>
                      <m:t>𝑋</m:t>
                    </m:r>
                    <m:r>
                      <a:rPr lang="de-AT" i="1" dirty="0" smtClean="0">
                        <a:latin typeface="Cambria Math" panose="02040503050406030204" pitchFamily="18" charset="0"/>
                      </a:rPr>
                      <m:t>)</m:t>
                    </m:r>
                  </m:oMath>
                </a14:m>
                <a:r>
                  <a:rPr lang="de-AT" dirty="0"/>
                  <a:t> </a:t>
                </a:r>
                <a:r>
                  <a:rPr lang="de-AT" dirty="0" err="1"/>
                  <a:t>hashen</a:t>
                </a:r>
                <a:endParaRPr lang="de-AT" dirty="0"/>
              </a:p>
              <a:p>
                <a:pPr marL="457200" indent="-457200">
                  <a:buAutoNum type="arabicPeriod"/>
                </a:pPr>
                <a14:m>
                  <m:oMath xmlns:m="http://schemas.openxmlformats.org/officeDocument/2006/math">
                    <m:r>
                      <a:rPr lang="de-AT" b="0" i="1" smtClean="0">
                        <a:latin typeface="Cambria Math" panose="02040503050406030204" pitchFamily="18" charset="0"/>
                      </a:rPr>
                      <m:t>𝑌</m:t>
                    </m:r>
                  </m:oMath>
                </a14:m>
                <a:r>
                  <a:rPr lang="de-AT" dirty="0"/>
                  <a:t> aus </a:t>
                </a:r>
                <a14:m>
                  <m:oMath xmlns:m="http://schemas.openxmlformats.org/officeDocument/2006/math">
                    <m:r>
                      <a:rPr lang="de-AT" i="1" dirty="0" smtClean="0">
                        <a:latin typeface="Cambria Math" panose="02040503050406030204" pitchFamily="18" charset="0"/>
                      </a:rPr>
                      <m:t>𝑟</m:t>
                    </m:r>
                    <m:r>
                      <a:rPr lang="de-AT" i="1" dirty="0" smtClean="0">
                        <a:latin typeface="Cambria Math" panose="02040503050406030204" pitchFamily="18" charset="0"/>
                      </a:rPr>
                      <m:t> ⊕ </m:t>
                    </m:r>
                    <m:r>
                      <a:rPr lang="de-AT" i="1" dirty="0" smtClean="0">
                        <a:latin typeface="Cambria Math" panose="02040503050406030204" pitchFamily="18" charset="0"/>
                      </a:rPr>
                      <m:t>𝐻</m:t>
                    </m:r>
                    <m:r>
                      <a:rPr lang="de-AT" i="1" dirty="0" smtClean="0">
                        <a:latin typeface="Cambria Math" panose="02040503050406030204" pitchFamily="18" charset="0"/>
                      </a:rPr>
                      <m:t>(</m:t>
                    </m:r>
                    <m:r>
                      <a:rPr lang="de-AT" i="1" dirty="0" smtClean="0">
                        <a:latin typeface="Cambria Math" panose="02040503050406030204" pitchFamily="18" charset="0"/>
                      </a:rPr>
                      <m:t>𝑋</m:t>
                    </m:r>
                    <m:r>
                      <a:rPr lang="de-AT" i="1" dirty="0" smtClean="0">
                        <a:latin typeface="Cambria Math" panose="02040503050406030204" pitchFamily="18" charset="0"/>
                      </a:rPr>
                      <m:t>) </m:t>
                    </m:r>
                  </m:oMath>
                </a14:m>
                <a:r>
                  <a:rPr lang="de-AT" dirty="0"/>
                  <a:t>berechnen</a:t>
                </a:r>
              </a:p>
              <a:p>
                <a:pPr marL="457200" indent="-457200">
                  <a:buFont typeface="Tw Cen MT" panose="020B0602020104020603" pitchFamily="34" charset="0"/>
                  <a:buAutoNum type="arabicPeriod"/>
                </a:pPr>
                <a14:m>
                  <m:oMath xmlns:m="http://schemas.openxmlformats.org/officeDocument/2006/math">
                    <m:r>
                      <a:rPr lang="de-AT" b="0" i="1" smtClean="0">
                        <a:latin typeface="Cambria Math" panose="02040503050406030204" pitchFamily="18" charset="0"/>
                      </a:rPr>
                      <m:t>𝑋</m:t>
                    </m:r>
                    <m:r>
                      <a:rPr lang="de-AT" b="0" i="1" smtClean="0">
                        <a:latin typeface="Cambria Math" panose="02040503050406030204" pitchFamily="18" charset="0"/>
                      </a:rPr>
                      <m:t>, </m:t>
                    </m:r>
                    <m:r>
                      <a:rPr lang="de-AT" b="0" i="1" smtClean="0">
                        <a:latin typeface="Cambria Math" panose="02040503050406030204" pitchFamily="18" charset="0"/>
                      </a:rPr>
                      <m:t>𝑌</m:t>
                    </m:r>
                  </m:oMath>
                </a14:m>
                <a:r>
                  <a:rPr lang="de-AT" dirty="0"/>
                  <a:t> zu </a:t>
                </a:r>
                <a14:m>
                  <m:oMath xmlns:m="http://schemas.openxmlformats.org/officeDocument/2006/math">
                    <m:r>
                      <a:rPr lang="de-AT" i="1" dirty="0" smtClean="0">
                        <a:latin typeface="Cambria Math" panose="02040503050406030204" pitchFamily="18" charset="0"/>
                      </a:rPr>
                      <m:t>𝑚</m:t>
                    </m:r>
                    <m:r>
                      <a:rPr lang="de-AT" b="1" i="1" dirty="0" smtClean="0">
                        <a:latin typeface="Cambria Math" panose="02040503050406030204" pitchFamily="18" charset="0"/>
                      </a:rPr>
                      <m:t>ˈ</m:t>
                    </m:r>
                  </m:oMath>
                </a14:m>
                <a:r>
                  <a:rPr lang="de-AT" b="1" dirty="0"/>
                  <a:t> </a:t>
                </a:r>
                <a:r>
                  <a:rPr lang="de-AT" dirty="0"/>
                  <a:t>konkatenieren</a:t>
                </a:r>
                <a:endParaRPr lang="de-AT" b="1" dirty="0">
                  <a:latin typeface="Arial" pitchFamily="34" charset="0"/>
                  <a:cs typeface="Arial" pitchFamily="34" charset="0"/>
                </a:endParaRPr>
              </a:p>
              <a:p>
                <a:pPr marL="457200" indent="-457200">
                  <a:buAutoNum type="arabicPeriod"/>
                </a:pPr>
                <a:endParaRPr lang="de-AT" dirty="0"/>
              </a:p>
              <a:p>
                <a:pPr marL="0" indent="0">
                  <a:buNone/>
                </a:pPr>
                <a:endParaRPr lang="de-AT"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1340603" y="2641422"/>
                <a:ext cx="3890075" cy="3631361"/>
              </a:xfrm>
              <a:blipFill>
                <a:blip r:embed="rId2"/>
                <a:stretch>
                  <a:fillRect l="-1567" t="-1342"/>
                </a:stretch>
              </a:blipFill>
            </p:spPr>
            <p:txBody>
              <a:bodyPr/>
              <a:lstStyle/>
              <a:p>
                <a:r>
                  <a:rPr lang="de-AT">
                    <a:noFill/>
                  </a:rPr>
                  <a:t> </a:t>
                </a:r>
              </a:p>
            </p:txBody>
          </p:sp>
        </mc:Fallback>
      </mc:AlternateContent>
      <p:cxnSp>
        <p:nvCxnSpPr>
          <p:cNvPr id="35" name="Gerade Verbindung mit Pfeil 34"/>
          <p:cNvCxnSpPr>
            <a:cxnSpLocks/>
            <a:endCxn id="6" idx="0"/>
          </p:cNvCxnSpPr>
          <p:nvPr/>
        </p:nvCxnSpPr>
        <p:spPr>
          <a:xfrm>
            <a:off x="9141415" y="4165167"/>
            <a:ext cx="0" cy="2738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 name="Gruppieren 8">
            <a:extLst>
              <a:ext uri="{FF2B5EF4-FFF2-40B4-BE49-F238E27FC236}">
                <a16:creationId xmlns:a16="http://schemas.microsoft.com/office/drawing/2014/main" id="{C402C34B-58EB-4CB9-98C6-A55536635EC8}"/>
              </a:ext>
            </a:extLst>
          </p:cNvPr>
          <p:cNvGrpSpPr/>
          <p:nvPr/>
        </p:nvGrpSpPr>
        <p:grpSpPr>
          <a:xfrm>
            <a:off x="6369790" y="2193009"/>
            <a:ext cx="3128086" cy="3431594"/>
            <a:chOff x="6369790" y="2193009"/>
            <a:chExt cx="3128086" cy="3431594"/>
          </a:xfrm>
        </p:grpSpPr>
        <p:sp>
          <p:nvSpPr>
            <p:cNvPr id="4" name="Rechteck 3"/>
            <p:cNvSpPr/>
            <p:nvPr/>
          </p:nvSpPr>
          <p:spPr>
            <a:xfrm>
              <a:off x="6369799" y="2193009"/>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m</a:t>
              </a:r>
            </a:p>
          </p:txBody>
        </p:sp>
        <p:sp>
          <p:nvSpPr>
            <p:cNvPr id="5" name="Rechteck 4"/>
            <p:cNvSpPr/>
            <p:nvPr/>
          </p:nvSpPr>
          <p:spPr>
            <a:xfrm>
              <a:off x="8784954" y="2193010"/>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r</a:t>
              </a:r>
            </a:p>
          </p:txBody>
        </p:sp>
        <p:sp>
          <p:nvSpPr>
            <p:cNvPr id="6" name="Rechteck 5"/>
            <p:cNvSpPr/>
            <p:nvPr/>
          </p:nvSpPr>
          <p:spPr>
            <a:xfrm>
              <a:off x="8784954" y="4438989"/>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Y</a:t>
              </a:r>
            </a:p>
          </p:txBody>
        </p:sp>
        <p:sp>
          <p:nvSpPr>
            <p:cNvPr id="7" name="Rechteck 6"/>
            <p:cNvSpPr/>
            <p:nvPr/>
          </p:nvSpPr>
          <p:spPr>
            <a:xfrm>
              <a:off x="7601915" y="5291390"/>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m</a:t>
              </a:r>
              <a:r>
                <a:rPr lang="de-AT" b="1" dirty="0">
                  <a:solidFill>
                    <a:schemeClr val="tx1"/>
                  </a:solidFill>
                </a:rPr>
                <a:t>ˈ</a:t>
              </a:r>
              <a:endParaRPr lang="de-AT" b="1" dirty="0">
                <a:solidFill>
                  <a:schemeClr val="tx1"/>
                </a:solidFill>
                <a:latin typeface="Arial" pitchFamily="34" charset="0"/>
                <a:cs typeface="Arial" pitchFamily="34" charset="0"/>
              </a:endParaRPr>
            </a:p>
          </p:txBody>
        </p:sp>
        <p:sp>
          <p:nvSpPr>
            <p:cNvPr id="8" name="Rechteck 7"/>
            <p:cNvSpPr/>
            <p:nvPr/>
          </p:nvSpPr>
          <p:spPr>
            <a:xfrm>
              <a:off x="6369790" y="3859071"/>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X</a:t>
              </a:r>
            </a:p>
          </p:txBody>
        </p:sp>
        <p:sp>
          <p:nvSpPr>
            <p:cNvPr id="10" name="Ellipse 9"/>
            <p:cNvSpPr/>
            <p:nvPr/>
          </p:nvSpPr>
          <p:spPr>
            <a:xfrm>
              <a:off x="7694905" y="3033792"/>
              <a:ext cx="526942" cy="433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G</a:t>
              </a:r>
            </a:p>
          </p:txBody>
        </p:sp>
        <p:sp>
          <p:nvSpPr>
            <p:cNvPr id="12" name="Ellipse 11"/>
            <p:cNvSpPr/>
            <p:nvPr/>
          </p:nvSpPr>
          <p:spPr>
            <a:xfrm>
              <a:off x="7694905" y="3808701"/>
              <a:ext cx="526942" cy="433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H</a:t>
              </a:r>
            </a:p>
          </p:txBody>
        </p:sp>
        <p:cxnSp>
          <p:nvCxnSpPr>
            <p:cNvPr id="18" name="Gerade Verbindung 17"/>
            <p:cNvCxnSpPr>
              <a:cxnSpLocks/>
              <a:stCxn id="4" idx="2"/>
            </p:cNvCxnSpPr>
            <p:nvPr/>
          </p:nvCxnSpPr>
          <p:spPr>
            <a:xfrm>
              <a:off x="6726260" y="2526222"/>
              <a:ext cx="0" cy="592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a:cxnSpLocks/>
              <a:stCxn id="10" idx="2"/>
            </p:cNvCxnSpPr>
            <p:nvPr/>
          </p:nvCxnSpPr>
          <p:spPr>
            <a:xfrm flipH="1">
              <a:off x="6857991" y="3250768"/>
              <a:ext cx="836914" cy="3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cxnSpLocks/>
              <a:endCxn id="8" idx="0"/>
            </p:cNvCxnSpPr>
            <p:nvPr/>
          </p:nvCxnSpPr>
          <p:spPr>
            <a:xfrm flipH="1">
              <a:off x="6726251" y="3390253"/>
              <a:ext cx="9" cy="468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8" idx="3"/>
              <a:endCxn id="12" idx="2"/>
            </p:cNvCxnSpPr>
            <p:nvPr/>
          </p:nvCxnSpPr>
          <p:spPr>
            <a:xfrm flipV="1">
              <a:off x="7082712" y="4025677"/>
              <a:ext cx="612193"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Gerade Verbindung 30"/>
            <p:cNvCxnSpPr>
              <a:cxnSpLocks/>
              <a:stCxn id="5" idx="2"/>
            </p:cNvCxnSpPr>
            <p:nvPr/>
          </p:nvCxnSpPr>
          <p:spPr>
            <a:xfrm>
              <a:off x="9141415" y="2526223"/>
              <a:ext cx="0" cy="1367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a:cxnSpLocks/>
              <a:stCxn id="12" idx="6"/>
            </p:cNvCxnSpPr>
            <p:nvPr/>
          </p:nvCxnSpPr>
          <p:spPr>
            <a:xfrm>
              <a:off x="8221847" y="4025677"/>
              <a:ext cx="787837" cy="3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winkelte Verbindung 50"/>
            <p:cNvCxnSpPr>
              <a:stCxn id="6" idx="2"/>
              <a:endCxn id="7" idx="0"/>
            </p:cNvCxnSpPr>
            <p:nvPr/>
          </p:nvCxnSpPr>
          <p:spPr>
            <a:xfrm rot="5400000">
              <a:off x="8290302" y="4440277"/>
              <a:ext cx="519188" cy="1183039"/>
            </a:xfrm>
            <a:prstGeom prst="bentConnector3">
              <a:avLst>
                <a:gd name="adj1" fmla="val 4104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Gewinkelte Verbindung 52"/>
            <p:cNvCxnSpPr>
              <a:stCxn id="8" idx="2"/>
              <a:endCxn id="7" idx="0"/>
            </p:cNvCxnSpPr>
            <p:nvPr/>
          </p:nvCxnSpPr>
          <p:spPr>
            <a:xfrm rot="16200000" flipH="1">
              <a:off x="6792760" y="4125774"/>
              <a:ext cx="1099106" cy="1232125"/>
            </a:xfrm>
            <a:prstGeom prst="bentConnector3">
              <a:avLst>
                <a:gd name="adj1" fmla="val 718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Gewinkelte Verbindung 61"/>
            <p:cNvCxnSpPr>
              <a:endCxn id="10" idx="6"/>
            </p:cNvCxnSpPr>
            <p:nvPr/>
          </p:nvCxnSpPr>
          <p:spPr>
            <a:xfrm rot="5400000">
              <a:off x="8219914" y="2528159"/>
              <a:ext cx="724543" cy="72067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Flussdiagramm: Oder 22">
              <a:extLst>
                <a:ext uri="{FF2B5EF4-FFF2-40B4-BE49-F238E27FC236}">
                  <a16:creationId xmlns:a16="http://schemas.microsoft.com/office/drawing/2014/main" id="{150F8F2D-CE5B-4ACB-98F6-4E9430F2A790}"/>
                </a:ext>
              </a:extLst>
            </p:cNvPr>
            <p:cNvSpPr/>
            <p:nvPr/>
          </p:nvSpPr>
          <p:spPr>
            <a:xfrm>
              <a:off x="6514762" y="3033257"/>
              <a:ext cx="422975" cy="422975"/>
            </a:xfrm>
            <a:prstGeom prst="flowChartOr">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Flussdiagramm: Oder 24">
              <a:extLst>
                <a:ext uri="{FF2B5EF4-FFF2-40B4-BE49-F238E27FC236}">
                  <a16:creationId xmlns:a16="http://schemas.microsoft.com/office/drawing/2014/main" id="{B1B4CFB0-D2AD-40A2-A3E0-954E641B922B}"/>
                </a:ext>
              </a:extLst>
            </p:cNvPr>
            <p:cNvSpPr/>
            <p:nvPr/>
          </p:nvSpPr>
          <p:spPr>
            <a:xfrm>
              <a:off x="8941766" y="3819254"/>
              <a:ext cx="422975" cy="422975"/>
            </a:xfrm>
            <a:prstGeom prst="flowChartOr">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extLst>
      <p:ext uri="{BB962C8B-B14F-4D97-AF65-F5344CB8AC3E}">
        <p14:creationId xmlns:p14="http://schemas.microsoft.com/office/powerpoint/2010/main" val="115761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4CA7-9A45-4C41-A494-FA1D99C28932}"/>
              </a:ext>
            </a:extLst>
          </p:cNvPr>
          <p:cNvSpPr>
            <a:spLocks noGrp="1"/>
          </p:cNvSpPr>
          <p:nvPr>
            <p:ph type="title"/>
          </p:nvPr>
        </p:nvSpPr>
        <p:spPr/>
        <p:txBody>
          <a:bodyPr/>
          <a:lstStyle/>
          <a:p>
            <a:r>
              <a:rPr lang="de-AT" dirty="0"/>
              <a:t>Übersicht</a:t>
            </a:r>
          </a:p>
        </p:txBody>
      </p:sp>
      <p:sp>
        <p:nvSpPr>
          <p:cNvPr id="3" name="Inhaltsplatzhalter 2">
            <a:extLst>
              <a:ext uri="{FF2B5EF4-FFF2-40B4-BE49-F238E27FC236}">
                <a16:creationId xmlns:a16="http://schemas.microsoft.com/office/drawing/2014/main" id="{09FE0858-904F-4521-9DFE-FF860AD8210C}"/>
              </a:ext>
            </a:extLst>
          </p:cNvPr>
          <p:cNvSpPr>
            <a:spLocks noGrp="1"/>
          </p:cNvSpPr>
          <p:nvPr>
            <p:ph sz="half" idx="1"/>
          </p:nvPr>
        </p:nvSpPr>
        <p:spPr>
          <a:xfrm>
            <a:off x="1371600" y="2285999"/>
            <a:ext cx="6273800" cy="3581401"/>
          </a:xfrm>
        </p:spPr>
        <p:txBody>
          <a:bodyPr>
            <a:normAutofit lnSpcReduction="10000"/>
          </a:bodyPr>
          <a:lstStyle/>
          <a:p>
            <a:r>
              <a:rPr lang="de-AT" dirty="0"/>
              <a:t>Motivation &amp; Allgemeines</a:t>
            </a:r>
          </a:p>
          <a:p>
            <a:r>
              <a:rPr lang="de-AT" dirty="0"/>
              <a:t>Mathematische Definitionen</a:t>
            </a:r>
          </a:p>
          <a:p>
            <a:r>
              <a:rPr lang="de-AT" dirty="0"/>
              <a:t>Teilhomomorphe Verschlüsselungen</a:t>
            </a:r>
          </a:p>
          <a:p>
            <a:pPr lvl="1"/>
            <a:r>
              <a:rPr lang="de-AT" dirty="0"/>
              <a:t>RSA</a:t>
            </a:r>
          </a:p>
          <a:p>
            <a:pPr lvl="1"/>
            <a:r>
              <a:rPr lang="de-AT" dirty="0"/>
              <a:t>Goldwasser-Micali</a:t>
            </a:r>
          </a:p>
          <a:p>
            <a:pPr lvl="1"/>
            <a:r>
              <a:rPr lang="de-AT" dirty="0"/>
              <a:t>Paillier</a:t>
            </a:r>
          </a:p>
          <a:p>
            <a:r>
              <a:rPr lang="de-AT" dirty="0"/>
              <a:t>Vollhomomorphe Verschlüsselungen</a:t>
            </a:r>
          </a:p>
          <a:p>
            <a:pPr lvl="1"/>
            <a:r>
              <a:rPr lang="de-AT" dirty="0"/>
              <a:t>Hybrid-Homomorphe Verschlüsselung</a:t>
            </a:r>
          </a:p>
          <a:p>
            <a:r>
              <a:rPr lang="de-AT" dirty="0"/>
              <a:t>Praktischer Teil</a:t>
            </a:r>
          </a:p>
        </p:txBody>
      </p:sp>
    </p:spTree>
    <p:extLst>
      <p:ext uri="{BB962C8B-B14F-4D97-AF65-F5344CB8AC3E}">
        <p14:creationId xmlns:p14="http://schemas.microsoft.com/office/powerpoint/2010/main" val="757191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Ablauf OAEP - Entschlüsselung</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1340603" y="2641422"/>
                <a:ext cx="3890075" cy="3530777"/>
              </a:xfrm>
            </p:spPr>
            <p:txBody>
              <a:bodyPr>
                <a:normAutofit/>
              </a:bodyPr>
              <a:lstStyle/>
              <a:p>
                <a:pPr marL="457200" indent="-457200">
                  <a:buFont typeface="Tw Cen MT" panose="020B0602020104020603" pitchFamily="34" charset="0"/>
                  <a:buAutoNum type="arabicPeriod"/>
                </a:pPr>
                <a14:m>
                  <m:oMath xmlns:m="http://schemas.openxmlformats.org/officeDocument/2006/math">
                    <m:r>
                      <a:rPr lang="de-AT" i="1" dirty="0" smtClean="0">
                        <a:latin typeface="Cambria Math" panose="02040503050406030204" pitchFamily="18" charset="0"/>
                      </a:rPr>
                      <m:t>𝑋</m:t>
                    </m:r>
                    <m:r>
                      <a:rPr lang="de-AT" i="1" dirty="0" smtClean="0">
                        <a:latin typeface="Cambria Math" panose="02040503050406030204" pitchFamily="18" charset="0"/>
                      </a:rPr>
                      <m:t>, </m:t>
                    </m:r>
                    <m:r>
                      <a:rPr lang="de-AT" i="1" dirty="0" smtClean="0">
                        <a:latin typeface="Cambria Math" panose="02040503050406030204" pitchFamily="18" charset="0"/>
                      </a:rPr>
                      <m:t>𝑌</m:t>
                    </m:r>
                    <m:r>
                      <a:rPr lang="de-AT" i="1" dirty="0" smtClean="0">
                        <a:latin typeface="Cambria Math" panose="02040503050406030204" pitchFamily="18" charset="0"/>
                      </a:rPr>
                      <m:t> </m:t>
                    </m:r>
                  </m:oMath>
                </a14:m>
                <a:r>
                  <a:rPr lang="de-AT" dirty="0"/>
                  <a:t>aus </a:t>
                </a:r>
                <a14:m>
                  <m:oMath xmlns:m="http://schemas.openxmlformats.org/officeDocument/2006/math">
                    <m:r>
                      <a:rPr lang="de-AT" i="1" dirty="0" smtClean="0">
                        <a:latin typeface="Cambria Math" panose="02040503050406030204" pitchFamily="18" charset="0"/>
                      </a:rPr>
                      <m:t>𝑚</m:t>
                    </m:r>
                    <m:r>
                      <a:rPr lang="de-AT" b="1" i="1" dirty="0">
                        <a:latin typeface="Cambria Math" panose="02040503050406030204" pitchFamily="18" charset="0"/>
                      </a:rPr>
                      <m:t>ˈ</m:t>
                    </m:r>
                  </m:oMath>
                </a14:m>
                <a:r>
                  <a:rPr lang="de-AT" b="1" dirty="0"/>
                  <a:t> </a:t>
                </a:r>
                <a:r>
                  <a:rPr lang="de-AT" dirty="0"/>
                  <a:t>auslesen</a:t>
                </a:r>
              </a:p>
              <a:p>
                <a:pPr marL="457200" indent="-457200">
                  <a:buFont typeface="Tw Cen MT" panose="020B0602020104020603" pitchFamily="34" charset="0"/>
                  <a:buAutoNum type="arabicPeriod"/>
                </a:pPr>
                <a14:m>
                  <m:oMath xmlns:m="http://schemas.openxmlformats.org/officeDocument/2006/math">
                    <m:r>
                      <a:rPr lang="de-AT" i="1" dirty="0" smtClean="0">
                        <a:latin typeface="Cambria Math" panose="02040503050406030204" pitchFamily="18" charset="0"/>
                      </a:rPr>
                      <m:t>𝑋</m:t>
                    </m:r>
                  </m:oMath>
                </a14:m>
                <a:r>
                  <a:rPr lang="de-AT" dirty="0"/>
                  <a:t> auf </a:t>
                </a:r>
                <a14:m>
                  <m:oMath xmlns:m="http://schemas.openxmlformats.org/officeDocument/2006/math">
                    <m:r>
                      <a:rPr lang="de-AT" i="1" dirty="0" smtClean="0">
                        <a:latin typeface="Cambria Math" panose="02040503050406030204" pitchFamily="18" charset="0"/>
                      </a:rPr>
                      <m:t>𝐻</m:t>
                    </m:r>
                    <m:r>
                      <a:rPr lang="de-AT" i="1" dirty="0" smtClean="0">
                        <a:latin typeface="Cambria Math" panose="02040503050406030204" pitchFamily="18" charset="0"/>
                      </a:rPr>
                      <m:t>(</m:t>
                    </m:r>
                    <m:r>
                      <a:rPr lang="de-AT" i="1" dirty="0" smtClean="0">
                        <a:latin typeface="Cambria Math" panose="02040503050406030204" pitchFamily="18" charset="0"/>
                      </a:rPr>
                      <m:t>𝑋</m:t>
                    </m:r>
                    <m:r>
                      <a:rPr lang="de-AT" i="1" dirty="0" smtClean="0">
                        <a:latin typeface="Cambria Math" panose="02040503050406030204" pitchFamily="18" charset="0"/>
                      </a:rPr>
                      <m:t>)</m:t>
                    </m:r>
                  </m:oMath>
                </a14:m>
                <a:r>
                  <a:rPr lang="de-AT" dirty="0"/>
                  <a:t> </a:t>
                </a:r>
                <a:r>
                  <a:rPr lang="de-AT" dirty="0" err="1"/>
                  <a:t>hashen</a:t>
                </a:r>
                <a:endParaRPr lang="de-AT" dirty="0"/>
              </a:p>
              <a:p>
                <a:pPr marL="457200" indent="-457200">
                  <a:buFont typeface="Tw Cen MT" panose="020B0602020104020603" pitchFamily="34" charset="0"/>
                  <a:buAutoNum type="arabicPeriod"/>
                </a:pPr>
                <a14:m>
                  <m:oMath xmlns:m="http://schemas.openxmlformats.org/officeDocument/2006/math">
                    <m:r>
                      <a:rPr lang="de-AT" i="1" dirty="0" smtClean="0">
                        <a:latin typeface="Cambria Math" panose="02040503050406030204" pitchFamily="18" charset="0"/>
                      </a:rPr>
                      <m:t>𝑟</m:t>
                    </m:r>
                  </m:oMath>
                </a14:m>
                <a:r>
                  <a:rPr lang="de-AT" dirty="0"/>
                  <a:t> aus </a:t>
                </a:r>
                <a14:m>
                  <m:oMath xmlns:m="http://schemas.openxmlformats.org/officeDocument/2006/math">
                    <m:r>
                      <a:rPr lang="de-AT" i="1" dirty="0" smtClean="0">
                        <a:latin typeface="Cambria Math" panose="02040503050406030204" pitchFamily="18" charset="0"/>
                      </a:rPr>
                      <m:t>𝑌</m:t>
                    </m:r>
                    <m:r>
                      <a:rPr lang="de-AT" i="1" dirty="0" smtClean="0">
                        <a:latin typeface="Cambria Math" panose="02040503050406030204" pitchFamily="18" charset="0"/>
                      </a:rPr>
                      <m:t> ⊕ </m:t>
                    </m:r>
                    <m:r>
                      <a:rPr lang="de-AT" i="1" dirty="0" smtClean="0">
                        <a:latin typeface="Cambria Math" panose="02040503050406030204" pitchFamily="18" charset="0"/>
                      </a:rPr>
                      <m:t>𝐻</m:t>
                    </m:r>
                    <m:r>
                      <a:rPr lang="de-AT" i="1" dirty="0" smtClean="0">
                        <a:latin typeface="Cambria Math" panose="02040503050406030204" pitchFamily="18" charset="0"/>
                      </a:rPr>
                      <m:t>(</m:t>
                    </m:r>
                    <m:r>
                      <a:rPr lang="de-AT" i="1" dirty="0" smtClean="0">
                        <a:latin typeface="Cambria Math" panose="02040503050406030204" pitchFamily="18" charset="0"/>
                      </a:rPr>
                      <m:t>𝑋</m:t>
                    </m:r>
                    <m:r>
                      <a:rPr lang="de-AT" i="1" dirty="0">
                        <a:latin typeface="Cambria Math" panose="02040503050406030204" pitchFamily="18" charset="0"/>
                      </a:rPr>
                      <m:t>) </m:t>
                    </m:r>
                  </m:oMath>
                </a14:m>
                <a:r>
                  <a:rPr lang="de-AT" dirty="0"/>
                  <a:t>berechnen</a:t>
                </a:r>
              </a:p>
              <a:p>
                <a:pPr marL="457200" indent="-457200">
                  <a:buFont typeface="Tw Cen MT" panose="020B0602020104020603" pitchFamily="34" charset="0"/>
                  <a:buAutoNum type="arabicPeriod"/>
                </a:pPr>
                <a14:m>
                  <m:oMath xmlns:m="http://schemas.openxmlformats.org/officeDocument/2006/math">
                    <m:r>
                      <a:rPr lang="de-AT" i="1" dirty="0">
                        <a:latin typeface="Cambria Math" panose="02040503050406030204" pitchFamily="18" charset="0"/>
                      </a:rPr>
                      <m:t>𝑟</m:t>
                    </m:r>
                  </m:oMath>
                </a14:m>
                <a:r>
                  <a:rPr lang="de-AT" dirty="0"/>
                  <a:t> auf </a:t>
                </a:r>
                <a14:m>
                  <m:oMath xmlns:m="http://schemas.openxmlformats.org/officeDocument/2006/math">
                    <m:r>
                      <a:rPr lang="de-AT" i="1" dirty="0" smtClean="0">
                        <a:latin typeface="Cambria Math" panose="02040503050406030204" pitchFamily="18" charset="0"/>
                      </a:rPr>
                      <m:t>𝐺</m:t>
                    </m:r>
                    <m:r>
                      <a:rPr lang="de-AT" i="1" dirty="0" smtClean="0">
                        <a:latin typeface="Cambria Math" panose="02040503050406030204" pitchFamily="18" charset="0"/>
                      </a:rPr>
                      <m:t>(</m:t>
                    </m:r>
                    <m:r>
                      <a:rPr lang="de-AT" i="1" dirty="0" smtClean="0">
                        <a:latin typeface="Cambria Math" panose="02040503050406030204" pitchFamily="18" charset="0"/>
                      </a:rPr>
                      <m:t>𝑟</m:t>
                    </m:r>
                    <m:r>
                      <a:rPr lang="de-AT" i="1" dirty="0" smtClean="0">
                        <a:latin typeface="Cambria Math" panose="02040503050406030204" pitchFamily="18" charset="0"/>
                      </a:rPr>
                      <m:t>)</m:t>
                    </m:r>
                  </m:oMath>
                </a14:m>
                <a:r>
                  <a:rPr lang="de-AT" dirty="0"/>
                  <a:t> </a:t>
                </a:r>
                <a:r>
                  <a:rPr lang="de-AT" dirty="0" err="1"/>
                  <a:t>hashen</a:t>
                </a:r>
                <a:endParaRPr lang="de-AT" dirty="0"/>
              </a:p>
              <a:p>
                <a:pPr marL="457200" indent="-457200">
                  <a:buFont typeface="Tw Cen MT" panose="020B0602020104020603" pitchFamily="34" charset="0"/>
                  <a:buAutoNum type="arabicPeriod"/>
                </a:pPr>
                <a14:m>
                  <m:oMath xmlns:m="http://schemas.openxmlformats.org/officeDocument/2006/math">
                    <m:r>
                      <a:rPr lang="de-AT" b="0" i="1" smtClean="0">
                        <a:latin typeface="Cambria Math" panose="02040503050406030204" pitchFamily="18" charset="0"/>
                      </a:rPr>
                      <m:t>𝑚</m:t>
                    </m:r>
                  </m:oMath>
                </a14:m>
                <a:r>
                  <a:rPr lang="de-AT" dirty="0"/>
                  <a:t> aus </a:t>
                </a:r>
                <a14:m>
                  <m:oMath xmlns:m="http://schemas.openxmlformats.org/officeDocument/2006/math">
                    <m:r>
                      <a:rPr lang="de-AT" i="1" dirty="0" smtClean="0">
                        <a:latin typeface="Cambria Math" panose="02040503050406030204" pitchFamily="18" charset="0"/>
                      </a:rPr>
                      <m:t>𝑋</m:t>
                    </m:r>
                    <m:r>
                      <a:rPr lang="de-AT" i="1" dirty="0" smtClean="0">
                        <a:latin typeface="Cambria Math" panose="02040503050406030204" pitchFamily="18" charset="0"/>
                      </a:rPr>
                      <m:t> ⊕ </m:t>
                    </m:r>
                    <m:r>
                      <a:rPr lang="de-AT" i="1" dirty="0">
                        <a:latin typeface="Cambria Math" panose="02040503050406030204" pitchFamily="18" charset="0"/>
                      </a:rPr>
                      <m:t>𝐺</m:t>
                    </m:r>
                    <m:r>
                      <a:rPr lang="de-AT" i="1" dirty="0">
                        <a:latin typeface="Cambria Math" panose="02040503050406030204" pitchFamily="18" charset="0"/>
                      </a:rPr>
                      <m:t>(</m:t>
                    </m:r>
                    <m:r>
                      <a:rPr lang="de-AT" i="1" dirty="0">
                        <a:latin typeface="Cambria Math" panose="02040503050406030204" pitchFamily="18" charset="0"/>
                      </a:rPr>
                      <m:t>𝑟</m:t>
                    </m:r>
                    <m:r>
                      <a:rPr lang="de-AT" i="1" dirty="0">
                        <a:latin typeface="Cambria Math" panose="02040503050406030204" pitchFamily="18" charset="0"/>
                      </a:rPr>
                      <m:t>)</m:t>
                    </m:r>
                  </m:oMath>
                </a14:m>
                <a:r>
                  <a:rPr lang="de-AT" dirty="0"/>
                  <a:t> berechnen</a:t>
                </a:r>
              </a:p>
              <a:p>
                <a:pPr marL="457200" indent="-457200">
                  <a:buAutoNum type="arabicPeriod"/>
                </a:pPr>
                <a:endParaRPr lang="de-AT" dirty="0"/>
              </a:p>
              <a:p>
                <a:pPr marL="0" indent="0">
                  <a:buNone/>
                </a:pPr>
                <a:endParaRPr lang="de-AT"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1340603" y="2641422"/>
                <a:ext cx="3890075" cy="3530777"/>
              </a:xfrm>
              <a:blipFill>
                <a:blip r:embed="rId2"/>
                <a:stretch>
                  <a:fillRect l="-1567" t="-1382"/>
                </a:stretch>
              </a:blipFill>
            </p:spPr>
            <p:txBody>
              <a:bodyPr/>
              <a:lstStyle/>
              <a:p>
                <a:r>
                  <a:rPr lang="de-AT">
                    <a:noFill/>
                  </a:rPr>
                  <a:t> </a:t>
                </a:r>
              </a:p>
            </p:txBody>
          </p:sp>
        </mc:Fallback>
      </mc:AlternateContent>
      <p:cxnSp>
        <p:nvCxnSpPr>
          <p:cNvPr id="35" name="Gerade Verbindung mit Pfeil 34"/>
          <p:cNvCxnSpPr>
            <a:cxnSpLocks/>
            <a:stCxn id="27" idx="4"/>
            <a:endCxn id="6" idx="0"/>
          </p:cNvCxnSpPr>
          <p:nvPr/>
        </p:nvCxnSpPr>
        <p:spPr>
          <a:xfrm flipH="1">
            <a:off x="9141415" y="4228692"/>
            <a:ext cx="12596" cy="21029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 name="Gruppieren 16">
            <a:extLst>
              <a:ext uri="{FF2B5EF4-FFF2-40B4-BE49-F238E27FC236}">
                <a16:creationId xmlns:a16="http://schemas.microsoft.com/office/drawing/2014/main" id="{D7D11706-0E2C-4D9A-BC85-E70F992E1C7C}"/>
              </a:ext>
            </a:extLst>
          </p:cNvPr>
          <p:cNvGrpSpPr/>
          <p:nvPr/>
        </p:nvGrpSpPr>
        <p:grpSpPr>
          <a:xfrm>
            <a:off x="6369790" y="2193009"/>
            <a:ext cx="3128086" cy="3431594"/>
            <a:chOff x="6369790" y="2193009"/>
            <a:chExt cx="3128086" cy="3431594"/>
          </a:xfrm>
        </p:grpSpPr>
        <p:sp>
          <p:nvSpPr>
            <p:cNvPr id="4" name="Rechteck 3"/>
            <p:cNvSpPr/>
            <p:nvPr/>
          </p:nvSpPr>
          <p:spPr>
            <a:xfrm>
              <a:off x="6369799" y="2193009"/>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m</a:t>
              </a:r>
            </a:p>
          </p:txBody>
        </p:sp>
        <p:sp>
          <p:nvSpPr>
            <p:cNvPr id="5" name="Rechteck 4"/>
            <p:cNvSpPr/>
            <p:nvPr/>
          </p:nvSpPr>
          <p:spPr>
            <a:xfrm>
              <a:off x="8784954" y="2193010"/>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r</a:t>
              </a:r>
            </a:p>
          </p:txBody>
        </p:sp>
        <p:sp>
          <p:nvSpPr>
            <p:cNvPr id="6" name="Rechteck 5"/>
            <p:cNvSpPr/>
            <p:nvPr/>
          </p:nvSpPr>
          <p:spPr>
            <a:xfrm>
              <a:off x="8784954" y="4438989"/>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Y</a:t>
              </a:r>
            </a:p>
          </p:txBody>
        </p:sp>
        <p:sp>
          <p:nvSpPr>
            <p:cNvPr id="7" name="Rechteck 6"/>
            <p:cNvSpPr/>
            <p:nvPr/>
          </p:nvSpPr>
          <p:spPr>
            <a:xfrm>
              <a:off x="7601915" y="5291390"/>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m</a:t>
              </a:r>
              <a:r>
                <a:rPr lang="de-AT" b="1" dirty="0">
                  <a:solidFill>
                    <a:schemeClr val="tx1"/>
                  </a:solidFill>
                </a:rPr>
                <a:t>ˈ</a:t>
              </a:r>
              <a:endParaRPr lang="de-AT" b="1" dirty="0">
                <a:solidFill>
                  <a:schemeClr val="tx1"/>
                </a:solidFill>
                <a:latin typeface="Arial" pitchFamily="34" charset="0"/>
                <a:cs typeface="Arial" pitchFamily="34" charset="0"/>
              </a:endParaRPr>
            </a:p>
          </p:txBody>
        </p:sp>
        <p:sp>
          <p:nvSpPr>
            <p:cNvPr id="8" name="Rechteck 7"/>
            <p:cNvSpPr/>
            <p:nvPr/>
          </p:nvSpPr>
          <p:spPr>
            <a:xfrm>
              <a:off x="6369790" y="3859071"/>
              <a:ext cx="712922" cy="333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X</a:t>
              </a:r>
            </a:p>
          </p:txBody>
        </p:sp>
        <p:sp>
          <p:nvSpPr>
            <p:cNvPr id="10" name="Ellipse 9"/>
            <p:cNvSpPr/>
            <p:nvPr/>
          </p:nvSpPr>
          <p:spPr>
            <a:xfrm>
              <a:off x="7694905" y="3033792"/>
              <a:ext cx="526942" cy="433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G</a:t>
              </a:r>
            </a:p>
          </p:txBody>
        </p:sp>
        <p:sp>
          <p:nvSpPr>
            <p:cNvPr id="12" name="Ellipse 11"/>
            <p:cNvSpPr/>
            <p:nvPr/>
          </p:nvSpPr>
          <p:spPr>
            <a:xfrm>
              <a:off x="7694905" y="3808701"/>
              <a:ext cx="526942" cy="433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H</a:t>
              </a:r>
            </a:p>
          </p:txBody>
        </p:sp>
        <p:cxnSp>
          <p:nvCxnSpPr>
            <p:cNvPr id="18" name="Gerade Verbindung 17"/>
            <p:cNvCxnSpPr>
              <a:cxnSpLocks/>
              <a:stCxn id="4" idx="2"/>
            </p:cNvCxnSpPr>
            <p:nvPr/>
          </p:nvCxnSpPr>
          <p:spPr>
            <a:xfrm>
              <a:off x="6726260" y="2526222"/>
              <a:ext cx="12700" cy="59280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Gerade Verbindung 19"/>
            <p:cNvCxnSpPr>
              <a:cxnSpLocks/>
              <a:stCxn id="10" idx="2"/>
            </p:cNvCxnSpPr>
            <p:nvPr/>
          </p:nvCxnSpPr>
          <p:spPr>
            <a:xfrm flipH="1">
              <a:off x="6870691" y="3250768"/>
              <a:ext cx="824214" cy="3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cxnSpLocks/>
              <a:endCxn id="8" idx="0"/>
            </p:cNvCxnSpPr>
            <p:nvPr/>
          </p:nvCxnSpPr>
          <p:spPr>
            <a:xfrm flipH="1">
              <a:off x="6726251" y="3390253"/>
              <a:ext cx="12709" cy="46881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8" idx="3"/>
              <a:endCxn id="12" idx="2"/>
            </p:cNvCxnSpPr>
            <p:nvPr/>
          </p:nvCxnSpPr>
          <p:spPr>
            <a:xfrm flipV="1">
              <a:off x="7082712" y="4025677"/>
              <a:ext cx="612193"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Gerade Verbindung 30"/>
            <p:cNvCxnSpPr>
              <a:cxnSpLocks/>
              <a:stCxn id="5" idx="2"/>
            </p:cNvCxnSpPr>
            <p:nvPr/>
          </p:nvCxnSpPr>
          <p:spPr>
            <a:xfrm>
              <a:off x="9141415" y="2526223"/>
              <a:ext cx="0" cy="136772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Gerade Verbindung 32"/>
            <p:cNvCxnSpPr>
              <a:cxnSpLocks/>
              <a:stCxn id="12" idx="6"/>
            </p:cNvCxnSpPr>
            <p:nvPr/>
          </p:nvCxnSpPr>
          <p:spPr>
            <a:xfrm>
              <a:off x="8221847" y="4025677"/>
              <a:ext cx="787837" cy="3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winkelte Verbindung 50"/>
            <p:cNvCxnSpPr>
              <a:stCxn id="6" idx="2"/>
              <a:endCxn id="7" idx="0"/>
            </p:cNvCxnSpPr>
            <p:nvPr/>
          </p:nvCxnSpPr>
          <p:spPr>
            <a:xfrm rot="5400000">
              <a:off x="8290302" y="4440277"/>
              <a:ext cx="519188" cy="1183039"/>
            </a:xfrm>
            <a:prstGeom prst="bentConnector3">
              <a:avLst>
                <a:gd name="adj1" fmla="val 41045"/>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Gewinkelte Verbindung 52"/>
            <p:cNvCxnSpPr>
              <a:stCxn id="8" idx="2"/>
              <a:endCxn id="7" idx="0"/>
            </p:cNvCxnSpPr>
            <p:nvPr/>
          </p:nvCxnSpPr>
          <p:spPr>
            <a:xfrm rot="16200000" flipH="1">
              <a:off x="6792760" y="4125774"/>
              <a:ext cx="1099106" cy="1232125"/>
            </a:xfrm>
            <a:prstGeom prst="bentConnector3">
              <a:avLst>
                <a:gd name="adj1" fmla="val 71857"/>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Gewinkelte Verbindung 61"/>
            <p:cNvCxnSpPr>
              <a:endCxn id="10" idx="6"/>
            </p:cNvCxnSpPr>
            <p:nvPr/>
          </p:nvCxnSpPr>
          <p:spPr>
            <a:xfrm rot="5400000">
              <a:off x="8219914" y="2528159"/>
              <a:ext cx="724543" cy="72067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Flussdiagramm: Oder 13">
              <a:extLst>
                <a:ext uri="{FF2B5EF4-FFF2-40B4-BE49-F238E27FC236}">
                  <a16:creationId xmlns:a16="http://schemas.microsoft.com/office/drawing/2014/main" id="{9CC20AF1-1D3B-47B0-9EE6-D4FB8AE0E564}"/>
                </a:ext>
              </a:extLst>
            </p:cNvPr>
            <p:cNvSpPr/>
            <p:nvPr/>
          </p:nvSpPr>
          <p:spPr>
            <a:xfrm>
              <a:off x="6539632" y="3044340"/>
              <a:ext cx="422975" cy="422975"/>
            </a:xfrm>
            <a:prstGeom prst="flowChartOr">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Flussdiagramm: Oder 26">
              <a:extLst>
                <a:ext uri="{FF2B5EF4-FFF2-40B4-BE49-F238E27FC236}">
                  <a16:creationId xmlns:a16="http://schemas.microsoft.com/office/drawing/2014/main" id="{ED3EC640-3875-4FB8-9906-D6DC1F59B872}"/>
                </a:ext>
              </a:extLst>
            </p:cNvPr>
            <p:cNvSpPr/>
            <p:nvPr/>
          </p:nvSpPr>
          <p:spPr>
            <a:xfrm>
              <a:off x="8942523" y="3805717"/>
              <a:ext cx="422975" cy="422975"/>
            </a:xfrm>
            <a:prstGeom prst="flowChartOr">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extLst>
      <p:ext uri="{BB962C8B-B14F-4D97-AF65-F5344CB8AC3E}">
        <p14:creationId xmlns:p14="http://schemas.microsoft.com/office/powerpoint/2010/main" val="2954687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RSA-OAEP / RSA</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AT" dirty="0"/>
                  <a:t>Zwar ermöglicht RSA-OAEP (Verknüpfung der Algorithmen) die Verschlüsselung von einem Wert auf mehrere Chiffrate, jedoch besitzt es </a:t>
                </a:r>
                <a:r>
                  <a:rPr lang="de-AT" b="1" dirty="0"/>
                  <a:t>KEINE </a:t>
                </a:r>
                <a:r>
                  <a:rPr lang="de-AT" dirty="0"/>
                  <a:t>(teil-) homomorphen Eigenschaften. </a:t>
                </a:r>
              </a:p>
              <a:p>
                <a:r>
                  <a:rPr lang="de-AT" dirty="0"/>
                  <a:t>Zudem besitzt es noch den Nachteil, dass </a:t>
                </a:r>
                <a14:m>
                  <m:oMath xmlns:m="http://schemas.openxmlformats.org/officeDocument/2006/math">
                    <m:r>
                      <a:rPr lang="de-AT" i="1" dirty="0" smtClean="0">
                        <a:latin typeface="Cambria Math" panose="02040503050406030204" pitchFamily="18" charset="0"/>
                      </a:rPr>
                      <m:t>𝑚</m:t>
                    </m:r>
                    <m:r>
                      <a:rPr lang="de-AT" b="1" i="1" dirty="0" smtClean="0">
                        <a:latin typeface="Cambria Math" panose="02040503050406030204" pitchFamily="18" charset="0"/>
                      </a:rPr>
                      <m:t>ˈ </m:t>
                    </m:r>
                  </m:oMath>
                </a14:m>
                <a:r>
                  <a:rPr lang="de-AT" dirty="0"/>
                  <a:t>um die Länge des Sicherungsblocks </a:t>
                </a:r>
                <a14:m>
                  <m:oMath xmlns:m="http://schemas.openxmlformats.org/officeDocument/2006/math">
                    <m:r>
                      <a:rPr lang="de-AT" i="1" dirty="0" smtClean="0">
                        <a:latin typeface="Cambria Math" panose="02040503050406030204" pitchFamily="18" charset="0"/>
                      </a:rPr>
                      <m:t>𝑟</m:t>
                    </m:r>
                    <m:r>
                      <a:rPr lang="de-AT" i="1" dirty="0" smtClean="0">
                        <a:latin typeface="Cambria Math" panose="02040503050406030204" pitchFamily="18" charset="0"/>
                      </a:rPr>
                      <m:t> </m:t>
                    </m:r>
                  </m:oMath>
                </a14:m>
                <a:r>
                  <a:rPr lang="de-AT" dirty="0"/>
                  <a:t>länger ist, und damit einen längeren </a:t>
                </a:r>
                <a:r>
                  <a:rPr lang="de-AT" dirty="0" err="1"/>
                  <a:t>Keyspace</a:t>
                </a:r>
                <a:r>
                  <a:rPr lang="de-AT" dirty="0"/>
                  <a:t> im RSA Verfahren benötigt.</a:t>
                </a:r>
              </a:p>
              <a:p>
                <a:pPr marL="0" indent="0">
                  <a:buNone/>
                </a:pPr>
                <a:endParaRPr lang="de-AT"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de-AT">
                    <a:noFill/>
                  </a:rPr>
                  <a:t> </a:t>
                </a:r>
              </a:p>
            </p:txBody>
          </p:sp>
        </mc:Fallback>
      </mc:AlternateContent>
    </p:spTree>
    <p:extLst>
      <p:ext uri="{BB962C8B-B14F-4D97-AF65-F5344CB8AC3E}">
        <p14:creationId xmlns:p14="http://schemas.microsoft.com/office/powerpoint/2010/main" val="32091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Goldwasser-</a:t>
            </a:r>
            <a:r>
              <a:rPr lang="de-AT" dirty="0" err="1"/>
              <a:t>Micali</a:t>
            </a:r>
            <a:endParaRPr lang="de-AT"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AT" dirty="0"/>
                  <a:t>Der Goldwasser-Micali (fortführend mit GM abgekürzt) Algorithmus ist ein kryptographisches Verfahren um einzelne Bits zu Verschlüsseln.</a:t>
                </a:r>
              </a:p>
              <a:p>
                <a:r>
                  <a:rPr lang="de-AT" dirty="0"/>
                  <a:t>Hierbei wird von einem Bit auf eine (deutlich größere) Zahl verschlüsselt. </a:t>
                </a:r>
              </a:p>
              <a:p>
                <a:r>
                  <a:rPr lang="de-AT" dirty="0"/>
                  <a:t>Der GM Algorithmus besitzt eine teilhomomorphe Eigenschaft bei der Multiplikation von Chiffraten zur Addition (</a:t>
                </a:r>
                <a14:m>
                  <m:oMath xmlns:m="http://schemas.openxmlformats.org/officeDocument/2006/math">
                    <m:r>
                      <a:rPr lang="de-AT" i="1" dirty="0" smtClean="0">
                        <a:latin typeface="Cambria Math" panose="02040503050406030204" pitchFamily="18" charset="0"/>
                      </a:rPr>
                      <m:t>𝑚𝑜𝑑</m:t>
                    </m:r>
                    <m:r>
                      <a:rPr lang="de-AT" i="1" dirty="0" smtClean="0">
                        <a:latin typeface="Cambria Math" panose="02040503050406030204" pitchFamily="18" charset="0"/>
                      </a:rPr>
                      <m:t> 2</m:t>
                    </m:r>
                  </m:oMath>
                </a14:m>
                <a:r>
                  <a:rPr lang="de-AT" dirty="0"/>
                  <a:t>) von Plaintexten.</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571" t="-1361" r="-63"/>
                </a:stretch>
              </a:blipFill>
            </p:spPr>
            <p:txBody>
              <a:bodyPr/>
              <a:lstStyle/>
              <a:p>
                <a:r>
                  <a:rPr lang="de-AT">
                    <a:noFill/>
                  </a:rPr>
                  <a:t> </a:t>
                </a:r>
              </a:p>
            </p:txBody>
          </p:sp>
        </mc:Fallback>
      </mc:AlternateContent>
    </p:spTree>
    <p:extLst>
      <p:ext uri="{BB962C8B-B14F-4D97-AF65-F5344CB8AC3E}">
        <p14:creationId xmlns:p14="http://schemas.microsoft.com/office/powerpoint/2010/main" val="391832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GM Quadratischer Rest</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AT" dirty="0"/>
                  <a:t>Einer der Kernthemen des GM ist die Bestimmung von ein Wert quadratischer Rest oder quadratscher Nichtrest ist. Demensprechend hier eine Wiederholung:</a:t>
                </a:r>
              </a:p>
              <a:p>
                <a:r>
                  <a:rPr lang="de-AT" dirty="0"/>
                  <a:t>Eine Zahl </a:t>
                </a:r>
                <a14:m>
                  <m:oMath xmlns:m="http://schemas.openxmlformats.org/officeDocument/2006/math">
                    <m:r>
                      <a:rPr lang="de-AT" i="1" dirty="0" smtClean="0">
                        <a:latin typeface="Cambria Math" panose="02040503050406030204" pitchFamily="18" charset="0"/>
                      </a:rPr>
                      <m:t>𝑧</m:t>
                    </m:r>
                  </m:oMath>
                </a14:m>
                <a:r>
                  <a:rPr lang="de-AT" dirty="0"/>
                  <a:t> ist ein quadratischer Rest (modulo eines zu </a:t>
                </a:r>
                <a14:m>
                  <m:oMath xmlns:m="http://schemas.openxmlformats.org/officeDocument/2006/math">
                    <m:r>
                      <a:rPr lang="de-AT" i="1" dirty="0" smtClean="0">
                        <a:latin typeface="Cambria Math" panose="02040503050406030204" pitchFamily="18" charset="0"/>
                      </a:rPr>
                      <m:t>𝑧</m:t>
                    </m:r>
                  </m:oMath>
                </a14:m>
                <a:r>
                  <a:rPr lang="de-AT" dirty="0"/>
                  <a:t> teilerfremden </a:t>
                </a:r>
                <a14:m>
                  <m:oMath xmlns:m="http://schemas.openxmlformats.org/officeDocument/2006/math">
                    <m:r>
                      <a:rPr lang="de-AT" i="1" dirty="0" smtClean="0">
                        <a:latin typeface="Cambria Math" panose="02040503050406030204" pitchFamily="18" charset="0"/>
                      </a:rPr>
                      <m:t>𝑝</m:t>
                    </m:r>
                  </m:oMath>
                </a14:m>
                <a:r>
                  <a:rPr lang="de-AT" dirty="0"/>
                  <a:t>) falls es eine Zahl </a:t>
                </a:r>
                <a14:m>
                  <m:oMath xmlns:m="http://schemas.openxmlformats.org/officeDocument/2006/math">
                    <m:r>
                      <a:rPr lang="de-AT" i="1" dirty="0" smtClean="0">
                        <a:latin typeface="Cambria Math" panose="02040503050406030204" pitchFamily="18" charset="0"/>
                      </a:rPr>
                      <m:t>𝑥</m:t>
                    </m:r>
                    <m:r>
                      <a:rPr lang="de-AT" i="1" dirty="0" smtClean="0">
                        <a:latin typeface="Cambria Math" panose="02040503050406030204" pitchFamily="18" charset="0"/>
                      </a:rPr>
                      <m:t> </m:t>
                    </m:r>
                  </m:oMath>
                </a14:m>
                <a:r>
                  <a:rPr lang="de-AT" dirty="0"/>
                  <a:t>gibt, sodass gilt:</a:t>
                </a:r>
              </a:p>
              <a:p>
                <a:pPr marL="128016" lvl="1" indent="0" algn="ctr">
                  <a:buNone/>
                </a:pPr>
                <a14:m>
                  <m:oMathPara xmlns:m="http://schemas.openxmlformats.org/officeDocument/2006/math">
                    <m:oMathParaPr>
                      <m:jc m:val="centerGroup"/>
                    </m:oMathParaPr>
                    <m:oMath xmlns:m="http://schemas.openxmlformats.org/officeDocument/2006/math">
                      <m:r>
                        <a:rPr lang="de-AT" sz="2000" i="1" dirty="0" smtClean="0">
                          <a:latin typeface="Cambria Math" panose="02040503050406030204" pitchFamily="18" charset="0"/>
                        </a:rPr>
                        <m:t>𝑧</m:t>
                      </m:r>
                      <m:r>
                        <a:rPr lang="de-AT" sz="2000" i="1" dirty="0" smtClean="0">
                          <a:latin typeface="Cambria Math" panose="02040503050406030204" pitchFamily="18" charset="0"/>
                        </a:rPr>
                        <m:t> ≡</m:t>
                      </m:r>
                      <m:r>
                        <a:rPr lang="de-AT" sz="2000" i="1" baseline="-25000" dirty="0" smtClean="0">
                          <a:latin typeface="Cambria Math" panose="02040503050406030204" pitchFamily="18" charset="0"/>
                        </a:rPr>
                        <m:t>𝑝</m:t>
                      </m:r>
                      <m:r>
                        <a:rPr lang="de-AT" sz="2000" i="1" dirty="0" smtClean="0">
                          <a:latin typeface="Cambria Math" panose="02040503050406030204" pitchFamily="18" charset="0"/>
                        </a:rPr>
                        <m:t> </m:t>
                      </m:r>
                      <m:r>
                        <a:rPr lang="de-AT" sz="2000" i="1" dirty="0" smtClean="0">
                          <a:latin typeface="Cambria Math" panose="02040503050406030204" pitchFamily="18" charset="0"/>
                        </a:rPr>
                        <m:t>𝑥</m:t>
                      </m:r>
                      <m:r>
                        <a:rPr lang="de-AT" sz="2000" i="1" dirty="0" smtClean="0">
                          <a:latin typeface="Cambria Math" panose="02040503050406030204" pitchFamily="18" charset="0"/>
                        </a:rPr>
                        <m:t>²</m:t>
                      </m:r>
                    </m:oMath>
                  </m:oMathPara>
                </a14:m>
                <a:endParaRPr lang="de-AT" sz="2000" dirty="0"/>
              </a:p>
              <a:p>
                <a:r>
                  <a:rPr lang="de-AT" dirty="0"/>
                  <a:t>Ein quadratischer Nichtrest ist analog eine Zahl </a:t>
                </a:r>
                <a14:m>
                  <m:oMath xmlns:m="http://schemas.openxmlformats.org/officeDocument/2006/math">
                    <m:r>
                      <a:rPr lang="de-AT" i="1" dirty="0" smtClean="0">
                        <a:latin typeface="Cambria Math" panose="02040503050406030204" pitchFamily="18" charset="0"/>
                      </a:rPr>
                      <m:t>𝑧</m:t>
                    </m:r>
                  </m:oMath>
                </a14:m>
                <a:r>
                  <a:rPr lang="de-AT" dirty="0"/>
                  <a:t> wo keine Zahl </a:t>
                </a:r>
                <a14:m>
                  <m:oMath xmlns:m="http://schemas.openxmlformats.org/officeDocument/2006/math">
                    <m:r>
                      <a:rPr lang="de-AT" i="1" dirty="0" smtClean="0">
                        <a:latin typeface="Cambria Math" panose="02040503050406030204" pitchFamily="18" charset="0"/>
                      </a:rPr>
                      <m:t>𝑥</m:t>
                    </m:r>
                  </m:oMath>
                </a14:m>
                <a:r>
                  <a:rPr lang="de-AT" dirty="0"/>
                  <a:t> gibt, die dies erfüllt.</a:t>
                </a:r>
              </a:p>
              <a:p>
                <a:r>
                  <a:rPr lang="de-AT" dirty="0"/>
                  <a:t>Die Berechnung ist für </a:t>
                </a:r>
                <a14:m>
                  <m:oMath xmlns:m="http://schemas.openxmlformats.org/officeDocument/2006/math">
                    <m:r>
                      <a:rPr lang="de-AT" i="1" dirty="0" smtClean="0">
                        <a:latin typeface="Cambria Math" panose="02040503050406030204" pitchFamily="18" charset="0"/>
                      </a:rPr>
                      <m:t>𝑝</m:t>
                    </m:r>
                    <m:r>
                      <a:rPr lang="de-AT" i="1" dirty="0" smtClean="0">
                        <a:latin typeface="Cambria Math" panose="02040503050406030204" pitchFamily="18" charset="0"/>
                      </a:rPr>
                      <m:t> </m:t>
                    </m:r>
                  </m:oMath>
                </a14:m>
                <a:r>
                  <a:rPr lang="de-AT" dirty="0"/>
                  <a:t>Prim einfach, sonst sehr komplex (Sicherheit von GM).</a:t>
                </a:r>
              </a:p>
              <a:p>
                <a:endParaRPr lang="de-AT"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de-AT">
                    <a:noFill/>
                  </a:rPr>
                  <a:t> </a:t>
                </a:r>
              </a:p>
            </p:txBody>
          </p:sp>
        </mc:Fallback>
      </mc:AlternateContent>
    </p:spTree>
    <p:extLst>
      <p:ext uri="{BB962C8B-B14F-4D97-AF65-F5344CB8AC3E}">
        <p14:creationId xmlns:p14="http://schemas.microsoft.com/office/powerpoint/2010/main" val="1460208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GM Setup/</a:t>
            </a:r>
            <a:r>
              <a:rPr lang="de-AT" dirty="0" err="1"/>
              <a:t>Keygen</a:t>
            </a:r>
            <a:endParaRPr lang="de-AT"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AT" dirty="0"/>
                  <a:t>Analog zu RSA genieren wir zwei ausreichend große Primzahlen </a:t>
                </a:r>
                <a14:m>
                  <m:oMath xmlns:m="http://schemas.openxmlformats.org/officeDocument/2006/math">
                    <m:r>
                      <a:rPr lang="de-AT" i="1" dirty="0" smtClean="0">
                        <a:latin typeface="Cambria Math" panose="02040503050406030204" pitchFamily="18" charset="0"/>
                      </a:rPr>
                      <m:t>𝑝</m:t>
                    </m:r>
                    <m:r>
                      <a:rPr lang="de-AT" i="1" dirty="0" smtClean="0">
                        <a:latin typeface="Cambria Math" panose="02040503050406030204" pitchFamily="18" charset="0"/>
                      </a:rPr>
                      <m:t>,</m:t>
                    </m:r>
                    <m:r>
                      <a:rPr lang="de-AT" i="1" dirty="0" smtClean="0">
                        <a:latin typeface="Cambria Math" panose="02040503050406030204" pitchFamily="18" charset="0"/>
                      </a:rPr>
                      <m:t>𝑞</m:t>
                    </m:r>
                  </m:oMath>
                </a14:m>
                <a:r>
                  <a:rPr lang="de-AT" dirty="0"/>
                  <a:t> und berechnen das Produkt </a:t>
                </a:r>
                <a14:m>
                  <m:oMath xmlns:m="http://schemas.openxmlformats.org/officeDocument/2006/math">
                    <m:r>
                      <a:rPr lang="de-AT" i="1" dirty="0" smtClean="0">
                        <a:latin typeface="Cambria Math" panose="02040503050406030204" pitchFamily="18" charset="0"/>
                      </a:rPr>
                      <m:t>𝑁</m:t>
                    </m:r>
                  </m:oMath>
                </a14:m>
                <a:r>
                  <a:rPr lang="de-AT" dirty="0"/>
                  <a:t>. </a:t>
                </a:r>
              </a:p>
              <a:p>
                <a:r>
                  <a:rPr lang="de-AT" dirty="0"/>
                  <a:t>Die Faktorisierung (</a:t>
                </a:r>
                <a14:m>
                  <m:oMath xmlns:m="http://schemas.openxmlformats.org/officeDocument/2006/math">
                    <m:r>
                      <a:rPr lang="de-AT" i="1" dirty="0" smtClean="0">
                        <a:latin typeface="Cambria Math" panose="02040503050406030204" pitchFamily="18" charset="0"/>
                      </a:rPr>
                      <m:t>𝑝</m:t>
                    </m:r>
                    <m:r>
                      <a:rPr lang="de-AT" i="1" dirty="0" smtClean="0">
                        <a:latin typeface="Cambria Math" panose="02040503050406030204" pitchFamily="18" charset="0"/>
                      </a:rPr>
                      <m:t>,</m:t>
                    </m:r>
                    <m:r>
                      <a:rPr lang="de-AT" i="1" dirty="0" smtClean="0">
                        <a:latin typeface="Cambria Math" panose="02040503050406030204" pitchFamily="18" charset="0"/>
                      </a:rPr>
                      <m:t>𝑞</m:t>
                    </m:r>
                  </m:oMath>
                </a14:m>
                <a:r>
                  <a:rPr lang="de-AT" dirty="0"/>
                  <a:t>) bilden hier den privaten Schlüssel.</a:t>
                </a:r>
              </a:p>
              <a:p>
                <a:r>
                  <a:rPr lang="de-AT" dirty="0"/>
                  <a:t>Wir wählen ein </a:t>
                </a:r>
                <a14:m>
                  <m:oMath xmlns:m="http://schemas.openxmlformats.org/officeDocument/2006/math">
                    <m:r>
                      <a:rPr lang="de-AT" i="1" dirty="0" smtClean="0">
                        <a:latin typeface="Cambria Math" panose="02040503050406030204" pitchFamily="18" charset="0"/>
                      </a:rPr>
                      <m:t>𝑥</m:t>
                    </m:r>
                    <m:r>
                      <a:rPr lang="de-AT" i="1" dirty="0" smtClean="0">
                        <a:latin typeface="Cambria Math" panose="02040503050406030204" pitchFamily="18" charset="0"/>
                      </a:rPr>
                      <m:t> </m:t>
                    </m:r>
                  </m:oMath>
                </a14:m>
                <a:r>
                  <a:rPr lang="de-AT" dirty="0"/>
                  <a:t>das ein quadratischer Nichtrest (</a:t>
                </a:r>
                <a14:m>
                  <m:oMath xmlns:m="http://schemas.openxmlformats.org/officeDocument/2006/math">
                    <m:r>
                      <a:rPr lang="de-AT" i="1" dirty="0" smtClean="0">
                        <a:latin typeface="Cambria Math" panose="02040503050406030204" pitchFamily="18" charset="0"/>
                      </a:rPr>
                      <m:t>𝑚𝑜𝑑</m:t>
                    </m:r>
                    <m:r>
                      <a:rPr lang="de-AT" i="1" dirty="0">
                        <a:latin typeface="Cambria Math" panose="02040503050406030204" pitchFamily="18" charset="0"/>
                      </a:rPr>
                      <m:t> </m:t>
                    </m:r>
                    <m:r>
                      <a:rPr lang="de-AT" i="1" dirty="0" smtClean="0">
                        <a:latin typeface="Cambria Math" panose="02040503050406030204" pitchFamily="18" charset="0"/>
                      </a:rPr>
                      <m:t>𝑁</m:t>
                    </m:r>
                  </m:oMath>
                </a14:m>
                <a:r>
                  <a:rPr lang="de-AT" dirty="0"/>
                  <a:t>) ist. </a:t>
                </a:r>
              </a:p>
              <a:p>
                <a:r>
                  <a:rPr lang="de-AT" dirty="0"/>
                  <a:t>Hierbei können wir auf die „Falltür“ des Algorithmus zurückgreifen:</a:t>
                </a:r>
              </a:p>
              <a:p>
                <a:r>
                  <a:rPr lang="de-AT" dirty="0"/>
                  <a:t>Für </a:t>
                </a:r>
                <a14:m>
                  <m:oMath xmlns:m="http://schemas.openxmlformats.org/officeDocument/2006/math">
                    <m:r>
                      <a:rPr lang="de-AT" i="1" dirty="0" smtClean="0">
                        <a:latin typeface="Cambria Math" panose="02040503050406030204" pitchFamily="18" charset="0"/>
                      </a:rPr>
                      <m:t>𝑝</m:t>
                    </m:r>
                    <m:r>
                      <a:rPr lang="de-AT" i="1" dirty="0" smtClean="0">
                        <a:latin typeface="Cambria Math" panose="02040503050406030204" pitchFamily="18" charset="0"/>
                      </a:rPr>
                      <m:t>,</m:t>
                    </m:r>
                    <m:r>
                      <a:rPr lang="de-AT" i="1" dirty="0" smtClean="0">
                        <a:latin typeface="Cambria Math" panose="02040503050406030204" pitchFamily="18" charset="0"/>
                      </a:rPr>
                      <m:t>𝑞</m:t>
                    </m:r>
                  </m:oMath>
                </a14:m>
                <a:r>
                  <a:rPr lang="de-AT" dirty="0"/>
                  <a:t> Prim gilt: wenn </a:t>
                </a:r>
                <a14:m>
                  <m:oMath xmlns:m="http://schemas.openxmlformats.org/officeDocument/2006/math">
                    <m:r>
                      <a:rPr lang="de-AT" i="1" dirty="0" smtClean="0">
                        <a:latin typeface="Cambria Math" panose="02040503050406030204" pitchFamily="18" charset="0"/>
                      </a:rPr>
                      <m:t>𝑥</m:t>
                    </m:r>
                  </m:oMath>
                </a14:m>
                <a:r>
                  <a:rPr lang="de-AT" dirty="0"/>
                  <a:t> sowohl modulo </a:t>
                </a:r>
                <a14:m>
                  <m:oMath xmlns:m="http://schemas.openxmlformats.org/officeDocument/2006/math">
                    <m:r>
                      <a:rPr lang="de-AT" i="1" dirty="0" smtClean="0">
                        <a:latin typeface="Cambria Math" panose="02040503050406030204" pitchFamily="18" charset="0"/>
                      </a:rPr>
                      <m:t>𝑝</m:t>
                    </m:r>
                  </m:oMath>
                </a14:m>
                <a:r>
                  <a:rPr lang="de-AT" dirty="0"/>
                  <a:t> als auch modulo </a:t>
                </a:r>
                <a14:m>
                  <m:oMath xmlns:m="http://schemas.openxmlformats.org/officeDocument/2006/math">
                    <m:r>
                      <a:rPr lang="de-AT" i="1" dirty="0" smtClean="0">
                        <a:latin typeface="Cambria Math" panose="02040503050406030204" pitchFamily="18" charset="0"/>
                      </a:rPr>
                      <m:t>𝑞</m:t>
                    </m:r>
                  </m:oMath>
                </a14:m>
                <a:r>
                  <a:rPr lang="de-AT" dirty="0"/>
                  <a:t> quadratischer Rest dann ist </a:t>
                </a:r>
                <a14:m>
                  <m:oMath xmlns:m="http://schemas.openxmlformats.org/officeDocument/2006/math">
                    <m:r>
                      <a:rPr lang="de-AT" i="1" dirty="0" smtClean="0">
                        <a:latin typeface="Cambria Math" panose="02040503050406030204" pitchFamily="18" charset="0"/>
                      </a:rPr>
                      <m:t>𝑥</m:t>
                    </m:r>
                  </m:oMath>
                </a14:m>
                <a:r>
                  <a:rPr lang="de-AT" dirty="0"/>
                  <a:t> auch modulo </a:t>
                </a:r>
                <a14:m>
                  <m:oMath xmlns:m="http://schemas.openxmlformats.org/officeDocument/2006/math">
                    <m:r>
                      <a:rPr lang="de-AT" i="1" dirty="0" smtClean="0">
                        <a:latin typeface="Cambria Math" panose="02040503050406030204" pitchFamily="18" charset="0"/>
                      </a:rPr>
                      <m:t>𝑝</m:t>
                    </m:r>
                    <m:r>
                      <a:rPr lang="de-AT" i="1" dirty="0" smtClean="0">
                        <a:latin typeface="Cambria Math" panose="02040503050406030204" pitchFamily="18" charset="0"/>
                      </a:rPr>
                      <m:t>∗</m:t>
                    </m:r>
                    <m:r>
                      <a:rPr lang="de-AT" i="1" dirty="0" smtClean="0">
                        <a:latin typeface="Cambria Math" panose="02040503050406030204" pitchFamily="18" charset="0"/>
                      </a:rPr>
                      <m:t>𝑞</m:t>
                    </m:r>
                    <m:r>
                      <a:rPr lang="de-AT" i="1" dirty="0" smtClean="0">
                        <a:latin typeface="Cambria Math" panose="02040503050406030204" pitchFamily="18" charset="0"/>
                      </a:rPr>
                      <m:t> </m:t>
                    </m:r>
                  </m:oMath>
                </a14:m>
                <a:r>
                  <a:rPr lang="de-AT" dirty="0"/>
                  <a:t>ein quadratischer Rest. </a:t>
                </a:r>
              </a:p>
              <a:p>
                <a:r>
                  <a:rPr lang="de-AT" dirty="0"/>
                  <a:t>Wird ein passendes </a:t>
                </a:r>
                <a14:m>
                  <m:oMath xmlns:m="http://schemas.openxmlformats.org/officeDocument/2006/math">
                    <m:r>
                      <a:rPr lang="de-AT" i="1" dirty="0" smtClean="0">
                        <a:latin typeface="Cambria Math" panose="02040503050406030204" pitchFamily="18" charset="0"/>
                      </a:rPr>
                      <m:t>𝑥</m:t>
                    </m:r>
                  </m:oMath>
                </a14:m>
                <a:r>
                  <a:rPr lang="de-AT" dirty="0"/>
                  <a:t> gefunden, bildet (</a:t>
                </a:r>
                <a14:m>
                  <m:oMath xmlns:m="http://schemas.openxmlformats.org/officeDocument/2006/math">
                    <m:r>
                      <a:rPr lang="de-AT" i="1" dirty="0" smtClean="0">
                        <a:latin typeface="Cambria Math" panose="02040503050406030204" pitchFamily="18" charset="0"/>
                      </a:rPr>
                      <m:t>𝑥</m:t>
                    </m:r>
                    <m:r>
                      <a:rPr lang="de-AT" i="1" dirty="0" smtClean="0">
                        <a:latin typeface="Cambria Math" panose="02040503050406030204" pitchFamily="18" charset="0"/>
                      </a:rPr>
                      <m:t>,</m:t>
                    </m:r>
                    <m:r>
                      <a:rPr lang="de-AT" i="1" dirty="0" smtClean="0">
                        <a:latin typeface="Cambria Math" panose="02040503050406030204" pitchFamily="18" charset="0"/>
                      </a:rPr>
                      <m:t>𝑁</m:t>
                    </m:r>
                  </m:oMath>
                </a14:m>
                <a:r>
                  <a:rPr lang="de-AT" dirty="0"/>
                  <a:t>) den öffentlichen Schlüssel.</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de-AT">
                    <a:noFill/>
                  </a:rPr>
                  <a:t> </a:t>
                </a:r>
              </a:p>
            </p:txBody>
          </p:sp>
        </mc:Fallback>
      </mc:AlternateContent>
    </p:spTree>
    <p:extLst>
      <p:ext uri="{BB962C8B-B14F-4D97-AF65-F5344CB8AC3E}">
        <p14:creationId xmlns:p14="http://schemas.microsoft.com/office/powerpoint/2010/main" val="1178354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GM Ver-/Entschlüsselung</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fontScale="92500" lnSpcReduction="10000"/>
              </a:bodyPr>
              <a:lstStyle/>
              <a:p>
                <a:r>
                  <a:rPr lang="de-AT" dirty="0"/>
                  <a:t>Wollen wir ein Bit m mit dem Public Key (</a:t>
                </a:r>
                <a14:m>
                  <m:oMath xmlns:m="http://schemas.openxmlformats.org/officeDocument/2006/math">
                    <m:r>
                      <a:rPr lang="de-AT" i="1" dirty="0" smtClean="0">
                        <a:latin typeface="Cambria Math" panose="02040503050406030204" pitchFamily="18" charset="0"/>
                      </a:rPr>
                      <m:t>𝑥</m:t>
                    </m:r>
                    <m:r>
                      <a:rPr lang="de-AT" i="1" dirty="0" smtClean="0">
                        <a:latin typeface="Cambria Math" panose="02040503050406030204" pitchFamily="18" charset="0"/>
                      </a:rPr>
                      <m:t>,</m:t>
                    </m:r>
                    <m:r>
                      <a:rPr lang="de-AT" i="1" dirty="0" smtClean="0">
                        <a:latin typeface="Cambria Math" panose="02040503050406030204" pitchFamily="18" charset="0"/>
                      </a:rPr>
                      <m:t>𝑁</m:t>
                    </m:r>
                  </m:oMath>
                </a14:m>
                <a:r>
                  <a:rPr lang="de-AT" dirty="0"/>
                  <a:t>) verschlüsseln, generieren wir eine Zufallszahl </a:t>
                </a:r>
                <a14:m>
                  <m:oMath xmlns:m="http://schemas.openxmlformats.org/officeDocument/2006/math">
                    <m:r>
                      <a:rPr lang="de-AT" i="1" dirty="0" smtClean="0">
                        <a:latin typeface="Cambria Math" panose="02040503050406030204" pitchFamily="18" charset="0"/>
                      </a:rPr>
                      <m:t>𝑟</m:t>
                    </m:r>
                  </m:oMath>
                </a14:m>
                <a:r>
                  <a:rPr lang="de-AT" dirty="0"/>
                  <a:t> die teilerfremd zu </a:t>
                </a:r>
                <a14:m>
                  <m:oMath xmlns:m="http://schemas.openxmlformats.org/officeDocument/2006/math">
                    <m:r>
                      <a:rPr lang="de-AT" i="1" dirty="0" smtClean="0">
                        <a:latin typeface="Cambria Math" panose="02040503050406030204" pitchFamily="18" charset="0"/>
                      </a:rPr>
                      <m:t>𝑁</m:t>
                    </m:r>
                  </m:oMath>
                </a14:m>
                <a:r>
                  <a:rPr lang="de-AT" dirty="0"/>
                  <a:t> ist. Das Chiffrat </a:t>
                </a:r>
                <a14:m>
                  <m:oMath xmlns:m="http://schemas.openxmlformats.org/officeDocument/2006/math">
                    <m:r>
                      <a:rPr lang="de-AT" i="1" dirty="0" smtClean="0">
                        <a:latin typeface="Cambria Math" panose="02040503050406030204" pitchFamily="18" charset="0"/>
                      </a:rPr>
                      <m:t>𝑐</m:t>
                    </m:r>
                  </m:oMath>
                </a14:m>
                <a:r>
                  <a:rPr lang="de-AT" dirty="0"/>
                  <a:t> wird dann berechnet mit der folgenden Formel:</a:t>
                </a:r>
              </a:p>
              <a:p>
                <a:pPr marL="0" indent="0">
                  <a:buNone/>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𝑐</m:t>
                      </m:r>
                      <m:r>
                        <a:rPr lang="de-AT" i="1" dirty="0" smtClean="0">
                          <a:latin typeface="Cambria Math" panose="02040503050406030204" pitchFamily="18" charset="0"/>
                        </a:rPr>
                        <m:t>=</m:t>
                      </m:r>
                      <m:r>
                        <a:rPr lang="de-AT" i="1" dirty="0" smtClean="0">
                          <a:solidFill>
                            <a:schemeClr val="accent5"/>
                          </a:solidFill>
                          <a:latin typeface="Cambria Math" panose="02040503050406030204" pitchFamily="18" charset="0"/>
                        </a:rPr>
                        <m:t>𝑟</m:t>
                      </m:r>
                      <m:r>
                        <a:rPr lang="de-AT" i="1" dirty="0" smtClean="0">
                          <a:solidFill>
                            <a:schemeClr val="accent5"/>
                          </a:solidFill>
                          <a:latin typeface="Cambria Math" panose="02040503050406030204" pitchFamily="18" charset="0"/>
                        </a:rPr>
                        <m:t>²∗</m:t>
                      </m:r>
                      <m:r>
                        <a:rPr lang="de-AT" i="1" dirty="0" err="1" smtClean="0">
                          <a:solidFill>
                            <a:srgbClr val="C00000"/>
                          </a:solidFill>
                          <a:latin typeface="Cambria Math" panose="02040503050406030204" pitchFamily="18" charset="0"/>
                        </a:rPr>
                        <m:t>𝑥</m:t>
                      </m:r>
                      <m:r>
                        <a:rPr lang="de-AT" i="1" baseline="30000" dirty="0" err="1" smtClean="0">
                          <a:solidFill>
                            <a:srgbClr val="C00000"/>
                          </a:solidFill>
                          <a:latin typeface="Cambria Math" panose="02040503050406030204" pitchFamily="18" charset="0"/>
                        </a:rPr>
                        <m:t>𝑚</m:t>
                      </m:r>
                      <m:r>
                        <a:rPr lang="de-AT" i="1" baseline="30000" dirty="0">
                          <a:latin typeface="Cambria Math" panose="02040503050406030204" pitchFamily="18" charset="0"/>
                        </a:rPr>
                        <m:t>  </m:t>
                      </m:r>
                      <m:r>
                        <a:rPr lang="de-AT" i="1" dirty="0" smtClean="0">
                          <a:latin typeface="Cambria Math" panose="02040503050406030204" pitchFamily="18" charset="0"/>
                        </a:rPr>
                        <m:t>(</m:t>
                      </m:r>
                      <m:r>
                        <a:rPr lang="de-AT" i="1" dirty="0" err="1" smtClean="0">
                          <a:latin typeface="Cambria Math" panose="02040503050406030204" pitchFamily="18" charset="0"/>
                        </a:rPr>
                        <m:t>𝑚𝑜𝑑</m:t>
                      </m:r>
                      <m:r>
                        <a:rPr lang="de-AT" i="1" dirty="0" smtClean="0">
                          <a:latin typeface="Cambria Math" panose="02040503050406030204" pitchFamily="18" charset="0"/>
                        </a:rPr>
                        <m:t> </m:t>
                      </m:r>
                      <m:r>
                        <a:rPr lang="de-AT" i="1" dirty="0" smtClean="0">
                          <a:latin typeface="Cambria Math" panose="02040503050406030204" pitchFamily="18" charset="0"/>
                        </a:rPr>
                        <m:t>𝑁</m:t>
                      </m:r>
                      <m:r>
                        <a:rPr lang="de-AT" i="1" dirty="0" smtClean="0">
                          <a:latin typeface="Cambria Math" panose="02040503050406030204" pitchFamily="18" charset="0"/>
                        </a:rPr>
                        <m:t>)</m:t>
                      </m:r>
                    </m:oMath>
                  </m:oMathPara>
                </a14:m>
                <a:endParaRPr lang="de-AT" sz="2100" dirty="0"/>
              </a:p>
              <a:p>
                <a:pPr marL="384048" lvl="1">
                  <a:spcBef>
                    <a:spcPts val="1000"/>
                  </a:spcBef>
                  <a:buFont typeface="Franklin Gothic Book" panose="020B0503020102020204" pitchFamily="34" charset="0"/>
                  <a:buChar char="■"/>
                </a:pPr>
                <a:endParaRPr lang="de-AT" sz="2100" dirty="0"/>
              </a:p>
              <a:p>
                <a:pPr marL="384048" lvl="1">
                  <a:spcBef>
                    <a:spcPts val="1000"/>
                  </a:spcBef>
                  <a:buFont typeface="Franklin Gothic Book" panose="020B0503020102020204" pitchFamily="34" charset="0"/>
                  <a:buChar char="■"/>
                </a:pPr>
                <a:r>
                  <a:rPr lang="de-AT" sz="2100" i="0" dirty="0"/>
                  <a:t>Bei der Entschlüsselung wird nun berechnet ob c ein </a:t>
                </a:r>
                <a:r>
                  <a:rPr lang="de-AT" sz="2100" i="0" dirty="0">
                    <a:solidFill>
                      <a:schemeClr val="accent5"/>
                    </a:solidFill>
                  </a:rPr>
                  <a:t>quadratischer Rest (m = 0) </a:t>
                </a:r>
                <a:r>
                  <a:rPr lang="de-AT" sz="2100" i="0" dirty="0"/>
                  <a:t>oder </a:t>
                </a:r>
                <a:r>
                  <a:rPr lang="de-AT" sz="2100" i="0" dirty="0">
                    <a:solidFill>
                      <a:srgbClr val="C00000"/>
                    </a:solidFill>
                  </a:rPr>
                  <a:t>ein quadratischer Nichtrest (m = 1</a:t>
                </a:r>
                <a:r>
                  <a:rPr lang="de-AT" sz="2100" i="0" dirty="0"/>
                  <a:t>) ist. Dementsprechend wird der Wert 0 oder 1 zurückgegeben. </a:t>
                </a:r>
              </a:p>
              <a:p>
                <a:pPr marL="384048" lvl="1">
                  <a:spcBef>
                    <a:spcPts val="1000"/>
                  </a:spcBef>
                  <a:buFont typeface="Franklin Gothic Book" panose="020B0503020102020204" pitchFamily="34" charset="0"/>
                  <a:buChar char="■"/>
                </a:pPr>
                <a:endParaRPr lang="de-AT" sz="2100" i="0" dirty="0"/>
              </a:p>
              <a:p>
                <a:pPr marL="384048" lvl="1">
                  <a:spcBef>
                    <a:spcPts val="1000"/>
                  </a:spcBef>
                  <a:buFont typeface="Franklin Gothic Book" panose="020B0503020102020204" pitchFamily="34" charset="0"/>
                  <a:buChar char="■"/>
                </a:pPr>
                <a:r>
                  <a:rPr lang="de-AT" sz="2100" i="0" dirty="0"/>
                  <a:t>Damit liegt die Sicherheit in der Komplexität der Fakturierung oder des quadratischen Rests.</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508" t="-2211" r="-1016"/>
                </a:stretch>
              </a:blipFill>
            </p:spPr>
            <p:txBody>
              <a:bodyPr/>
              <a:lstStyle/>
              <a:p>
                <a:r>
                  <a:rPr lang="de-AT">
                    <a:noFill/>
                  </a:rPr>
                  <a:t> </a:t>
                </a:r>
              </a:p>
            </p:txBody>
          </p:sp>
        </mc:Fallback>
      </mc:AlternateContent>
    </p:spTree>
    <p:extLst>
      <p:ext uri="{BB962C8B-B14F-4D97-AF65-F5344CB8AC3E}">
        <p14:creationId xmlns:p14="http://schemas.microsoft.com/office/powerpoint/2010/main" val="3948023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lIns="91440" tIns="45720" rIns="91440" bIns="45720" rtlCol="0" anchor="ctr">
            <a:normAutofit/>
          </a:bodyPr>
          <a:lstStyle/>
          <a:p>
            <a:r>
              <a:rPr lang="de-AT" dirty="0"/>
              <a:t>GM Teilhomomorphie</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AT" dirty="0"/>
                  <a:t>Wir betrachten nun wieder die Multiplikation (</a:t>
                </a:r>
                <a14:m>
                  <m:oMath xmlns:m="http://schemas.openxmlformats.org/officeDocument/2006/math">
                    <m:r>
                      <a:rPr lang="de-AT" i="1" dirty="0" smtClean="0">
                        <a:latin typeface="Cambria Math" panose="02040503050406030204" pitchFamily="18" charset="0"/>
                      </a:rPr>
                      <m:t>𝑚𝑜𝑑</m:t>
                    </m:r>
                    <m:r>
                      <a:rPr lang="de-AT" i="1" dirty="0">
                        <a:latin typeface="Cambria Math" panose="02040503050406030204" pitchFamily="18" charset="0"/>
                      </a:rPr>
                      <m:t> </m:t>
                    </m:r>
                    <m:r>
                      <a:rPr lang="de-AT" i="1" dirty="0">
                        <a:latin typeface="Cambria Math" panose="02040503050406030204" pitchFamily="18" charset="0"/>
                      </a:rPr>
                      <m:t>𝑁</m:t>
                    </m:r>
                  </m:oMath>
                </a14:m>
                <a:r>
                  <a:rPr lang="de-AT" dirty="0"/>
                  <a:t>) zweier Chiffrate </a:t>
                </a:r>
                <a:r>
                  <a:rPr lang="de-AT" i="1" dirty="0"/>
                  <a:t>c</a:t>
                </a:r>
                <a:r>
                  <a:rPr lang="de-AT" i="1" baseline="-25000" dirty="0"/>
                  <a:t>1</a:t>
                </a:r>
                <a:r>
                  <a:rPr lang="de-AT" dirty="0"/>
                  <a:t>, </a:t>
                </a:r>
                <a:r>
                  <a:rPr lang="de-AT" i="1" dirty="0"/>
                  <a:t>c</a:t>
                </a:r>
                <a:r>
                  <a:rPr lang="de-AT" i="1" baseline="-25000" dirty="0"/>
                  <a:t>2</a:t>
                </a:r>
                <a:r>
                  <a:rPr lang="de-AT" dirty="0"/>
                  <a:t>, die mit dem öffentlichen Schlüssel (</a:t>
                </a:r>
                <a14:m>
                  <m:oMath xmlns:m="http://schemas.openxmlformats.org/officeDocument/2006/math">
                    <m:r>
                      <a:rPr lang="de-AT" i="1" dirty="0" smtClean="0">
                        <a:latin typeface="Cambria Math" panose="02040503050406030204" pitchFamily="18" charset="0"/>
                      </a:rPr>
                      <m:t>𝑥</m:t>
                    </m:r>
                    <m:r>
                      <a:rPr lang="de-AT" i="1" dirty="0" smtClean="0">
                        <a:latin typeface="Cambria Math" panose="02040503050406030204" pitchFamily="18" charset="0"/>
                      </a:rPr>
                      <m:t>,</m:t>
                    </m:r>
                    <m:r>
                      <a:rPr lang="de-AT" i="1" dirty="0" smtClean="0">
                        <a:latin typeface="Cambria Math" panose="02040503050406030204" pitchFamily="18" charset="0"/>
                      </a:rPr>
                      <m:t>𝑁</m:t>
                    </m:r>
                  </m:oMath>
                </a14:m>
                <a:r>
                  <a:rPr lang="de-AT" dirty="0"/>
                  <a:t>) erzeugt wurden:</a:t>
                </a:r>
              </a:p>
              <a:p>
                <a:pPr marL="0" indent="0" algn="ctr">
                  <a:buNone/>
                </a:pPr>
                <a14:m>
                  <m:oMathPara xmlns:m="http://schemas.openxmlformats.org/officeDocument/2006/math">
                    <m:oMathParaPr>
                      <m:jc m:val="centerGroup"/>
                    </m:oMathParaPr>
                    <m:oMath xmlns:m="http://schemas.openxmlformats.org/officeDocument/2006/math">
                      <m:r>
                        <a:rPr lang="de-AT" sz="2200" i="1" dirty="0" smtClean="0">
                          <a:latin typeface="Cambria Math" panose="02040503050406030204" pitchFamily="18" charset="0"/>
                        </a:rPr>
                        <m:t>𝑐</m:t>
                      </m:r>
                      <m:r>
                        <a:rPr lang="de-AT" sz="2200" i="1" baseline="-25000" dirty="0" smtClean="0">
                          <a:latin typeface="Cambria Math" panose="02040503050406030204" pitchFamily="18" charset="0"/>
                        </a:rPr>
                        <m:t>1</m:t>
                      </m:r>
                      <m:r>
                        <a:rPr lang="de-AT" sz="2200" i="1" dirty="0" smtClean="0">
                          <a:latin typeface="Cambria Math" panose="02040503050406030204" pitchFamily="18" charset="0"/>
                        </a:rPr>
                        <m:t>∗</m:t>
                      </m:r>
                      <m:r>
                        <a:rPr lang="de-AT" sz="2200" i="1" dirty="0" smtClean="0">
                          <a:latin typeface="Cambria Math" panose="02040503050406030204" pitchFamily="18" charset="0"/>
                        </a:rPr>
                        <m:t>𝑐</m:t>
                      </m:r>
                      <m:r>
                        <a:rPr lang="de-AT" sz="2200" i="1" baseline="-25000" dirty="0" smtClean="0">
                          <a:latin typeface="Cambria Math" panose="02040503050406030204" pitchFamily="18" charset="0"/>
                        </a:rPr>
                        <m:t>2 </m:t>
                      </m:r>
                      <m:r>
                        <a:rPr lang="de-AT" sz="2200" i="1" dirty="0" smtClean="0">
                          <a:latin typeface="Cambria Math" panose="02040503050406030204" pitchFamily="18" charset="0"/>
                        </a:rPr>
                        <m:t>=</m:t>
                      </m:r>
                      <m:d>
                        <m:dPr>
                          <m:ctrlPr>
                            <a:rPr lang="de-AT" sz="2200" i="1" baseline="-25000" dirty="0" smtClean="0">
                              <a:latin typeface="Cambria Math" panose="02040503050406030204" pitchFamily="18" charset="0"/>
                            </a:rPr>
                          </m:ctrlPr>
                        </m:dPr>
                        <m:e>
                          <m:sSubSup>
                            <m:sSubSupPr>
                              <m:ctrlPr>
                                <a:rPr lang="de-AT" sz="2200" b="0" i="1" dirty="0" smtClean="0">
                                  <a:solidFill>
                                    <a:schemeClr val="accent5"/>
                                  </a:solidFill>
                                  <a:latin typeface="Cambria Math" panose="02040503050406030204" pitchFamily="18" charset="0"/>
                                </a:rPr>
                              </m:ctrlPr>
                            </m:sSubSupPr>
                            <m:e>
                              <m:r>
                                <a:rPr lang="de-AT" sz="2200" i="1" dirty="0" smtClean="0">
                                  <a:solidFill>
                                    <a:schemeClr val="accent5"/>
                                  </a:solidFill>
                                  <a:latin typeface="Cambria Math" panose="02040503050406030204" pitchFamily="18" charset="0"/>
                                </a:rPr>
                                <m:t>𝑟</m:t>
                              </m:r>
                            </m:e>
                            <m:sub>
                              <m:r>
                                <a:rPr lang="de-AT" sz="2200" b="0" i="1" dirty="0" smtClean="0">
                                  <a:solidFill>
                                    <a:schemeClr val="accent5"/>
                                  </a:solidFill>
                                  <a:latin typeface="Cambria Math" panose="02040503050406030204" pitchFamily="18" charset="0"/>
                                </a:rPr>
                                <m:t>1</m:t>
                              </m:r>
                            </m:sub>
                            <m:sup>
                              <m:r>
                                <a:rPr lang="de-AT" sz="2200" b="0" i="1" dirty="0" smtClean="0">
                                  <a:solidFill>
                                    <a:schemeClr val="accent5"/>
                                  </a:solidFill>
                                  <a:latin typeface="Cambria Math" panose="02040503050406030204" pitchFamily="18" charset="0"/>
                                </a:rPr>
                                <m:t>2</m:t>
                              </m:r>
                            </m:sup>
                          </m:sSubSup>
                          <m:r>
                            <a:rPr lang="de-AT" sz="2200" i="1" dirty="0" smtClean="0">
                              <a:latin typeface="Cambria Math" panose="02040503050406030204" pitchFamily="18" charset="0"/>
                            </a:rPr>
                            <m:t>∗</m:t>
                          </m:r>
                          <m:r>
                            <a:rPr lang="de-AT" sz="2200" i="1" dirty="0" smtClean="0">
                              <a:solidFill>
                                <a:srgbClr val="C00000"/>
                              </a:solidFill>
                              <a:latin typeface="Cambria Math" panose="02040503050406030204" pitchFamily="18" charset="0"/>
                            </a:rPr>
                            <m:t>𝑥</m:t>
                          </m:r>
                          <m:r>
                            <a:rPr lang="de-AT" sz="2200" i="1" baseline="30000" dirty="0" smtClean="0">
                              <a:solidFill>
                                <a:srgbClr val="C00000"/>
                              </a:solidFill>
                              <a:latin typeface="Cambria Math" panose="02040503050406030204" pitchFamily="18" charset="0"/>
                            </a:rPr>
                            <m:t>𝑚</m:t>
                          </m:r>
                          <m:r>
                            <a:rPr lang="de-AT" sz="1600" i="1" baseline="20000" dirty="0" smtClean="0">
                              <a:solidFill>
                                <a:srgbClr val="C00000"/>
                              </a:solidFill>
                              <a:latin typeface="Cambria Math" panose="02040503050406030204" pitchFamily="18" charset="0"/>
                            </a:rPr>
                            <m:t>1</m:t>
                          </m:r>
                          <m:d>
                            <m:dPr>
                              <m:ctrlPr>
                                <a:rPr lang="de-AT" i="1" dirty="0">
                                  <a:solidFill>
                                    <a:srgbClr val="C00000"/>
                                  </a:solidFill>
                                  <a:latin typeface="Cambria Math" panose="02040503050406030204" pitchFamily="18" charset="0"/>
                                </a:rPr>
                              </m:ctrlPr>
                            </m:dPr>
                            <m:e>
                              <m:r>
                                <a:rPr lang="de-AT" i="1" dirty="0" err="1">
                                  <a:latin typeface="Cambria Math" panose="02040503050406030204" pitchFamily="18" charset="0"/>
                                </a:rPr>
                                <m:t>𝑚𝑜𝑑</m:t>
                              </m:r>
                              <m:r>
                                <a:rPr lang="de-AT" i="1" dirty="0">
                                  <a:latin typeface="Cambria Math" panose="02040503050406030204" pitchFamily="18" charset="0"/>
                                </a:rPr>
                                <m:t> </m:t>
                              </m:r>
                              <m:r>
                                <a:rPr lang="de-AT" i="1" dirty="0">
                                  <a:latin typeface="Cambria Math" panose="02040503050406030204" pitchFamily="18" charset="0"/>
                                </a:rPr>
                                <m:t>𝑁</m:t>
                              </m:r>
                            </m:e>
                          </m:d>
                        </m:e>
                      </m:d>
                      <m:r>
                        <a:rPr lang="de-AT" sz="2200" i="1" dirty="0" smtClean="0">
                          <a:latin typeface="Cambria Math" panose="02040503050406030204" pitchFamily="18" charset="0"/>
                        </a:rPr>
                        <m:t>∗</m:t>
                      </m:r>
                      <m:d>
                        <m:dPr>
                          <m:ctrlPr>
                            <a:rPr lang="de-AT" sz="2200" i="1" dirty="0" smtClean="0">
                              <a:latin typeface="Cambria Math" panose="02040503050406030204" pitchFamily="18" charset="0"/>
                            </a:rPr>
                          </m:ctrlPr>
                        </m:dPr>
                        <m:e>
                          <m:sSubSup>
                            <m:sSubSupPr>
                              <m:ctrlPr>
                                <a:rPr lang="de-AT" i="1" dirty="0">
                                  <a:solidFill>
                                    <a:schemeClr val="accent5"/>
                                  </a:solidFill>
                                  <a:latin typeface="Cambria Math" panose="02040503050406030204" pitchFamily="18" charset="0"/>
                                </a:rPr>
                              </m:ctrlPr>
                            </m:sSubSupPr>
                            <m:e>
                              <m:r>
                                <a:rPr lang="de-AT" i="1" dirty="0">
                                  <a:solidFill>
                                    <a:schemeClr val="accent5"/>
                                  </a:solidFill>
                                  <a:latin typeface="Cambria Math" panose="02040503050406030204" pitchFamily="18" charset="0"/>
                                </a:rPr>
                                <m:t>𝑟</m:t>
                              </m:r>
                            </m:e>
                            <m:sub>
                              <m:r>
                                <a:rPr lang="de-AT" b="0" i="1" dirty="0" smtClean="0">
                                  <a:solidFill>
                                    <a:schemeClr val="accent5"/>
                                  </a:solidFill>
                                  <a:latin typeface="Cambria Math" panose="02040503050406030204" pitchFamily="18" charset="0"/>
                                </a:rPr>
                                <m:t>2</m:t>
                              </m:r>
                            </m:sub>
                            <m:sup>
                              <m:r>
                                <a:rPr lang="de-AT" i="1" dirty="0">
                                  <a:solidFill>
                                    <a:schemeClr val="accent5"/>
                                  </a:solidFill>
                                  <a:latin typeface="Cambria Math" panose="02040503050406030204" pitchFamily="18" charset="0"/>
                                </a:rPr>
                                <m:t>2</m:t>
                              </m:r>
                            </m:sup>
                          </m:sSubSup>
                          <m:r>
                            <a:rPr lang="de-AT" sz="2200" i="1" dirty="0" smtClean="0">
                              <a:latin typeface="Cambria Math" panose="02040503050406030204" pitchFamily="18" charset="0"/>
                            </a:rPr>
                            <m:t>∗</m:t>
                          </m:r>
                          <m:r>
                            <a:rPr lang="de-AT" sz="2200" i="1" dirty="0" smtClean="0">
                              <a:solidFill>
                                <a:srgbClr val="C00000"/>
                              </a:solidFill>
                              <a:latin typeface="Cambria Math" panose="02040503050406030204" pitchFamily="18" charset="0"/>
                            </a:rPr>
                            <m:t>𝑥</m:t>
                          </m:r>
                          <m:r>
                            <a:rPr lang="de-AT" sz="2200" i="1" baseline="30000" dirty="0" smtClean="0">
                              <a:solidFill>
                                <a:srgbClr val="C00000"/>
                              </a:solidFill>
                              <a:latin typeface="Cambria Math" panose="02040503050406030204" pitchFamily="18" charset="0"/>
                            </a:rPr>
                            <m:t>𝑚</m:t>
                          </m:r>
                          <m:r>
                            <a:rPr lang="de-AT" sz="1600" i="1" baseline="20000" dirty="0" smtClean="0">
                              <a:solidFill>
                                <a:srgbClr val="C00000"/>
                              </a:solidFill>
                              <a:latin typeface="Cambria Math" panose="02040503050406030204" pitchFamily="18" charset="0"/>
                            </a:rPr>
                            <m:t>2</m:t>
                          </m:r>
                          <m:d>
                            <m:dPr>
                              <m:ctrlPr>
                                <a:rPr lang="de-AT" i="1" dirty="0">
                                  <a:solidFill>
                                    <a:srgbClr val="C00000"/>
                                  </a:solidFill>
                                  <a:latin typeface="Cambria Math" panose="02040503050406030204" pitchFamily="18" charset="0"/>
                                </a:rPr>
                              </m:ctrlPr>
                            </m:dPr>
                            <m:e>
                              <m:r>
                                <a:rPr lang="de-AT" i="1" dirty="0" err="1">
                                  <a:latin typeface="Cambria Math" panose="02040503050406030204" pitchFamily="18" charset="0"/>
                                </a:rPr>
                                <m:t>𝑚𝑜𝑑</m:t>
                              </m:r>
                              <m:r>
                                <a:rPr lang="de-AT" i="1" dirty="0">
                                  <a:latin typeface="Cambria Math" panose="02040503050406030204" pitchFamily="18" charset="0"/>
                                </a:rPr>
                                <m:t> </m:t>
                              </m:r>
                              <m:r>
                                <a:rPr lang="de-AT" i="1" dirty="0">
                                  <a:latin typeface="Cambria Math" panose="02040503050406030204" pitchFamily="18" charset="0"/>
                                </a:rPr>
                                <m:t>𝑁</m:t>
                              </m:r>
                            </m:e>
                          </m:d>
                        </m:e>
                      </m:d>
                      <m:r>
                        <a:rPr lang="de-AT" sz="2200" i="1" dirty="0" smtClean="0">
                          <a:latin typeface="Cambria Math" panose="02040503050406030204" pitchFamily="18" charset="0"/>
                        </a:rPr>
                        <m:t>=</m:t>
                      </m:r>
                      <m:sSup>
                        <m:sSupPr>
                          <m:ctrlPr>
                            <a:rPr lang="de-AT" sz="2200" b="0" i="1" dirty="0" smtClean="0">
                              <a:solidFill>
                                <a:schemeClr val="accent5"/>
                              </a:solidFill>
                              <a:latin typeface="Cambria Math" panose="02040503050406030204" pitchFamily="18" charset="0"/>
                            </a:rPr>
                          </m:ctrlPr>
                        </m:sSupPr>
                        <m:e>
                          <m:d>
                            <m:dPr>
                              <m:ctrlPr>
                                <a:rPr lang="de-AT" sz="2200" b="0" i="1" dirty="0" smtClean="0">
                                  <a:latin typeface="Cambria Math" panose="02040503050406030204" pitchFamily="18" charset="0"/>
                                </a:rPr>
                              </m:ctrlPr>
                            </m:dPr>
                            <m:e>
                              <m:sSub>
                                <m:sSubPr>
                                  <m:ctrlPr>
                                    <a:rPr lang="de-AT" sz="2200" b="0" i="1" dirty="0" smtClean="0">
                                      <a:solidFill>
                                        <a:schemeClr val="accent5"/>
                                      </a:solidFill>
                                      <a:latin typeface="Cambria Math" panose="02040503050406030204" pitchFamily="18" charset="0"/>
                                    </a:rPr>
                                  </m:ctrlPr>
                                </m:sSubPr>
                                <m:e>
                                  <m:r>
                                    <a:rPr lang="de-AT" sz="2200" i="1" dirty="0" smtClean="0">
                                      <a:solidFill>
                                        <a:schemeClr val="accent5"/>
                                      </a:solidFill>
                                      <a:latin typeface="Cambria Math" panose="02040503050406030204" pitchFamily="18" charset="0"/>
                                    </a:rPr>
                                    <m:t>𝑟</m:t>
                                  </m:r>
                                </m:e>
                                <m:sub>
                                  <m:r>
                                    <a:rPr lang="de-AT" sz="2200" b="0" i="1" dirty="0" smtClean="0">
                                      <a:solidFill>
                                        <a:schemeClr val="accent5"/>
                                      </a:solidFill>
                                      <a:latin typeface="Cambria Math" panose="02040503050406030204" pitchFamily="18" charset="0"/>
                                    </a:rPr>
                                    <m:t>1</m:t>
                                  </m:r>
                                </m:sub>
                              </m:sSub>
                              <m:sSub>
                                <m:sSubPr>
                                  <m:ctrlPr>
                                    <a:rPr lang="de-AT" sz="2200" b="0" i="1" dirty="0" smtClean="0">
                                      <a:solidFill>
                                        <a:schemeClr val="accent5"/>
                                      </a:solidFill>
                                      <a:latin typeface="Cambria Math" panose="02040503050406030204" pitchFamily="18" charset="0"/>
                                    </a:rPr>
                                  </m:ctrlPr>
                                </m:sSubPr>
                                <m:e>
                                  <m:r>
                                    <a:rPr lang="de-AT" sz="2200" b="0" i="1" dirty="0" smtClean="0">
                                      <a:solidFill>
                                        <a:schemeClr val="accent5"/>
                                      </a:solidFill>
                                      <a:latin typeface="Cambria Math" panose="02040503050406030204" pitchFamily="18" charset="0"/>
                                    </a:rPr>
                                    <m:t>𝑟</m:t>
                                  </m:r>
                                </m:e>
                                <m:sub>
                                  <m:r>
                                    <a:rPr lang="de-AT" sz="2200" b="0" i="1" dirty="0" smtClean="0">
                                      <a:solidFill>
                                        <a:schemeClr val="accent5"/>
                                      </a:solidFill>
                                      <a:latin typeface="Cambria Math" panose="02040503050406030204" pitchFamily="18" charset="0"/>
                                    </a:rPr>
                                    <m:t>2</m:t>
                                  </m:r>
                                </m:sub>
                              </m:sSub>
                            </m:e>
                          </m:d>
                        </m:e>
                        <m:sup>
                          <m:r>
                            <a:rPr lang="de-AT" sz="2200" b="0" i="1" dirty="0" smtClean="0">
                              <a:solidFill>
                                <a:schemeClr val="accent5"/>
                              </a:solidFill>
                              <a:latin typeface="Cambria Math" panose="02040503050406030204" pitchFamily="18" charset="0"/>
                            </a:rPr>
                            <m:t>2</m:t>
                          </m:r>
                        </m:sup>
                      </m:sSup>
                      <m:r>
                        <a:rPr lang="de-AT" sz="2200" i="1" dirty="0" smtClean="0">
                          <a:latin typeface="Cambria Math" panose="02040503050406030204" pitchFamily="18" charset="0"/>
                        </a:rPr>
                        <m:t>∗</m:t>
                      </m:r>
                      <m:r>
                        <a:rPr lang="de-AT" sz="2200" i="1" dirty="0" smtClean="0">
                          <a:solidFill>
                            <a:srgbClr val="C00000"/>
                          </a:solidFill>
                          <a:latin typeface="Cambria Math" panose="02040503050406030204" pitchFamily="18" charset="0"/>
                        </a:rPr>
                        <m:t>𝑥</m:t>
                      </m:r>
                      <m:r>
                        <a:rPr lang="de-AT" sz="2200" i="1" baseline="30000" dirty="0" smtClean="0">
                          <a:solidFill>
                            <a:srgbClr val="C00000"/>
                          </a:solidFill>
                          <a:latin typeface="Cambria Math" panose="02040503050406030204" pitchFamily="18" charset="0"/>
                        </a:rPr>
                        <m:t>𝑚</m:t>
                      </m:r>
                      <m:r>
                        <a:rPr lang="de-AT" sz="1600" i="1" baseline="20000" dirty="0" smtClean="0">
                          <a:solidFill>
                            <a:srgbClr val="C00000"/>
                          </a:solidFill>
                          <a:latin typeface="Cambria Math" panose="02040503050406030204" pitchFamily="18" charset="0"/>
                        </a:rPr>
                        <m:t>1</m:t>
                      </m:r>
                      <m:r>
                        <a:rPr lang="de-AT" sz="1600" b="0" i="1" baseline="20000" dirty="0" smtClean="0">
                          <a:solidFill>
                            <a:srgbClr val="C00000"/>
                          </a:solidFill>
                          <a:latin typeface="Cambria Math" panose="02040503050406030204" pitchFamily="18" charset="0"/>
                        </a:rPr>
                        <m:t>+</m:t>
                      </m:r>
                      <m:r>
                        <a:rPr lang="de-AT" sz="2200" i="1" baseline="30000" dirty="0" smtClean="0">
                          <a:solidFill>
                            <a:srgbClr val="C00000"/>
                          </a:solidFill>
                          <a:latin typeface="Cambria Math" panose="02040503050406030204" pitchFamily="18" charset="0"/>
                        </a:rPr>
                        <m:t>𝑚</m:t>
                      </m:r>
                      <m:r>
                        <a:rPr lang="de-AT" sz="1600" i="1" baseline="20000" dirty="0" smtClean="0">
                          <a:solidFill>
                            <a:srgbClr val="C00000"/>
                          </a:solidFill>
                          <a:latin typeface="Cambria Math" panose="02040503050406030204" pitchFamily="18" charset="0"/>
                        </a:rPr>
                        <m:t>2  </m:t>
                      </m:r>
                      <m:r>
                        <a:rPr lang="de-AT" sz="2200" i="1" dirty="0" smtClean="0">
                          <a:latin typeface="Cambria Math" panose="02040503050406030204" pitchFamily="18" charset="0"/>
                        </a:rPr>
                        <m:t>(</m:t>
                      </m:r>
                      <m:r>
                        <a:rPr lang="de-AT" sz="2200" i="1" dirty="0" err="1" smtClean="0">
                          <a:latin typeface="Cambria Math" panose="02040503050406030204" pitchFamily="18" charset="0"/>
                        </a:rPr>
                        <m:t>𝑚𝑜𝑑</m:t>
                      </m:r>
                      <m:r>
                        <a:rPr lang="de-AT" sz="2200" i="1" dirty="0" smtClean="0">
                          <a:latin typeface="Cambria Math" panose="02040503050406030204" pitchFamily="18" charset="0"/>
                        </a:rPr>
                        <m:t> </m:t>
                      </m:r>
                      <m:r>
                        <a:rPr lang="de-AT" sz="2200" i="1" dirty="0" smtClean="0">
                          <a:latin typeface="Cambria Math" panose="02040503050406030204" pitchFamily="18" charset="0"/>
                        </a:rPr>
                        <m:t>𝑁</m:t>
                      </m:r>
                      <m:r>
                        <a:rPr lang="de-AT" sz="2200" i="1" dirty="0" smtClean="0">
                          <a:latin typeface="Cambria Math" panose="02040503050406030204" pitchFamily="18" charset="0"/>
                        </a:rPr>
                        <m:t>)</m:t>
                      </m:r>
                    </m:oMath>
                  </m:oMathPara>
                </a14:m>
                <a:endParaRPr lang="de-AT" sz="2200" baseline="30000" dirty="0"/>
              </a:p>
              <a:p>
                <a:pPr algn="ctr"/>
                <a:endParaRPr lang="de-AT" sz="2200" baseline="30000" dirty="0"/>
              </a:p>
              <a:p>
                <a:r>
                  <a:rPr lang="de-AT" dirty="0"/>
                  <a:t>Sollte in diesem Beispiel </a:t>
                </a:r>
                <a14:m>
                  <m:oMath xmlns:m="http://schemas.openxmlformats.org/officeDocument/2006/math">
                    <m:r>
                      <a:rPr lang="de-AT" i="1" dirty="0" smtClean="0">
                        <a:latin typeface="Cambria Math" panose="02040503050406030204" pitchFamily="18" charset="0"/>
                      </a:rPr>
                      <m:t>𝑚</m:t>
                    </m:r>
                    <m:r>
                      <a:rPr lang="de-AT" i="1" baseline="-25000" dirty="0" smtClean="0">
                        <a:latin typeface="Cambria Math" panose="02040503050406030204" pitchFamily="18" charset="0"/>
                      </a:rPr>
                      <m:t>1</m:t>
                    </m:r>
                    <m:r>
                      <a:rPr lang="de-AT" i="1" dirty="0" smtClean="0">
                        <a:latin typeface="Cambria Math" panose="02040503050406030204" pitchFamily="18" charset="0"/>
                      </a:rPr>
                      <m:t> = </m:t>
                    </m:r>
                    <m:r>
                      <a:rPr lang="de-AT" i="1" dirty="0">
                        <a:latin typeface="Cambria Math" panose="02040503050406030204" pitchFamily="18" charset="0"/>
                      </a:rPr>
                      <m:t>𝑚</m:t>
                    </m:r>
                    <m:r>
                      <a:rPr lang="de-AT" i="1" baseline="-25000" dirty="0">
                        <a:latin typeface="Cambria Math" panose="02040503050406030204" pitchFamily="18" charset="0"/>
                      </a:rPr>
                      <m:t>2</m:t>
                    </m:r>
                    <m:r>
                      <a:rPr lang="de-AT" i="1" dirty="0" smtClean="0">
                        <a:latin typeface="Cambria Math" panose="02040503050406030204" pitchFamily="18" charset="0"/>
                      </a:rPr>
                      <m:t> = 1 </m:t>
                    </m:r>
                  </m:oMath>
                </a14:m>
                <a:r>
                  <a:rPr lang="de-AT" dirty="0"/>
                  <a:t>sein, lässt sich folgendes zeigen.</a:t>
                </a:r>
                <a:endParaRPr lang="de-AT" sz="2200" i="1" dirty="0">
                  <a:solidFill>
                    <a:srgbClr val="3E8853"/>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de-AT" sz="2200" i="1" dirty="0" smtClean="0">
                              <a:solidFill>
                                <a:schemeClr val="accent5"/>
                              </a:solidFill>
                              <a:latin typeface="Cambria Math" panose="02040503050406030204" pitchFamily="18" charset="0"/>
                            </a:rPr>
                          </m:ctrlPr>
                        </m:sSupPr>
                        <m:e>
                          <m:sSub>
                            <m:sSubPr>
                              <m:ctrlPr>
                                <a:rPr lang="de-AT" sz="2200" i="1" dirty="0">
                                  <a:solidFill>
                                    <a:schemeClr val="accent5"/>
                                  </a:solidFill>
                                  <a:latin typeface="Cambria Math" panose="02040503050406030204" pitchFamily="18" charset="0"/>
                                </a:rPr>
                              </m:ctrlPr>
                            </m:sSubPr>
                            <m:e>
                              <m:r>
                                <a:rPr lang="de-AT" sz="2200" i="1" dirty="0">
                                  <a:solidFill>
                                    <a:schemeClr val="accent5"/>
                                  </a:solidFill>
                                  <a:latin typeface="Cambria Math" panose="02040503050406030204" pitchFamily="18" charset="0"/>
                                </a:rPr>
                                <m:t>(</m:t>
                              </m:r>
                              <m:r>
                                <a:rPr lang="de-AT" sz="2200" i="1" dirty="0">
                                  <a:solidFill>
                                    <a:schemeClr val="accent5"/>
                                  </a:solidFill>
                                  <a:latin typeface="Cambria Math" panose="02040503050406030204" pitchFamily="18" charset="0"/>
                                </a:rPr>
                                <m:t>𝑟</m:t>
                              </m:r>
                            </m:e>
                            <m:sub>
                              <m:r>
                                <a:rPr lang="de-AT" sz="2200" i="1" dirty="0">
                                  <a:solidFill>
                                    <a:schemeClr val="accent5"/>
                                  </a:solidFill>
                                  <a:latin typeface="Cambria Math" panose="02040503050406030204" pitchFamily="18" charset="0"/>
                                </a:rPr>
                                <m:t>1</m:t>
                              </m:r>
                            </m:sub>
                          </m:sSub>
                          <m:sSub>
                            <m:sSubPr>
                              <m:ctrlPr>
                                <a:rPr lang="de-AT" sz="2200" i="1" dirty="0">
                                  <a:solidFill>
                                    <a:schemeClr val="accent5"/>
                                  </a:solidFill>
                                  <a:latin typeface="Cambria Math" panose="02040503050406030204" pitchFamily="18" charset="0"/>
                                </a:rPr>
                              </m:ctrlPr>
                            </m:sSubPr>
                            <m:e>
                              <m:r>
                                <a:rPr lang="de-AT" sz="2200" i="1" dirty="0">
                                  <a:solidFill>
                                    <a:schemeClr val="accent5"/>
                                  </a:solidFill>
                                  <a:latin typeface="Cambria Math" panose="02040503050406030204" pitchFamily="18" charset="0"/>
                                </a:rPr>
                                <m:t>𝑟</m:t>
                              </m:r>
                            </m:e>
                            <m:sub>
                              <m:r>
                                <a:rPr lang="de-AT" sz="2200" i="1" dirty="0">
                                  <a:solidFill>
                                    <a:schemeClr val="accent5"/>
                                  </a:solidFill>
                                  <a:latin typeface="Cambria Math" panose="02040503050406030204" pitchFamily="18" charset="0"/>
                                </a:rPr>
                                <m:t>2</m:t>
                              </m:r>
                            </m:sub>
                          </m:sSub>
                          <m:r>
                            <a:rPr lang="de-AT" sz="2200" i="1" dirty="0">
                              <a:solidFill>
                                <a:schemeClr val="accent5"/>
                              </a:solidFill>
                              <a:latin typeface="Cambria Math" panose="02040503050406030204" pitchFamily="18" charset="0"/>
                            </a:rPr>
                            <m:t>)</m:t>
                          </m:r>
                        </m:e>
                        <m:sup>
                          <m:r>
                            <a:rPr lang="de-AT" sz="2200" b="0" i="1" dirty="0" smtClean="0">
                              <a:solidFill>
                                <a:schemeClr val="accent5"/>
                              </a:solidFill>
                              <a:latin typeface="Cambria Math" panose="02040503050406030204" pitchFamily="18" charset="0"/>
                            </a:rPr>
                            <m:t>2</m:t>
                          </m:r>
                        </m:sup>
                      </m:sSup>
                      <m:r>
                        <a:rPr lang="de-AT" sz="2200" i="1" dirty="0" smtClean="0">
                          <a:solidFill>
                            <a:prstClr val="black"/>
                          </a:solidFill>
                          <a:latin typeface="Cambria Math" panose="02040503050406030204" pitchFamily="18" charset="0"/>
                        </a:rPr>
                        <m:t>∗</m:t>
                      </m:r>
                      <m:sSup>
                        <m:sSupPr>
                          <m:ctrlPr>
                            <a:rPr lang="de-AT" sz="2200" b="0" i="1" dirty="0" smtClean="0">
                              <a:solidFill>
                                <a:srgbClr val="C00000"/>
                              </a:solidFill>
                              <a:latin typeface="Cambria Math" panose="02040503050406030204" pitchFamily="18" charset="0"/>
                            </a:rPr>
                          </m:ctrlPr>
                        </m:sSupPr>
                        <m:e>
                          <m:r>
                            <a:rPr lang="de-AT" sz="2200" i="1" dirty="0" smtClean="0">
                              <a:solidFill>
                                <a:srgbClr val="C00000"/>
                              </a:solidFill>
                              <a:latin typeface="Cambria Math" panose="02040503050406030204" pitchFamily="18" charset="0"/>
                            </a:rPr>
                            <m:t>𝑥</m:t>
                          </m:r>
                        </m:e>
                        <m:sup>
                          <m:r>
                            <a:rPr lang="de-AT" sz="2200" b="0" i="1" dirty="0" smtClean="0">
                              <a:solidFill>
                                <a:srgbClr val="C00000"/>
                              </a:solidFill>
                              <a:latin typeface="Cambria Math" panose="02040503050406030204" pitchFamily="18" charset="0"/>
                            </a:rPr>
                            <m:t>1+1</m:t>
                          </m:r>
                        </m:sup>
                      </m:sSup>
                      <m:r>
                        <a:rPr lang="de-AT" sz="2200" i="1" dirty="0" smtClean="0">
                          <a:solidFill>
                            <a:prstClr val="black"/>
                          </a:solidFill>
                          <a:latin typeface="Cambria Math" panose="02040503050406030204" pitchFamily="18" charset="0"/>
                        </a:rPr>
                        <m:t>  (</m:t>
                      </m:r>
                      <m:r>
                        <a:rPr lang="de-AT" sz="2200" i="1" dirty="0" err="1" smtClean="0">
                          <a:solidFill>
                            <a:prstClr val="black"/>
                          </a:solidFill>
                          <a:latin typeface="Cambria Math" panose="02040503050406030204" pitchFamily="18" charset="0"/>
                        </a:rPr>
                        <m:t>𝑚𝑜𝑑</m:t>
                      </m:r>
                      <m:r>
                        <a:rPr lang="de-AT" sz="2200" i="1" dirty="0" smtClean="0">
                          <a:solidFill>
                            <a:prstClr val="black"/>
                          </a:solidFill>
                          <a:latin typeface="Cambria Math" panose="02040503050406030204" pitchFamily="18" charset="0"/>
                        </a:rPr>
                        <m:t> </m:t>
                      </m:r>
                      <m:r>
                        <a:rPr lang="de-AT" sz="2200" i="1" dirty="0">
                          <a:solidFill>
                            <a:prstClr val="black"/>
                          </a:solidFill>
                          <a:latin typeface="Cambria Math" panose="02040503050406030204" pitchFamily="18" charset="0"/>
                        </a:rPr>
                        <m:t>𝑁</m:t>
                      </m:r>
                      <m:r>
                        <a:rPr lang="de-AT" sz="2200" i="1" dirty="0" smtClean="0">
                          <a:solidFill>
                            <a:prstClr val="black"/>
                          </a:solidFill>
                          <a:latin typeface="Cambria Math" panose="02040503050406030204" pitchFamily="18" charset="0"/>
                        </a:rPr>
                        <m:t>)=</m:t>
                      </m:r>
                      <m:r>
                        <a:rPr lang="de-AT" sz="2200" b="0" i="1" dirty="0" smtClean="0">
                          <a:solidFill>
                            <a:prstClr val="black"/>
                          </a:solidFill>
                          <a:latin typeface="Cambria Math" panose="02040503050406030204" pitchFamily="18" charset="0"/>
                        </a:rPr>
                        <m:t>(</m:t>
                      </m:r>
                      <m:r>
                        <a:rPr lang="de-AT" sz="2200" i="1" dirty="0" smtClean="0">
                          <a:solidFill>
                            <a:schemeClr val="accent5"/>
                          </a:solidFill>
                          <a:latin typeface="Cambria Math" panose="02040503050406030204" pitchFamily="18" charset="0"/>
                        </a:rPr>
                        <m:t>𝑟</m:t>
                      </m:r>
                      <m:r>
                        <a:rPr lang="de-AT" sz="1600" i="1" baseline="-25000" dirty="0" smtClean="0">
                          <a:solidFill>
                            <a:schemeClr val="accent5"/>
                          </a:solidFill>
                          <a:latin typeface="Cambria Math" panose="02040503050406030204" pitchFamily="18" charset="0"/>
                        </a:rPr>
                        <m:t>1</m:t>
                      </m:r>
                      <m:r>
                        <a:rPr lang="de-AT" sz="2200" i="1" dirty="0" smtClean="0">
                          <a:solidFill>
                            <a:schemeClr val="accent5"/>
                          </a:solidFill>
                          <a:latin typeface="Cambria Math" panose="02040503050406030204" pitchFamily="18" charset="0"/>
                        </a:rPr>
                        <m:t>𝑟</m:t>
                      </m:r>
                      <m:r>
                        <a:rPr lang="de-AT" sz="1600" i="1" baseline="-25000" dirty="0" smtClean="0">
                          <a:solidFill>
                            <a:schemeClr val="accent5"/>
                          </a:solidFill>
                          <a:latin typeface="Cambria Math" panose="02040503050406030204" pitchFamily="18" charset="0"/>
                        </a:rPr>
                        <m:t>2</m:t>
                      </m:r>
                      <m:r>
                        <a:rPr lang="de-AT" sz="2200" i="1" dirty="0" smtClean="0">
                          <a:solidFill>
                            <a:schemeClr val="accent5"/>
                          </a:solidFill>
                          <a:latin typeface="Cambria Math" panose="02040503050406030204" pitchFamily="18" charset="0"/>
                        </a:rPr>
                        <m:t>𝑥</m:t>
                      </m:r>
                      <m:r>
                        <a:rPr lang="de-AT" sz="2200" b="0" i="1" dirty="0" smtClean="0">
                          <a:solidFill>
                            <a:schemeClr val="accent5"/>
                          </a:solidFill>
                          <a:latin typeface="Cambria Math" panose="02040503050406030204" pitchFamily="18" charset="0"/>
                        </a:rPr>
                        <m:t>)</m:t>
                      </m:r>
                      <m:r>
                        <a:rPr lang="de-AT" sz="2200" i="1" dirty="0" smtClean="0">
                          <a:solidFill>
                            <a:schemeClr val="accent5"/>
                          </a:solidFill>
                          <a:latin typeface="Cambria Math" panose="02040503050406030204" pitchFamily="18" charset="0"/>
                        </a:rPr>
                        <m:t>²</m:t>
                      </m:r>
                      <m:r>
                        <a:rPr lang="de-AT" sz="2200" i="1" dirty="0" smtClean="0">
                          <a:latin typeface="Cambria Math" panose="02040503050406030204" pitchFamily="18" charset="0"/>
                        </a:rPr>
                        <m:t>∗</m:t>
                      </m:r>
                      <m:r>
                        <a:rPr lang="de-AT" sz="2200" i="1" dirty="0" smtClean="0">
                          <a:solidFill>
                            <a:srgbClr val="C00000"/>
                          </a:solidFill>
                          <a:latin typeface="Cambria Math" panose="02040503050406030204" pitchFamily="18" charset="0"/>
                        </a:rPr>
                        <m:t>𝑥</m:t>
                      </m:r>
                      <m:r>
                        <a:rPr lang="de-AT" sz="2200" i="1" baseline="30000" dirty="0" smtClean="0">
                          <a:solidFill>
                            <a:srgbClr val="C00000"/>
                          </a:solidFill>
                          <a:latin typeface="Cambria Math" panose="02040503050406030204" pitchFamily="18" charset="0"/>
                        </a:rPr>
                        <m:t>0</m:t>
                      </m:r>
                      <m:r>
                        <a:rPr lang="de-AT" sz="2200" i="1" dirty="0" smtClean="0">
                          <a:latin typeface="Cambria Math" panose="02040503050406030204" pitchFamily="18" charset="0"/>
                        </a:rPr>
                        <m:t>  (</m:t>
                      </m:r>
                      <m:r>
                        <a:rPr lang="de-AT" sz="2200" i="1" dirty="0" err="1" smtClean="0">
                          <a:latin typeface="Cambria Math" panose="02040503050406030204" pitchFamily="18" charset="0"/>
                        </a:rPr>
                        <m:t>𝑚𝑜𝑑</m:t>
                      </m:r>
                      <m:r>
                        <a:rPr lang="de-AT" sz="2200" i="1" dirty="0" smtClean="0">
                          <a:latin typeface="Cambria Math" panose="02040503050406030204" pitchFamily="18" charset="0"/>
                        </a:rPr>
                        <m:t> </m:t>
                      </m:r>
                      <m:r>
                        <a:rPr lang="de-AT" sz="2200" i="1" dirty="0">
                          <a:latin typeface="Cambria Math" panose="02040503050406030204" pitchFamily="18" charset="0"/>
                        </a:rPr>
                        <m:t>𝑁</m:t>
                      </m:r>
                      <m:r>
                        <a:rPr lang="de-AT" sz="2200" i="1" dirty="0" smtClean="0">
                          <a:latin typeface="Cambria Math" panose="02040503050406030204" pitchFamily="18" charset="0"/>
                        </a:rPr>
                        <m:t>)</m:t>
                      </m:r>
                    </m:oMath>
                  </m:oMathPara>
                </a14:m>
                <a:endParaRPr lang="de-AT" sz="2200" dirty="0"/>
              </a:p>
              <a:p>
                <a:pPr marL="128016" lvl="1" indent="0">
                  <a:buNone/>
                </a:pPr>
                <a:endParaRPr lang="de-AT" sz="2400" baseline="30000" dirty="0"/>
              </a:p>
              <a:p>
                <a:r>
                  <a:rPr lang="de-AT" i="0" dirty="0"/>
                  <a:t>Anhand dieser Veranschaulichung lässt sich nun leicht nachvollziehen, dass die Multiplikation der Chiffrierte eine Addition Modulo 2 (XOR) der </a:t>
                </a:r>
                <a:r>
                  <a:rPr lang="de-AT" i="0" dirty="0" err="1"/>
                  <a:t>Plaintexte</a:t>
                </a:r>
                <a:r>
                  <a:rPr lang="de-AT" i="0" dirty="0"/>
                  <a:t> entspricht.</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571" t="-1361" r="-317"/>
                </a:stretch>
              </a:blipFill>
            </p:spPr>
            <p:txBody>
              <a:bodyPr/>
              <a:lstStyle/>
              <a:p>
                <a:r>
                  <a:rPr lang="de-AT">
                    <a:noFill/>
                  </a:rPr>
                  <a:t> </a:t>
                </a:r>
              </a:p>
            </p:txBody>
          </p:sp>
        </mc:Fallback>
      </mc:AlternateContent>
    </p:spTree>
    <p:extLst>
      <p:ext uri="{BB962C8B-B14F-4D97-AF65-F5344CB8AC3E}">
        <p14:creationId xmlns:p14="http://schemas.microsoft.com/office/powerpoint/2010/main" val="249005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lstStyle/>
          <a:p>
            <a:r>
              <a:rPr lang="de-AT" dirty="0"/>
              <a:t>Paillier</a:t>
            </a:r>
          </a:p>
        </p:txBody>
      </p:sp>
      <p:sp>
        <p:nvSpPr>
          <p:cNvPr id="3" name="Inhaltsplatzhalter 2">
            <a:extLst>
              <a:ext uri="{FF2B5EF4-FFF2-40B4-BE49-F238E27FC236}">
                <a16:creationId xmlns:a16="http://schemas.microsoft.com/office/drawing/2014/main" id="{74F1413A-61E1-4CB3-B7F3-D9CAC65FC010}"/>
              </a:ext>
            </a:extLst>
          </p:cNvPr>
          <p:cNvSpPr>
            <a:spLocks noGrp="1"/>
          </p:cNvSpPr>
          <p:nvPr>
            <p:ph idx="1"/>
          </p:nvPr>
        </p:nvSpPr>
        <p:spPr>
          <a:xfrm>
            <a:off x="1024128" y="2286000"/>
            <a:ext cx="7230872" cy="4023360"/>
          </a:xfrm>
        </p:spPr>
        <p:txBody>
          <a:bodyPr>
            <a:normAutofit/>
          </a:bodyPr>
          <a:lstStyle/>
          <a:p>
            <a:r>
              <a:rPr lang="de-AT" sz="2400" dirty="0"/>
              <a:t>Erfunden von und benannt nach Pascal Paillier im Jahr 1999.</a:t>
            </a:r>
          </a:p>
          <a:p>
            <a:r>
              <a:rPr lang="de-AT" sz="2400" dirty="0"/>
              <a:t>Ist ein additives homomorphes Verschlüsselungssystem.</a:t>
            </a:r>
          </a:p>
          <a:p>
            <a:r>
              <a:rPr lang="de-AT" sz="2400" dirty="0"/>
              <a:t>Anwendungen:</a:t>
            </a:r>
          </a:p>
          <a:p>
            <a:pPr lvl="1"/>
            <a:r>
              <a:rPr lang="de-AT" sz="2000" dirty="0"/>
              <a:t>E-Voting</a:t>
            </a:r>
          </a:p>
          <a:p>
            <a:pPr lvl="1"/>
            <a:r>
              <a:rPr lang="de-AT" sz="2000" dirty="0"/>
              <a:t>Zero-Knowledge-Beweise</a:t>
            </a:r>
          </a:p>
        </p:txBody>
      </p:sp>
    </p:spTree>
    <p:extLst>
      <p:ext uri="{BB962C8B-B14F-4D97-AF65-F5344CB8AC3E}">
        <p14:creationId xmlns:p14="http://schemas.microsoft.com/office/powerpoint/2010/main" val="3755067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lstStyle/>
          <a:p>
            <a:r>
              <a:rPr lang="de-AT" dirty="0"/>
              <a:t>Paillier </a:t>
            </a:r>
            <a:r>
              <a:rPr lang="de-AT" dirty="0" err="1"/>
              <a:t>KeyGen</a:t>
            </a:r>
            <a:endParaRPr lang="de-AT"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74F1413A-61E1-4CB3-B7F3-D9CAC65FC010}"/>
                  </a:ext>
                </a:extLst>
              </p:cNvPr>
              <p:cNvSpPr>
                <a:spLocks noGrp="1"/>
              </p:cNvSpPr>
              <p:nvPr>
                <p:ph sz="half" idx="1"/>
              </p:nvPr>
            </p:nvSpPr>
            <p:spPr>
              <a:xfrm>
                <a:off x="1024126" y="2286000"/>
                <a:ext cx="7230873" cy="4023360"/>
              </a:xfrm>
            </p:spPr>
            <p:txBody>
              <a:bodyPr>
                <a:normAutofit/>
              </a:bodyPr>
              <a:lstStyle/>
              <a:p>
                <a:r>
                  <a:rPr lang="de-AT" sz="2400" dirty="0"/>
                  <a:t>Wähle zwei ausreichend große Primzahlen </a:t>
                </a:r>
                <a14:m>
                  <m:oMath xmlns:m="http://schemas.openxmlformats.org/officeDocument/2006/math">
                    <m:r>
                      <a:rPr lang="de-AT" sz="2400" i="1" dirty="0" smtClean="0">
                        <a:latin typeface="Cambria Math" panose="02040503050406030204" pitchFamily="18" charset="0"/>
                      </a:rPr>
                      <m:t>𝑝</m:t>
                    </m:r>
                  </m:oMath>
                </a14:m>
                <a:r>
                  <a:rPr lang="de-AT" sz="2400" dirty="0"/>
                  <a:t> und </a:t>
                </a:r>
                <a14:m>
                  <m:oMath xmlns:m="http://schemas.openxmlformats.org/officeDocument/2006/math">
                    <m:r>
                      <a:rPr lang="de-AT" sz="2400" b="0" i="1" smtClean="0">
                        <a:latin typeface="Cambria Math" panose="02040503050406030204" pitchFamily="18" charset="0"/>
                      </a:rPr>
                      <m:t>𝑞</m:t>
                    </m:r>
                  </m:oMath>
                </a14:m>
                <a:endParaRPr lang="de-AT" sz="2400" dirty="0"/>
              </a:p>
              <a:p>
                <a:pPr lvl="1"/>
                <a:r>
                  <a:rPr lang="de-AT" sz="2000" dirty="0" err="1"/>
                  <a:t>ca</a:t>
                </a:r>
                <a:r>
                  <a:rPr lang="de-AT" sz="2000" dirty="0"/>
                  <a:t> 1024 Bit, Zahlen mit 309 Ziffern</a:t>
                </a:r>
              </a:p>
              <a:p>
                <a:r>
                  <a:rPr lang="de-AT" sz="2400" dirty="0"/>
                  <a:t>Berechne </a:t>
                </a:r>
                <a14:m>
                  <m:oMath xmlns:m="http://schemas.openxmlformats.org/officeDocument/2006/math">
                    <m:r>
                      <a:rPr lang="de-AT" sz="2400" b="0" i="1" smtClean="0">
                        <a:latin typeface="Cambria Math" panose="02040503050406030204" pitchFamily="18" charset="0"/>
                      </a:rPr>
                      <m:t>𝑛</m:t>
                    </m:r>
                    <m:r>
                      <a:rPr lang="de-AT" sz="2400" b="0" i="1" smtClean="0">
                        <a:latin typeface="Cambria Math" panose="02040503050406030204" pitchFamily="18" charset="0"/>
                      </a:rPr>
                      <m:t>=</m:t>
                    </m:r>
                    <m:r>
                      <a:rPr lang="de-AT" sz="2400" b="0" i="1" smtClean="0">
                        <a:latin typeface="Cambria Math" panose="02040503050406030204" pitchFamily="18" charset="0"/>
                      </a:rPr>
                      <m:t>𝑝𝑞</m:t>
                    </m:r>
                  </m:oMath>
                </a14:m>
                <a:endParaRPr lang="de-AT" sz="2400" b="0" dirty="0"/>
              </a:p>
              <a:p>
                <a:r>
                  <a:rPr lang="de-AT" sz="2400" dirty="0"/>
                  <a:t>Berechne </a:t>
                </a:r>
                <a14:m>
                  <m:oMath xmlns:m="http://schemas.openxmlformats.org/officeDocument/2006/math">
                    <m:r>
                      <a:rPr lang="de-AT" sz="2400" i="1" smtClean="0">
                        <a:latin typeface="Cambria Math" panose="02040503050406030204" pitchFamily="18" charset="0"/>
                        <a:ea typeface="Cambria Math" panose="02040503050406030204" pitchFamily="18" charset="0"/>
                      </a:rPr>
                      <m:t>𝜆</m:t>
                    </m:r>
                    <m:r>
                      <a:rPr lang="de-AT" sz="2400" b="0" i="1" smtClean="0">
                        <a:latin typeface="Cambria Math" panose="02040503050406030204" pitchFamily="18" charset="0"/>
                        <a:ea typeface="Cambria Math" panose="02040503050406030204" pitchFamily="18" charset="0"/>
                      </a:rPr>
                      <m:t>=</m:t>
                    </m:r>
                    <m:r>
                      <a:rPr lang="de-AT" sz="2400" b="0" i="1" smtClean="0">
                        <a:latin typeface="Cambria Math" panose="02040503050406030204" pitchFamily="18" charset="0"/>
                        <a:ea typeface="Cambria Math" panose="02040503050406030204" pitchFamily="18" charset="0"/>
                      </a:rPr>
                      <m:t>𝑘𝑔𝑉</m:t>
                    </m:r>
                    <m:d>
                      <m:dPr>
                        <m:ctrlPr>
                          <a:rPr lang="de-AT" sz="2400" b="0" i="1" smtClean="0">
                            <a:latin typeface="Cambria Math" panose="02040503050406030204" pitchFamily="18" charset="0"/>
                            <a:ea typeface="Cambria Math" panose="02040503050406030204" pitchFamily="18" charset="0"/>
                          </a:rPr>
                        </m:ctrlPr>
                      </m:dPr>
                      <m:e>
                        <m:r>
                          <a:rPr lang="de-AT" sz="2400" b="0" i="1" smtClean="0">
                            <a:latin typeface="Cambria Math" panose="02040503050406030204" pitchFamily="18" charset="0"/>
                            <a:ea typeface="Cambria Math" panose="02040503050406030204" pitchFamily="18" charset="0"/>
                          </a:rPr>
                          <m:t>𝑝</m:t>
                        </m:r>
                        <m:r>
                          <a:rPr lang="de-AT" sz="2400" b="0" i="1" smtClean="0">
                            <a:latin typeface="Cambria Math" panose="02040503050406030204" pitchFamily="18" charset="0"/>
                            <a:ea typeface="Cambria Math" panose="02040503050406030204" pitchFamily="18" charset="0"/>
                          </a:rPr>
                          <m:t>−1, </m:t>
                        </m:r>
                        <m:r>
                          <a:rPr lang="de-AT" sz="2400" b="0" i="1" smtClean="0">
                            <a:latin typeface="Cambria Math" panose="02040503050406030204" pitchFamily="18" charset="0"/>
                            <a:ea typeface="Cambria Math" panose="02040503050406030204" pitchFamily="18" charset="0"/>
                          </a:rPr>
                          <m:t>𝑞</m:t>
                        </m:r>
                        <m:r>
                          <a:rPr lang="de-AT" sz="2400" b="0" i="1" smtClean="0">
                            <a:latin typeface="Cambria Math" panose="02040503050406030204" pitchFamily="18" charset="0"/>
                            <a:ea typeface="Cambria Math" panose="02040503050406030204" pitchFamily="18" charset="0"/>
                          </a:rPr>
                          <m:t>−1</m:t>
                        </m:r>
                      </m:e>
                    </m:d>
                  </m:oMath>
                </a14:m>
                <a:endParaRPr lang="de-AT" sz="2400" dirty="0"/>
              </a:p>
              <a:p>
                <a:pPr lvl="1"/>
                <a:r>
                  <a:rPr lang="de-AT" sz="2000" dirty="0"/>
                  <a:t>oder vereinfacht: </a:t>
                </a:r>
                <a14:m>
                  <m:oMath xmlns:m="http://schemas.openxmlformats.org/officeDocument/2006/math">
                    <m:r>
                      <a:rPr lang="de-AT" sz="2000" i="1">
                        <a:latin typeface="Cambria Math" panose="02040503050406030204" pitchFamily="18" charset="0"/>
                        <a:ea typeface="Cambria Math" panose="02040503050406030204" pitchFamily="18" charset="0"/>
                      </a:rPr>
                      <m:t>𝜆</m:t>
                    </m:r>
                    <m:r>
                      <a:rPr lang="de-AT" sz="2000" b="0" i="1" smtClean="0">
                        <a:latin typeface="Cambria Math" panose="02040503050406030204" pitchFamily="18" charset="0"/>
                        <a:ea typeface="Cambria Math" panose="02040503050406030204" pitchFamily="18" charset="0"/>
                      </a:rPr>
                      <m:t>=</m:t>
                    </m:r>
                    <m:r>
                      <a:rPr lang="de-AT" sz="2000" i="1">
                        <a:latin typeface="Cambria Math" panose="02040503050406030204" pitchFamily="18" charset="0"/>
                        <a:ea typeface="Cambria Math" panose="02040503050406030204" pitchFamily="18" charset="0"/>
                      </a:rPr>
                      <m:t>(</m:t>
                    </m:r>
                    <m:r>
                      <a:rPr lang="de-AT" sz="2000" i="1">
                        <a:latin typeface="Cambria Math" panose="02040503050406030204" pitchFamily="18" charset="0"/>
                        <a:ea typeface="Cambria Math" panose="02040503050406030204" pitchFamily="18" charset="0"/>
                      </a:rPr>
                      <m:t>𝑝</m:t>
                    </m:r>
                    <m:r>
                      <a:rPr lang="de-AT" sz="2000" i="1">
                        <a:latin typeface="Cambria Math" panose="02040503050406030204" pitchFamily="18" charset="0"/>
                        <a:ea typeface="Cambria Math" panose="02040503050406030204" pitchFamily="18" charset="0"/>
                      </a:rPr>
                      <m:t>−1)(</m:t>
                    </m:r>
                    <m:r>
                      <a:rPr lang="de-AT" sz="2000" i="1">
                        <a:latin typeface="Cambria Math" panose="02040503050406030204" pitchFamily="18" charset="0"/>
                        <a:ea typeface="Cambria Math" panose="02040503050406030204" pitchFamily="18" charset="0"/>
                      </a:rPr>
                      <m:t>𝑞</m:t>
                    </m:r>
                    <m:r>
                      <a:rPr lang="de-AT" sz="2000" i="1">
                        <a:latin typeface="Cambria Math" panose="02040503050406030204" pitchFamily="18" charset="0"/>
                        <a:ea typeface="Cambria Math" panose="02040503050406030204" pitchFamily="18" charset="0"/>
                      </a:rPr>
                      <m:t>−1)</m:t>
                    </m:r>
                  </m:oMath>
                </a14:m>
                <a:endParaRPr lang="de-AT" sz="2000" dirty="0"/>
              </a:p>
              <a:p>
                <a:r>
                  <a:rPr lang="de-AT" sz="2400" dirty="0"/>
                  <a:t>Wähle </a:t>
                </a:r>
                <a14:m>
                  <m:oMath xmlns:m="http://schemas.openxmlformats.org/officeDocument/2006/math">
                    <m:r>
                      <a:rPr lang="de-AT" sz="2400" b="0" i="1" smtClean="0">
                        <a:latin typeface="Cambria Math" panose="02040503050406030204" pitchFamily="18" charset="0"/>
                      </a:rPr>
                      <m:t>𝑔</m:t>
                    </m:r>
                  </m:oMath>
                </a14:m>
                <a:r>
                  <a:rPr lang="de-AT" sz="2400" dirty="0"/>
                  <a:t> zufällig aus </a:t>
                </a:r>
                <a14:m>
                  <m:oMath xmlns:m="http://schemas.openxmlformats.org/officeDocument/2006/math">
                    <m:sSup>
                      <m:sSupPr>
                        <m:ctrlPr>
                          <a:rPr lang="de-AT" sz="2400" i="1" smtClean="0">
                            <a:latin typeface="Cambria Math" panose="02040503050406030204" pitchFamily="18" charset="0"/>
                          </a:rPr>
                        </m:ctrlPr>
                      </m:sSupPr>
                      <m:e>
                        <m:r>
                          <a:rPr lang="de-AT" sz="2400">
                            <a:latin typeface="Cambria Math" panose="02040503050406030204" pitchFamily="18" charset="0"/>
                            <a:ea typeface="Cambria Math" panose="02040503050406030204" pitchFamily="18" charset="0"/>
                          </a:rPr>
                          <m:t>(</m:t>
                        </m:r>
                        <m:r>
                          <a:rPr lang="de-AT" sz="2400" i="1">
                            <a:latin typeface="Cambria Math" panose="02040503050406030204" pitchFamily="18" charset="0"/>
                            <a:ea typeface="Cambria Math" panose="02040503050406030204" pitchFamily="18" charset="0"/>
                          </a:rPr>
                          <m:t>ℤ</m:t>
                        </m:r>
                        <m:r>
                          <a:rPr lang="de-AT" sz="2400" i="1">
                            <a:latin typeface="Cambria Math" panose="02040503050406030204" pitchFamily="18" charset="0"/>
                            <a:ea typeface="Cambria Math" panose="02040503050406030204" pitchFamily="18" charset="0"/>
                          </a:rPr>
                          <m:t> / </m:t>
                        </m:r>
                        <m:sSup>
                          <m:sSupPr>
                            <m:ctrlPr>
                              <a:rPr lang="de-AT" sz="2400" i="1">
                                <a:latin typeface="Cambria Math" panose="02040503050406030204" pitchFamily="18" charset="0"/>
                                <a:ea typeface="Cambria Math" panose="02040503050406030204" pitchFamily="18" charset="0"/>
                              </a:rPr>
                            </m:ctrlPr>
                          </m:sSupPr>
                          <m:e>
                            <m:r>
                              <a:rPr lang="de-AT" sz="2400" i="1">
                                <a:latin typeface="Cambria Math" panose="02040503050406030204" pitchFamily="18" charset="0"/>
                                <a:ea typeface="Cambria Math" panose="02040503050406030204" pitchFamily="18" charset="0"/>
                              </a:rPr>
                              <m:t>𝑛</m:t>
                            </m:r>
                          </m:e>
                          <m:sup>
                            <m:r>
                              <a:rPr lang="de-AT" sz="2400" i="1">
                                <a:latin typeface="Cambria Math" panose="02040503050406030204" pitchFamily="18" charset="0"/>
                                <a:ea typeface="Cambria Math" panose="02040503050406030204" pitchFamily="18" charset="0"/>
                              </a:rPr>
                              <m:t>2</m:t>
                            </m:r>
                          </m:sup>
                        </m:sSup>
                        <m:r>
                          <a:rPr lang="de-AT" sz="2400" i="1">
                            <a:latin typeface="Cambria Math" panose="02040503050406030204" pitchFamily="18" charset="0"/>
                            <a:ea typeface="Cambria Math" panose="02040503050406030204" pitchFamily="18" charset="0"/>
                          </a:rPr>
                          <m:t>ℤ</m:t>
                        </m:r>
                        <m:r>
                          <a:rPr lang="de-AT" sz="2400" i="1">
                            <a:latin typeface="Cambria Math" panose="02040503050406030204" pitchFamily="18" charset="0"/>
                            <a:ea typeface="Cambria Math" panose="02040503050406030204" pitchFamily="18" charset="0"/>
                          </a:rPr>
                          <m:t>)</m:t>
                        </m:r>
                      </m:e>
                      <m:sup>
                        <m:r>
                          <a:rPr lang="de-AT" sz="2400" b="0" i="1" smtClean="0">
                            <a:latin typeface="Cambria Math" panose="02040503050406030204" pitchFamily="18" charset="0"/>
                          </a:rPr>
                          <m:t>∗</m:t>
                        </m:r>
                      </m:sup>
                    </m:sSup>
                  </m:oMath>
                </a14:m>
                <a:r>
                  <a:rPr lang="de-AT" sz="2400" dirty="0"/>
                  <a:t> </a:t>
                </a:r>
              </a:p>
              <a:p>
                <a:pPr lvl="1"/>
                <a:r>
                  <a:rPr lang="de-AT" dirty="0"/>
                  <a:t>oder vereinfacht: </a:t>
                </a:r>
                <a14:m>
                  <m:oMath xmlns:m="http://schemas.openxmlformats.org/officeDocument/2006/math">
                    <m:r>
                      <a:rPr lang="de-AT" b="0" i="1" smtClean="0">
                        <a:latin typeface="Cambria Math" panose="02040503050406030204" pitchFamily="18" charset="0"/>
                      </a:rPr>
                      <m:t>𝑔</m:t>
                    </m:r>
                    <m:r>
                      <a:rPr lang="de-AT" b="0" i="1" smtClean="0">
                        <a:latin typeface="Cambria Math" panose="02040503050406030204" pitchFamily="18" charset="0"/>
                      </a:rPr>
                      <m:t>=</m:t>
                    </m:r>
                    <m:r>
                      <a:rPr lang="de-AT" b="0" i="1" smtClean="0">
                        <a:latin typeface="Cambria Math" panose="02040503050406030204" pitchFamily="18" charset="0"/>
                      </a:rPr>
                      <m:t>𝑛</m:t>
                    </m:r>
                    <m:r>
                      <a:rPr lang="de-AT" b="0" i="1" smtClean="0">
                        <a:latin typeface="Cambria Math" panose="02040503050406030204" pitchFamily="18" charset="0"/>
                      </a:rPr>
                      <m:t>+1</m:t>
                    </m:r>
                  </m:oMath>
                </a14:m>
                <a:endParaRPr lang="de-AT" b="0" dirty="0"/>
              </a:p>
              <a:p>
                <a:r>
                  <a:rPr lang="de-AT" sz="2400" dirty="0"/>
                  <a:t>Berechne </a:t>
                </a:r>
                <a14:m>
                  <m:oMath xmlns:m="http://schemas.openxmlformats.org/officeDocument/2006/math">
                    <m:r>
                      <a:rPr lang="de-AT" sz="2400" i="1" smtClean="0">
                        <a:latin typeface="Cambria Math" panose="02040503050406030204" pitchFamily="18" charset="0"/>
                        <a:ea typeface="Cambria Math" panose="02040503050406030204" pitchFamily="18" charset="0"/>
                      </a:rPr>
                      <m:t>𝜇</m:t>
                    </m:r>
                    <m:r>
                      <a:rPr lang="de-AT" sz="2400" i="1">
                        <a:latin typeface="Cambria Math" panose="02040503050406030204" pitchFamily="18" charset="0"/>
                        <a:ea typeface="Cambria Math" panose="02040503050406030204" pitchFamily="18" charset="0"/>
                      </a:rPr>
                      <m:t>𝜆</m:t>
                    </m:r>
                    <m:r>
                      <a:rPr lang="de-AT" sz="2400" b="0" i="1" smtClean="0">
                        <a:latin typeface="Cambria Math" panose="02040503050406030204" pitchFamily="18" charset="0"/>
                        <a:ea typeface="Cambria Math" panose="02040503050406030204" pitchFamily="18" charset="0"/>
                      </a:rPr>
                      <m:t>≡1 </m:t>
                    </m:r>
                    <m:r>
                      <a:rPr lang="de-AT" sz="2400" b="0" i="1" smtClean="0">
                        <a:latin typeface="Cambria Math" panose="02040503050406030204" pitchFamily="18" charset="0"/>
                        <a:ea typeface="Cambria Math" panose="02040503050406030204" pitchFamily="18" charset="0"/>
                      </a:rPr>
                      <m:t>𝑚𝑜𝑑</m:t>
                    </m:r>
                    <m:r>
                      <a:rPr lang="de-AT" sz="2400" b="0" i="1" smtClean="0">
                        <a:latin typeface="Cambria Math" panose="02040503050406030204" pitchFamily="18" charset="0"/>
                        <a:ea typeface="Cambria Math" panose="02040503050406030204" pitchFamily="18" charset="0"/>
                      </a:rPr>
                      <m:t> </m:t>
                    </m:r>
                    <m:r>
                      <a:rPr lang="de-AT" sz="2400" b="0" i="1" smtClean="0">
                        <a:latin typeface="Cambria Math" panose="02040503050406030204" pitchFamily="18" charset="0"/>
                        <a:ea typeface="Cambria Math" panose="02040503050406030204" pitchFamily="18" charset="0"/>
                      </a:rPr>
                      <m:t>𝑛</m:t>
                    </m:r>
                  </m:oMath>
                </a14:m>
                <a:endParaRPr lang="de-AT" sz="2400" dirty="0"/>
              </a:p>
            </p:txBody>
          </p:sp>
        </mc:Choice>
        <mc:Fallback>
          <p:sp>
            <p:nvSpPr>
              <p:cNvPr id="3" name="Inhaltsplatzhalter 2">
                <a:extLst>
                  <a:ext uri="{FF2B5EF4-FFF2-40B4-BE49-F238E27FC236}">
                    <a16:creationId xmlns:a16="http://schemas.microsoft.com/office/drawing/2014/main" id="{74F1413A-61E1-4CB3-B7F3-D9CAC65FC010}"/>
                  </a:ext>
                </a:extLst>
              </p:cNvPr>
              <p:cNvSpPr>
                <a:spLocks noGrp="1" noRot="1" noChangeAspect="1" noMove="1" noResize="1" noEditPoints="1" noAdjustHandles="1" noChangeArrowheads="1" noChangeShapeType="1" noTextEdit="1"/>
              </p:cNvSpPr>
              <p:nvPr>
                <p:ph sz="half" idx="1"/>
              </p:nvPr>
            </p:nvSpPr>
            <p:spPr>
              <a:xfrm>
                <a:off x="1024126" y="2286000"/>
                <a:ext cx="7230873" cy="4023360"/>
              </a:xfrm>
              <a:blipFill>
                <a:blip r:embed="rId3"/>
                <a:stretch>
                  <a:fillRect l="-1180" t="-1667"/>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6" name="Inhaltsplatzhalter 4">
                <a:extLst>
                  <a:ext uri="{FF2B5EF4-FFF2-40B4-BE49-F238E27FC236}">
                    <a16:creationId xmlns:a16="http://schemas.microsoft.com/office/drawing/2014/main" id="{9781840B-4F2A-43EB-8C2C-8827850B3960}"/>
                  </a:ext>
                </a:extLst>
              </p:cNvPr>
              <p:cNvSpPr txBox="1">
                <a:spLocks/>
              </p:cNvSpPr>
              <p:nvPr/>
            </p:nvSpPr>
            <p:spPr>
              <a:xfrm>
                <a:off x="8255000" y="4297680"/>
                <a:ext cx="2743200" cy="1143000"/>
              </a:xfrm>
              <a:prstGeom prst="roundRect">
                <a:avLst/>
              </a:prstGeom>
              <a:solidFill>
                <a:schemeClr val="accent1"/>
              </a:solidFill>
              <a:ln>
                <a:solidFill>
                  <a:schemeClr val="accent3"/>
                </a:solidFill>
              </a:ln>
              <a:effectLst>
                <a:outerShdw blurRad="50800" dist="38100" dir="2700000" algn="tl" rotWithShape="0">
                  <a:prstClr val="black">
                    <a:alpha val="40000"/>
                  </a:prstClr>
                </a:outerShdw>
              </a:effectLst>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de-AT" sz="3200" cap="all" dirty="0">
                    <a:latin typeface="+mj-lt"/>
                  </a:rPr>
                  <a:t>Private Key</a:t>
                </a:r>
              </a:p>
              <a:p>
                <a:pPr algn="ctr"/>
                <a14:m>
                  <m:oMath xmlns:m="http://schemas.openxmlformats.org/officeDocument/2006/math">
                    <m:r>
                      <a:rPr lang="de-AT" i="1">
                        <a:latin typeface="Cambria Math" panose="02040503050406030204" pitchFamily="18" charset="0"/>
                      </a:rPr>
                      <m:t>(</m:t>
                    </m:r>
                    <m:r>
                      <a:rPr lang="de-AT" i="1">
                        <a:latin typeface="Cambria Math" panose="02040503050406030204" pitchFamily="18" charset="0"/>
                        <a:ea typeface="Cambria Math" panose="02040503050406030204" pitchFamily="18" charset="0"/>
                      </a:rPr>
                      <m:t>𝜆</m:t>
                    </m:r>
                    <m:r>
                      <a:rPr lang="de-AT" i="1">
                        <a:latin typeface="Cambria Math" panose="02040503050406030204" pitchFamily="18" charset="0"/>
                        <a:ea typeface="Cambria Math" panose="02040503050406030204" pitchFamily="18" charset="0"/>
                      </a:rPr>
                      <m:t>,</m:t>
                    </m:r>
                    <m:r>
                      <a:rPr lang="de-AT" i="1">
                        <a:latin typeface="Cambria Math" panose="02040503050406030204" pitchFamily="18" charset="0"/>
                        <a:ea typeface="Cambria Math" panose="02040503050406030204" pitchFamily="18" charset="0"/>
                      </a:rPr>
                      <m:t>𝜇</m:t>
                    </m:r>
                    <m:r>
                      <a:rPr lang="de-AT" i="1">
                        <a:latin typeface="Cambria Math" panose="02040503050406030204" pitchFamily="18" charset="0"/>
                        <a:ea typeface="Cambria Math" panose="02040503050406030204" pitchFamily="18" charset="0"/>
                      </a:rPr>
                      <m:t>)</m:t>
                    </m:r>
                  </m:oMath>
                </a14:m>
                <a:endParaRPr lang="de-AT" dirty="0"/>
              </a:p>
            </p:txBody>
          </p:sp>
        </mc:Choice>
        <mc:Fallback>
          <p:sp>
            <p:nvSpPr>
              <p:cNvPr id="6" name="Inhaltsplatzhalter 4">
                <a:extLst>
                  <a:ext uri="{FF2B5EF4-FFF2-40B4-BE49-F238E27FC236}">
                    <a16:creationId xmlns:a16="http://schemas.microsoft.com/office/drawing/2014/main" id="{9781840B-4F2A-43EB-8C2C-8827850B3960}"/>
                  </a:ext>
                </a:extLst>
              </p:cNvPr>
              <p:cNvSpPr txBox="1">
                <a:spLocks noRot="1" noChangeAspect="1" noMove="1" noResize="1" noEditPoints="1" noAdjustHandles="1" noChangeArrowheads="1" noChangeShapeType="1" noTextEdit="1"/>
              </p:cNvSpPr>
              <p:nvPr/>
            </p:nvSpPr>
            <p:spPr>
              <a:xfrm>
                <a:off x="8255000" y="4297680"/>
                <a:ext cx="2743200" cy="1143000"/>
              </a:xfrm>
              <a:prstGeom prst="roundRect">
                <a:avLst/>
              </a:prstGeom>
              <a:blipFill>
                <a:blip r:embed="rId4"/>
                <a:stretch>
                  <a:fillRect/>
                </a:stretch>
              </a:blipFill>
              <a:ln>
                <a:solidFill>
                  <a:schemeClr val="accent3"/>
                </a:solidFill>
              </a:ln>
              <a:effectLst>
                <a:outerShdw blurRad="50800" dist="38100" dir="2700000" algn="tl" rotWithShape="0">
                  <a:prstClr val="black">
                    <a:alpha val="40000"/>
                  </a:prstClr>
                </a:outerShdw>
              </a:effectLst>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8" name="Inhaltsplatzhalter 4">
                <a:extLst>
                  <a:ext uri="{FF2B5EF4-FFF2-40B4-BE49-F238E27FC236}">
                    <a16:creationId xmlns:a16="http://schemas.microsoft.com/office/drawing/2014/main" id="{0400DEAF-AF02-4358-A060-CF169DC7B368}"/>
                  </a:ext>
                </a:extLst>
              </p:cNvPr>
              <p:cNvSpPr txBox="1">
                <a:spLocks/>
              </p:cNvSpPr>
              <p:nvPr/>
            </p:nvSpPr>
            <p:spPr>
              <a:xfrm>
                <a:off x="8255000" y="2619756"/>
                <a:ext cx="2743200" cy="1143000"/>
              </a:xfrm>
              <a:prstGeom prst="roundRect">
                <a:avLst/>
              </a:prstGeom>
              <a:solidFill>
                <a:schemeClr val="accent1"/>
              </a:solidFill>
              <a:ln>
                <a:solidFill>
                  <a:schemeClr val="accent3"/>
                </a:solidFill>
              </a:ln>
              <a:effectLst>
                <a:outerShdw blurRad="50800" dist="38100" dir="2700000" algn="tl" rotWithShape="0">
                  <a:prstClr val="black">
                    <a:alpha val="40000"/>
                  </a:prstClr>
                </a:outerShdw>
              </a:effectLst>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de-AT" sz="3200" cap="all" dirty="0">
                    <a:latin typeface="+mj-lt"/>
                  </a:rPr>
                  <a:t>Public Key</a:t>
                </a:r>
              </a:p>
              <a:p>
                <a:pPr algn="ctr"/>
                <a14:m>
                  <m:oMath xmlns:m="http://schemas.openxmlformats.org/officeDocument/2006/math">
                    <m:r>
                      <a:rPr lang="de-AT" i="1">
                        <a:latin typeface="Cambria Math" panose="02040503050406030204" pitchFamily="18" charset="0"/>
                      </a:rPr>
                      <m:t>(</m:t>
                    </m:r>
                    <m:r>
                      <a:rPr lang="de-AT" i="1">
                        <a:latin typeface="Cambria Math" panose="02040503050406030204" pitchFamily="18" charset="0"/>
                      </a:rPr>
                      <m:t>𝑛</m:t>
                    </m:r>
                    <m:r>
                      <a:rPr lang="de-AT" i="1">
                        <a:latin typeface="Cambria Math" panose="02040503050406030204" pitchFamily="18" charset="0"/>
                      </a:rPr>
                      <m:t>, </m:t>
                    </m:r>
                    <m:r>
                      <a:rPr lang="de-AT" i="1">
                        <a:latin typeface="Cambria Math" panose="02040503050406030204" pitchFamily="18" charset="0"/>
                      </a:rPr>
                      <m:t>𝑔</m:t>
                    </m:r>
                    <m:r>
                      <a:rPr lang="de-AT" i="1">
                        <a:latin typeface="Cambria Math" panose="02040503050406030204" pitchFamily="18" charset="0"/>
                      </a:rPr>
                      <m:t>)</m:t>
                    </m:r>
                  </m:oMath>
                </a14:m>
                <a:endParaRPr lang="de-AT" dirty="0"/>
              </a:p>
            </p:txBody>
          </p:sp>
        </mc:Choice>
        <mc:Fallback>
          <p:sp>
            <p:nvSpPr>
              <p:cNvPr id="8" name="Inhaltsplatzhalter 4">
                <a:extLst>
                  <a:ext uri="{FF2B5EF4-FFF2-40B4-BE49-F238E27FC236}">
                    <a16:creationId xmlns:a16="http://schemas.microsoft.com/office/drawing/2014/main" id="{0400DEAF-AF02-4358-A060-CF169DC7B368}"/>
                  </a:ext>
                </a:extLst>
              </p:cNvPr>
              <p:cNvSpPr txBox="1">
                <a:spLocks noRot="1" noChangeAspect="1" noMove="1" noResize="1" noEditPoints="1" noAdjustHandles="1" noChangeArrowheads="1" noChangeShapeType="1" noTextEdit="1"/>
              </p:cNvSpPr>
              <p:nvPr/>
            </p:nvSpPr>
            <p:spPr>
              <a:xfrm>
                <a:off x="8255000" y="2619756"/>
                <a:ext cx="2743200" cy="1143000"/>
              </a:xfrm>
              <a:prstGeom prst="roundRect">
                <a:avLst/>
              </a:prstGeom>
              <a:blipFill>
                <a:blip r:embed="rId5"/>
                <a:stretch>
                  <a:fillRect/>
                </a:stretch>
              </a:blipFill>
              <a:ln>
                <a:solidFill>
                  <a:schemeClr val="accent3"/>
                </a:solidFill>
              </a:ln>
              <a:effectLst>
                <a:outerShdw blurRad="50800" dist="38100" dir="2700000" algn="tl" rotWithShape="0">
                  <a:prstClr val="black">
                    <a:alpha val="40000"/>
                  </a:prstClr>
                </a:outerShdw>
              </a:effectLst>
            </p:spPr>
            <p:txBody>
              <a:bodyPr/>
              <a:lstStyle/>
              <a:p>
                <a:r>
                  <a:rPr lang="de-AT">
                    <a:noFill/>
                  </a:rPr>
                  <a:t> </a:t>
                </a:r>
              </a:p>
            </p:txBody>
          </p:sp>
        </mc:Fallback>
      </mc:AlternateContent>
    </p:spTree>
    <p:extLst>
      <p:ext uri="{BB962C8B-B14F-4D97-AF65-F5344CB8AC3E}">
        <p14:creationId xmlns:p14="http://schemas.microsoft.com/office/powerpoint/2010/main" val="2031388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lstStyle/>
          <a:p>
            <a:r>
              <a:rPr lang="de-AT" dirty="0"/>
              <a:t>Paillier Verschlüsselung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74F1413A-61E1-4CB3-B7F3-D9CAC65FC010}"/>
                  </a:ext>
                </a:extLst>
              </p:cNvPr>
              <p:cNvSpPr>
                <a:spLocks noGrp="1"/>
              </p:cNvSpPr>
              <p:nvPr>
                <p:ph idx="1"/>
              </p:nvPr>
            </p:nvSpPr>
            <p:spPr>
              <a:xfrm>
                <a:off x="1024129" y="2286000"/>
                <a:ext cx="7230872" cy="4023360"/>
              </a:xfrm>
            </p:spPr>
            <p:txBody>
              <a:bodyPr/>
              <a:lstStyle/>
              <a:p>
                <a:r>
                  <a:rPr lang="de-AT" sz="2400" dirty="0"/>
                  <a:t>Berechnung des Ciphertextes mit dem Public Key und einer Zufallszahl </a:t>
                </a:r>
                <a14:m>
                  <m:oMath xmlns:m="http://schemas.openxmlformats.org/officeDocument/2006/math">
                    <m:r>
                      <a:rPr lang="de-AT" sz="2400" b="0" i="1" smtClean="0">
                        <a:latin typeface="Cambria Math" panose="02040503050406030204" pitchFamily="18" charset="0"/>
                      </a:rPr>
                      <m:t>𝑟</m:t>
                    </m:r>
                  </m:oMath>
                </a14:m>
                <a:r>
                  <a:rPr lang="de-AT" sz="2400" dirty="0"/>
                  <a:t> für die gilt:</a:t>
                </a:r>
              </a:p>
              <a:p>
                <a:pPr marL="0" indent="0" algn="ctr">
                  <a:buNone/>
                </a:pPr>
                <a14:m>
                  <m:oMath xmlns:m="http://schemas.openxmlformats.org/officeDocument/2006/math">
                    <m:r>
                      <a:rPr lang="de-AT" sz="2400" b="0" i="1" smtClean="0">
                        <a:latin typeface="Cambria Math" panose="02040503050406030204" pitchFamily="18" charset="0"/>
                      </a:rPr>
                      <m:t>𝑔𝑔𝑇</m:t>
                    </m:r>
                    <m:d>
                      <m:dPr>
                        <m:ctrlPr>
                          <a:rPr lang="de-AT" sz="2400" b="0" i="1" smtClean="0">
                            <a:latin typeface="Cambria Math" panose="02040503050406030204" pitchFamily="18" charset="0"/>
                          </a:rPr>
                        </m:ctrlPr>
                      </m:dPr>
                      <m:e>
                        <m:r>
                          <a:rPr lang="de-AT" sz="2400" b="0" i="1" smtClean="0">
                            <a:latin typeface="Cambria Math" panose="02040503050406030204" pitchFamily="18" charset="0"/>
                          </a:rPr>
                          <m:t>𝑟</m:t>
                        </m:r>
                        <m:r>
                          <a:rPr lang="de-AT" sz="2400" b="0" i="1" smtClean="0">
                            <a:latin typeface="Cambria Math" panose="02040503050406030204" pitchFamily="18" charset="0"/>
                          </a:rPr>
                          <m:t>, </m:t>
                        </m:r>
                        <m:r>
                          <a:rPr lang="de-AT" sz="2400" b="0" i="1" smtClean="0">
                            <a:latin typeface="Cambria Math" panose="02040503050406030204" pitchFamily="18" charset="0"/>
                          </a:rPr>
                          <m:t>𝑛</m:t>
                        </m:r>
                        <m:r>
                          <a:rPr lang="de-AT" sz="2400" b="0" i="1" smtClean="0">
                            <a:latin typeface="Cambria Math" panose="02040503050406030204" pitchFamily="18" charset="0"/>
                          </a:rPr>
                          <m:t> </m:t>
                        </m:r>
                      </m:e>
                    </m:d>
                    <m:r>
                      <a:rPr lang="de-AT" sz="2400" b="0" i="1" smtClean="0">
                        <a:latin typeface="Cambria Math" panose="02040503050406030204" pitchFamily="18" charset="0"/>
                      </a:rPr>
                      <m:t>=1</m:t>
                    </m:r>
                  </m:oMath>
                </a14:m>
                <a:r>
                  <a:rPr lang="de-AT" sz="2400" b="0" dirty="0"/>
                  <a:t> und </a:t>
                </a:r>
                <a14:m>
                  <m:oMath xmlns:m="http://schemas.openxmlformats.org/officeDocument/2006/math">
                    <m:r>
                      <a:rPr lang="de-AT" sz="2400" b="0" i="1" smtClean="0">
                        <a:latin typeface="Cambria Math" panose="02040503050406030204" pitchFamily="18" charset="0"/>
                      </a:rPr>
                      <m:t>0&lt;</m:t>
                    </m:r>
                    <m:r>
                      <a:rPr lang="de-AT" sz="2400" b="0" i="1" smtClean="0">
                        <a:latin typeface="Cambria Math" panose="02040503050406030204" pitchFamily="18" charset="0"/>
                      </a:rPr>
                      <m:t>𝑟</m:t>
                    </m:r>
                    <m:r>
                      <a:rPr lang="de-AT" sz="2400" b="0" i="1" smtClean="0">
                        <a:latin typeface="Cambria Math" panose="02040503050406030204" pitchFamily="18" charset="0"/>
                      </a:rPr>
                      <m:t>&lt;</m:t>
                    </m:r>
                    <m:r>
                      <a:rPr lang="de-AT" sz="2400" b="0" i="1" smtClean="0">
                        <a:latin typeface="Cambria Math" panose="02040503050406030204" pitchFamily="18" charset="0"/>
                      </a:rPr>
                      <m:t>𝑛</m:t>
                    </m:r>
                  </m:oMath>
                </a14:m>
                <a:endParaRPr lang="de-AT" sz="2400" b="0" dirty="0"/>
              </a:p>
              <a:p>
                <a:endParaRPr lang="de-AT" dirty="0"/>
              </a:p>
              <a:p>
                <a:r>
                  <a:rPr lang="de-AT" sz="2400" dirty="0"/>
                  <a:t>Für eine Nachricht </a:t>
                </a:r>
                <a14:m>
                  <m:oMath xmlns:m="http://schemas.openxmlformats.org/officeDocument/2006/math">
                    <m:r>
                      <a:rPr lang="de-AT" sz="2400" b="0" i="1" smtClean="0">
                        <a:latin typeface="Cambria Math" panose="02040503050406030204" pitchFamily="18" charset="0"/>
                      </a:rPr>
                      <m:t>𝑚</m:t>
                    </m:r>
                  </m:oMath>
                </a14:m>
                <a:r>
                  <a:rPr lang="de-AT" sz="2400" dirty="0"/>
                  <a:t> ergibt sich der Ciphertext </a:t>
                </a:r>
                <a14:m>
                  <m:oMath xmlns:m="http://schemas.openxmlformats.org/officeDocument/2006/math">
                    <m:r>
                      <a:rPr lang="de-AT" sz="2400" b="0" i="1" smtClean="0">
                        <a:latin typeface="Cambria Math" panose="02040503050406030204" pitchFamily="18" charset="0"/>
                      </a:rPr>
                      <m:t>𝑐</m:t>
                    </m:r>
                  </m:oMath>
                </a14:m>
                <a:r>
                  <a:rPr lang="de-AT" sz="2400" dirty="0"/>
                  <a:t> mit der Formel:</a:t>
                </a:r>
              </a:p>
              <a:p>
                <a:pPr marL="0" indent="0" algn="ctr">
                  <a:buNone/>
                </a:pPr>
                <a14:m>
                  <m:oMathPara xmlns:m="http://schemas.openxmlformats.org/officeDocument/2006/math">
                    <m:oMathParaPr>
                      <m:jc m:val="centerGroup"/>
                    </m:oMathParaPr>
                    <m:oMath xmlns:m="http://schemas.openxmlformats.org/officeDocument/2006/math">
                      <m:r>
                        <a:rPr lang="de-AT" sz="2800" b="0" i="1" smtClean="0">
                          <a:latin typeface="Cambria Math" panose="02040503050406030204" pitchFamily="18" charset="0"/>
                        </a:rPr>
                        <m:t>𝑐</m:t>
                      </m:r>
                      <m:r>
                        <a:rPr lang="de-AT" sz="2800" b="0" i="1" smtClean="0">
                          <a:latin typeface="Cambria Math" panose="02040503050406030204" pitchFamily="18" charset="0"/>
                        </a:rPr>
                        <m:t>=</m:t>
                      </m:r>
                      <m:sSup>
                        <m:sSupPr>
                          <m:ctrlPr>
                            <a:rPr lang="de-AT" sz="2800" b="0" i="1" smtClean="0">
                              <a:latin typeface="Cambria Math" panose="02040503050406030204" pitchFamily="18" charset="0"/>
                            </a:rPr>
                          </m:ctrlPr>
                        </m:sSupPr>
                        <m:e>
                          <m:r>
                            <a:rPr lang="de-AT" sz="2800" b="0" i="1" smtClean="0">
                              <a:latin typeface="Cambria Math" panose="02040503050406030204" pitchFamily="18" charset="0"/>
                            </a:rPr>
                            <m:t>𝑔</m:t>
                          </m:r>
                        </m:e>
                        <m:sup>
                          <m:r>
                            <a:rPr lang="de-AT" sz="2800" b="0" i="1" smtClean="0">
                              <a:latin typeface="Cambria Math" panose="02040503050406030204" pitchFamily="18" charset="0"/>
                            </a:rPr>
                            <m:t>𝑚</m:t>
                          </m:r>
                        </m:sup>
                      </m:sSup>
                      <m:sSup>
                        <m:sSupPr>
                          <m:ctrlPr>
                            <a:rPr lang="de-AT" sz="2800" b="0" i="1" smtClean="0">
                              <a:latin typeface="Cambria Math" panose="02040503050406030204" pitchFamily="18" charset="0"/>
                            </a:rPr>
                          </m:ctrlPr>
                        </m:sSupPr>
                        <m:e>
                          <m:r>
                            <a:rPr lang="de-AT" sz="2800" b="0" i="1" smtClean="0">
                              <a:latin typeface="Cambria Math" panose="02040503050406030204" pitchFamily="18" charset="0"/>
                            </a:rPr>
                            <m:t>𝑟</m:t>
                          </m:r>
                        </m:e>
                        <m:sup>
                          <m:r>
                            <a:rPr lang="de-AT" sz="2800" b="0" i="1" smtClean="0">
                              <a:latin typeface="Cambria Math" panose="02040503050406030204" pitchFamily="18" charset="0"/>
                            </a:rPr>
                            <m:t>𝑛</m:t>
                          </m:r>
                        </m:sup>
                      </m:sSup>
                      <m:r>
                        <a:rPr lang="de-AT" sz="2800" b="0" i="1" smtClean="0">
                          <a:latin typeface="Cambria Math" panose="02040503050406030204" pitchFamily="18" charset="0"/>
                        </a:rPr>
                        <m:t> </m:t>
                      </m:r>
                      <m:r>
                        <a:rPr lang="de-AT" sz="2800" b="0" i="1" smtClean="0">
                          <a:latin typeface="Cambria Math" panose="02040503050406030204" pitchFamily="18" charset="0"/>
                        </a:rPr>
                        <m:t>𝑚𝑜𝑑</m:t>
                      </m:r>
                      <m:r>
                        <a:rPr lang="de-AT" sz="2800" b="0" i="1" smtClean="0">
                          <a:latin typeface="Cambria Math" panose="02040503050406030204" pitchFamily="18" charset="0"/>
                        </a:rPr>
                        <m:t> </m:t>
                      </m:r>
                      <m:sSup>
                        <m:sSupPr>
                          <m:ctrlPr>
                            <a:rPr lang="de-AT" sz="2800" b="0" i="1" smtClean="0">
                              <a:latin typeface="Cambria Math" panose="02040503050406030204" pitchFamily="18" charset="0"/>
                            </a:rPr>
                          </m:ctrlPr>
                        </m:sSupPr>
                        <m:e>
                          <m:r>
                            <a:rPr lang="de-AT" sz="2800" b="0" i="1" smtClean="0">
                              <a:latin typeface="Cambria Math" panose="02040503050406030204" pitchFamily="18" charset="0"/>
                            </a:rPr>
                            <m:t>𝑛</m:t>
                          </m:r>
                        </m:e>
                        <m:sup>
                          <m:r>
                            <a:rPr lang="de-AT" sz="2800" b="0" i="1" smtClean="0">
                              <a:latin typeface="Cambria Math" panose="02040503050406030204" pitchFamily="18" charset="0"/>
                            </a:rPr>
                            <m:t>2</m:t>
                          </m:r>
                        </m:sup>
                      </m:sSup>
                    </m:oMath>
                  </m:oMathPara>
                </a14:m>
                <a:endParaRPr lang="de-AT" dirty="0"/>
              </a:p>
            </p:txBody>
          </p:sp>
        </mc:Choice>
        <mc:Fallback>
          <p:sp>
            <p:nvSpPr>
              <p:cNvPr id="3" name="Inhaltsplatzhalter 2">
                <a:extLst>
                  <a:ext uri="{FF2B5EF4-FFF2-40B4-BE49-F238E27FC236}">
                    <a16:creationId xmlns:a16="http://schemas.microsoft.com/office/drawing/2014/main" id="{74F1413A-61E1-4CB3-B7F3-D9CAC65FC010}"/>
                  </a:ext>
                </a:extLst>
              </p:cNvPr>
              <p:cNvSpPr>
                <a:spLocks noGrp="1" noRot="1" noChangeAspect="1" noMove="1" noResize="1" noEditPoints="1" noAdjustHandles="1" noChangeArrowheads="1" noChangeShapeType="1" noTextEdit="1"/>
              </p:cNvSpPr>
              <p:nvPr>
                <p:ph idx="1"/>
              </p:nvPr>
            </p:nvSpPr>
            <p:spPr>
              <a:xfrm>
                <a:off x="1024129" y="2286000"/>
                <a:ext cx="7230872" cy="4023360"/>
              </a:xfrm>
              <a:blipFill>
                <a:blip r:embed="rId3"/>
                <a:stretch>
                  <a:fillRect l="-1180" t="-1667"/>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 name="Inhaltsplatzhalter 4">
                <a:extLst>
                  <a:ext uri="{FF2B5EF4-FFF2-40B4-BE49-F238E27FC236}">
                    <a16:creationId xmlns:a16="http://schemas.microsoft.com/office/drawing/2014/main" id="{57CB9A2F-4698-438A-B28D-66A26F9D7DDF}"/>
                  </a:ext>
                </a:extLst>
              </p:cNvPr>
              <p:cNvSpPr txBox="1">
                <a:spLocks/>
              </p:cNvSpPr>
              <p:nvPr/>
            </p:nvSpPr>
            <p:spPr>
              <a:xfrm>
                <a:off x="8255000" y="2619756"/>
                <a:ext cx="2743200" cy="1143000"/>
              </a:xfrm>
              <a:prstGeom prst="roundRect">
                <a:avLst/>
              </a:prstGeom>
              <a:solidFill>
                <a:schemeClr val="accent1"/>
              </a:solidFill>
              <a:ln>
                <a:solidFill>
                  <a:schemeClr val="accent3"/>
                </a:solidFill>
              </a:ln>
              <a:effectLst>
                <a:outerShdw blurRad="50800" dist="38100" dir="2700000" algn="tl" rotWithShape="0">
                  <a:prstClr val="black">
                    <a:alpha val="40000"/>
                  </a:prstClr>
                </a:outerShdw>
              </a:effectLst>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de-AT" sz="3200" cap="all" dirty="0">
                    <a:latin typeface="+mj-lt"/>
                  </a:rPr>
                  <a:t>Public Key</a:t>
                </a:r>
              </a:p>
              <a:p>
                <a:pPr algn="ctr"/>
                <a14:m>
                  <m:oMath xmlns:m="http://schemas.openxmlformats.org/officeDocument/2006/math">
                    <m:r>
                      <a:rPr lang="de-AT" i="1">
                        <a:latin typeface="Cambria Math" panose="02040503050406030204" pitchFamily="18" charset="0"/>
                      </a:rPr>
                      <m:t>(</m:t>
                    </m:r>
                    <m:r>
                      <a:rPr lang="de-AT" i="1">
                        <a:latin typeface="Cambria Math" panose="02040503050406030204" pitchFamily="18" charset="0"/>
                      </a:rPr>
                      <m:t>𝑛</m:t>
                    </m:r>
                    <m:r>
                      <a:rPr lang="de-AT" i="1">
                        <a:latin typeface="Cambria Math" panose="02040503050406030204" pitchFamily="18" charset="0"/>
                      </a:rPr>
                      <m:t>, </m:t>
                    </m:r>
                    <m:r>
                      <a:rPr lang="de-AT" i="1">
                        <a:latin typeface="Cambria Math" panose="02040503050406030204" pitchFamily="18" charset="0"/>
                      </a:rPr>
                      <m:t>𝑔</m:t>
                    </m:r>
                    <m:r>
                      <a:rPr lang="de-AT" i="1">
                        <a:latin typeface="Cambria Math" panose="02040503050406030204" pitchFamily="18" charset="0"/>
                      </a:rPr>
                      <m:t>)</m:t>
                    </m:r>
                  </m:oMath>
                </a14:m>
                <a:endParaRPr lang="de-AT" dirty="0"/>
              </a:p>
            </p:txBody>
          </p:sp>
        </mc:Choice>
        <mc:Fallback xmlns="">
          <p:sp>
            <p:nvSpPr>
              <p:cNvPr id="4" name="Inhaltsplatzhalter 4">
                <a:extLst>
                  <a:ext uri="{FF2B5EF4-FFF2-40B4-BE49-F238E27FC236}">
                    <a16:creationId xmlns:a16="http://schemas.microsoft.com/office/drawing/2014/main" id="{57CB9A2F-4698-438A-B28D-66A26F9D7DDF}"/>
                  </a:ext>
                </a:extLst>
              </p:cNvPr>
              <p:cNvSpPr txBox="1">
                <a:spLocks noRot="1" noChangeAspect="1" noMove="1" noResize="1" noEditPoints="1" noAdjustHandles="1" noChangeArrowheads="1" noChangeShapeType="1" noTextEdit="1"/>
              </p:cNvSpPr>
              <p:nvPr/>
            </p:nvSpPr>
            <p:spPr>
              <a:xfrm>
                <a:off x="8255000" y="2619756"/>
                <a:ext cx="2743200" cy="1143000"/>
              </a:xfrm>
              <a:prstGeom prst="roundRect">
                <a:avLst/>
              </a:prstGeom>
              <a:blipFill>
                <a:blip r:embed="rId4"/>
                <a:stretch>
                  <a:fillRect/>
                </a:stretch>
              </a:blipFill>
              <a:ln>
                <a:solidFill>
                  <a:schemeClr val="accent3"/>
                </a:solidFill>
              </a:ln>
              <a:effectLst>
                <a:outerShdw blurRad="50800" dist="38100" dir="2700000" algn="tl" rotWithShape="0">
                  <a:prstClr val="black">
                    <a:alpha val="40000"/>
                  </a:prstClr>
                </a:outerShdw>
              </a:effectLst>
            </p:spPr>
            <p:txBody>
              <a:bodyPr/>
              <a:lstStyle/>
              <a:p>
                <a:r>
                  <a:rPr lang="de-AT">
                    <a:noFill/>
                  </a:rPr>
                  <a:t> </a:t>
                </a:r>
              </a:p>
            </p:txBody>
          </p:sp>
        </mc:Fallback>
      </mc:AlternateContent>
    </p:spTree>
    <p:extLst>
      <p:ext uri="{BB962C8B-B14F-4D97-AF65-F5344CB8AC3E}">
        <p14:creationId xmlns:p14="http://schemas.microsoft.com/office/powerpoint/2010/main" val="226360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a:xfrm>
            <a:off x="1915128" y="1788454"/>
            <a:ext cx="8361229" cy="3024846"/>
          </a:xfrm>
        </p:spPr>
        <p:txBody>
          <a:bodyPr>
            <a:normAutofit/>
          </a:bodyPr>
          <a:lstStyle/>
          <a:p>
            <a:r>
              <a:rPr lang="de-DE" sz="4800" dirty="0"/>
              <a:t>Wozu braucht man homomorphe Verschlüsselung überhaupt?</a:t>
            </a:r>
          </a:p>
        </p:txBody>
      </p:sp>
    </p:spTree>
    <p:extLst>
      <p:ext uri="{BB962C8B-B14F-4D97-AF65-F5344CB8AC3E}">
        <p14:creationId xmlns:p14="http://schemas.microsoft.com/office/powerpoint/2010/main" val="52799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lstStyle/>
          <a:p>
            <a:r>
              <a:rPr lang="de-AT" dirty="0"/>
              <a:t>Paillier Entschlüsselung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74F1413A-61E1-4CB3-B7F3-D9CAC65FC010}"/>
                  </a:ext>
                </a:extLst>
              </p:cNvPr>
              <p:cNvSpPr>
                <a:spLocks noGrp="1"/>
              </p:cNvSpPr>
              <p:nvPr>
                <p:ph sz="half" idx="1"/>
              </p:nvPr>
            </p:nvSpPr>
            <p:spPr>
              <a:xfrm>
                <a:off x="1024126" y="2286000"/>
                <a:ext cx="7230873" cy="4023360"/>
              </a:xfrm>
            </p:spPr>
            <p:txBody>
              <a:bodyPr>
                <a:normAutofit/>
              </a:bodyPr>
              <a:lstStyle/>
              <a:p>
                <a:r>
                  <a:rPr lang="de-AT" sz="2400" dirty="0"/>
                  <a:t>Berechne die Nachricht </a:t>
                </a:r>
                <a14:m>
                  <m:oMath xmlns:m="http://schemas.openxmlformats.org/officeDocument/2006/math">
                    <m:r>
                      <a:rPr lang="de-AT" sz="2400" b="0" i="1" smtClean="0">
                        <a:latin typeface="Cambria Math" panose="02040503050406030204" pitchFamily="18" charset="0"/>
                      </a:rPr>
                      <m:t>𝑚</m:t>
                    </m:r>
                  </m:oMath>
                </a14:m>
                <a:r>
                  <a:rPr lang="de-AT" sz="2400" dirty="0"/>
                  <a:t> aus dem Ciphertext </a:t>
                </a:r>
                <a14:m>
                  <m:oMath xmlns:m="http://schemas.openxmlformats.org/officeDocument/2006/math">
                    <m:r>
                      <a:rPr lang="de-AT" sz="2400" i="1">
                        <a:latin typeface="Cambria Math" panose="02040503050406030204" pitchFamily="18" charset="0"/>
                      </a:rPr>
                      <m:t>𝑐</m:t>
                    </m:r>
                  </m:oMath>
                </a14:m>
                <a:endParaRPr lang="de-AT" sz="2400" dirty="0"/>
              </a:p>
              <a:p>
                <a:endParaRPr lang="de-AT" sz="2400" dirty="0"/>
              </a:p>
              <a:p>
                <a:pPr marL="0" indent="0" algn="ctr">
                  <a:buNone/>
                </a:pPr>
                <a14:m>
                  <m:oMathPara xmlns:m="http://schemas.openxmlformats.org/officeDocument/2006/math">
                    <m:oMathParaPr>
                      <m:jc m:val="centerGroup"/>
                    </m:oMathParaPr>
                    <m:oMath xmlns:m="http://schemas.openxmlformats.org/officeDocument/2006/math">
                      <m:r>
                        <a:rPr lang="de-AT" sz="2800" b="0" i="1" smtClean="0">
                          <a:latin typeface="Cambria Math" panose="02040503050406030204" pitchFamily="18" charset="0"/>
                        </a:rPr>
                        <m:t>𝑚</m:t>
                      </m:r>
                      <m:r>
                        <a:rPr lang="de-AT" sz="2800" b="0" i="1" smtClean="0">
                          <a:latin typeface="Cambria Math" panose="02040503050406030204" pitchFamily="18" charset="0"/>
                        </a:rPr>
                        <m:t>=</m:t>
                      </m:r>
                      <m:f>
                        <m:fPr>
                          <m:ctrlPr>
                            <a:rPr lang="de-AT" sz="2800" b="0" i="1" smtClean="0">
                              <a:latin typeface="Cambria Math" panose="02040503050406030204" pitchFamily="18" charset="0"/>
                              <a:ea typeface="Cambria Math" panose="02040503050406030204" pitchFamily="18" charset="0"/>
                            </a:rPr>
                          </m:ctrlPr>
                        </m:fPr>
                        <m:num>
                          <m:d>
                            <m:dPr>
                              <m:ctrlPr>
                                <a:rPr lang="de-AT" sz="2800" b="0" i="1" smtClean="0">
                                  <a:latin typeface="Cambria Math" panose="02040503050406030204" pitchFamily="18" charset="0"/>
                                </a:rPr>
                              </m:ctrlPr>
                            </m:dPr>
                            <m:e>
                              <m:sSup>
                                <m:sSupPr>
                                  <m:ctrlPr>
                                    <a:rPr lang="de-AT" sz="2800" b="0" i="1" smtClean="0">
                                      <a:latin typeface="Cambria Math" panose="02040503050406030204" pitchFamily="18" charset="0"/>
                                    </a:rPr>
                                  </m:ctrlPr>
                                </m:sSupPr>
                                <m:e>
                                  <m:r>
                                    <a:rPr lang="de-AT" sz="2800" b="0" i="1" smtClean="0">
                                      <a:latin typeface="Cambria Math" panose="02040503050406030204" pitchFamily="18" charset="0"/>
                                    </a:rPr>
                                    <m:t>𝑐</m:t>
                                  </m:r>
                                </m:e>
                                <m:sup>
                                  <m:r>
                                    <a:rPr lang="de-AT" sz="2800" b="0" i="1" smtClean="0">
                                      <a:latin typeface="Cambria Math" panose="02040503050406030204" pitchFamily="18" charset="0"/>
                                      <a:ea typeface="Cambria Math" panose="02040503050406030204" pitchFamily="18" charset="0"/>
                                    </a:rPr>
                                    <m:t>𝜆</m:t>
                                  </m:r>
                                </m:sup>
                              </m:sSup>
                              <m:r>
                                <a:rPr lang="de-AT" sz="2800" b="0" i="1" smtClean="0">
                                  <a:latin typeface="Cambria Math" panose="02040503050406030204" pitchFamily="18" charset="0"/>
                                  <a:ea typeface="Cambria Math" panose="02040503050406030204" pitchFamily="18" charset="0"/>
                                </a:rPr>
                                <m:t> </m:t>
                              </m:r>
                              <m:r>
                                <a:rPr lang="de-AT" sz="2800" b="0" i="1" smtClean="0">
                                  <a:latin typeface="Cambria Math" panose="02040503050406030204" pitchFamily="18" charset="0"/>
                                  <a:ea typeface="Cambria Math" panose="02040503050406030204" pitchFamily="18" charset="0"/>
                                </a:rPr>
                                <m:t>𝑚𝑜𝑑</m:t>
                              </m:r>
                              <m:r>
                                <a:rPr lang="de-AT" sz="2800" b="0" i="1" smtClean="0">
                                  <a:latin typeface="Cambria Math" panose="02040503050406030204" pitchFamily="18" charset="0"/>
                                  <a:ea typeface="Cambria Math" panose="02040503050406030204" pitchFamily="18" charset="0"/>
                                </a:rPr>
                                <m:t> </m:t>
                              </m:r>
                              <m:sSup>
                                <m:sSupPr>
                                  <m:ctrlPr>
                                    <a:rPr lang="de-AT" sz="2800" b="0" i="1" smtClean="0">
                                      <a:latin typeface="Cambria Math" panose="02040503050406030204" pitchFamily="18" charset="0"/>
                                      <a:ea typeface="Cambria Math" panose="02040503050406030204" pitchFamily="18" charset="0"/>
                                    </a:rPr>
                                  </m:ctrlPr>
                                </m:sSupPr>
                                <m:e>
                                  <m:r>
                                    <a:rPr lang="de-AT" sz="2800" b="0" i="1" smtClean="0">
                                      <a:latin typeface="Cambria Math" panose="02040503050406030204" pitchFamily="18" charset="0"/>
                                      <a:ea typeface="Cambria Math" panose="02040503050406030204" pitchFamily="18" charset="0"/>
                                    </a:rPr>
                                    <m:t>𝑛</m:t>
                                  </m:r>
                                </m:e>
                                <m:sup>
                                  <m:r>
                                    <a:rPr lang="de-AT" sz="2800" b="0" i="1" smtClean="0">
                                      <a:latin typeface="Cambria Math" panose="02040503050406030204" pitchFamily="18" charset="0"/>
                                      <a:ea typeface="Cambria Math" panose="02040503050406030204" pitchFamily="18" charset="0"/>
                                    </a:rPr>
                                    <m:t>2</m:t>
                                  </m:r>
                                </m:sup>
                              </m:sSup>
                            </m:e>
                          </m:d>
                          <m:r>
                            <a:rPr lang="de-AT" sz="2800" b="0" i="1" smtClean="0">
                              <a:latin typeface="Cambria Math" panose="02040503050406030204" pitchFamily="18" charset="0"/>
                              <a:ea typeface="Cambria Math" panose="02040503050406030204" pitchFamily="18" charset="0"/>
                            </a:rPr>
                            <m:t> − 1 </m:t>
                          </m:r>
                        </m:num>
                        <m:den>
                          <m:r>
                            <a:rPr lang="de-AT" sz="2800" b="0" i="1" smtClean="0">
                              <a:latin typeface="Cambria Math" panose="02040503050406030204" pitchFamily="18" charset="0"/>
                              <a:ea typeface="Cambria Math" panose="02040503050406030204" pitchFamily="18" charset="0"/>
                            </a:rPr>
                            <m:t>𝑛</m:t>
                          </m:r>
                        </m:den>
                      </m:f>
                      <m:r>
                        <a:rPr lang="de-AT" sz="2800" i="1">
                          <a:latin typeface="Cambria Math" panose="02040503050406030204" pitchFamily="18" charset="0"/>
                          <a:ea typeface="Cambria Math" panose="02040503050406030204" pitchFamily="18" charset="0"/>
                        </a:rPr>
                        <m:t>𝜇</m:t>
                      </m:r>
                      <m:r>
                        <a:rPr lang="de-AT" sz="2800" b="0" i="1" smtClean="0">
                          <a:latin typeface="Cambria Math" panose="02040503050406030204" pitchFamily="18" charset="0"/>
                          <a:ea typeface="Cambria Math" panose="02040503050406030204" pitchFamily="18" charset="0"/>
                        </a:rPr>
                        <m:t> </m:t>
                      </m:r>
                      <m:r>
                        <a:rPr lang="de-AT" sz="2800" b="0" i="1" smtClean="0">
                          <a:latin typeface="Cambria Math" panose="02040503050406030204" pitchFamily="18" charset="0"/>
                          <a:ea typeface="Cambria Math" panose="02040503050406030204" pitchFamily="18" charset="0"/>
                        </a:rPr>
                        <m:t>𝑚𝑜𝑑</m:t>
                      </m:r>
                      <m:r>
                        <a:rPr lang="de-AT" sz="2800" b="0" i="1" smtClean="0">
                          <a:latin typeface="Cambria Math" panose="02040503050406030204" pitchFamily="18" charset="0"/>
                          <a:ea typeface="Cambria Math" panose="02040503050406030204" pitchFamily="18" charset="0"/>
                        </a:rPr>
                        <m:t> </m:t>
                      </m:r>
                      <m:r>
                        <a:rPr lang="de-AT" sz="2800" b="0" i="1" smtClean="0">
                          <a:latin typeface="Cambria Math" panose="02040503050406030204" pitchFamily="18" charset="0"/>
                          <a:ea typeface="Cambria Math" panose="02040503050406030204" pitchFamily="18" charset="0"/>
                        </a:rPr>
                        <m:t>𝑛</m:t>
                      </m:r>
                    </m:oMath>
                  </m:oMathPara>
                </a14:m>
                <a:endParaRPr lang="de-AT" dirty="0"/>
              </a:p>
              <a:p>
                <a:endParaRPr lang="de-AT" dirty="0"/>
              </a:p>
            </p:txBody>
          </p:sp>
        </mc:Choice>
        <mc:Fallback>
          <p:sp>
            <p:nvSpPr>
              <p:cNvPr id="3" name="Inhaltsplatzhalter 2">
                <a:extLst>
                  <a:ext uri="{FF2B5EF4-FFF2-40B4-BE49-F238E27FC236}">
                    <a16:creationId xmlns:a16="http://schemas.microsoft.com/office/drawing/2014/main" id="{74F1413A-61E1-4CB3-B7F3-D9CAC65FC010}"/>
                  </a:ext>
                </a:extLst>
              </p:cNvPr>
              <p:cNvSpPr>
                <a:spLocks noGrp="1" noRot="1" noChangeAspect="1" noMove="1" noResize="1" noEditPoints="1" noAdjustHandles="1" noChangeArrowheads="1" noChangeShapeType="1" noTextEdit="1"/>
              </p:cNvSpPr>
              <p:nvPr>
                <p:ph sz="half" idx="1"/>
              </p:nvPr>
            </p:nvSpPr>
            <p:spPr>
              <a:xfrm>
                <a:off x="1024126" y="2286000"/>
                <a:ext cx="7230873" cy="4023360"/>
              </a:xfrm>
              <a:blipFill>
                <a:blip r:embed="rId3"/>
                <a:stretch>
                  <a:fillRect l="-1180" t="-1667"/>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9" name="Inhaltsplatzhalter 4">
                <a:extLst>
                  <a:ext uri="{FF2B5EF4-FFF2-40B4-BE49-F238E27FC236}">
                    <a16:creationId xmlns:a16="http://schemas.microsoft.com/office/drawing/2014/main" id="{166D3E93-D672-4895-B256-2C84FE9DA7E8}"/>
                  </a:ext>
                </a:extLst>
              </p:cNvPr>
              <p:cNvSpPr txBox="1">
                <a:spLocks/>
              </p:cNvSpPr>
              <p:nvPr/>
            </p:nvSpPr>
            <p:spPr>
              <a:xfrm>
                <a:off x="8254999" y="2562606"/>
                <a:ext cx="2743200" cy="1143000"/>
              </a:xfrm>
              <a:prstGeom prst="roundRect">
                <a:avLst/>
              </a:prstGeom>
              <a:solidFill>
                <a:schemeClr val="accent1"/>
              </a:solidFill>
              <a:ln>
                <a:solidFill>
                  <a:schemeClr val="accent3"/>
                </a:solidFill>
              </a:ln>
              <a:effectLst>
                <a:outerShdw blurRad="50800" dist="38100" dir="2700000" algn="tl" rotWithShape="0">
                  <a:prstClr val="black">
                    <a:alpha val="40000"/>
                  </a:prstClr>
                </a:outerShdw>
              </a:effectLst>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de-AT" sz="3200" cap="all" dirty="0">
                    <a:latin typeface="+mj-lt"/>
                  </a:rPr>
                  <a:t>Private Key</a:t>
                </a:r>
              </a:p>
              <a:p>
                <a:pPr algn="ctr"/>
                <a14:m>
                  <m:oMath xmlns:m="http://schemas.openxmlformats.org/officeDocument/2006/math">
                    <m:r>
                      <a:rPr lang="de-AT" i="1">
                        <a:latin typeface="Cambria Math" panose="02040503050406030204" pitchFamily="18" charset="0"/>
                      </a:rPr>
                      <m:t>(</m:t>
                    </m:r>
                    <m:r>
                      <a:rPr lang="de-AT" i="1">
                        <a:latin typeface="Cambria Math" panose="02040503050406030204" pitchFamily="18" charset="0"/>
                        <a:ea typeface="Cambria Math" panose="02040503050406030204" pitchFamily="18" charset="0"/>
                      </a:rPr>
                      <m:t>𝜆</m:t>
                    </m:r>
                    <m:r>
                      <a:rPr lang="de-AT" i="1">
                        <a:latin typeface="Cambria Math" panose="02040503050406030204" pitchFamily="18" charset="0"/>
                        <a:ea typeface="Cambria Math" panose="02040503050406030204" pitchFamily="18" charset="0"/>
                      </a:rPr>
                      <m:t>,</m:t>
                    </m:r>
                    <m:r>
                      <a:rPr lang="de-AT" i="1">
                        <a:latin typeface="Cambria Math" panose="02040503050406030204" pitchFamily="18" charset="0"/>
                        <a:ea typeface="Cambria Math" panose="02040503050406030204" pitchFamily="18" charset="0"/>
                      </a:rPr>
                      <m:t>𝜇</m:t>
                    </m:r>
                    <m:r>
                      <a:rPr lang="de-AT" i="1">
                        <a:latin typeface="Cambria Math" panose="02040503050406030204" pitchFamily="18" charset="0"/>
                        <a:ea typeface="Cambria Math" panose="02040503050406030204" pitchFamily="18" charset="0"/>
                      </a:rPr>
                      <m:t>)</m:t>
                    </m:r>
                  </m:oMath>
                </a14:m>
                <a:endParaRPr lang="de-AT" dirty="0"/>
              </a:p>
            </p:txBody>
          </p:sp>
        </mc:Choice>
        <mc:Fallback>
          <p:sp>
            <p:nvSpPr>
              <p:cNvPr id="9" name="Inhaltsplatzhalter 4">
                <a:extLst>
                  <a:ext uri="{FF2B5EF4-FFF2-40B4-BE49-F238E27FC236}">
                    <a16:creationId xmlns:a16="http://schemas.microsoft.com/office/drawing/2014/main" id="{166D3E93-D672-4895-B256-2C84FE9DA7E8}"/>
                  </a:ext>
                </a:extLst>
              </p:cNvPr>
              <p:cNvSpPr txBox="1">
                <a:spLocks noRot="1" noChangeAspect="1" noMove="1" noResize="1" noEditPoints="1" noAdjustHandles="1" noChangeArrowheads="1" noChangeShapeType="1" noTextEdit="1"/>
              </p:cNvSpPr>
              <p:nvPr/>
            </p:nvSpPr>
            <p:spPr>
              <a:xfrm>
                <a:off x="8254999" y="2562606"/>
                <a:ext cx="2743200" cy="1143000"/>
              </a:xfrm>
              <a:prstGeom prst="roundRect">
                <a:avLst/>
              </a:prstGeom>
              <a:blipFill>
                <a:blip r:embed="rId4"/>
                <a:stretch>
                  <a:fillRect/>
                </a:stretch>
              </a:blipFill>
              <a:ln>
                <a:solidFill>
                  <a:schemeClr val="accent3"/>
                </a:solidFill>
              </a:ln>
              <a:effectLst>
                <a:outerShdw blurRad="50800" dist="38100" dir="2700000" algn="tl" rotWithShape="0">
                  <a:prstClr val="black">
                    <a:alpha val="40000"/>
                  </a:prstClr>
                </a:outerShdw>
              </a:effectLst>
            </p:spPr>
            <p:txBody>
              <a:bodyPr/>
              <a:lstStyle/>
              <a:p>
                <a:r>
                  <a:rPr lang="de-AT">
                    <a:noFill/>
                  </a:rPr>
                  <a:t> </a:t>
                </a:r>
              </a:p>
            </p:txBody>
          </p:sp>
        </mc:Fallback>
      </mc:AlternateContent>
    </p:spTree>
    <p:extLst>
      <p:ext uri="{BB962C8B-B14F-4D97-AF65-F5344CB8AC3E}">
        <p14:creationId xmlns:p14="http://schemas.microsoft.com/office/powerpoint/2010/main" val="1864731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lstStyle/>
          <a:p>
            <a:r>
              <a:rPr lang="de-AT" dirty="0"/>
              <a:t>Paillier Teilhomomorphie</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74F1413A-61E1-4CB3-B7F3-D9CAC65FC010}"/>
                  </a:ext>
                </a:extLst>
              </p:cNvPr>
              <p:cNvSpPr>
                <a:spLocks noGrp="1"/>
              </p:cNvSpPr>
              <p:nvPr>
                <p:ph sz="half" idx="1"/>
              </p:nvPr>
            </p:nvSpPr>
            <p:spPr>
              <a:xfrm>
                <a:off x="1024126" y="2286000"/>
                <a:ext cx="7230873" cy="4023360"/>
              </a:xfrm>
            </p:spPr>
            <p:txBody>
              <a:bodyPr>
                <a:normAutofit/>
              </a:bodyPr>
              <a:lstStyle/>
              <a:p>
                <a:r>
                  <a:rPr lang="de-AT" sz="2400" dirty="0"/>
                  <a:t>Die Verschlüsselung ist additiv homomorph.</a:t>
                </a:r>
              </a:p>
              <a:p>
                <a:r>
                  <a:rPr lang="de-AT" sz="2400" dirty="0"/>
                  <a:t>Eine Multiplikation von zwei verschlüsselten Werten entspricht der Addition der unverschlüsselten Werte</a:t>
                </a:r>
              </a:p>
              <a:p>
                <a:pPr algn="ctr"/>
                <a:endParaRPr lang="de-AT" sz="2400" dirty="0"/>
              </a:p>
              <a:p>
                <a:pPr marL="0" indent="0" algn="ctr">
                  <a:buNone/>
                </a:pPr>
                <a14:m>
                  <m:oMath xmlns:m="http://schemas.openxmlformats.org/officeDocument/2006/math">
                    <m:sSup>
                      <m:sSupPr>
                        <m:ctrlPr>
                          <a:rPr lang="de-AT" sz="2400" i="1">
                            <a:latin typeface="Cambria Math" panose="02040503050406030204" pitchFamily="18" charset="0"/>
                          </a:rPr>
                        </m:ctrlPr>
                      </m:sSupPr>
                      <m:e>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𝑐</m:t>
                            </m:r>
                          </m:e>
                          <m:sub>
                            <m:r>
                              <a:rPr lang="de-AT" sz="2400" b="0" i="1" smtClean="0">
                                <a:latin typeface="Cambria Math" panose="02040503050406030204" pitchFamily="18" charset="0"/>
                              </a:rPr>
                              <m:t>1</m:t>
                            </m:r>
                          </m:sub>
                        </m:sSub>
                        <m:r>
                          <a:rPr lang="de-AT" sz="2400" b="0" i="1" smtClean="0">
                            <a:latin typeface="Cambria Math" panose="02040503050406030204" pitchFamily="18" charset="0"/>
                          </a:rPr>
                          <m:t>∗</m:t>
                        </m:r>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𝑐</m:t>
                            </m:r>
                          </m:e>
                          <m:sub>
                            <m:r>
                              <a:rPr lang="de-AT" sz="2400" b="0" i="1" smtClean="0">
                                <a:latin typeface="Cambria Math" panose="02040503050406030204" pitchFamily="18" charset="0"/>
                              </a:rPr>
                              <m:t>2  </m:t>
                            </m:r>
                          </m:sub>
                        </m:sSub>
                        <m:sSub>
                          <m:sSubPr>
                            <m:ctrlPr>
                              <a:rPr lang="de-AT" sz="2400" b="0" i="1" smtClean="0">
                                <a:latin typeface="Cambria Math" panose="02040503050406030204" pitchFamily="18" charset="0"/>
                                <a:ea typeface="Cambria Math" panose="02040503050406030204" pitchFamily="18" charset="0"/>
                              </a:rPr>
                            </m:ctrlPr>
                          </m:sSubPr>
                          <m:e>
                            <m:r>
                              <a:rPr lang="de-AT" sz="2400" i="1">
                                <a:latin typeface="Cambria Math" panose="02040503050406030204" pitchFamily="18" charset="0"/>
                                <a:ea typeface="Cambria Math" panose="02040503050406030204" pitchFamily="18" charset="0"/>
                              </a:rPr>
                              <m:t>≡</m:t>
                            </m:r>
                          </m:e>
                          <m:sub>
                            <m:sSup>
                              <m:sSupPr>
                                <m:ctrlPr>
                                  <a:rPr lang="de-AT" sz="2400" b="0" i="1" smtClean="0">
                                    <a:latin typeface="Cambria Math" panose="02040503050406030204" pitchFamily="18" charset="0"/>
                                    <a:ea typeface="Cambria Math" panose="02040503050406030204" pitchFamily="18" charset="0"/>
                                  </a:rPr>
                                </m:ctrlPr>
                              </m:sSupPr>
                              <m:e>
                                <m:r>
                                  <a:rPr lang="de-AT" sz="2400" b="0" i="1" smtClean="0">
                                    <a:latin typeface="Cambria Math" panose="02040503050406030204" pitchFamily="18" charset="0"/>
                                    <a:ea typeface="Cambria Math" panose="02040503050406030204" pitchFamily="18" charset="0"/>
                                  </a:rPr>
                                  <m:t>𝑛</m:t>
                                </m:r>
                              </m:e>
                              <m:sup>
                                <m:r>
                                  <a:rPr lang="de-AT" sz="2400" b="0" i="1" smtClean="0">
                                    <a:latin typeface="Cambria Math" panose="02040503050406030204" pitchFamily="18" charset="0"/>
                                    <a:ea typeface="Cambria Math" panose="02040503050406030204" pitchFamily="18" charset="0"/>
                                  </a:rPr>
                                  <m:t>2</m:t>
                                </m:r>
                              </m:sup>
                            </m:sSup>
                            <m:r>
                              <a:rPr lang="de-AT" sz="2400" b="0" i="1" smtClean="0">
                                <a:latin typeface="Cambria Math" panose="02040503050406030204" pitchFamily="18" charset="0"/>
                                <a:ea typeface="Cambria Math" panose="02040503050406030204" pitchFamily="18" charset="0"/>
                              </a:rPr>
                              <m:t>  </m:t>
                            </m:r>
                          </m:sub>
                        </m:sSub>
                        <m:d>
                          <m:dPr>
                            <m:ctrlPr>
                              <a:rPr lang="de-AT" sz="2400" b="0" i="1" smtClean="0">
                                <a:latin typeface="Cambria Math" panose="02040503050406030204" pitchFamily="18" charset="0"/>
                                <a:ea typeface="Cambria Math" panose="02040503050406030204" pitchFamily="18" charset="0"/>
                              </a:rPr>
                            </m:ctrlPr>
                          </m:dPr>
                          <m:e>
                            <m:sSup>
                              <m:sSupPr>
                                <m:ctrlPr>
                                  <a:rPr lang="de-AT" sz="2400" i="1">
                                    <a:latin typeface="Cambria Math" panose="02040503050406030204" pitchFamily="18" charset="0"/>
                                  </a:rPr>
                                </m:ctrlPr>
                              </m:sSupPr>
                              <m:e>
                                <m:r>
                                  <a:rPr lang="de-AT" sz="2400" i="1">
                                    <a:latin typeface="Cambria Math" panose="02040503050406030204" pitchFamily="18" charset="0"/>
                                  </a:rPr>
                                  <m:t>𝑔</m:t>
                                </m:r>
                              </m:e>
                              <m:sup>
                                <m:sSub>
                                  <m:sSubPr>
                                    <m:ctrlPr>
                                      <a:rPr lang="de-AT" sz="2400" i="1">
                                        <a:latin typeface="Cambria Math" panose="02040503050406030204" pitchFamily="18" charset="0"/>
                                      </a:rPr>
                                    </m:ctrlPr>
                                  </m:sSubPr>
                                  <m:e>
                                    <m:r>
                                      <a:rPr lang="de-AT" sz="2400" i="1">
                                        <a:latin typeface="Cambria Math" panose="02040503050406030204" pitchFamily="18" charset="0"/>
                                      </a:rPr>
                                      <m:t>𝑚</m:t>
                                    </m:r>
                                  </m:e>
                                  <m:sub>
                                    <m:r>
                                      <a:rPr lang="de-AT" sz="2400" i="1">
                                        <a:latin typeface="Cambria Math" panose="02040503050406030204" pitchFamily="18" charset="0"/>
                                      </a:rPr>
                                      <m:t>1</m:t>
                                    </m:r>
                                  </m:sub>
                                </m:sSub>
                              </m:sup>
                            </m:sSup>
                            <m:sSubSup>
                              <m:sSubSupPr>
                                <m:ctrlPr>
                                  <a:rPr lang="de-AT" sz="2400" i="1">
                                    <a:latin typeface="Cambria Math" panose="02040503050406030204" pitchFamily="18" charset="0"/>
                                  </a:rPr>
                                </m:ctrlPr>
                              </m:sSubSupPr>
                              <m:e>
                                <m:r>
                                  <a:rPr lang="de-AT" sz="2400" i="1">
                                    <a:latin typeface="Cambria Math" panose="02040503050406030204" pitchFamily="18" charset="0"/>
                                  </a:rPr>
                                  <m:t>𝑟</m:t>
                                </m:r>
                              </m:e>
                              <m:sub>
                                <m:r>
                                  <a:rPr lang="de-AT" sz="2400" i="1">
                                    <a:latin typeface="Cambria Math" panose="02040503050406030204" pitchFamily="18" charset="0"/>
                                  </a:rPr>
                                  <m:t>1</m:t>
                                </m:r>
                              </m:sub>
                              <m:sup>
                                <m:r>
                                  <a:rPr lang="de-AT" sz="2400" i="1">
                                    <a:latin typeface="Cambria Math" panose="02040503050406030204" pitchFamily="18" charset="0"/>
                                  </a:rPr>
                                  <m:t>𝑛</m:t>
                                </m:r>
                              </m:sup>
                            </m:sSubSup>
                          </m:e>
                        </m:d>
                        <m:r>
                          <a:rPr lang="de-AT" sz="2400" b="0" i="1" smtClean="0">
                            <a:latin typeface="Cambria Math" panose="02040503050406030204" pitchFamily="18" charset="0"/>
                          </a:rPr>
                          <m:t>∗(</m:t>
                        </m:r>
                        <m:r>
                          <a:rPr lang="de-AT" sz="2400" i="1">
                            <a:latin typeface="Cambria Math" panose="02040503050406030204" pitchFamily="18" charset="0"/>
                          </a:rPr>
                          <m:t>𝑔</m:t>
                        </m:r>
                      </m:e>
                      <m:sup>
                        <m:sSub>
                          <m:sSubPr>
                            <m:ctrlPr>
                              <a:rPr lang="de-AT" sz="2400" i="1">
                                <a:latin typeface="Cambria Math" panose="02040503050406030204" pitchFamily="18" charset="0"/>
                              </a:rPr>
                            </m:ctrlPr>
                          </m:sSubPr>
                          <m:e>
                            <m:r>
                              <a:rPr lang="de-AT" sz="2400" i="1">
                                <a:latin typeface="Cambria Math" panose="02040503050406030204" pitchFamily="18" charset="0"/>
                              </a:rPr>
                              <m:t>𝑚</m:t>
                            </m:r>
                          </m:e>
                          <m:sub>
                            <m:r>
                              <a:rPr lang="de-AT" sz="2400" i="1">
                                <a:latin typeface="Cambria Math" panose="02040503050406030204" pitchFamily="18" charset="0"/>
                              </a:rPr>
                              <m:t>2</m:t>
                            </m:r>
                          </m:sub>
                        </m:sSub>
                      </m:sup>
                    </m:sSup>
                    <m:sSubSup>
                      <m:sSubSupPr>
                        <m:ctrlPr>
                          <a:rPr lang="de-AT" sz="2400" i="1">
                            <a:latin typeface="Cambria Math" panose="02040503050406030204" pitchFamily="18" charset="0"/>
                          </a:rPr>
                        </m:ctrlPr>
                      </m:sSubSupPr>
                      <m:e>
                        <m:r>
                          <a:rPr lang="de-AT" sz="2400" i="1">
                            <a:latin typeface="Cambria Math" panose="02040503050406030204" pitchFamily="18" charset="0"/>
                          </a:rPr>
                          <m:t>𝑟</m:t>
                        </m:r>
                      </m:e>
                      <m:sub>
                        <m:r>
                          <a:rPr lang="de-AT" sz="2400" i="1">
                            <a:latin typeface="Cambria Math" panose="02040503050406030204" pitchFamily="18" charset="0"/>
                          </a:rPr>
                          <m:t>2</m:t>
                        </m:r>
                      </m:sub>
                      <m:sup>
                        <m:r>
                          <a:rPr lang="de-AT" sz="2400" i="1">
                            <a:latin typeface="Cambria Math" panose="02040503050406030204" pitchFamily="18" charset="0"/>
                          </a:rPr>
                          <m:t>𝑛</m:t>
                        </m:r>
                      </m:sup>
                    </m:sSubSup>
                    <m:r>
                      <a:rPr lang="de-AT" sz="2400" b="0" i="1" smtClean="0">
                        <a:latin typeface="Cambria Math" panose="02040503050406030204" pitchFamily="18" charset="0"/>
                      </a:rPr>
                      <m:t>)</m:t>
                    </m:r>
                  </m:oMath>
                </a14:m>
                <a:r>
                  <a:rPr lang="de-AT" sz="2400" b="0" i="1" dirty="0">
                    <a:latin typeface="Cambria Math" panose="02040503050406030204" pitchFamily="18" charset="0"/>
                  </a:rPr>
                  <a:t> </a:t>
                </a:r>
                <a14:m>
                  <m:oMath xmlns:m="http://schemas.openxmlformats.org/officeDocument/2006/math">
                    <m:sSub>
                      <m:sSubPr>
                        <m:ctrlPr>
                          <a:rPr lang="de-AT" sz="2400" i="1">
                            <a:latin typeface="Cambria Math" panose="02040503050406030204" pitchFamily="18" charset="0"/>
                            <a:ea typeface="Cambria Math" panose="02040503050406030204" pitchFamily="18" charset="0"/>
                          </a:rPr>
                        </m:ctrlPr>
                      </m:sSubPr>
                      <m:e>
                        <m:r>
                          <a:rPr lang="de-AT" sz="2400" b="0" i="1" smtClean="0">
                            <a:latin typeface="Cambria Math" panose="02040503050406030204" pitchFamily="18" charset="0"/>
                            <a:ea typeface="Cambria Math" panose="02040503050406030204" pitchFamily="18" charset="0"/>
                          </a:rPr>
                          <m:t>  </m:t>
                        </m:r>
                        <m:r>
                          <a:rPr lang="de-AT" sz="2400" i="1">
                            <a:latin typeface="Cambria Math" panose="02040503050406030204" pitchFamily="18" charset="0"/>
                            <a:ea typeface="Cambria Math" panose="02040503050406030204" pitchFamily="18" charset="0"/>
                          </a:rPr>
                          <m:t>≡</m:t>
                        </m:r>
                      </m:e>
                      <m:sub>
                        <m:sSup>
                          <m:sSupPr>
                            <m:ctrlPr>
                              <a:rPr lang="de-AT" sz="2400" i="1">
                                <a:latin typeface="Cambria Math" panose="02040503050406030204" pitchFamily="18" charset="0"/>
                                <a:ea typeface="Cambria Math" panose="02040503050406030204" pitchFamily="18" charset="0"/>
                              </a:rPr>
                            </m:ctrlPr>
                          </m:sSupPr>
                          <m:e>
                            <m:r>
                              <a:rPr lang="de-AT" sz="2400" i="1">
                                <a:latin typeface="Cambria Math" panose="02040503050406030204" pitchFamily="18" charset="0"/>
                                <a:ea typeface="Cambria Math" panose="02040503050406030204" pitchFamily="18" charset="0"/>
                              </a:rPr>
                              <m:t>𝑛</m:t>
                            </m:r>
                          </m:e>
                          <m:sup>
                            <m:r>
                              <a:rPr lang="de-AT" sz="2400" i="1">
                                <a:latin typeface="Cambria Math" panose="02040503050406030204" pitchFamily="18" charset="0"/>
                                <a:ea typeface="Cambria Math" panose="02040503050406030204" pitchFamily="18" charset="0"/>
                              </a:rPr>
                              <m:t>2</m:t>
                            </m:r>
                          </m:sup>
                        </m:sSup>
                        <m:r>
                          <a:rPr lang="de-AT" sz="2400" b="0" i="1" smtClean="0">
                            <a:latin typeface="Cambria Math" panose="02040503050406030204" pitchFamily="18" charset="0"/>
                            <a:ea typeface="Cambria Math" panose="02040503050406030204" pitchFamily="18" charset="0"/>
                          </a:rPr>
                          <m:t>   </m:t>
                        </m:r>
                      </m:sub>
                    </m:sSub>
                    <m:sSup>
                      <m:sSupPr>
                        <m:ctrlPr>
                          <a:rPr lang="de-AT" sz="2400" b="0" i="1" smtClean="0">
                            <a:latin typeface="Cambria Math" panose="02040503050406030204" pitchFamily="18" charset="0"/>
                          </a:rPr>
                        </m:ctrlPr>
                      </m:sSupPr>
                      <m:e>
                        <m:r>
                          <a:rPr lang="de-AT" sz="2400" b="0" i="1" smtClean="0">
                            <a:latin typeface="Cambria Math" panose="02040503050406030204" pitchFamily="18" charset="0"/>
                          </a:rPr>
                          <m:t>𝑔</m:t>
                        </m:r>
                      </m:e>
                      <m:sup>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𝑚</m:t>
                            </m:r>
                          </m:e>
                          <m:sub>
                            <m:r>
                              <a:rPr lang="de-AT" sz="2400" b="0" i="1" smtClean="0">
                                <a:latin typeface="Cambria Math" panose="02040503050406030204" pitchFamily="18" charset="0"/>
                              </a:rPr>
                              <m:t>1</m:t>
                            </m:r>
                          </m:sub>
                        </m:sSub>
                        <m:r>
                          <a:rPr lang="de-AT" sz="2400" b="0" i="1" smtClean="0">
                            <a:latin typeface="Cambria Math" panose="02040503050406030204" pitchFamily="18" charset="0"/>
                          </a:rPr>
                          <m:t>+</m:t>
                        </m:r>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𝑚</m:t>
                            </m:r>
                          </m:e>
                          <m:sub>
                            <m:r>
                              <a:rPr lang="de-AT" sz="2400" b="0" i="1" smtClean="0">
                                <a:latin typeface="Cambria Math" panose="02040503050406030204" pitchFamily="18" charset="0"/>
                              </a:rPr>
                              <m:t>2</m:t>
                            </m:r>
                          </m:sub>
                        </m:sSub>
                      </m:sup>
                    </m:sSup>
                    <m:sSup>
                      <m:sSupPr>
                        <m:ctrlPr>
                          <a:rPr lang="de-AT" sz="2400" b="0" i="1" smtClean="0">
                            <a:latin typeface="Cambria Math" panose="02040503050406030204" pitchFamily="18" charset="0"/>
                          </a:rPr>
                        </m:ctrlPr>
                      </m:sSupPr>
                      <m:e>
                        <m:r>
                          <a:rPr lang="de-AT" sz="2400" b="0" i="1" smtClean="0">
                            <a:latin typeface="Cambria Math" panose="02040503050406030204" pitchFamily="18" charset="0"/>
                          </a:rPr>
                          <m:t> </m:t>
                        </m:r>
                        <m:d>
                          <m:dPr>
                            <m:ctrlPr>
                              <a:rPr lang="de-AT" sz="2400" b="0" i="1" smtClean="0">
                                <a:latin typeface="Cambria Math" panose="02040503050406030204" pitchFamily="18" charset="0"/>
                              </a:rPr>
                            </m:ctrlPr>
                          </m:dPr>
                          <m:e>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𝑟</m:t>
                                </m:r>
                              </m:e>
                              <m:sub>
                                <m:r>
                                  <a:rPr lang="de-AT" sz="2400" b="0" i="1" smtClean="0">
                                    <a:latin typeface="Cambria Math" panose="02040503050406030204" pitchFamily="18" charset="0"/>
                                  </a:rPr>
                                  <m:t>1</m:t>
                                </m:r>
                              </m:sub>
                            </m:sSub>
                            <m:sSub>
                              <m:sSubPr>
                                <m:ctrlPr>
                                  <a:rPr lang="de-AT" sz="2400" i="1">
                                    <a:latin typeface="Cambria Math" panose="02040503050406030204" pitchFamily="18" charset="0"/>
                                  </a:rPr>
                                </m:ctrlPr>
                              </m:sSubPr>
                              <m:e>
                                <m:r>
                                  <a:rPr lang="de-AT" sz="2400" i="1">
                                    <a:latin typeface="Cambria Math" panose="02040503050406030204" pitchFamily="18" charset="0"/>
                                  </a:rPr>
                                  <m:t>𝑟</m:t>
                                </m:r>
                              </m:e>
                              <m:sub>
                                <m:r>
                                  <a:rPr lang="de-AT" sz="2400" i="1">
                                    <a:latin typeface="Cambria Math" panose="02040503050406030204" pitchFamily="18" charset="0"/>
                                  </a:rPr>
                                  <m:t>2</m:t>
                                </m:r>
                              </m:sub>
                            </m:sSub>
                          </m:e>
                        </m:d>
                      </m:e>
                      <m:sup>
                        <m:r>
                          <a:rPr lang="de-AT" sz="2400" b="0" i="1" smtClean="0">
                            <a:latin typeface="Cambria Math" panose="02040503050406030204" pitchFamily="18" charset="0"/>
                          </a:rPr>
                          <m:t>𝑛</m:t>
                        </m:r>
                      </m:sup>
                    </m:sSup>
                  </m:oMath>
                </a14:m>
                <a:endParaRPr lang="de-AT" sz="2400" dirty="0"/>
              </a:p>
              <a:p>
                <a:endParaRPr lang="de-AT" dirty="0"/>
              </a:p>
              <a:p>
                <a:r>
                  <a:rPr lang="de-AT" sz="2400" dirty="0"/>
                  <a:t>Da </a:t>
                </a:r>
                <a14:m>
                  <m:oMath xmlns:m="http://schemas.openxmlformats.org/officeDocument/2006/math">
                    <m:sSub>
                      <m:sSubPr>
                        <m:ctrlPr>
                          <a:rPr lang="de-AT" sz="2400" i="1" smtClean="0">
                            <a:latin typeface="Cambria Math" panose="02040503050406030204" pitchFamily="18" charset="0"/>
                          </a:rPr>
                        </m:ctrlPr>
                      </m:sSubPr>
                      <m:e>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𝑔𝑔𝑇</m:t>
                            </m:r>
                            <m:r>
                              <a:rPr lang="de-AT" sz="2400" b="0" i="1" smtClean="0">
                                <a:latin typeface="Cambria Math" panose="02040503050406030204" pitchFamily="18" charset="0"/>
                              </a:rPr>
                              <m:t>(</m:t>
                            </m:r>
                            <m:r>
                              <a:rPr lang="de-AT" sz="2400" b="0" i="1" smtClean="0">
                                <a:latin typeface="Cambria Math" panose="02040503050406030204" pitchFamily="18" charset="0"/>
                              </a:rPr>
                              <m:t>𝑟</m:t>
                            </m:r>
                          </m:e>
                          <m:sub>
                            <m:r>
                              <a:rPr lang="de-AT" sz="2400" b="0" i="1" smtClean="0">
                                <a:latin typeface="Cambria Math" panose="02040503050406030204" pitchFamily="18" charset="0"/>
                              </a:rPr>
                              <m:t>1</m:t>
                            </m:r>
                          </m:sub>
                        </m:sSub>
                        <m:r>
                          <a:rPr lang="de-AT" sz="2400" i="1">
                            <a:latin typeface="Cambria Math" panose="02040503050406030204" pitchFamily="18" charset="0"/>
                          </a:rPr>
                          <m:t>𝑟</m:t>
                        </m:r>
                      </m:e>
                      <m:sub>
                        <m:r>
                          <a:rPr lang="de-AT" sz="2400" i="1">
                            <a:latin typeface="Cambria Math" panose="02040503050406030204" pitchFamily="18" charset="0"/>
                          </a:rPr>
                          <m:t>2</m:t>
                        </m:r>
                      </m:sub>
                    </m:sSub>
                    <m:r>
                      <a:rPr lang="de-AT" sz="2400" b="0" i="1" smtClean="0">
                        <a:latin typeface="Cambria Math" panose="02040503050406030204" pitchFamily="18" charset="0"/>
                      </a:rPr>
                      <m:t>, </m:t>
                    </m:r>
                    <m:r>
                      <a:rPr lang="de-AT" sz="2400" b="0" i="1" smtClean="0">
                        <a:latin typeface="Cambria Math" panose="02040503050406030204" pitchFamily="18" charset="0"/>
                      </a:rPr>
                      <m:t>𝑛</m:t>
                    </m:r>
                    <m:r>
                      <a:rPr lang="de-AT" sz="2400" b="0" i="1" smtClean="0">
                        <a:latin typeface="Cambria Math" panose="02040503050406030204" pitchFamily="18" charset="0"/>
                      </a:rPr>
                      <m:t>)=1</m:t>
                    </m:r>
                  </m:oMath>
                </a14:m>
                <a:r>
                  <a:rPr lang="de-AT" sz="2400" dirty="0"/>
                  <a:t> ist </a:t>
                </a:r>
                <a14:m>
                  <m:oMath xmlns:m="http://schemas.openxmlformats.org/officeDocument/2006/math">
                    <m:sSub>
                      <m:sSubPr>
                        <m:ctrlPr>
                          <a:rPr lang="de-AT" sz="2400" i="1">
                            <a:latin typeface="Cambria Math" panose="02040503050406030204" pitchFamily="18" charset="0"/>
                          </a:rPr>
                        </m:ctrlPr>
                      </m:sSubPr>
                      <m:e>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𝑐</m:t>
                            </m:r>
                          </m:e>
                          <m:sub>
                            <m:r>
                              <a:rPr lang="de-AT" sz="2400" b="0" i="1" smtClean="0">
                                <a:latin typeface="Cambria Math" panose="02040503050406030204" pitchFamily="18" charset="0"/>
                              </a:rPr>
                              <m:t>1</m:t>
                            </m:r>
                          </m:sub>
                        </m:sSub>
                        <m:r>
                          <a:rPr lang="de-AT" sz="2400" b="0" i="1" smtClean="0">
                            <a:latin typeface="Cambria Math" panose="02040503050406030204" pitchFamily="18" charset="0"/>
                          </a:rPr>
                          <m:t>𝑐</m:t>
                        </m:r>
                      </m:e>
                      <m:sub>
                        <m:r>
                          <a:rPr lang="de-AT" sz="2400" i="1">
                            <a:latin typeface="Cambria Math" panose="02040503050406030204" pitchFamily="18" charset="0"/>
                          </a:rPr>
                          <m:t>2</m:t>
                        </m:r>
                      </m:sub>
                    </m:sSub>
                  </m:oMath>
                </a14:m>
                <a:r>
                  <a:rPr lang="de-AT" sz="2400" dirty="0"/>
                  <a:t> ein gültiger Ciphertext von </a:t>
                </a:r>
                <a14:m>
                  <m:oMath xmlns:m="http://schemas.openxmlformats.org/officeDocument/2006/math">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𝑚</m:t>
                        </m:r>
                      </m:e>
                      <m:sub>
                        <m:r>
                          <a:rPr lang="de-AT" sz="2400" b="0" i="1" smtClean="0">
                            <a:latin typeface="Cambria Math" panose="02040503050406030204" pitchFamily="18" charset="0"/>
                          </a:rPr>
                          <m:t>1</m:t>
                        </m:r>
                      </m:sub>
                    </m:sSub>
                    <m:r>
                      <a:rPr lang="de-AT" sz="2400" b="0" i="1" smtClean="0">
                        <a:latin typeface="Cambria Math" panose="02040503050406030204" pitchFamily="18" charset="0"/>
                      </a:rPr>
                      <m:t>+</m:t>
                    </m:r>
                    <m:sSub>
                      <m:sSubPr>
                        <m:ctrlPr>
                          <a:rPr lang="de-AT" sz="2400" b="0" i="1" smtClean="0">
                            <a:latin typeface="Cambria Math" panose="02040503050406030204" pitchFamily="18" charset="0"/>
                          </a:rPr>
                        </m:ctrlPr>
                      </m:sSubPr>
                      <m:e>
                        <m:r>
                          <a:rPr lang="de-AT" sz="2400" b="0" i="1" smtClean="0">
                            <a:latin typeface="Cambria Math" panose="02040503050406030204" pitchFamily="18" charset="0"/>
                          </a:rPr>
                          <m:t>𝑚</m:t>
                        </m:r>
                      </m:e>
                      <m:sub>
                        <m:r>
                          <a:rPr lang="de-AT" sz="2400" b="0" i="1" smtClean="0">
                            <a:latin typeface="Cambria Math" panose="02040503050406030204" pitchFamily="18" charset="0"/>
                          </a:rPr>
                          <m:t>2</m:t>
                        </m:r>
                      </m:sub>
                    </m:sSub>
                  </m:oMath>
                </a14:m>
                <a:r>
                  <a:rPr lang="de-AT" sz="2400" dirty="0"/>
                  <a:t>.</a:t>
                </a:r>
              </a:p>
            </p:txBody>
          </p:sp>
        </mc:Choice>
        <mc:Fallback>
          <p:sp>
            <p:nvSpPr>
              <p:cNvPr id="3" name="Inhaltsplatzhalter 2">
                <a:extLst>
                  <a:ext uri="{FF2B5EF4-FFF2-40B4-BE49-F238E27FC236}">
                    <a16:creationId xmlns:a16="http://schemas.microsoft.com/office/drawing/2014/main" id="{74F1413A-61E1-4CB3-B7F3-D9CAC65FC010}"/>
                  </a:ext>
                </a:extLst>
              </p:cNvPr>
              <p:cNvSpPr>
                <a:spLocks noGrp="1" noRot="1" noChangeAspect="1" noMove="1" noResize="1" noEditPoints="1" noAdjustHandles="1" noChangeArrowheads="1" noChangeShapeType="1" noTextEdit="1"/>
              </p:cNvSpPr>
              <p:nvPr>
                <p:ph sz="half" idx="1"/>
              </p:nvPr>
            </p:nvSpPr>
            <p:spPr>
              <a:xfrm>
                <a:off x="1024126" y="2286000"/>
                <a:ext cx="7230873" cy="4023360"/>
              </a:xfrm>
              <a:blipFill>
                <a:blip r:embed="rId2"/>
                <a:stretch>
                  <a:fillRect l="-1180" t="-1667" r="-1771"/>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5" name="Inhaltsplatzhalter 4">
                <a:extLst>
                  <a:ext uri="{FF2B5EF4-FFF2-40B4-BE49-F238E27FC236}">
                    <a16:creationId xmlns:a16="http://schemas.microsoft.com/office/drawing/2014/main" id="{81FCF070-A230-4929-8572-9DB584B47237}"/>
                  </a:ext>
                </a:extLst>
              </p:cNvPr>
              <p:cNvSpPr>
                <a:spLocks noGrp="1"/>
              </p:cNvSpPr>
              <p:nvPr>
                <p:ph sz="half" idx="2"/>
              </p:nvPr>
            </p:nvSpPr>
            <p:spPr>
              <a:xfrm>
                <a:off x="8410277" y="2619756"/>
                <a:ext cx="2743200" cy="1262131"/>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a:normAutofit/>
              </a:bodyPr>
              <a:lstStyle/>
              <a:p>
                <a:pPr marL="0" indent="0" algn="ctr">
                  <a:buNone/>
                </a:pPr>
                <a:endParaRPr lang="de-AT" sz="28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de-AT" sz="2800" i="1">
                              <a:latin typeface="Cambria Math" panose="02040503050406030204" pitchFamily="18" charset="0"/>
                            </a:rPr>
                          </m:ctrlPr>
                        </m:sSubPr>
                        <m:e>
                          <m:r>
                            <a:rPr lang="de-AT" sz="2800" i="1">
                              <a:latin typeface="Cambria Math" panose="02040503050406030204" pitchFamily="18" charset="0"/>
                            </a:rPr>
                            <m:t>𝑐</m:t>
                          </m:r>
                        </m:e>
                        <m:sub>
                          <m:r>
                            <a:rPr lang="de-AT" sz="2800" i="1">
                              <a:latin typeface="Cambria Math" panose="02040503050406030204" pitchFamily="18" charset="0"/>
                            </a:rPr>
                            <m:t>1</m:t>
                          </m:r>
                        </m:sub>
                      </m:sSub>
                      <m:sSub>
                        <m:sSubPr>
                          <m:ctrlPr>
                            <a:rPr lang="de-AT" sz="2800" i="1">
                              <a:latin typeface="Cambria Math" panose="02040503050406030204" pitchFamily="18" charset="0"/>
                              <a:ea typeface="Cambria Math" panose="02040503050406030204" pitchFamily="18" charset="0"/>
                            </a:rPr>
                          </m:ctrlPr>
                        </m:sSubPr>
                        <m:e>
                          <m:r>
                            <a:rPr lang="de-AT" sz="2800" i="1">
                              <a:latin typeface="Cambria Math" panose="02040503050406030204" pitchFamily="18" charset="0"/>
                              <a:ea typeface="Cambria Math" panose="02040503050406030204" pitchFamily="18" charset="0"/>
                            </a:rPr>
                            <m:t>  ≡</m:t>
                          </m:r>
                        </m:e>
                        <m:sub>
                          <m:sSup>
                            <m:sSupPr>
                              <m:ctrlPr>
                                <a:rPr lang="de-AT" sz="2800" i="1">
                                  <a:latin typeface="Cambria Math" panose="02040503050406030204" pitchFamily="18" charset="0"/>
                                  <a:ea typeface="Cambria Math" panose="02040503050406030204" pitchFamily="18" charset="0"/>
                                </a:rPr>
                              </m:ctrlPr>
                            </m:sSupPr>
                            <m:e>
                              <m:r>
                                <a:rPr lang="de-AT" sz="2800" i="1">
                                  <a:latin typeface="Cambria Math" panose="02040503050406030204" pitchFamily="18" charset="0"/>
                                  <a:ea typeface="Cambria Math" panose="02040503050406030204" pitchFamily="18" charset="0"/>
                                </a:rPr>
                                <m:t>𝑛</m:t>
                              </m:r>
                            </m:e>
                            <m:sup>
                              <m:r>
                                <a:rPr lang="de-AT" sz="2800" i="1">
                                  <a:latin typeface="Cambria Math" panose="02040503050406030204" pitchFamily="18" charset="0"/>
                                  <a:ea typeface="Cambria Math" panose="02040503050406030204" pitchFamily="18" charset="0"/>
                                </a:rPr>
                                <m:t>2</m:t>
                              </m:r>
                            </m:sup>
                          </m:sSup>
                          <m:r>
                            <a:rPr lang="de-AT" sz="2800" i="1">
                              <a:latin typeface="Cambria Math" panose="02040503050406030204" pitchFamily="18" charset="0"/>
                              <a:ea typeface="Cambria Math" panose="02040503050406030204" pitchFamily="18" charset="0"/>
                            </a:rPr>
                            <m:t>   </m:t>
                          </m:r>
                        </m:sub>
                      </m:sSub>
                      <m:sSup>
                        <m:sSupPr>
                          <m:ctrlPr>
                            <a:rPr lang="de-AT" sz="2800" i="1">
                              <a:latin typeface="Cambria Math" panose="02040503050406030204" pitchFamily="18" charset="0"/>
                            </a:rPr>
                          </m:ctrlPr>
                        </m:sSupPr>
                        <m:e>
                          <m:r>
                            <a:rPr lang="de-AT" sz="2800" i="1">
                              <a:latin typeface="Cambria Math" panose="02040503050406030204" pitchFamily="18" charset="0"/>
                            </a:rPr>
                            <m:t>𝑔</m:t>
                          </m:r>
                        </m:e>
                        <m:sup>
                          <m:sSub>
                            <m:sSubPr>
                              <m:ctrlPr>
                                <a:rPr lang="de-AT" sz="2800" i="1">
                                  <a:latin typeface="Cambria Math" panose="02040503050406030204" pitchFamily="18" charset="0"/>
                                </a:rPr>
                              </m:ctrlPr>
                            </m:sSubPr>
                            <m:e>
                              <m:r>
                                <a:rPr lang="de-AT" sz="2800" i="1">
                                  <a:latin typeface="Cambria Math" panose="02040503050406030204" pitchFamily="18" charset="0"/>
                                </a:rPr>
                                <m:t>𝑚</m:t>
                              </m:r>
                            </m:e>
                            <m:sub>
                              <m:r>
                                <a:rPr lang="de-AT" sz="2800" i="1">
                                  <a:latin typeface="Cambria Math" panose="02040503050406030204" pitchFamily="18" charset="0"/>
                                </a:rPr>
                                <m:t>1</m:t>
                              </m:r>
                            </m:sub>
                          </m:sSub>
                        </m:sup>
                      </m:sSup>
                      <m:sSubSup>
                        <m:sSubSupPr>
                          <m:ctrlPr>
                            <a:rPr lang="de-AT" sz="2800" i="1">
                              <a:latin typeface="Cambria Math" panose="02040503050406030204" pitchFamily="18" charset="0"/>
                            </a:rPr>
                          </m:ctrlPr>
                        </m:sSubSupPr>
                        <m:e>
                          <m:r>
                            <a:rPr lang="de-AT" sz="2800" i="1">
                              <a:latin typeface="Cambria Math" panose="02040503050406030204" pitchFamily="18" charset="0"/>
                            </a:rPr>
                            <m:t>𝑟</m:t>
                          </m:r>
                        </m:e>
                        <m:sub>
                          <m:r>
                            <a:rPr lang="de-AT" sz="2800" i="1">
                              <a:latin typeface="Cambria Math" panose="02040503050406030204" pitchFamily="18" charset="0"/>
                            </a:rPr>
                            <m:t>1</m:t>
                          </m:r>
                        </m:sub>
                        <m:sup>
                          <m:r>
                            <a:rPr lang="de-AT" sz="2800" i="1">
                              <a:latin typeface="Cambria Math" panose="02040503050406030204" pitchFamily="18" charset="0"/>
                            </a:rPr>
                            <m:t>𝑛</m:t>
                          </m:r>
                        </m:sup>
                      </m:sSubSup>
                    </m:oMath>
                  </m:oMathPara>
                </a14:m>
                <a:endParaRPr lang="de-AT" sz="2800" dirty="0"/>
              </a:p>
            </p:txBody>
          </p:sp>
        </mc:Choice>
        <mc:Fallback>
          <p:sp>
            <p:nvSpPr>
              <p:cNvPr id="5" name="Inhaltsplatzhalter 4">
                <a:extLst>
                  <a:ext uri="{FF2B5EF4-FFF2-40B4-BE49-F238E27FC236}">
                    <a16:creationId xmlns:a16="http://schemas.microsoft.com/office/drawing/2014/main" id="{81FCF070-A230-4929-8572-9DB584B47237}"/>
                  </a:ext>
                </a:extLst>
              </p:cNvPr>
              <p:cNvSpPr>
                <a:spLocks noGrp="1" noRot="1" noChangeAspect="1" noMove="1" noResize="1" noEditPoints="1" noAdjustHandles="1" noChangeArrowheads="1" noChangeShapeType="1" noTextEdit="1"/>
              </p:cNvSpPr>
              <p:nvPr>
                <p:ph sz="half" idx="2"/>
              </p:nvPr>
            </p:nvSpPr>
            <p:spPr>
              <a:xfrm>
                <a:off x="8410277" y="2619756"/>
                <a:ext cx="2743200" cy="1262131"/>
              </a:xfrm>
              <a:prstGeom prst="rect">
                <a:avLst/>
              </a:prstGeom>
              <a:blipFill>
                <a:blip r:embed="rId3"/>
                <a:stretch>
                  <a:fillRect/>
                </a:stretch>
              </a:blipFill>
              <a:ln/>
              <a:effectLst>
                <a:outerShdw blurRad="50800" dist="38100" dir="2700000" algn="tl" rotWithShape="0">
                  <a:prstClr val="black">
                    <a:alpha val="40000"/>
                  </a:prstClr>
                </a:outerShdw>
              </a:effectLst>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6" name="Inhaltsplatzhalter 4">
                <a:extLst>
                  <a:ext uri="{FF2B5EF4-FFF2-40B4-BE49-F238E27FC236}">
                    <a16:creationId xmlns:a16="http://schemas.microsoft.com/office/drawing/2014/main" id="{7B04E60B-4B87-4E82-A59E-95FE1592E79A}"/>
                  </a:ext>
                </a:extLst>
              </p:cNvPr>
              <p:cNvSpPr txBox="1">
                <a:spLocks/>
              </p:cNvSpPr>
              <p:nvPr/>
            </p:nvSpPr>
            <p:spPr>
              <a:xfrm>
                <a:off x="8410277" y="3881887"/>
                <a:ext cx="2743200" cy="1262131"/>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dk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dk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dk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dk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dk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dk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dk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dk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dk1"/>
                    </a:solidFill>
                    <a:latin typeface="+mn-lt"/>
                    <a:ea typeface="+mn-ea"/>
                    <a:cs typeface="+mn-cs"/>
                  </a:defRPr>
                </a:lvl9pPr>
              </a:lstStyle>
              <a:p>
                <a:pPr marL="0" indent="0" algn="ctr">
                  <a:buFont typeface="Tw Cen MT" panose="020B0602020104020603" pitchFamily="34" charset="0"/>
                  <a:buNone/>
                </a:pPr>
                <a:endParaRPr lang="de-AT" sz="2800" dirty="0"/>
              </a:p>
              <a:p>
                <a:pPr marL="0" indent="0" algn="ctr">
                  <a:buFont typeface="Tw Cen MT" panose="020B0602020104020603" pitchFamily="34" charset="0"/>
                  <a:buNone/>
                </a:pPr>
                <a14:m>
                  <m:oMathPara xmlns:m="http://schemas.openxmlformats.org/officeDocument/2006/math">
                    <m:oMathParaPr>
                      <m:jc m:val="centerGroup"/>
                    </m:oMathParaPr>
                    <m:oMath xmlns:m="http://schemas.openxmlformats.org/officeDocument/2006/math">
                      <m:sSub>
                        <m:sSubPr>
                          <m:ctrlPr>
                            <a:rPr lang="de-AT" sz="2800" i="1">
                              <a:latin typeface="Cambria Math" panose="02040503050406030204" pitchFamily="18" charset="0"/>
                            </a:rPr>
                          </m:ctrlPr>
                        </m:sSubPr>
                        <m:e>
                          <m:r>
                            <a:rPr lang="de-AT" sz="2800" i="1">
                              <a:latin typeface="Cambria Math" panose="02040503050406030204" pitchFamily="18" charset="0"/>
                            </a:rPr>
                            <m:t>𝑐</m:t>
                          </m:r>
                        </m:e>
                        <m:sub>
                          <m:r>
                            <a:rPr lang="de-AT" sz="2800" i="1">
                              <a:latin typeface="Cambria Math" panose="02040503050406030204" pitchFamily="18" charset="0"/>
                            </a:rPr>
                            <m:t>2</m:t>
                          </m:r>
                        </m:sub>
                      </m:sSub>
                      <m:sSub>
                        <m:sSubPr>
                          <m:ctrlPr>
                            <a:rPr lang="de-AT" sz="2800" i="1">
                              <a:latin typeface="Cambria Math" panose="02040503050406030204" pitchFamily="18" charset="0"/>
                              <a:ea typeface="Cambria Math" panose="02040503050406030204" pitchFamily="18" charset="0"/>
                            </a:rPr>
                          </m:ctrlPr>
                        </m:sSubPr>
                        <m:e>
                          <m:r>
                            <a:rPr lang="de-AT" sz="2800" i="1">
                              <a:latin typeface="Cambria Math" panose="02040503050406030204" pitchFamily="18" charset="0"/>
                              <a:ea typeface="Cambria Math" panose="02040503050406030204" pitchFamily="18" charset="0"/>
                            </a:rPr>
                            <m:t>  ≡</m:t>
                          </m:r>
                        </m:e>
                        <m:sub>
                          <m:sSup>
                            <m:sSupPr>
                              <m:ctrlPr>
                                <a:rPr lang="de-AT" sz="2800" i="1">
                                  <a:latin typeface="Cambria Math" panose="02040503050406030204" pitchFamily="18" charset="0"/>
                                  <a:ea typeface="Cambria Math" panose="02040503050406030204" pitchFamily="18" charset="0"/>
                                </a:rPr>
                              </m:ctrlPr>
                            </m:sSupPr>
                            <m:e>
                              <m:r>
                                <a:rPr lang="de-AT" sz="2800" i="1">
                                  <a:latin typeface="Cambria Math" panose="02040503050406030204" pitchFamily="18" charset="0"/>
                                  <a:ea typeface="Cambria Math" panose="02040503050406030204" pitchFamily="18" charset="0"/>
                                </a:rPr>
                                <m:t>𝑛</m:t>
                              </m:r>
                            </m:e>
                            <m:sup>
                              <m:r>
                                <a:rPr lang="de-AT" sz="2800" i="1">
                                  <a:latin typeface="Cambria Math" panose="02040503050406030204" pitchFamily="18" charset="0"/>
                                  <a:ea typeface="Cambria Math" panose="02040503050406030204" pitchFamily="18" charset="0"/>
                                </a:rPr>
                                <m:t>2</m:t>
                              </m:r>
                            </m:sup>
                          </m:sSup>
                          <m:r>
                            <a:rPr lang="de-AT" sz="2800" i="1">
                              <a:latin typeface="Cambria Math" panose="02040503050406030204" pitchFamily="18" charset="0"/>
                              <a:ea typeface="Cambria Math" panose="02040503050406030204" pitchFamily="18" charset="0"/>
                            </a:rPr>
                            <m:t>   </m:t>
                          </m:r>
                        </m:sub>
                      </m:sSub>
                      <m:sSup>
                        <m:sSupPr>
                          <m:ctrlPr>
                            <a:rPr lang="de-AT" sz="2800" i="1">
                              <a:latin typeface="Cambria Math" panose="02040503050406030204" pitchFamily="18" charset="0"/>
                            </a:rPr>
                          </m:ctrlPr>
                        </m:sSupPr>
                        <m:e>
                          <m:r>
                            <a:rPr lang="de-AT" sz="2800" i="1">
                              <a:latin typeface="Cambria Math" panose="02040503050406030204" pitchFamily="18" charset="0"/>
                            </a:rPr>
                            <m:t>𝑔</m:t>
                          </m:r>
                        </m:e>
                        <m:sup>
                          <m:sSub>
                            <m:sSubPr>
                              <m:ctrlPr>
                                <a:rPr lang="de-AT" sz="2800" i="1">
                                  <a:latin typeface="Cambria Math" panose="02040503050406030204" pitchFamily="18" charset="0"/>
                                </a:rPr>
                              </m:ctrlPr>
                            </m:sSubPr>
                            <m:e>
                              <m:r>
                                <a:rPr lang="de-AT" sz="2800" i="1">
                                  <a:latin typeface="Cambria Math" panose="02040503050406030204" pitchFamily="18" charset="0"/>
                                </a:rPr>
                                <m:t>𝑚</m:t>
                              </m:r>
                            </m:e>
                            <m:sub>
                              <m:r>
                                <a:rPr lang="de-AT" sz="2800" i="1">
                                  <a:latin typeface="Cambria Math" panose="02040503050406030204" pitchFamily="18" charset="0"/>
                                </a:rPr>
                                <m:t>2</m:t>
                              </m:r>
                            </m:sub>
                          </m:sSub>
                        </m:sup>
                      </m:sSup>
                      <m:sSubSup>
                        <m:sSubSupPr>
                          <m:ctrlPr>
                            <a:rPr lang="de-AT" sz="2800" i="1">
                              <a:latin typeface="Cambria Math" panose="02040503050406030204" pitchFamily="18" charset="0"/>
                            </a:rPr>
                          </m:ctrlPr>
                        </m:sSubSupPr>
                        <m:e>
                          <m:r>
                            <a:rPr lang="de-AT" sz="2800" i="1">
                              <a:latin typeface="Cambria Math" panose="02040503050406030204" pitchFamily="18" charset="0"/>
                            </a:rPr>
                            <m:t>𝑟</m:t>
                          </m:r>
                        </m:e>
                        <m:sub>
                          <m:r>
                            <a:rPr lang="de-AT" sz="2800" i="1">
                              <a:latin typeface="Cambria Math" panose="02040503050406030204" pitchFamily="18" charset="0"/>
                            </a:rPr>
                            <m:t>2</m:t>
                          </m:r>
                        </m:sub>
                        <m:sup>
                          <m:r>
                            <a:rPr lang="de-AT" sz="2800" i="1">
                              <a:latin typeface="Cambria Math" panose="02040503050406030204" pitchFamily="18" charset="0"/>
                            </a:rPr>
                            <m:t>𝑛</m:t>
                          </m:r>
                        </m:sup>
                      </m:sSubSup>
                    </m:oMath>
                  </m:oMathPara>
                </a14:m>
                <a:endParaRPr lang="de-AT" sz="2800" dirty="0"/>
              </a:p>
            </p:txBody>
          </p:sp>
        </mc:Choice>
        <mc:Fallback>
          <p:sp>
            <p:nvSpPr>
              <p:cNvPr id="6" name="Inhaltsplatzhalter 4">
                <a:extLst>
                  <a:ext uri="{FF2B5EF4-FFF2-40B4-BE49-F238E27FC236}">
                    <a16:creationId xmlns:a16="http://schemas.microsoft.com/office/drawing/2014/main" id="{7B04E60B-4B87-4E82-A59E-95FE1592E79A}"/>
                  </a:ext>
                </a:extLst>
              </p:cNvPr>
              <p:cNvSpPr txBox="1">
                <a:spLocks noRot="1" noChangeAspect="1" noMove="1" noResize="1" noEditPoints="1" noAdjustHandles="1" noChangeArrowheads="1" noChangeShapeType="1" noTextEdit="1"/>
              </p:cNvSpPr>
              <p:nvPr/>
            </p:nvSpPr>
            <p:spPr>
              <a:xfrm>
                <a:off x="8410277" y="3881887"/>
                <a:ext cx="2743200" cy="1262131"/>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de-AT">
                    <a:noFill/>
                  </a:rPr>
                  <a:t> </a:t>
                </a:r>
              </a:p>
            </p:txBody>
          </p:sp>
        </mc:Fallback>
      </mc:AlternateContent>
    </p:spTree>
    <p:extLst>
      <p:ext uri="{BB962C8B-B14F-4D97-AF65-F5344CB8AC3E}">
        <p14:creationId xmlns:p14="http://schemas.microsoft.com/office/powerpoint/2010/main" val="1124395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lstStyle/>
          <a:p>
            <a:r>
              <a:rPr lang="de-AT" dirty="0"/>
              <a:t>Übersicht über Teilhomomorphe Algorithmen</a:t>
            </a:r>
          </a:p>
        </p:txBody>
      </p:sp>
      <p:graphicFrame>
        <p:nvGraphicFramePr>
          <p:cNvPr id="10" name="Inhaltsplatzhalter 9">
            <a:extLst>
              <a:ext uri="{FF2B5EF4-FFF2-40B4-BE49-F238E27FC236}">
                <a16:creationId xmlns:a16="http://schemas.microsoft.com/office/drawing/2014/main" id="{4D10436A-E411-48B3-A3F0-EA2A03B74333}"/>
              </a:ext>
            </a:extLst>
          </p:cNvPr>
          <p:cNvGraphicFramePr>
            <a:graphicFrameLocks noGrp="1"/>
          </p:cNvGraphicFramePr>
          <p:nvPr>
            <p:ph idx="1"/>
            <p:extLst>
              <p:ext uri="{D42A27DB-BD31-4B8C-83A1-F6EECF244321}">
                <p14:modId xmlns:p14="http://schemas.microsoft.com/office/powerpoint/2010/main" val="1277356141"/>
              </p:ext>
            </p:extLst>
          </p:nvPr>
        </p:nvGraphicFramePr>
        <p:xfrm>
          <a:off x="1371600" y="2286000"/>
          <a:ext cx="9601200" cy="3479800"/>
        </p:xfrm>
        <a:graphic>
          <a:graphicData uri="http://schemas.openxmlformats.org/drawingml/2006/table">
            <a:tbl>
              <a:tblPr firstRow="1" bandRow="1">
                <a:tableStyleId>{5FD0F851-EC5A-4D38-B0AD-8093EC10F338}</a:tableStyleId>
              </a:tblPr>
              <a:tblGrid>
                <a:gridCol w="4800600">
                  <a:extLst>
                    <a:ext uri="{9D8B030D-6E8A-4147-A177-3AD203B41FA5}">
                      <a16:colId xmlns:a16="http://schemas.microsoft.com/office/drawing/2014/main" val="670898150"/>
                    </a:ext>
                  </a:extLst>
                </a:gridCol>
                <a:gridCol w="4800600">
                  <a:extLst>
                    <a:ext uri="{9D8B030D-6E8A-4147-A177-3AD203B41FA5}">
                      <a16:colId xmlns:a16="http://schemas.microsoft.com/office/drawing/2014/main" val="918444590"/>
                    </a:ext>
                  </a:extLst>
                </a:gridCol>
              </a:tblGrid>
              <a:tr h="695960">
                <a:tc>
                  <a:txBody>
                    <a:bodyPr/>
                    <a:lstStyle/>
                    <a:p>
                      <a:r>
                        <a:rPr lang="de-AT" sz="2400" dirty="0"/>
                        <a:t>Algorithmus</a:t>
                      </a:r>
                    </a:p>
                  </a:txBody>
                  <a:tcPr anchor="ctr"/>
                </a:tc>
                <a:tc>
                  <a:txBody>
                    <a:bodyPr/>
                    <a:lstStyle/>
                    <a:p>
                      <a:pPr algn="r"/>
                      <a:r>
                        <a:rPr lang="de-AT" sz="2400" dirty="0"/>
                        <a:t>Homomorphie Eigenschaft</a:t>
                      </a:r>
                    </a:p>
                  </a:txBody>
                  <a:tcPr anchor="ctr"/>
                </a:tc>
                <a:extLst>
                  <a:ext uri="{0D108BD9-81ED-4DB2-BD59-A6C34878D82A}">
                    <a16:rowId xmlns:a16="http://schemas.microsoft.com/office/drawing/2014/main" val="2060793158"/>
                  </a:ext>
                </a:extLst>
              </a:tr>
              <a:tr h="695960">
                <a:tc>
                  <a:txBody>
                    <a:bodyPr/>
                    <a:lstStyle/>
                    <a:p>
                      <a:r>
                        <a:rPr lang="de-AT" sz="2400" dirty="0"/>
                        <a:t>RSA</a:t>
                      </a:r>
                    </a:p>
                  </a:txBody>
                  <a:tcPr anchor="ctr"/>
                </a:tc>
                <a:tc>
                  <a:txBody>
                    <a:bodyPr/>
                    <a:lstStyle/>
                    <a:p>
                      <a:pPr algn="r"/>
                      <a:r>
                        <a:rPr lang="de-AT" sz="2400" dirty="0"/>
                        <a:t>multiplikativ homomorph</a:t>
                      </a:r>
                    </a:p>
                  </a:txBody>
                  <a:tcPr anchor="ctr"/>
                </a:tc>
                <a:extLst>
                  <a:ext uri="{0D108BD9-81ED-4DB2-BD59-A6C34878D82A}">
                    <a16:rowId xmlns:a16="http://schemas.microsoft.com/office/drawing/2014/main" val="2573577783"/>
                  </a:ext>
                </a:extLst>
              </a:tr>
              <a:tr h="695960">
                <a:tc>
                  <a:txBody>
                    <a:bodyPr/>
                    <a:lstStyle/>
                    <a:p>
                      <a:r>
                        <a:rPr lang="de-AT" sz="2400" dirty="0" err="1"/>
                        <a:t>Padded</a:t>
                      </a:r>
                      <a:r>
                        <a:rPr lang="de-AT" sz="2400" dirty="0"/>
                        <a:t> RSA (OAEP)</a:t>
                      </a:r>
                    </a:p>
                  </a:txBody>
                  <a:tcPr anchor="ctr"/>
                </a:tc>
                <a:tc>
                  <a:txBody>
                    <a:bodyPr/>
                    <a:lstStyle/>
                    <a:p>
                      <a:pPr algn="r"/>
                      <a:r>
                        <a:rPr lang="de-AT" sz="2400" dirty="0"/>
                        <a:t>nicht homomorph</a:t>
                      </a:r>
                    </a:p>
                  </a:txBody>
                  <a:tcPr anchor="ctr"/>
                </a:tc>
                <a:extLst>
                  <a:ext uri="{0D108BD9-81ED-4DB2-BD59-A6C34878D82A}">
                    <a16:rowId xmlns:a16="http://schemas.microsoft.com/office/drawing/2014/main" val="2614938324"/>
                  </a:ext>
                </a:extLst>
              </a:tr>
              <a:tr h="695960">
                <a:tc>
                  <a:txBody>
                    <a:bodyPr/>
                    <a:lstStyle/>
                    <a:p>
                      <a:r>
                        <a:rPr lang="de-AT" sz="2400" dirty="0"/>
                        <a:t>Goldwasser Micali</a:t>
                      </a:r>
                    </a:p>
                  </a:txBody>
                  <a:tcPr anchor="ctr"/>
                </a:tc>
                <a:tc>
                  <a:txBody>
                    <a:bodyPr/>
                    <a:lstStyle/>
                    <a:p>
                      <a:pPr algn="r"/>
                      <a:r>
                        <a:rPr lang="de-AT" sz="2400" dirty="0"/>
                        <a:t>additiv homomorph</a:t>
                      </a:r>
                    </a:p>
                  </a:txBody>
                  <a:tcPr anchor="ctr"/>
                </a:tc>
                <a:extLst>
                  <a:ext uri="{0D108BD9-81ED-4DB2-BD59-A6C34878D82A}">
                    <a16:rowId xmlns:a16="http://schemas.microsoft.com/office/drawing/2014/main" val="3903222190"/>
                  </a:ext>
                </a:extLst>
              </a:tr>
              <a:tr h="695960">
                <a:tc>
                  <a:txBody>
                    <a:bodyPr/>
                    <a:lstStyle/>
                    <a:p>
                      <a:r>
                        <a:rPr lang="de-AT" sz="2400" dirty="0"/>
                        <a:t>Paillier</a:t>
                      </a:r>
                    </a:p>
                  </a:txBody>
                  <a:tcPr anchor="ctr"/>
                </a:tc>
                <a:tc>
                  <a:txBody>
                    <a:bodyPr/>
                    <a:lstStyle/>
                    <a:p>
                      <a:pPr algn="r"/>
                      <a:r>
                        <a:rPr lang="de-AT" sz="2400" dirty="0"/>
                        <a:t>additiv homomorph</a:t>
                      </a:r>
                    </a:p>
                  </a:txBody>
                  <a:tcPr anchor="ctr"/>
                </a:tc>
                <a:extLst>
                  <a:ext uri="{0D108BD9-81ED-4DB2-BD59-A6C34878D82A}">
                    <a16:rowId xmlns:a16="http://schemas.microsoft.com/office/drawing/2014/main" val="2399631891"/>
                  </a:ext>
                </a:extLst>
              </a:tr>
            </a:tbl>
          </a:graphicData>
        </a:graphic>
      </p:graphicFrame>
    </p:spTree>
    <p:extLst>
      <p:ext uri="{BB962C8B-B14F-4D97-AF65-F5344CB8AC3E}">
        <p14:creationId xmlns:p14="http://schemas.microsoft.com/office/powerpoint/2010/main" val="248971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847D1E2-C554-439C-9331-CAC97CE882EA}"/>
              </a:ext>
            </a:extLst>
          </p:cNvPr>
          <p:cNvSpPr>
            <a:spLocks noGrp="1"/>
          </p:cNvSpPr>
          <p:nvPr>
            <p:ph type="title"/>
          </p:nvPr>
        </p:nvSpPr>
        <p:spPr/>
        <p:txBody>
          <a:bodyPr>
            <a:normAutofit/>
          </a:bodyPr>
          <a:lstStyle/>
          <a:p>
            <a:r>
              <a:rPr lang="de-AT" dirty="0"/>
              <a:t>Vollhomomorphe Verschlüsselungen</a:t>
            </a:r>
          </a:p>
        </p:txBody>
      </p:sp>
      <p:sp>
        <p:nvSpPr>
          <p:cNvPr id="8" name="Textplatzhalter 7">
            <a:extLst>
              <a:ext uri="{FF2B5EF4-FFF2-40B4-BE49-F238E27FC236}">
                <a16:creationId xmlns:a16="http://schemas.microsoft.com/office/drawing/2014/main" id="{9FC9625D-2B02-4678-A58A-8D5E0A723FEB}"/>
              </a:ext>
            </a:extLst>
          </p:cNvPr>
          <p:cNvSpPr>
            <a:spLocks noGrp="1"/>
          </p:cNvSpPr>
          <p:nvPr>
            <p:ph type="body" idx="1"/>
          </p:nvPr>
        </p:nvSpPr>
        <p:spPr/>
        <p:txBody>
          <a:bodyPr/>
          <a:lstStyle/>
          <a:p>
            <a:r>
              <a:rPr lang="de-AT" dirty="0"/>
              <a:t>Hybrid Homomorphe Verschlüsselungen</a:t>
            </a:r>
          </a:p>
        </p:txBody>
      </p:sp>
    </p:spTree>
    <p:extLst>
      <p:ext uri="{BB962C8B-B14F-4D97-AF65-F5344CB8AC3E}">
        <p14:creationId xmlns:p14="http://schemas.microsoft.com/office/powerpoint/2010/main" val="511596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normAutofit/>
          </a:bodyPr>
          <a:lstStyle/>
          <a:p>
            <a:r>
              <a:rPr lang="de-AT" dirty="0"/>
              <a:t>Vollhomomorphismen</a:t>
            </a:r>
          </a:p>
        </p:txBody>
      </p:sp>
      <mc:AlternateContent xmlns:mc="http://schemas.openxmlformats.org/markup-compatibility/2006">
        <mc:Choice xmlns:a14="http://schemas.microsoft.com/office/drawing/2010/main" Requires="a14">
          <p:sp>
            <p:nvSpPr>
              <p:cNvPr id="4" name="Inhaltsplatzhalter 2">
                <a:extLst>
                  <a:ext uri="{FF2B5EF4-FFF2-40B4-BE49-F238E27FC236}">
                    <a16:creationId xmlns:a16="http://schemas.microsoft.com/office/drawing/2014/main" id="{A344B108-CB79-4A44-A836-AE5AE7458DC4}"/>
                  </a:ext>
                </a:extLst>
              </p:cNvPr>
              <p:cNvSpPr txBox="1">
                <a:spLocks/>
              </p:cNvSpPr>
              <p:nvPr/>
            </p:nvSpPr>
            <p:spPr>
              <a:xfrm>
                <a:off x="1024126" y="2286000"/>
                <a:ext cx="7230873" cy="4023360"/>
              </a:xfrm>
              <a:prstGeom prst="rect">
                <a:avLst/>
              </a:prstGeom>
            </p:spPr>
            <p:txBody>
              <a:bodyPr vert="horz" lIns="91440" tIns="45720" rIns="91440" bIns="45720" rtlCol="0">
                <a:normAutofit/>
              </a:bodyPr>
              <a:lstStyle>
                <a:lvl1pPr marL="384048" indent="-384048" defTabSz="914400">
                  <a:lnSpc>
                    <a:spcPct val="94000"/>
                  </a:lnSpc>
                  <a:spcBef>
                    <a:spcPts val="1000"/>
                  </a:spcBef>
                  <a:spcAft>
                    <a:spcPts val="200"/>
                  </a:spcAft>
                  <a:buFont typeface="Franklin Gothic Book" panose="020B0503020102020204" pitchFamily="34" charset="0"/>
                  <a:buChar char="■"/>
                  <a:defRPr sz="2000" baseline="0">
                    <a:solidFill>
                      <a:schemeClr val="tx2"/>
                    </a:solidFill>
                  </a:defRPr>
                </a:lvl1pPr>
                <a:lvl2pPr marL="128016" lvl="1" indent="0" algn="ctr" defTabSz="914400">
                  <a:lnSpc>
                    <a:spcPct val="94000"/>
                  </a:lnSpc>
                  <a:spcBef>
                    <a:spcPts val="500"/>
                  </a:spcBef>
                  <a:spcAft>
                    <a:spcPts val="200"/>
                  </a:spcAft>
                  <a:buFont typeface="Franklin Gothic Book" panose="020B0503020102020204" pitchFamily="34" charset="0"/>
                  <a:buNone/>
                  <a:defRPr sz="2000" i="1" baseline="0">
                    <a:solidFill>
                      <a:schemeClr val="tx2"/>
                    </a:solidFill>
                    <a:latin typeface="Cambria Math" panose="02040503050406030204" pitchFamily="18" charset="0"/>
                  </a:defRPr>
                </a:lvl2pPr>
                <a:lvl3pPr marL="1371600" indent="-384048" defTabSz="914400">
                  <a:lnSpc>
                    <a:spcPct val="94000"/>
                  </a:lnSpc>
                  <a:spcBef>
                    <a:spcPts val="500"/>
                  </a:spcBef>
                  <a:spcAft>
                    <a:spcPts val="200"/>
                  </a:spcAft>
                  <a:buFont typeface="Franklin Gothic Book" panose="020B0503020102020204" pitchFamily="34" charset="0"/>
                  <a:buChar char="■"/>
                  <a:defRPr baseline="0">
                    <a:solidFill>
                      <a:schemeClr val="tx2"/>
                    </a:solidFill>
                  </a:defRPr>
                </a:lvl3pPr>
                <a:lvl4pPr marL="1828800" indent="-384048" defTabSz="914400">
                  <a:lnSpc>
                    <a:spcPct val="94000"/>
                  </a:lnSpc>
                  <a:spcBef>
                    <a:spcPts val="500"/>
                  </a:spcBef>
                  <a:spcAft>
                    <a:spcPts val="200"/>
                  </a:spcAft>
                  <a:buFont typeface="Franklin Gothic Book" panose="020B0503020102020204" pitchFamily="34" charset="0"/>
                  <a:buChar char="–"/>
                  <a:defRPr i="1" baseline="0">
                    <a:solidFill>
                      <a:schemeClr val="tx2"/>
                    </a:solidFill>
                  </a:defRPr>
                </a:lvl4pPr>
                <a:lvl5pPr marL="2286000" indent="-384048" defTabSz="914400">
                  <a:lnSpc>
                    <a:spcPct val="94000"/>
                  </a:lnSpc>
                  <a:spcBef>
                    <a:spcPts val="500"/>
                  </a:spcBef>
                  <a:spcAft>
                    <a:spcPts val="200"/>
                  </a:spcAft>
                  <a:buFont typeface="Franklin Gothic Book" panose="020B0503020102020204" pitchFamily="34" charset="0"/>
                  <a:buChar char="■"/>
                  <a:defRPr sz="1600" baseline="0">
                    <a:solidFill>
                      <a:schemeClr val="tx2"/>
                    </a:solidFill>
                  </a:defRPr>
                </a:lvl5pPr>
                <a:lvl6pPr marL="2743200" indent="-384048" defTabSz="914400">
                  <a:lnSpc>
                    <a:spcPct val="94000"/>
                  </a:lnSpc>
                  <a:spcBef>
                    <a:spcPts val="500"/>
                  </a:spcBef>
                  <a:spcAft>
                    <a:spcPts val="200"/>
                  </a:spcAft>
                  <a:buFont typeface="Franklin Gothic Book" panose="020B0503020102020204" pitchFamily="34" charset="0"/>
                  <a:buChar char="–"/>
                  <a:defRPr sz="1600" i="1" baseline="0">
                    <a:solidFill>
                      <a:schemeClr val="tx2"/>
                    </a:solidFill>
                  </a:defRPr>
                </a:lvl6pPr>
                <a:lvl7pPr marL="32004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7pPr>
                <a:lvl8pPr marL="3657600" indent="-384048" defTabSz="914400">
                  <a:lnSpc>
                    <a:spcPct val="94000"/>
                  </a:lnSpc>
                  <a:spcBef>
                    <a:spcPts val="500"/>
                  </a:spcBef>
                  <a:spcAft>
                    <a:spcPts val="200"/>
                  </a:spcAft>
                  <a:buFont typeface="Franklin Gothic Book" panose="020B0503020102020204" pitchFamily="34" charset="0"/>
                  <a:buChar char="–"/>
                  <a:defRPr sz="1400" i="1" baseline="0">
                    <a:solidFill>
                      <a:schemeClr val="tx2"/>
                    </a:solidFill>
                  </a:defRPr>
                </a:lvl8pPr>
                <a:lvl9pPr marL="41148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9pPr>
              </a:lstStyle>
              <a:p>
                <a:r>
                  <a:rPr lang="de-AT" dirty="0"/>
                  <a:t>Eine Funktion behält die Ringstruktur von </a:t>
                </a:r>
                <a14:m>
                  <m:oMath xmlns:m="http://schemas.openxmlformats.org/officeDocument/2006/math">
                    <m:d>
                      <m:dPr>
                        <m:ctrlPr>
                          <a:rPr lang="de-AT"/>
                        </m:ctrlPr>
                      </m:dPr>
                      <m:e>
                        <m:r>
                          <m:rPr>
                            <m:sty m:val="p"/>
                          </m:rPr>
                          <a:rPr lang="de-AT" b="0" i="0" smtClean="0">
                            <a:latin typeface="Cambria Math" panose="02040503050406030204" pitchFamily="18" charset="0"/>
                          </a:rPr>
                          <m:t>R</m:t>
                        </m:r>
                        <m:r>
                          <a:rPr lang="de-AT"/>
                          <m:t>, +,  ∗</m:t>
                        </m:r>
                      </m:e>
                    </m:d>
                  </m:oMath>
                </a14:m>
                <a:r>
                  <a:rPr lang="de-AT" dirty="0"/>
                  <a:t> bei.</a:t>
                </a:r>
              </a:p>
              <a:p>
                <a:r>
                  <a:rPr lang="de-AT" dirty="0"/>
                  <a:t>Also </a:t>
                </a:r>
                <a14:m>
                  <m:oMath xmlns:m="http://schemas.openxmlformats.org/officeDocument/2006/math">
                    <m:d>
                      <m:dPr>
                        <m:ctrlPr>
                          <a:rPr lang="de-AT"/>
                        </m:ctrlPr>
                      </m:dPr>
                      <m:e>
                        <m:r>
                          <a:rPr lang="de-AT"/>
                          <m:t>𝑓</m:t>
                        </m:r>
                        <m:r>
                          <a:rPr lang="de-AT"/>
                          <m:t>(</m:t>
                        </m:r>
                        <m:r>
                          <m:rPr>
                            <m:sty m:val="p"/>
                          </m:rPr>
                          <a:rPr lang="de-AT" b="0" i="0" smtClean="0">
                            <a:latin typeface="Cambria Math" panose="02040503050406030204" pitchFamily="18" charset="0"/>
                          </a:rPr>
                          <m:t>R</m:t>
                        </m:r>
                        <m:r>
                          <a:rPr lang="de-AT"/>
                          <m:t>)</m:t>
                        </m:r>
                        <m:r>
                          <a:rPr lang="de-AT"/>
                          <m:t>, +,  ∗</m:t>
                        </m:r>
                      </m:e>
                    </m:d>
                  </m:oMath>
                </a14:m>
                <a:r>
                  <a:rPr lang="de-AT" dirty="0"/>
                  <a:t> ist immer noch ein Ring, wenn </a:t>
                </a:r>
                <a14:m>
                  <m:oMath xmlns:m="http://schemas.openxmlformats.org/officeDocument/2006/math">
                    <m:r>
                      <a:rPr lang="de-AT"/>
                      <m:t>𝑓</m:t>
                    </m:r>
                  </m:oMath>
                </a14:m>
                <a:r>
                  <a:rPr lang="de-AT" dirty="0"/>
                  <a:t> vollhomomorph ist.</a:t>
                </a:r>
              </a:p>
              <a:p>
                <a:r>
                  <a:rPr lang="de-AT" dirty="0"/>
                  <a:t>d.h. es sind beliebige Operationen auf dem Ciphertext durchführbar.</a:t>
                </a:r>
              </a:p>
              <a:p>
                <a:r>
                  <a:rPr lang="de-AT" dirty="0" err="1"/>
                  <a:t>Gentry‘s</a:t>
                </a:r>
                <a:r>
                  <a:rPr lang="de-AT" dirty="0"/>
                  <a:t> Algorithmus (2009) war der erste </a:t>
                </a:r>
                <a:r>
                  <a:rPr lang="de-AT" dirty="0" err="1"/>
                  <a:t>vollhomomorphe</a:t>
                </a:r>
                <a:r>
                  <a:rPr lang="de-AT" dirty="0"/>
                  <a:t> Verschlüsselungsalgorithmus, mit Verwendung von Zahlengittern.</a:t>
                </a:r>
              </a:p>
              <a:p>
                <a:pPr lvl="1"/>
                <a:r>
                  <a:rPr lang="de-AT" dirty="0"/>
                  <a:t>Laufzeitkomplexität: </a:t>
                </a:r>
                <a14:m>
                  <m:oMath xmlns:m="http://schemas.openxmlformats.org/officeDocument/2006/math">
                    <m:r>
                      <a:rPr lang="de-AT"/>
                      <m:t>𝑂</m:t>
                    </m:r>
                    <m:d>
                      <m:dPr>
                        <m:ctrlPr>
                          <a:rPr lang="de-AT"/>
                        </m:ctrlPr>
                      </m:dPr>
                      <m:e>
                        <m:sSup>
                          <m:sSupPr>
                            <m:ctrlPr>
                              <a:rPr lang="de-AT"/>
                            </m:ctrlPr>
                          </m:sSupPr>
                          <m:e>
                            <m:r>
                              <a:rPr lang="de-AT"/>
                              <m:t>𝜆</m:t>
                            </m:r>
                          </m:e>
                          <m:sup>
                            <m:r>
                              <a:rPr lang="de-AT"/>
                              <m:t>10</m:t>
                            </m:r>
                          </m:sup>
                        </m:sSup>
                      </m:e>
                    </m:d>
                  </m:oMath>
                </a14:m>
                <a:endParaRPr lang="de-AT" dirty="0"/>
              </a:p>
            </p:txBody>
          </p:sp>
        </mc:Choice>
        <mc:Fallback>
          <p:sp>
            <p:nvSpPr>
              <p:cNvPr id="4" name="Inhaltsplatzhalter 2">
                <a:extLst>
                  <a:ext uri="{FF2B5EF4-FFF2-40B4-BE49-F238E27FC236}">
                    <a16:creationId xmlns:a16="http://schemas.microsoft.com/office/drawing/2014/main" id="{A344B108-CB79-4A44-A836-AE5AE7458DC4}"/>
                  </a:ext>
                </a:extLst>
              </p:cNvPr>
              <p:cNvSpPr txBox="1">
                <a:spLocks noRot="1" noChangeAspect="1" noMove="1" noResize="1" noEditPoints="1" noAdjustHandles="1" noChangeArrowheads="1" noChangeShapeType="1" noTextEdit="1"/>
              </p:cNvSpPr>
              <p:nvPr/>
            </p:nvSpPr>
            <p:spPr>
              <a:xfrm>
                <a:off x="1024126" y="2286000"/>
                <a:ext cx="7230873" cy="4023360"/>
              </a:xfrm>
              <a:prstGeom prst="rect">
                <a:avLst/>
              </a:prstGeom>
              <a:blipFill>
                <a:blip r:embed="rId3"/>
                <a:stretch>
                  <a:fillRect l="-759" t="-1212"/>
                </a:stretch>
              </a:blipFill>
            </p:spPr>
            <p:txBody>
              <a:bodyPr/>
              <a:lstStyle/>
              <a:p>
                <a:r>
                  <a:rPr lang="de-AT">
                    <a:noFill/>
                  </a:rPr>
                  <a:t> </a:t>
                </a:r>
              </a:p>
            </p:txBody>
          </p:sp>
        </mc:Fallback>
      </mc:AlternateContent>
      <p:pic>
        <p:nvPicPr>
          <p:cNvPr id="12" name="Grafik 11">
            <a:extLst>
              <a:ext uri="{FF2B5EF4-FFF2-40B4-BE49-F238E27FC236}">
                <a16:creationId xmlns:a16="http://schemas.microsoft.com/office/drawing/2014/main" id="{DB86FCC7-65C4-49B7-813F-7F8B4D83245D}"/>
              </a:ext>
            </a:extLst>
          </p:cNvPr>
          <p:cNvPicPr>
            <a:picLocks noChangeAspect="1"/>
          </p:cNvPicPr>
          <p:nvPr/>
        </p:nvPicPr>
        <p:blipFill>
          <a:blip r:embed="rId4">
            <a:clrChange>
              <a:clrFrom>
                <a:srgbClr val="FFFFFF"/>
              </a:clrFrom>
              <a:clrTo>
                <a:srgbClr val="FFFFFF">
                  <a:alpha val="0"/>
                </a:srgbClr>
              </a:clrTo>
            </a:clrChange>
            <a:duotone>
              <a:prstClr val="black"/>
              <a:schemeClr val="tx2">
                <a:tint val="45000"/>
                <a:satMod val="400000"/>
              </a:schemeClr>
            </a:duotone>
          </a:blip>
          <a:stretch>
            <a:fillRect/>
          </a:stretch>
        </p:blipFill>
        <p:spPr>
          <a:xfrm>
            <a:off x="8254999" y="3982619"/>
            <a:ext cx="2912875" cy="2042361"/>
          </a:xfrm>
          <a:prstGeom prst="rect">
            <a:avLst/>
          </a:prstGeom>
          <a:effectLst/>
        </p:spPr>
      </p:pic>
    </p:spTree>
    <p:extLst>
      <p:ext uri="{BB962C8B-B14F-4D97-AF65-F5344CB8AC3E}">
        <p14:creationId xmlns:p14="http://schemas.microsoft.com/office/powerpoint/2010/main" val="4113834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normAutofit/>
          </a:bodyPr>
          <a:lstStyle/>
          <a:p>
            <a:r>
              <a:rPr lang="de-AT" dirty="0"/>
              <a:t>aktuelle Laufzeiten</a:t>
            </a:r>
          </a:p>
        </p:txBody>
      </p:sp>
      <p:sp>
        <p:nvSpPr>
          <p:cNvPr id="4" name="Inhaltsplatzhalter 2">
            <a:extLst>
              <a:ext uri="{FF2B5EF4-FFF2-40B4-BE49-F238E27FC236}">
                <a16:creationId xmlns:a16="http://schemas.microsoft.com/office/drawing/2014/main" id="{A344B108-CB79-4A44-A836-AE5AE7458DC4}"/>
              </a:ext>
            </a:extLst>
          </p:cNvPr>
          <p:cNvSpPr txBox="1">
            <a:spLocks/>
          </p:cNvSpPr>
          <p:nvPr/>
        </p:nvSpPr>
        <p:spPr>
          <a:xfrm>
            <a:off x="1024125" y="2286000"/>
            <a:ext cx="8853042" cy="4023360"/>
          </a:xfrm>
          <a:prstGeom prst="rect">
            <a:avLst/>
          </a:prstGeom>
        </p:spPr>
        <p:txBody>
          <a:bodyPr vert="horz" lIns="91440" tIns="45720" rIns="91440" bIns="45720" rtlCol="0">
            <a:normAutofit/>
          </a:bodyPr>
          <a:lstStyle>
            <a:lvl1pPr marL="384048" indent="-384048" defTabSz="914400">
              <a:lnSpc>
                <a:spcPct val="94000"/>
              </a:lnSpc>
              <a:spcBef>
                <a:spcPts val="1000"/>
              </a:spcBef>
              <a:spcAft>
                <a:spcPts val="200"/>
              </a:spcAft>
              <a:buFont typeface="Franklin Gothic Book" panose="020B0503020102020204" pitchFamily="34" charset="0"/>
              <a:buChar char="■"/>
              <a:defRPr sz="2400" baseline="0">
                <a:solidFill>
                  <a:schemeClr val="tx2"/>
                </a:solidFill>
              </a:defRPr>
            </a:lvl1pPr>
            <a:lvl2pPr marL="914400" lvl="1" indent="-384048" defTabSz="914400" fontAlgn="base">
              <a:lnSpc>
                <a:spcPct val="94000"/>
              </a:lnSpc>
              <a:spcBef>
                <a:spcPts val="500"/>
              </a:spcBef>
              <a:spcAft>
                <a:spcPts val="200"/>
              </a:spcAft>
              <a:buFont typeface="Franklin Gothic Book" panose="020B0503020102020204" pitchFamily="34" charset="0"/>
              <a:buChar char="–"/>
              <a:defRPr sz="2400" b="0" i="1" baseline="0">
                <a:solidFill>
                  <a:schemeClr val="tx2"/>
                </a:solidFill>
                <a:latin typeface="Cambria Math" panose="02040503050406030204" pitchFamily="18" charset="0"/>
              </a:defRPr>
            </a:lvl2pPr>
            <a:lvl3pPr marL="1371600" indent="-384048" defTabSz="914400">
              <a:lnSpc>
                <a:spcPct val="94000"/>
              </a:lnSpc>
              <a:spcBef>
                <a:spcPts val="500"/>
              </a:spcBef>
              <a:spcAft>
                <a:spcPts val="200"/>
              </a:spcAft>
              <a:buFont typeface="Franklin Gothic Book" panose="020B0503020102020204" pitchFamily="34" charset="0"/>
              <a:buChar char="■"/>
              <a:defRPr baseline="0">
                <a:solidFill>
                  <a:schemeClr val="tx2"/>
                </a:solidFill>
              </a:defRPr>
            </a:lvl3pPr>
            <a:lvl4pPr marL="1828800" indent="-384048" defTabSz="914400">
              <a:lnSpc>
                <a:spcPct val="94000"/>
              </a:lnSpc>
              <a:spcBef>
                <a:spcPts val="500"/>
              </a:spcBef>
              <a:spcAft>
                <a:spcPts val="200"/>
              </a:spcAft>
              <a:buFont typeface="Franklin Gothic Book" panose="020B0503020102020204" pitchFamily="34" charset="0"/>
              <a:buChar char="–"/>
              <a:defRPr i="1" baseline="0">
                <a:solidFill>
                  <a:schemeClr val="tx2"/>
                </a:solidFill>
              </a:defRPr>
            </a:lvl4pPr>
            <a:lvl5pPr marL="2286000" indent="-384048" defTabSz="914400">
              <a:lnSpc>
                <a:spcPct val="94000"/>
              </a:lnSpc>
              <a:spcBef>
                <a:spcPts val="500"/>
              </a:spcBef>
              <a:spcAft>
                <a:spcPts val="200"/>
              </a:spcAft>
              <a:buFont typeface="Franklin Gothic Book" panose="020B0503020102020204" pitchFamily="34" charset="0"/>
              <a:buChar char="■"/>
              <a:defRPr sz="1600" baseline="0">
                <a:solidFill>
                  <a:schemeClr val="tx2"/>
                </a:solidFill>
              </a:defRPr>
            </a:lvl5pPr>
            <a:lvl6pPr marL="2743200" indent="-384048" defTabSz="914400">
              <a:lnSpc>
                <a:spcPct val="94000"/>
              </a:lnSpc>
              <a:spcBef>
                <a:spcPts val="500"/>
              </a:spcBef>
              <a:spcAft>
                <a:spcPts val="200"/>
              </a:spcAft>
              <a:buFont typeface="Franklin Gothic Book" panose="020B0503020102020204" pitchFamily="34" charset="0"/>
              <a:buChar char="–"/>
              <a:defRPr sz="1600" i="1" baseline="0">
                <a:solidFill>
                  <a:schemeClr val="tx2"/>
                </a:solidFill>
              </a:defRPr>
            </a:lvl6pPr>
            <a:lvl7pPr marL="32004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7pPr>
            <a:lvl8pPr marL="3657600" indent="-384048" defTabSz="914400">
              <a:lnSpc>
                <a:spcPct val="94000"/>
              </a:lnSpc>
              <a:spcBef>
                <a:spcPts val="500"/>
              </a:spcBef>
              <a:spcAft>
                <a:spcPts val="200"/>
              </a:spcAft>
              <a:buFont typeface="Franklin Gothic Book" panose="020B0503020102020204" pitchFamily="34" charset="0"/>
              <a:buChar char="–"/>
              <a:defRPr sz="1400" i="1" baseline="0">
                <a:solidFill>
                  <a:schemeClr val="tx2"/>
                </a:solidFill>
              </a:defRPr>
            </a:lvl8pPr>
            <a:lvl9pPr marL="41148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9pPr>
          </a:lstStyle>
          <a:p>
            <a:pPr marL="0" indent="0">
              <a:buNone/>
            </a:pPr>
            <a:r>
              <a:rPr lang="de-AT" dirty="0"/>
              <a:t>Berechnungen in verschiedenen Anwendungsbereichen:</a:t>
            </a:r>
          </a:p>
          <a:p>
            <a:r>
              <a:rPr lang="de-AT" dirty="0"/>
              <a:t>Profilklassifikation von Energieverbrauch</a:t>
            </a:r>
          </a:p>
          <a:p>
            <a:r>
              <a:rPr lang="de-AT" dirty="0"/>
              <a:t>Verschiedene medizinische Diagnosen</a:t>
            </a:r>
          </a:p>
          <a:p>
            <a:r>
              <a:rPr lang="de-AT" dirty="0"/>
              <a:t>Gen-basierte Diagnosen</a:t>
            </a:r>
          </a:p>
          <a:p>
            <a:r>
              <a:rPr lang="de-AT" dirty="0"/>
              <a:t>Lauflängenkodierung (bei 48 Kernen)</a:t>
            </a:r>
          </a:p>
          <a:p>
            <a:pPr lvl="1"/>
            <a:r>
              <a:rPr lang="de-AT" sz="2000" i="0" dirty="0"/>
              <a:t>Zur Bild/Videokompression.</a:t>
            </a:r>
          </a:p>
          <a:p>
            <a:pPr lvl="1"/>
            <a:endParaRPr lang="de-AT" dirty="0"/>
          </a:p>
          <a:p>
            <a:r>
              <a:rPr lang="de-AT" dirty="0"/>
              <a:t>Komplexität basiert auf Sicherheitslevel und Optimierung.</a:t>
            </a:r>
          </a:p>
        </p:txBody>
      </p:sp>
      <p:sp>
        <p:nvSpPr>
          <p:cNvPr id="5" name="Inhaltsplatzhalter 2">
            <a:extLst>
              <a:ext uri="{FF2B5EF4-FFF2-40B4-BE49-F238E27FC236}">
                <a16:creationId xmlns:a16="http://schemas.microsoft.com/office/drawing/2014/main" id="{7194B3B6-2C3F-41A9-9043-76FFE03AF404}"/>
              </a:ext>
            </a:extLst>
          </p:cNvPr>
          <p:cNvSpPr txBox="1">
            <a:spLocks/>
          </p:cNvSpPr>
          <p:nvPr/>
        </p:nvSpPr>
        <p:spPr>
          <a:xfrm>
            <a:off x="7643004" y="2286000"/>
            <a:ext cx="3524871"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de-AT" sz="2400" dirty="0"/>
          </a:p>
          <a:p>
            <a:r>
              <a:rPr lang="de-AT" sz="2400" dirty="0"/>
              <a:t>&lt; 1 Sekunde</a:t>
            </a:r>
          </a:p>
          <a:p>
            <a:r>
              <a:rPr lang="de-AT" sz="2400" dirty="0"/>
              <a:t>&lt; 2 Minuten</a:t>
            </a:r>
          </a:p>
          <a:p>
            <a:r>
              <a:rPr lang="de-AT" sz="2400" dirty="0"/>
              <a:t>&lt; 10 Minuten</a:t>
            </a:r>
          </a:p>
          <a:p>
            <a:r>
              <a:rPr lang="de-AT" sz="2400" dirty="0" err="1"/>
              <a:t>ca</a:t>
            </a:r>
            <a:r>
              <a:rPr lang="de-AT" sz="2400" dirty="0"/>
              <a:t> 30 Minuten</a:t>
            </a:r>
          </a:p>
        </p:txBody>
      </p:sp>
    </p:spTree>
    <p:extLst>
      <p:ext uri="{BB962C8B-B14F-4D97-AF65-F5344CB8AC3E}">
        <p14:creationId xmlns:p14="http://schemas.microsoft.com/office/powerpoint/2010/main" val="2637294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309B9E0-94A3-48F9-B12D-F65EE51BFFB0}"/>
              </a:ext>
            </a:extLst>
          </p:cNvPr>
          <p:cNvSpPr>
            <a:spLocks noGrp="1"/>
          </p:cNvSpPr>
          <p:nvPr>
            <p:ph type="title"/>
          </p:nvPr>
        </p:nvSpPr>
        <p:spPr/>
        <p:txBody>
          <a:bodyPr/>
          <a:lstStyle/>
          <a:p>
            <a:r>
              <a:rPr lang="de-AT" dirty="0"/>
              <a:t>Probleme</a:t>
            </a:r>
          </a:p>
        </p:txBody>
      </p:sp>
      <p:sp>
        <p:nvSpPr>
          <p:cNvPr id="7" name="Inhaltsplatzhalter 6">
            <a:extLst>
              <a:ext uri="{FF2B5EF4-FFF2-40B4-BE49-F238E27FC236}">
                <a16:creationId xmlns:a16="http://schemas.microsoft.com/office/drawing/2014/main" id="{165B4AF8-D438-42C5-96C0-A6FB9FC41DCF}"/>
              </a:ext>
            </a:extLst>
          </p:cNvPr>
          <p:cNvSpPr>
            <a:spLocks noGrp="1"/>
          </p:cNvSpPr>
          <p:nvPr>
            <p:ph sz="half" idx="1"/>
          </p:nvPr>
        </p:nvSpPr>
        <p:spPr>
          <a:xfrm>
            <a:off x="1024126" y="2286000"/>
            <a:ext cx="7230873" cy="4023360"/>
          </a:xfrm>
        </p:spPr>
        <p:txBody>
          <a:bodyPr>
            <a:normAutofit/>
          </a:bodyPr>
          <a:lstStyle/>
          <a:p>
            <a:r>
              <a:rPr lang="de-AT" sz="2400" dirty="0"/>
              <a:t>Die Wahl geeigneter Parameter ist schwer</a:t>
            </a:r>
          </a:p>
          <a:p>
            <a:r>
              <a:rPr lang="de-AT" sz="2400" dirty="0"/>
              <a:t>Bisherige Implementierungen sind nicht wirklich alltagstauglich in der Praxis</a:t>
            </a:r>
          </a:p>
          <a:p>
            <a:r>
              <a:rPr lang="de-AT" sz="2400" dirty="0"/>
              <a:t>Oft verrauschen die Daten</a:t>
            </a:r>
          </a:p>
          <a:p>
            <a:pPr lvl="1"/>
            <a:r>
              <a:rPr lang="de-AT" sz="2000" dirty="0"/>
              <a:t>Bei Gentry muss nach 30 Operationen eine Bereinigung durchgeführt werden</a:t>
            </a:r>
          </a:p>
          <a:p>
            <a:r>
              <a:rPr lang="de-AT" sz="2400" dirty="0"/>
              <a:t>Sicherheit</a:t>
            </a:r>
          </a:p>
          <a:p>
            <a:pPr lvl="1"/>
            <a:r>
              <a:rPr lang="de-AT" sz="2000" dirty="0"/>
              <a:t>Anfällig auf Chosen-Ciphertext-Attacken</a:t>
            </a:r>
          </a:p>
        </p:txBody>
      </p:sp>
    </p:spTree>
    <p:extLst>
      <p:ext uri="{BB962C8B-B14F-4D97-AF65-F5344CB8AC3E}">
        <p14:creationId xmlns:p14="http://schemas.microsoft.com/office/powerpoint/2010/main" val="1182280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lstStyle/>
          <a:p>
            <a:r>
              <a:rPr lang="de-AT" dirty="0"/>
              <a:t>Hybrid-Homomorph</a:t>
            </a:r>
          </a:p>
        </p:txBody>
      </p:sp>
      <p:sp>
        <p:nvSpPr>
          <p:cNvPr id="3" name="Inhaltsplatzhalter 2">
            <a:extLst>
              <a:ext uri="{FF2B5EF4-FFF2-40B4-BE49-F238E27FC236}">
                <a16:creationId xmlns:a16="http://schemas.microsoft.com/office/drawing/2014/main" id="{74F1413A-61E1-4CB3-B7F3-D9CAC65FC010}"/>
              </a:ext>
            </a:extLst>
          </p:cNvPr>
          <p:cNvSpPr>
            <a:spLocks noGrp="1"/>
          </p:cNvSpPr>
          <p:nvPr>
            <p:ph sz="half" idx="1"/>
          </p:nvPr>
        </p:nvSpPr>
        <p:spPr>
          <a:xfrm>
            <a:off x="1371600" y="2285999"/>
            <a:ext cx="5295900" cy="3581401"/>
          </a:xfrm>
        </p:spPr>
        <p:txBody>
          <a:bodyPr>
            <a:normAutofit/>
          </a:bodyPr>
          <a:lstStyle/>
          <a:p>
            <a:r>
              <a:rPr lang="de-DE" sz="2200" dirty="0"/>
              <a:t>Der </a:t>
            </a:r>
            <a:r>
              <a:rPr lang="de-DE" sz="2200" dirty="0" err="1"/>
              <a:t>Plaintext</a:t>
            </a:r>
            <a:r>
              <a:rPr lang="de-DE" sz="2200" dirty="0"/>
              <a:t> wird mittels Goldwasser-Micali und RSA verschlüsselt.</a:t>
            </a:r>
          </a:p>
          <a:p>
            <a:r>
              <a:rPr lang="de-DE" sz="2200" dirty="0"/>
              <a:t>Es ist also eine </a:t>
            </a:r>
            <a:r>
              <a:rPr lang="de-DE" sz="2200" dirty="0" err="1"/>
              <a:t>vollhomomorphe</a:t>
            </a:r>
            <a:r>
              <a:rPr lang="de-DE" sz="2200" dirty="0"/>
              <a:t> Verschlüsselung basierend auf zwei Teilhomomorphen Verschlüsselungen.</a:t>
            </a:r>
          </a:p>
          <a:p>
            <a:r>
              <a:rPr lang="de-DE" sz="2200" dirty="0"/>
              <a:t>Goldwasser-Micali regelt die Addition und RSA die Multiplikation.</a:t>
            </a:r>
          </a:p>
          <a:p>
            <a:endParaRPr lang="de-DE" sz="2200" dirty="0">
              <a:effectLst/>
            </a:endParaRPr>
          </a:p>
        </p:txBody>
      </p:sp>
      <p:graphicFrame>
        <p:nvGraphicFramePr>
          <p:cNvPr id="6" name="Inhaltsplatzhalter 5">
            <a:extLst>
              <a:ext uri="{FF2B5EF4-FFF2-40B4-BE49-F238E27FC236}">
                <a16:creationId xmlns:a16="http://schemas.microsoft.com/office/drawing/2014/main" id="{21E5D15D-FD7C-41FB-9F82-171E7937B4B1}"/>
              </a:ext>
            </a:extLst>
          </p:cNvPr>
          <p:cNvGraphicFramePr>
            <a:graphicFrameLocks noGrp="1"/>
          </p:cNvGraphicFramePr>
          <p:nvPr>
            <p:ph sz="half" idx="2"/>
            <p:extLst>
              <p:ext uri="{D42A27DB-BD31-4B8C-83A1-F6EECF244321}">
                <p14:modId xmlns:p14="http://schemas.microsoft.com/office/powerpoint/2010/main" val="521035822"/>
              </p:ext>
            </p:extLst>
          </p:nvPr>
        </p:nvGraphicFramePr>
        <p:xfrm>
          <a:off x="6524625" y="2286000"/>
          <a:ext cx="4448175"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6415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p:txBody>
          <a:bodyPr/>
          <a:lstStyle/>
          <a:p>
            <a:r>
              <a:rPr lang="de-AT" dirty="0"/>
              <a:t>Hybrid-Homomorph</a:t>
            </a:r>
          </a:p>
        </p:txBody>
      </p:sp>
      <p:sp>
        <p:nvSpPr>
          <p:cNvPr id="3" name="Inhaltsplatzhalter 2">
            <a:extLst>
              <a:ext uri="{FF2B5EF4-FFF2-40B4-BE49-F238E27FC236}">
                <a16:creationId xmlns:a16="http://schemas.microsoft.com/office/drawing/2014/main" id="{74F1413A-61E1-4CB3-B7F3-D9CAC65FC010}"/>
              </a:ext>
            </a:extLst>
          </p:cNvPr>
          <p:cNvSpPr>
            <a:spLocks noGrp="1"/>
          </p:cNvSpPr>
          <p:nvPr>
            <p:ph sz="half" idx="1"/>
          </p:nvPr>
        </p:nvSpPr>
        <p:spPr>
          <a:xfrm>
            <a:off x="1371599" y="2285999"/>
            <a:ext cx="5153025" cy="3581401"/>
          </a:xfrm>
        </p:spPr>
        <p:txBody>
          <a:bodyPr>
            <a:normAutofit/>
          </a:bodyPr>
          <a:lstStyle/>
          <a:p>
            <a:pPr marL="457200" indent="-457200">
              <a:buFont typeface="+mj-lt"/>
              <a:buAutoNum type="arabicPeriod"/>
            </a:pPr>
            <a:r>
              <a:rPr lang="de-DE" sz="2200" dirty="0"/>
              <a:t>E</a:t>
            </a:r>
            <a:r>
              <a:rPr lang="de-DE" sz="2200" dirty="0">
                <a:effectLst/>
              </a:rPr>
              <a:t>rstellen der Keys für G. Micali</a:t>
            </a:r>
          </a:p>
          <a:p>
            <a:pPr marL="457200" indent="-457200">
              <a:buFont typeface="+mj-lt"/>
              <a:buAutoNum type="arabicPeriod"/>
            </a:pPr>
            <a:r>
              <a:rPr lang="de-DE" sz="2200" dirty="0"/>
              <a:t>Verschlüsseln mittels G. Micali</a:t>
            </a:r>
          </a:p>
          <a:p>
            <a:pPr marL="457200" indent="-457200">
              <a:buFont typeface="+mj-lt"/>
              <a:buAutoNum type="arabicPeriod"/>
            </a:pPr>
            <a:r>
              <a:rPr lang="de-DE" sz="2200" dirty="0">
                <a:effectLst/>
              </a:rPr>
              <a:t>Erstellen der Keys für RSA</a:t>
            </a:r>
          </a:p>
          <a:p>
            <a:pPr marL="457200" indent="-457200">
              <a:buFont typeface="+mj-lt"/>
              <a:buAutoNum type="arabicPeriod"/>
            </a:pPr>
            <a:r>
              <a:rPr lang="de-DE" sz="2200" dirty="0"/>
              <a:t>Verschlüsseln mittels RSA</a:t>
            </a:r>
          </a:p>
          <a:p>
            <a:pPr marL="457200" indent="-457200">
              <a:buFont typeface="+mj-lt"/>
              <a:buAutoNum type="arabicPeriod"/>
            </a:pPr>
            <a:r>
              <a:rPr lang="de-DE" sz="2200" dirty="0"/>
              <a:t>Durchführen der Operationen</a:t>
            </a:r>
          </a:p>
          <a:p>
            <a:pPr marL="457200" indent="-457200">
              <a:buFont typeface="+mj-lt"/>
              <a:buAutoNum type="arabicPeriod"/>
            </a:pPr>
            <a:r>
              <a:rPr lang="de-DE" sz="2200" dirty="0"/>
              <a:t>Entschlüsseln mittels RSA</a:t>
            </a:r>
          </a:p>
          <a:p>
            <a:pPr marL="457200" indent="-457200">
              <a:buFont typeface="+mj-lt"/>
              <a:buAutoNum type="arabicPeriod"/>
            </a:pPr>
            <a:r>
              <a:rPr lang="de-DE" sz="2200" dirty="0"/>
              <a:t>Entschlüsseln mittels G. Micali</a:t>
            </a:r>
          </a:p>
        </p:txBody>
      </p:sp>
      <p:graphicFrame>
        <p:nvGraphicFramePr>
          <p:cNvPr id="6" name="Inhaltsplatzhalter 5">
            <a:extLst>
              <a:ext uri="{FF2B5EF4-FFF2-40B4-BE49-F238E27FC236}">
                <a16:creationId xmlns:a16="http://schemas.microsoft.com/office/drawing/2014/main" id="{21E5D15D-FD7C-41FB-9F82-171E7937B4B1}"/>
              </a:ext>
            </a:extLst>
          </p:cNvPr>
          <p:cNvGraphicFramePr>
            <a:graphicFrameLocks noGrp="1"/>
          </p:cNvGraphicFramePr>
          <p:nvPr>
            <p:ph sz="half" idx="2"/>
            <p:extLst>
              <p:ext uri="{D42A27DB-BD31-4B8C-83A1-F6EECF244321}">
                <p14:modId xmlns:p14="http://schemas.microsoft.com/office/powerpoint/2010/main" val="3533524528"/>
              </p:ext>
            </p:extLst>
          </p:nvPr>
        </p:nvGraphicFramePr>
        <p:xfrm>
          <a:off x="6524625" y="2286000"/>
          <a:ext cx="4448175"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2963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81EB4-3EC8-44CA-AB0C-5EC9B9AC142E}"/>
              </a:ext>
            </a:extLst>
          </p:cNvPr>
          <p:cNvSpPr>
            <a:spLocks noGrp="1"/>
          </p:cNvSpPr>
          <p:nvPr>
            <p:ph type="title"/>
          </p:nvPr>
        </p:nvSpPr>
        <p:spPr>
          <a:xfrm>
            <a:off x="1371600" y="685800"/>
            <a:ext cx="9601200" cy="1485900"/>
          </a:xfrm>
        </p:spPr>
        <p:txBody>
          <a:bodyPr/>
          <a:lstStyle/>
          <a:p>
            <a:r>
              <a:rPr lang="de-AT" dirty="0"/>
              <a:t>Vor- und Nachteile</a:t>
            </a:r>
          </a:p>
        </p:txBody>
      </p:sp>
      <p:sp>
        <p:nvSpPr>
          <p:cNvPr id="5" name="Textplatzhalter 4">
            <a:extLst>
              <a:ext uri="{FF2B5EF4-FFF2-40B4-BE49-F238E27FC236}">
                <a16:creationId xmlns:a16="http://schemas.microsoft.com/office/drawing/2014/main" id="{C55DB823-AD81-4756-915D-D00B9078E987}"/>
              </a:ext>
            </a:extLst>
          </p:cNvPr>
          <p:cNvSpPr>
            <a:spLocks noGrp="1"/>
          </p:cNvSpPr>
          <p:nvPr>
            <p:ph type="body" idx="1"/>
          </p:nvPr>
        </p:nvSpPr>
        <p:spPr/>
        <p:txBody>
          <a:bodyPr/>
          <a:lstStyle/>
          <a:p>
            <a:r>
              <a:rPr lang="de-AT" dirty="0"/>
              <a:t>Nachteile</a:t>
            </a:r>
          </a:p>
        </p:txBody>
      </p:sp>
      <p:sp>
        <p:nvSpPr>
          <p:cNvPr id="7" name="Inhaltsplatzhalter 6">
            <a:extLst>
              <a:ext uri="{FF2B5EF4-FFF2-40B4-BE49-F238E27FC236}">
                <a16:creationId xmlns:a16="http://schemas.microsoft.com/office/drawing/2014/main" id="{165B4AF8-D438-42C5-96C0-A6FB9FC41DCF}"/>
              </a:ext>
            </a:extLst>
          </p:cNvPr>
          <p:cNvSpPr>
            <a:spLocks noGrp="1"/>
          </p:cNvSpPr>
          <p:nvPr>
            <p:ph sz="half" idx="2"/>
          </p:nvPr>
        </p:nvSpPr>
        <p:spPr/>
        <p:txBody>
          <a:bodyPr/>
          <a:lstStyle/>
          <a:p>
            <a:r>
              <a:rPr lang="de-AT" sz="2400" dirty="0"/>
              <a:t>Sehr hohe Laufzeiten</a:t>
            </a:r>
          </a:p>
          <a:p>
            <a:r>
              <a:rPr lang="de-AT" sz="2400" dirty="0"/>
              <a:t>Große Rechnerkapazität benötigt</a:t>
            </a:r>
          </a:p>
          <a:p>
            <a:r>
              <a:rPr lang="de-DE" sz="2400" dirty="0"/>
              <a:t>gültige Rechtsprechung ist abhängig vom Standort der Server</a:t>
            </a:r>
            <a:endParaRPr lang="de-AT" sz="2400" dirty="0"/>
          </a:p>
        </p:txBody>
      </p:sp>
      <p:sp>
        <p:nvSpPr>
          <p:cNvPr id="8" name="Textplatzhalter 7">
            <a:extLst>
              <a:ext uri="{FF2B5EF4-FFF2-40B4-BE49-F238E27FC236}">
                <a16:creationId xmlns:a16="http://schemas.microsoft.com/office/drawing/2014/main" id="{22B9105E-E9A3-4D3D-A7F1-89F0360FBD57}"/>
              </a:ext>
            </a:extLst>
          </p:cNvPr>
          <p:cNvSpPr>
            <a:spLocks noGrp="1"/>
          </p:cNvSpPr>
          <p:nvPr>
            <p:ph type="body" sz="quarter" idx="3"/>
          </p:nvPr>
        </p:nvSpPr>
        <p:spPr/>
        <p:txBody>
          <a:bodyPr/>
          <a:lstStyle/>
          <a:p>
            <a:r>
              <a:rPr lang="de-AT" dirty="0"/>
              <a:t>Vorteile</a:t>
            </a:r>
          </a:p>
        </p:txBody>
      </p:sp>
      <p:sp>
        <p:nvSpPr>
          <p:cNvPr id="9" name="Inhaltsplatzhalter 8">
            <a:extLst>
              <a:ext uri="{FF2B5EF4-FFF2-40B4-BE49-F238E27FC236}">
                <a16:creationId xmlns:a16="http://schemas.microsoft.com/office/drawing/2014/main" id="{6FE4132F-0993-4F0C-BA81-E956511582D9}"/>
              </a:ext>
            </a:extLst>
          </p:cNvPr>
          <p:cNvSpPr>
            <a:spLocks noGrp="1"/>
          </p:cNvSpPr>
          <p:nvPr>
            <p:ph sz="quarter" idx="4"/>
          </p:nvPr>
        </p:nvSpPr>
        <p:spPr/>
        <p:txBody>
          <a:bodyPr>
            <a:normAutofit/>
          </a:bodyPr>
          <a:lstStyle/>
          <a:p>
            <a:r>
              <a:rPr lang="de-AT" sz="2400" dirty="0"/>
              <a:t>Gewinn an Datenschutz</a:t>
            </a:r>
          </a:p>
          <a:p>
            <a:r>
              <a:rPr lang="de-AT" sz="2400" dirty="0"/>
              <a:t>Mobilität</a:t>
            </a:r>
          </a:p>
          <a:p>
            <a:r>
              <a:rPr lang="de-AT" sz="2400" dirty="0"/>
              <a:t>Outsourcing</a:t>
            </a:r>
          </a:p>
        </p:txBody>
      </p:sp>
    </p:spTree>
    <p:extLst>
      <p:ext uri="{BB962C8B-B14F-4D97-AF65-F5344CB8AC3E}">
        <p14:creationId xmlns:p14="http://schemas.microsoft.com/office/powerpoint/2010/main" val="185508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4CA7-9A45-4C41-A494-FA1D99C28932}"/>
              </a:ext>
            </a:extLst>
          </p:cNvPr>
          <p:cNvSpPr>
            <a:spLocks noGrp="1"/>
          </p:cNvSpPr>
          <p:nvPr>
            <p:ph type="title"/>
          </p:nvPr>
        </p:nvSpPr>
        <p:spPr/>
        <p:txBody>
          <a:bodyPr/>
          <a:lstStyle/>
          <a:p>
            <a:r>
              <a:rPr lang="de-AT" dirty="0"/>
              <a:t>Motivation</a:t>
            </a:r>
          </a:p>
        </p:txBody>
      </p:sp>
      <p:sp>
        <p:nvSpPr>
          <p:cNvPr id="4" name="Textplatzhalter 3">
            <a:extLst>
              <a:ext uri="{FF2B5EF4-FFF2-40B4-BE49-F238E27FC236}">
                <a16:creationId xmlns:a16="http://schemas.microsoft.com/office/drawing/2014/main" id="{552DC956-C263-40AD-945C-728024B67FBC}"/>
              </a:ext>
            </a:extLst>
          </p:cNvPr>
          <p:cNvSpPr>
            <a:spLocks noGrp="1"/>
          </p:cNvSpPr>
          <p:nvPr>
            <p:ph type="body" idx="1"/>
          </p:nvPr>
        </p:nvSpPr>
        <p:spPr>
          <a:xfrm>
            <a:off x="1371600" y="1909064"/>
            <a:ext cx="4443984" cy="823912"/>
          </a:xfrm>
        </p:spPr>
        <p:txBody>
          <a:bodyPr>
            <a:normAutofit/>
          </a:bodyPr>
          <a:lstStyle/>
          <a:p>
            <a:pPr algn="ctr"/>
            <a:r>
              <a:rPr lang="de-AT" sz="2400" b="1" dirty="0"/>
              <a:t>ohne</a:t>
            </a:r>
            <a:r>
              <a:rPr lang="de-AT" sz="2400" dirty="0"/>
              <a:t> homomorpher Verschlüsselung</a:t>
            </a:r>
          </a:p>
        </p:txBody>
      </p:sp>
      <p:graphicFrame>
        <p:nvGraphicFramePr>
          <p:cNvPr id="8" name="Inhaltsplatzhalter 7">
            <a:extLst>
              <a:ext uri="{FF2B5EF4-FFF2-40B4-BE49-F238E27FC236}">
                <a16:creationId xmlns:a16="http://schemas.microsoft.com/office/drawing/2014/main" id="{13C87095-BBE8-4BD5-BF98-4D37BC7E4FCC}"/>
              </a:ext>
            </a:extLst>
          </p:cNvPr>
          <p:cNvGraphicFramePr>
            <a:graphicFrameLocks noGrp="1"/>
          </p:cNvGraphicFramePr>
          <p:nvPr>
            <p:ph sz="half" idx="2"/>
            <p:extLst>
              <p:ext uri="{D42A27DB-BD31-4B8C-83A1-F6EECF244321}">
                <p14:modId xmlns:p14="http://schemas.microsoft.com/office/powerpoint/2010/main" val="2466563465"/>
              </p:ext>
            </p:extLst>
          </p:nvPr>
        </p:nvGraphicFramePr>
        <p:xfrm>
          <a:off x="1371600" y="2873375"/>
          <a:ext cx="4443413" cy="3298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platzhalter 5">
            <a:extLst>
              <a:ext uri="{FF2B5EF4-FFF2-40B4-BE49-F238E27FC236}">
                <a16:creationId xmlns:a16="http://schemas.microsoft.com/office/drawing/2014/main" id="{9AF743A9-8B72-41C5-8DD6-0109F2966614}"/>
              </a:ext>
            </a:extLst>
          </p:cNvPr>
          <p:cNvSpPr>
            <a:spLocks noGrp="1"/>
          </p:cNvSpPr>
          <p:nvPr>
            <p:ph type="body" sz="quarter" idx="3"/>
          </p:nvPr>
        </p:nvSpPr>
        <p:spPr>
          <a:xfrm>
            <a:off x="6525014" y="1909064"/>
            <a:ext cx="4443984" cy="823912"/>
          </a:xfrm>
        </p:spPr>
        <p:txBody>
          <a:bodyPr>
            <a:normAutofit/>
          </a:bodyPr>
          <a:lstStyle/>
          <a:p>
            <a:pPr algn="ctr"/>
            <a:r>
              <a:rPr lang="de-AT" sz="2400" b="1" dirty="0"/>
              <a:t>mit</a:t>
            </a:r>
            <a:r>
              <a:rPr lang="de-AT" sz="2400" dirty="0"/>
              <a:t> homomorpher Verschlüsselung</a:t>
            </a:r>
          </a:p>
        </p:txBody>
      </p:sp>
      <p:graphicFrame>
        <p:nvGraphicFramePr>
          <p:cNvPr id="9" name="Inhaltsplatzhalter 8">
            <a:extLst>
              <a:ext uri="{FF2B5EF4-FFF2-40B4-BE49-F238E27FC236}">
                <a16:creationId xmlns:a16="http://schemas.microsoft.com/office/drawing/2014/main" id="{FD244AA3-3301-4930-8D7C-F1804C9BBA73}"/>
              </a:ext>
            </a:extLst>
          </p:cNvPr>
          <p:cNvGraphicFramePr>
            <a:graphicFrameLocks noGrp="1"/>
          </p:cNvGraphicFramePr>
          <p:nvPr>
            <p:ph sz="quarter" idx="4"/>
            <p:extLst>
              <p:ext uri="{D42A27DB-BD31-4B8C-83A1-F6EECF244321}">
                <p14:modId xmlns:p14="http://schemas.microsoft.com/office/powerpoint/2010/main" val="1641468681"/>
              </p:ext>
            </p:extLst>
          </p:nvPr>
        </p:nvGraphicFramePr>
        <p:xfrm>
          <a:off x="6524625" y="2873375"/>
          <a:ext cx="4445000" cy="3298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42149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B6AB75-36D9-4C88-9981-36C8039F7DC5}"/>
              </a:ext>
            </a:extLst>
          </p:cNvPr>
          <p:cNvSpPr>
            <a:spLocks noGrp="1"/>
          </p:cNvSpPr>
          <p:nvPr>
            <p:ph type="title"/>
          </p:nvPr>
        </p:nvSpPr>
        <p:spPr/>
        <p:txBody>
          <a:bodyPr/>
          <a:lstStyle/>
          <a:p>
            <a:r>
              <a:rPr lang="de-AT" dirty="0"/>
              <a:t>Anwendungsgebiete</a:t>
            </a:r>
          </a:p>
        </p:txBody>
      </p:sp>
      <p:sp>
        <p:nvSpPr>
          <p:cNvPr id="3" name="Textplatzhalter 2">
            <a:extLst>
              <a:ext uri="{FF2B5EF4-FFF2-40B4-BE49-F238E27FC236}">
                <a16:creationId xmlns:a16="http://schemas.microsoft.com/office/drawing/2014/main" id="{15381AF6-8DD2-466A-B01F-3ADCCDDDBF63}"/>
              </a:ext>
            </a:extLst>
          </p:cNvPr>
          <p:cNvSpPr>
            <a:spLocks noGrp="1"/>
          </p:cNvSpPr>
          <p:nvPr>
            <p:ph type="body" idx="1"/>
          </p:nvPr>
        </p:nvSpPr>
        <p:spPr/>
        <p:txBody>
          <a:bodyPr/>
          <a:lstStyle/>
          <a:p>
            <a:r>
              <a:rPr lang="de-AT" dirty="0"/>
              <a:t>E-Voting, Cloud Computing</a:t>
            </a:r>
          </a:p>
        </p:txBody>
      </p:sp>
    </p:spTree>
    <p:extLst>
      <p:ext uri="{BB962C8B-B14F-4D97-AF65-F5344CB8AC3E}">
        <p14:creationId xmlns:p14="http://schemas.microsoft.com/office/powerpoint/2010/main" val="1429653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1024200" y="585360"/>
            <a:ext cx="9719640" cy="1499400"/>
          </a:xfrm>
          <a:prstGeom prst="rect">
            <a:avLst/>
          </a:prstGeom>
        </p:spPr>
        <p:txBody>
          <a:bodyPr vert="horz" lIns="91440" tIns="45720" rIns="91440" bIns="45720" rtlCol="0" anchor="t">
            <a:normAutofit/>
          </a:bodyPr>
          <a:lstStyle>
            <a:lvl1pPr defTabSz="914400">
              <a:lnSpc>
                <a:spcPct val="89000"/>
              </a:lnSpc>
              <a:spcBef>
                <a:spcPct val="0"/>
              </a:spcBef>
              <a:buNone/>
              <a:defRPr sz="4400" baseline="0">
                <a:solidFill>
                  <a:schemeClr val="tx2"/>
                </a:solidFill>
                <a:latin typeface="+mj-lt"/>
                <a:ea typeface="+mj-ea"/>
                <a:cs typeface="+mj-cs"/>
              </a:defRPr>
            </a:lvl1pPr>
          </a:lstStyle>
          <a:p>
            <a:r>
              <a:rPr lang="en-US" dirty="0"/>
              <a:t>Cloud Computing</a:t>
            </a:r>
          </a:p>
        </p:txBody>
      </p:sp>
      <p:sp>
        <p:nvSpPr>
          <p:cNvPr id="313" name="TextShape 2"/>
          <p:cNvSpPr txBox="1"/>
          <p:nvPr/>
        </p:nvSpPr>
        <p:spPr>
          <a:xfrm>
            <a:off x="1024200" y="2286000"/>
            <a:ext cx="9719640" cy="4023000"/>
          </a:xfrm>
          <a:prstGeom prst="rect">
            <a:avLst/>
          </a:prstGeom>
        </p:spPr>
        <p:txBody>
          <a:bodyPr vert="horz" lIns="91440" tIns="45720" rIns="91440" bIns="45720" rtlCol="0">
            <a:normAutofit/>
          </a:bodyPr>
          <a:lstStyle>
            <a:lvl1pPr marL="384048" indent="-384048" defTabSz="914400">
              <a:lnSpc>
                <a:spcPct val="94000"/>
              </a:lnSpc>
              <a:spcBef>
                <a:spcPts val="1000"/>
              </a:spcBef>
              <a:spcAft>
                <a:spcPts val="200"/>
              </a:spcAft>
              <a:buFont typeface="Franklin Gothic Book" panose="020B0503020102020204" pitchFamily="34" charset="0"/>
              <a:buChar char="■"/>
              <a:defRPr sz="2800" baseline="0">
                <a:solidFill>
                  <a:schemeClr val="tx2"/>
                </a:solidFill>
              </a:defRPr>
            </a:lvl1pPr>
            <a:lvl2pPr marL="914400" lvl="1" indent="-384048" defTabSz="914400">
              <a:lnSpc>
                <a:spcPct val="94000"/>
              </a:lnSpc>
              <a:spcBef>
                <a:spcPts val="500"/>
              </a:spcBef>
              <a:spcAft>
                <a:spcPts val="200"/>
              </a:spcAft>
              <a:buFont typeface="Franklin Gothic Book" panose="020B0503020102020204" pitchFamily="34" charset="0"/>
              <a:buChar char="–"/>
              <a:defRPr sz="2400" i="1" baseline="0">
                <a:solidFill>
                  <a:schemeClr val="tx2"/>
                </a:solidFill>
              </a:defRPr>
            </a:lvl2pPr>
            <a:lvl3pPr marL="1371600" indent="-384048" defTabSz="914400">
              <a:lnSpc>
                <a:spcPct val="94000"/>
              </a:lnSpc>
              <a:spcBef>
                <a:spcPts val="500"/>
              </a:spcBef>
              <a:spcAft>
                <a:spcPts val="200"/>
              </a:spcAft>
              <a:buFont typeface="Franklin Gothic Book" panose="020B0503020102020204" pitchFamily="34" charset="0"/>
              <a:buChar char="■"/>
              <a:defRPr baseline="0">
                <a:solidFill>
                  <a:schemeClr val="tx2"/>
                </a:solidFill>
              </a:defRPr>
            </a:lvl3pPr>
            <a:lvl4pPr marL="1828800" indent="-384048" defTabSz="914400">
              <a:lnSpc>
                <a:spcPct val="94000"/>
              </a:lnSpc>
              <a:spcBef>
                <a:spcPts val="500"/>
              </a:spcBef>
              <a:spcAft>
                <a:spcPts val="200"/>
              </a:spcAft>
              <a:buFont typeface="Franklin Gothic Book" panose="020B0503020102020204" pitchFamily="34" charset="0"/>
              <a:buChar char="–"/>
              <a:defRPr i="1" baseline="0">
                <a:solidFill>
                  <a:schemeClr val="tx2"/>
                </a:solidFill>
              </a:defRPr>
            </a:lvl4pPr>
            <a:lvl5pPr marL="2286000" indent="-384048" defTabSz="914400">
              <a:lnSpc>
                <a:spcPct val="94000"/>
              </a:lnSpc>
              <a:spcBef>
                <a:spcPts val="500"/>
              </a:spcBef>
              <a:spcAft>
                <a:spcPts val="200"/>
              </a:spcAft>
              <a:buFont typeface="Franklin Gothic Book" panose="020B0503020102020204" pitchFamily="34" charset="0"/>
              <a:buChar char="■"/>
              <a:defRPr sz="1600" baseline="0">
                <a:solidFill>
                  <a:schemeClr val="tx2"/>
                </a:solidFill>
              </a:defRPr>
            </a:lvl5pPr>
            <a:lvl6pPr marL="2743200" indent="-384048" defTabSz="914400">
              <a:lnSpc>
                <a:spcPct val="94000"/>
              </a:lnSpc>
              <a:spcBef>
                <a:spcPts val="500"/>
              </a:spcBef>
              <a:spcAft>
                <a:spcPts val="200"/>
              </a:spcAft>
              <a:buFont typeface="Franklin Gothic Book" panose="020B0503020102020204" pitchFamily="34" charset="0"/>
              <a:buChar char="–"/>
              <a:defRPr sz="1600" i="1" baseline="0">
                <a:solidFill>
                  <a:schemeClr val="tx2"/>
                </a:solidFill>
              </a:defRPr>
            </a:lvl6pPr>
            <a:lvl7pPr marL="32004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7pPr>
            <a:lvl8pPr marL="3657600" indent="-384048" defTabSz="914400">
              <a:lnSpc>
                <a:spcPct val="94000"/>
              </a:lnSpc>
              <a:spcBef>
                <a:spcPts val="500"/>
              </a:spcBef>
              <a:spcAft>
                <a:spcPts val="200"/>
              </a:spcAft>
              <a:buFont typeface="Franklin Gothic Book" panose="020B0503020102020204" pitchFamily="34" charset="0"/>
              <a:buChar char="–"/>
              <a:defRPr sz="1400" i="1" baseline="0">
                <a:solidFill>
                  <a:schemeClr val="tx2"/>
                </a:solidFill>
              </a:defRPr>
            </a:lvl8pPr>
            <a:lvl9pPr marL="41148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9pPr>
          </a:lstStyle>
          <a:p>
            <a:r>
              <a:rPr lang="en-US"/>
              <a:t>Gründe für Verschlüsselung</a:t>
            </a:r>
            <a:r>
              <a:rPr lang="en-US" dirty="0"/>
              <a:t>:</a:t>
            </a:r>
          </a:p>
          <a:p>
            <a:r>
              <a:rPr lang="en-US"/>
              <a:t>Gewinn an Datenschutz  durch Homomorphe Verschlüsselung</a:t>
            </a:r>
            <a:endParaRPr lang="en-US" dirty="0"/>
          </a:p>
          <a:p>
            <a:r>
              <a:rPr lang="en-US"/>
              <a:t>unklar in welchem</a:t>
            </a:r>
            <a:r>
              <a:rPr lang="en-US" dirty="0"/>
              <a:t> Land </a:t>
            </a:r>
            <a:r>
              <a:rPr lang="en-US"/>
              <a:t>die Daten gespeichert warden</a:t>
            </a:r>
            <a:endParaRPr lang="en-US" dirty="0"/>
          </a:p>
          <a:p>
            <a:pPr lvl="1"/>
            <a:r>
              <a:rPr lang="en-US"/>
              <a:t>Rechtssprechung des Serverstandortes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1024200" y="585360"/>
            <a:ext cx="9719640" cy="1499400"/>
          </a:xfrm>
          <a:prstGeom prst="rect">
            <a:avLst/>
          </a:prstGeom>
        </p:spPr>
        <p:txBody>
          <a:bodyPr vert="horz" lIns="91440" tIns="45720" rIns="91440" bIns="45720" rtlCol="0" anchor="t">
            <a:normAutofit/>
          </a:bodyPr>
          <a:lstStyle>
            <a:defPPr>
              <a:defRPr lang="en-US"/>
            </a:defPPr>
            <a:lvl1pPr defTabSz="914400">
              <a:lnSpc>
                <a:spcPct val="89000"/>
              </a:lnSpc>
              <a:spcBef>
                <a:spcPct val="0"/>
              </a:spcBef>
              <a:buNone/>
              <a:defRPr sz="4400" baseline="0">
                <a:solidFill>
                  <a:schemeClr val="tx2"/>
                </a:solidFill>
                <a:latin typeface="+mj-lt"/>
                <a:ea typeface="+mj-ea"/>
                <a:cs typeface="+mj-cs"/>
              </a:defRPr>
            </a:lvl1pPr>
          </a:lstStyle>
          <a:p>
            <a:r>
              <a:rPr lang="en-US" dirty="0"/>
              <a:t>E-Voting</a:t>
            </a:r>
          </a:p>
        </p:txBody>
      </p:sp>
      <p:sp>
        <p:nvSpPr>
          <p:cNvPr id="315" name="TextShape 2"/>
          <p:cNvSpPr txBox="1"/>
          <p:nvPr/>
        </p:nvSpPr>
        <p:spPr>
          <a:xfrm>
            <a:off x="1024200" y="2286000"/>
            <a:ext cx="9719640" cy="4023000"/>
          </a:xfrm>
          <a:prstGeom prst="rect">
            <a:avLst/>
          </a:prstGeom>
        </p:spPr>
        <p:txBody>
          <a:bodyPr vert="horz" lIns="91440" tIns="45720" rIns="91440" bIns="45720" rtlCol="0">
            <a:normAutofit/>
          </a:bodyPr>
          <a:lstStyle>
            <a:lvl1pPr marL="384048" indent="-384048" defTabSz="914400">
              <a:lnSpc>
                <a:spcPct val="94000"/>
              </a:lnSpc>
              <a:spcBef>
                <a:spcPts val="1000"/>
              </a:spcBef>
              <a:spcAft>
                <a:spcPts val="200"/>
              </a:spcAft>
              <a:buFont typeface="Franklin Gothic Book" panose="020B0503020102020204" pitchFamily="34" charset="0"/>
              <a:buChar char="■"/>
              <a:defRPr sz="2800" baseline="0">
                <a:solidFill>
                  <a:schemeClr val="tx2"/>
                </a:solidFill>
              </a:defRPr>
            </a:lvl1pPr>
            <a:lvl2pPr marL="914400" lvl="1" indent="-384048" defTabSz="914400">
              <a:lnSpc>
                <a:spcPct val="94000"/>
              </a:lnSpc>
              <a:spcBef>
                <a:spcPts val="500"/>
              </a:spcBef>
              <a:spcAft>
                <a:spcPts val="200"/>
              </a:spcAft>
              <a:buFont typeface="Franklin Gothic Book" panose="020B0503020102020204" pitchFamily="34" charset="0"/>
              <a:buChar char="–"/>
              <a:defRPr sz="2400" i="1" baseline="0">
                <a:solidFill>
                  <a:schemeClr val="tx2"/>
                </a:solidFill>
              </a:defRPr>
            </a:lvl2pPr>
            <a:lvl3pPr marL="1371600" indent="-384048" defTabSz="914400">
              <a:lnSpc>
                <a:spcPct val="94000"/>
              </a:lnSpc>
              <a:spcBef>
                <a:spcPts val="500"/>
              </a:spcBef>
              <a:spcAft>
                <a:spcPts val="200"/>
              </a:spcAft>
              <a:buFont typeface="Franklin Gothic Book" panose="020B0503020102020204" pitchFamily="34" charset="0"/>
              <a:buChar char="■"/>
              <a:defRPr baseline="0">
                <a:solidFill>
                  <a:schemeClr val="tx2"/>
                </a:solidFill>
              </a:defRPr>
            </a:lvl3pPr>
            <a:lvl4pPr marL="1828800" indent="-384048" defTabSz="914400">
              <a:lnSpc>
                <a:spcPct val="94000"/>
              </a:lnSpc>
              <a:spcBef>
                <a:spcPts val="500"/>
              </a:spcBef>
              <a:spcAft>
                <a:spcPts val="200"/>
              </a:spcAft>
              <a:buFont typeface="Franklin Gothic Book" panose="020B0503020102020204" pitchFamily="34" charset="0"/>
              <a:buChar char="–"/>
              <a:defRPr i="1" baseline="0">
                <a:solidFill>
                  <a:schemeClr val="tx2"/>
                </a:solidFill>
              </a:defRPr>
            </a:lvl4pPr>
            <a:lvl5pPr marL="2286000" indent="-384048" defTabSz="914400">
              <a:lnSpc>
                <a:spcPct val="94000"/>
              </a:lnSpc>
              <a:spcBef>
                <a:spcPts val="500"/>
              </a:spcBef>
              <a:spcAft>
                <a:spcPts val="200"/>
              </a:spcAft>
              <a:buFont typeface="Franklin Gothic Book" panose="020B0503020102020204" pitchFamily="34" charset="0"/>
              <a:buChar char="■"/>
              <a:defRPr sz="1600" baseline="0">
                <a:solidFill>
                  <a:schemeClr val="tx2"/>
                </a:solidFill>
              </a:defRPr>
            </a:lvl5pPr>
            <a:lvl6pPr marL="2743200" indent="-384048" defTabSz="914400">
              <a:lnSpc>
                <a:spcPct val="94000"/>
              </a:lnSpc>
              <a:spcBef>
                <a:spcPts val="500"/>
              </a:spcBef>
              <a:spcAft>
                <a:spcPts val="200"/>
              </a:spcAft>
              <a:buFont typeface="Franklin Gothic Book" panose="020B0503020102020204" pitchFamily="34" charset="0"/>
              <a:buChar char="–"/>
              <a:defRPr sz="1600" i="1" baseline="0">
                <a:solidFill>
                  <a:schemeClr val="tx2"/>
                </a:solidFill>
              </a:defRPr>
            </a:lvl6pPr>
            <a:lvl7pPr marL="32004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7pPr>
            <a:lvl8pPr marL="3657600" indent="-384048" defTabSz="914400">
              <a:lnSpc>
                <a:spcPct val="94000"/>
              </a:lnSpc>
              <a:spcBef>
                <a:spcPts val="500"/>
              </a:spcBef>
              <a:spcAft>
                <a:spcPts val="200"/>
              </a:spcAft>
              <a:buFont typeface="Franklin Gothic Book" panose="020B0503020102020204" pitchFamily="34" charset="0"/>
              <a:buChar char="–"/>
              <a:defRPr sz="1400" i="1" baseline="0">
                <a:solidFill>
                  <a:schemeClr val="tx2"/>
                </a:solidFill>
              </a:defRPr>
            </a:lvl8pPr>
            <a:lvl9pPr marL="41148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9pPr>
          </a:lstStyle>
          <a:p>
            <a:r>
              <a:rPr lang="en-US"/>
              <a:t>Anforderungen</a:t>
            </a:r>
            <a:r>
              <a:rPr lang="en-US" dirty="0"/>
              <a:t>:</a:t>
            </a:r>
          </a:p>
          <a:p>
            <a:pPr lvl="1"/>
            <a:r>
              <a:rPr lang="en-US"/>
              <a:t>Manipulationssicherheit</a:t>
            </a:r>
            <a:endParaRPr lang="en-US" dirty="0"/>
          </a:p>
          <a:p>
            <a:pPr lvl="1"/>
            <a:r>
              <a:rPr lang="en-US"/>
              <a:t>Wahlgeheimnis soll erhalten bleiben</a:t>
            </a:r>
            <a:endParaRPr lang="en-US" dirty="0"/>
          </a:p>
          <a:p>
            <a:r>
              <a:rPr lang="en-US"/>
              <a:t>Herausforderungen</a:t>
            </a:r>
            <a:r>
              <a:rPr lang="en-US" dirty="0"/>
              <a:t>:</a:t>
            </a:r>
          </a:p>
          <a:p>
            <a:pPr lvl="1"/>
            <a:r>
              <a:rPr lang="en-US"/>
              <a:t>jeder Internetnutzer kann versuchen</a:t>
            </a:r>
            <a:r>
              <a:rPr lang="en-US" dirty="0"/>
              <a:t> in die </a:t>
            </a:r>
            <a:r>
              <a:rPr lang="en-US"/>
              <a:t>Wahl einzugreifen</a:t>
            </a:r>
            <a:endParaRPr lang="en-US" dirty="0"/>
          </a:p>
          <a:p>
            <a:pPr lvl="1"/>
            <a:r>
              <a:rPr lang="en-US"/>
              <a:t>nur Wahlberechtigte dürfen abstimmen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1024200" y="585360"/>
            <a:ext cx="9719640" cy="1499400"/>
          </a:xfrm>
          <a:prstGeom prst="rect">
            <a:avLst/>
          </a:prstGeom>
        </p:spPr>
        <p:txBody>
          <a:bodyPr vert="horz" lIns="91440" tIns="45720" rIns="91440" bIns="45720" rtlCol="0" anchor="t">
            <a:normAutofit/>
          </a:bodyPr>
          <a:lstStyle>
            <a:defPPr>
              <a:defRPr lang="en-US"/>
            </a:defPPr>
            <a:lvl1pPr defTabSz="914400">
              <a:lnSpc>
                <a:spcPct val="89000"/>
              </a:lnSpc>
              <a:spcBef>
                <a:spcPct val="0"/>
              </a:spcBef>
              <a:buNone/>
              <a:defRPr sz="4400" baseline="0">
                <a:solidFill>
                  <a:schemeClr val="tx2"/>
                </a:solidFill>
                <a:latin typeface="+mj-lt"/>
                <a:ea typeface="+mj-ea"/>
                <a:cs typeface="+mj-cs"/>
              </a:defRPr>
            </a:lvl1pPr>
          </a:lstStyle>
          <a:p>
            <a:r>
              <a:rPr lang="en-US" dirty="0"/>
              <a:t>E-Voting </a:t>
            </a:r>
            <a:r>
              <a:rPr lang="en-US" dirty="0" err="1"/>
              <a:t>Protokoll</a:t>
            </a:r>
            <a:endParaRPr lang="en-US" dirty="0"/>
          </a:p>
        </p:txBody>
      </p:sp>
      <p:sp>
        <p:nvSpPr>
          <p:cNvPr id="317" name="TextShape 2"/>
          <p:cNvSpPr txBox="1"/>
          <p:nvPr/>
        </p:nvSpPr>
        <p:spPr>
          <a:xfrm>
            <a:off x="1024200" y="2286000"/>
            <a:ext cx="9719640" cy="4023000"/>
          </a:xfrm>
          <a:prstGeom prst="rect">
            <a:avLst/>
          </a:prstGeom>
        </p:spPr>
        <p:txBody>
          <a:bodyPr vert="horz" lIns="91440" tIns="45720" rIns="91440" bIns="45720" rtlCol="0">
            <a:normAutofit/>
          </a:bodyPr>
          <a:lstStyle>
            <a:lvl1pPr marL="457200" indent="-457200" defTabSz="914400">
              <a:lnSpc>
                <a:spcPct val="94000"/>
              </a:lnSpc>
              <a:spcBef>
                <a:spcPts val="1000"/>
              </a:spcBef>
              <a:spcAft>
                <a:spcPts val="200"/>
              </a:spcAft>
              <a:buFont typeface="+mj-lt"/>
              <a:buAutoNum type="arabicPeriod"/>
              <a:defRPr sz="2200" baseline="0">
                <a:solidFill>
                  <a:schemeClr val="tx2"/>
                </a:solidFill>
              </a:defRPr>
            </a:lvl1pPr>
            <a:lvl2pPr marL="914400" indent="-384048" defTabSz="914400">
              <a:lnSpc>
                <a:spcPct val="94000"/>
              </a:lnSpc>
              <a:spcBef>
                <a:spcPts val="500"/>
              </a:spcBef>
              <a:spcAft>
                <a:spcPts val="200"/>
              </a:spcAft>
              <a:buFont typeface="Franklin Gothic Book" panose="020B0503020102020204" pitchFamily="34" charset="0"/>
              <a:buChar char="–"/>
              <a:defRPr sz="2000" i="1" baseline="0">
                <a:solidFill>
                  <a:schemeClr val="tx2"/>
                </a:solidFill>
              </a:defRPr>
            </a:lvl2pPr>
            <a:lvl3pPr marL="1371600" indent="-384048" defTabSz="914400">
              <a:lnSpc>
                <a:spcPct val="94000"/>
              </a:lnSpc>
              <a:spcBef>
                <a:spcPts val="500"/>
              </a:spcBef>
              <a:spcAft>
                <a:spcPts val="200"/>
              </a:spcAft>
              <a:buFont typeface="Franklin Gothic Book" panose="020B0503020102020204" pitchFamily="34" charset="0"/>
              <a:buChar char="■"/>
              <a:defRPr baseline="0">
                <a:solidFill>
                  <a:schemeClr val="tx2"/>
                </a:solidFill>
              </a:defRPr>
            </a:lvl3pPr>
            <a:lvl4pPr marL="1828800" indent="-384048" defTabSz="914400">
              <a:lnSpc>
                <a:spcPct val="94000"/>
              </a:lnSpc>
              <a:spcBef>
                <a:spcPts val="500"/>
              </a:spcBef>
              <a:spcAft>
                <a:spcPts val="200"/>
              </a:spcAft>
              <a:buFont typeface="Franklin Gothic Book" panose="020B0503020102020204" pitchFamily="34" charset="0"/>
              <a:buChar char="–"/>
              <a:defRPr i="1" baseline="0">
                <a:solidFill>
                  <a:schemeClr val="tx2"/>
                </a:solidFill>
              </a:defRPr>
            </a:lvl4pPr>
            <a:lvl5pPr marL="2286000" indent="-384048" defTabSz="914400">
              <a:lnSpc>
                <a:spcPct val="94000"/>
              </a:lnSpc>
              <a:spcBef>
                <a:spcPts val="500"/>
              </a:spcBef>
              <a:spcAft>
                <a:spcPts val="200"/>
              </a:spcAft>
              <a:buFont typeface="Franklin Gothic Book" panose="020B0503020102020204" pitchFamily="34" charset="0"/>
              <a:buChar char="■"/>
              <a:defRPr sz="1600" baseline="0">
                <a:solidFill>
                  <a:schemeClr val="tx2"/>
                </a:solidFill>
              </a:defRPr>
            </a:lvl5pPr>
            <a:lvl6pPr marL="2743200" indent="-384048" defTabSz="914400">
              <a:lnSpc>
                <a:spcPct val="94000"/>
              </a:lnSpc>
              <a:spcBef>
                <a:spcPts val="500"/>
              </a:spcBef>
              <a:spcAft>
                <a:spcPts val="200"/>
              </a:spcAft>
              <a:buFont typeface="Franklin Gothic Book" panose="020B0503020102020204" pitchFamily="34" charset="0"/>
              <a:buChar char="–"/>
              <a:defRPr sz="1600" i="1" baseline="0">
                <a:solidFill>
                  <a:schemeClr val="tx2"/>
                </a:solidFill>
              </a:defRPr>
            </a:lvl6pPr>
            <a:lvl7pPr marL="32004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7pPr>
            <a:lvl8pPr marL="3657600" indent="-384048" defTabSz="914400">
              <a:lnSpc>
                <a:spcPct val="94000"/>
              </a:lnSpc>
              <a:spcBef>
                <a:spcPts val="500"/>
              </a:spcBef>
              <a:spcAft>
                <a:spcPts val="200"/>
              </a:spcAft>
              <a:buFont typeface="Franklin Gothic Book" panose="020B0503020102020204" pitchFamily="34" charset="0"/>
              <a:buChar char="–"/>
              <a:defRPr sz="1400" i="1" baseline="0">
                <a:solidFill>
                  <a:schemeClr val="tx2"/>
                </a:solidFill>
              </a:defRPr>
            </a:lvl8pPr>
            <a:lvl9pPr marL="41148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9pPr>
          </a:lstStyle>
          <a:p>
            <a:r>
              <a:rPr lang="en-US" sz="2400" dirty="0" err="1"/>
              <a:t>Wähler</a:t>
            </a:r>
            <a:r>
              <a:rPr lang="en-US" sz="2400" dirty="0"/>
              <a:t> </a:t>
            </a:r>
            <a:r>
              <a:rPr lang="en-US" sz="2400" dirty="0" err="1"/>
              <a:t>erhält</a:t>
            </a:r>
            <a:r>
              <a:rPr lang="en-US" sz="2400" dirty="0"/>
              <a:t> </a:t>
            </a:r>
            <a:r>
              <a:rPr lang="en-US" sz="2400" dirty="0" err="1"/>
              <a:t>Zugangsdaten</a:t>
            </a:r>
            <a:r>
              <a:rPr lang="en-US" sz="2400" dirty="0"/>
              <a:t> </a:t>
            </a:r>
            <a:r>
              <a:rPr lang="en-US" sz="2400" dirty="0" err="1"/>
              <a:t>zusammen</a:t>
            </a:r>
            <a:r>
              <a:rPr lang="en-US" sz="2400" dirty="0"/>
              <a:t> </a:t>
            </a:r>
            <a:r>
              <a:rPr lang="en-US" sz="2400" dirty="0" err="1"/>
              <a:t>mit</a:t>
            </a:r>
            <a:r>
              <a:rPr lang="en-US" sz="2400" dirty="0"/>
              <a:t> </a:t>
            </a:r>
            <a:r>
              <a:rPr lang="en-US" sz="2400" dirty="0" err="1"/>
              <a:t>Wahlbescheid</a:t>
            </a:r>
            <a:endParaRPr lang="en-US" sz="2400" dirty="0"/>
          </a:p>
          <a:p>
            <a:endParaRPr lang="en-US" sz="2400" dirty="0"/>
          </a:p>
          <a:p>
            <a:r>
              <a:rPr lang="en-US" sz="2400" dirty="0" err="1"/>
              <a:t>Wähler</a:t>
            </a:r>
            <a:r>
              <a:rPr lang="en-US" sz="2400" dirty="0"/>
              <a:t> </a:t>
            </a:r>
            <a:r>
              <a:rPr lang="en-US" sz="2400" dirty="0" err="1"/>
              <a:t>schickt</a:t>
            </a:r>
            <a:r>
              <a:rPr lang="en-US" sz="2400" dirty="0"/>
              <a:t> auf der </a:t>
            </a:r>
            <a:r>
              <a:rPr lang="en-US" sz="2400" dirty="0" err="1"/>
              <a:t>Wahlwebsite</a:t>
            </a:r>
            <a:r>
              <a:rPr lang="en-US" sz="2400" dirty="0"/>
              <a:t> seine </a:t>
            </a:r>
            <a:r>
              <a:rPr lang="en-US" sz="2400" dirty="0" err="1"/>
              <a:t>Stimme</a:t>
            </a:r>
            <a:r>
              <a:rPr lang="en-US" sz="2400" dirty="0"/>
              <a:t> ab</a:t>
            </a:r>
          </a:p>
          <a:p>
            <a:endParaRPr lang="en-US" sz="2400" dirty="0"/>
          </a:p>
          <a:p>
            <a:r>
              <a:rPr lang="en-US" sz="2400" dirty="0" err="1"/>
              <a:t>Zusätzliche</a:t>
            </a:r>
            <a:r>
              <a:rPr lang="en-US" sz="2400" dirty="0"/>
              <a:t> </a:t>
            </a:r>
            <a:r>
              <a:rPr lang="en-US" sz="2400" dirty="0" err="1"/>
              <a:t>Identitätsprüfung</a:t>
            </a:r>
            <a:r>
              <a:rPr lang="en-US" sz="2400" dirty="0"/>
              <a:t> </a:t>
            </a:r>
            <a:r>
              <a:rPr lang="en-US" sz="2400" dirty="0" err="1"/>
              <a:t>mittels</a:t>
            </a:r>
            <a:r>
              <a:rPr lang="en-US" sz="2400" dirty="0"/>
              <a:t> e-ID </a:t>
            </a:r>
          </a:p>
          <a:p>
            <a:pPr marL="0" indent="0">
              <a:buNone/>
            </a:pP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1024200" y="585360"/>
            <a:ext cx="9719640" cy="1499400"/>
          </a:xfrm>
          <a:prstGeom prst="rect">
            <a:avLst/>
          </a:prstGeom>
        </p:spPr>
        <p:txBody>
          <a:bodyPr vert="horz" lIns="91440" tIns="45720" rIns="91440" bIns="45720" rtlCol="0" anchor="t">
            <a:normAutofit/>
          </a:bodyPr>
          <a:lstStyle>
            <a:defPPr>
              <a:defRPr lang="en-US"/>
            </a:defPPr>
            <a:lvl1pPr defTabSz="914400">
              <a:lnSpc>
                <a:spcPct val="89000"/>
              </a:lnSpc>
              <a:spcBef>
                <a:spcPct val="0"/>
              </a:spcBef>
              <a:buNone/>
              <a:defRPr sz="4400" baseline="0">
                <a:solidFill>
                  <a:schemeClr val="tx2"/>
                </a:solidFill>
                <a:latin typeface="+mj-lt"/>
                <a:ea typeface="+mj-ea"/>
                <a:cs typeface="+mj-cs"/>
              </a:defRPr>
            </a:lvl1pPr>
          </a:lstStyle>
          <a:p>
            <a:r>
              <a:rPr lang="en-US"/>
              <a:t>E-Voting</a:t>
            </a:r>
          </a:p>
        </p:txBody>
      </p:sp>
      <p:sp>
        <p:nvSpPr>
          <p:cNvPr id="319" name="TextShape 2"/>
          <p:cNvSpPr txBox="1"/>
          <p:nvPr/>
        </p:nvSpPr>
        <p:spPr>
          <a:xfrm>
            <a:off x="1024200" y="2286000"/>
            <a:ext cx="9719640" cy="4023000"/>
          </a:xfrm>
          <a:prstGeom prst="rect">
            <a:avLst/>
          </a:prstGeom>
        </p:spPr>
        <p:txBody>
          <a:bodyPr vert="horz" lIns="91440" tIns="45720" rIns="91440" bIns="45720" rtlCol="0">
            <a:normAutofit/>
          </a:bodyPr>
          <a:lstStyle>
            <a:defPPr>
              <a:defRPr lang="en-US"/>
            </a:defPPr>
            <a:lvl1pPr marL="384048" indent="-384048" defTabSz="914400">
              <a:lnSpc>
                <a:spcPct val="94000"/>
              </a:lnSpc>
              <a:spcBef>
                <a:spcPts val="1000"/>
              </a:spcBef>
              <a:spcAft>
                <a:spcPts val="200"/>
              </a:spcAft>
              <a:buFont typeface="Franklin Gothic Book" panose="020B0503020102020204" pitchFamily="34" charset="0"/>
              <a:buChar char="■"/>
              <a:defRPr sz="2800" baseline="0">
                <a:solidFill>
                  <a:schemeClr val="tx2"/>
                </a:solidFill>
              </a:defRPr>
            </a:lvl1pPr>
            <a:lvl2pPr marL="914400" lvl="1" indent="-384048" defTabSz="914400">
              <a:lnSpc>
                <a:spcPct val="94000"/>
              </a:lnSpc>
              <a:spcBef>
                <a:spcPts val="500"/>
              </a:spcBef>
              <a:spcAft>
                <a:spcPts val="200"/>
              </a:spcAft>
              <a:buFont typeface="Franklin Gothic Book" panose="020B0503020102020204" pitchFamily="34" charset="0"/>
              <a:buChar char="–"/>
              <a:defRPr sz="2400" i="1" baseline="0">
                <a:solidFill>
                  <a:schemeClr val="tx2"/>
                </a:solidFill>
              </a:defRPr>
            </a:lvl2pPr>
            <a:lvl3pPr marL="1371600" indent="-384048" defTabSz="914400">
              <a:lnSpc>
                <a:spcPct val="94000"/>
              </a:lnSpc>
              <a:spcBef>
                <a:spcPts val="500"/>
              </a:spcBef>
              <a:spcAft>
                <a:spcPts val="200"/>
              </a:spcAft>
              <a:buFont typeface="Franklin Gothic Book" panose="020B0503020102020204" pitchFamily="34" charset="0"/>
              <a:buChar char="■"/>
              <a:defRPr baseline="0">
                <a:solidFill>
                  <a:schemeClr val="tx2"/>
                </a:solidFill>
              </a:defRPr>
            </a:lvl3pPr>
            <a:lvl4pPr marL="1828800" indent="-384048" defTabSz="914400">
              <a:lnSpc>
                <a:spcPct val="94000"/>
              </a:lnSpc>
              <a:spcBef>
                <a:spcPts val="500"/>
              </a:spcBef>
              <a:spcAft>
                <a:spcPts val="200"/>
              </a:spcAft>
              <a:buFont typeface="Franklin Gothic Book" panose="020B0503020102020204" pitchFamily="34" charset="0"/>
              <a:buChar char="–"/>
              <a:defRPr i="1" baseline="0">
                <a:solidFill>
                  <a:schemeClr val="tx2"/>
                </a:solidFill>
              </a:defRPr>
            </a:lvl4pPr>
            <a:lvl5pPr marL="2286000" indent="-384048" defTabSz="914400">
              <a:lnSpc>
                <a:spcPct val="94000"/>
              </a:lnSpc>
              <a:spcBef>
                <a:spcPts val="500"/>
              </a:spcBef>
              <a:spcAft>
                <a:spcPts val="200"/>
              </a:spcAft>
              <a:buFont typeface="Franklin Gothic Book" panose="020B0503020102020204" pitchFamily="34" charset="0"/>
              <a:buChar char="■"/>
              <a:defRPr sz="1600" baseline="0">
                <a:solidFill>
                  <a:schemeClr val="tx2"/>
                </a:solidFill>
              </a:defRPr>
            </a:lvl5pPr>
            <a:lvl6pPr marL="2743200" indent="-384048" defTabSz="914400">
              <a:lnSpc>
                <a:spcPct val="94000"/>
              </a:lnSpc>
              <a:spcBef>
                <a:spcPts val="500"/>
              </a:spcBef>
              <a:spcAft>
                <a:spcPts val="200"/>
              </a:spcAft>
              <a:buFont typeface="Franklin Gothic Book" panose="020B0503020102020204" pitchFamily="34" charset="0"/>
              <a:buChar char="–"/>
              <a:defRPr sz="1600" i="1" baseline="0">
                <a:solidFill>
                  <a:schemeClr val="tx2"/>
                </a:solidFill>
              </a:defRPr>
            </a:lvl6pPr>
            <a:lvl7pPr marL="32004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7pPr>
            <a:lvl8pPr marL="3657600" indent="-384048" defTabSz="914400">
              <a:lnSpc>
                <a:spcPct val="94000"/>
              </a:lnSpc>
              <a:spcBef>
                <a:spcPts val="500"/>
              </a:spcBef>
              <a:spcAft>
                <a:spcPts val="200"/>
              </a:spcAft>
              <a:buFont typeface="Franklin Gothic Book" panose="020B0503020102020204" pitchFamily="34" charset="0"/>
              <a:buChar char="–"/>
              <a:defRPr sz="1400" i="1" baseline="0">
                <a:solidFill>
                  <a:schemeClr val="tx2"/>
                </a:solidFill>
              </a:defRPr>
            </a:lvl8pPr>
            <a:lvl9pPr marL="41148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9pPr>
          </a:lstStyle>
          <a:p>
            <a:r>
              <a:rPr lang="en-US"/>
              <a:t>Angreifer kann sich zwischen Wähler</a:t>
            </a:r>
            <a:r>
              <a:rPr lang="en-US" dirty="0"/>
              <a:t> </a:t>
            </a:r>
            <a:r>
              <a:rPr lang="en-US"/>
              <a:t>und digitaler Wahlurne schalten</a:t>
            </a:r>
            <a:r>
              <a:rPr lang="en-US" dirty="0"/>
              <a:t> </a:t>
            </a:r>
          </a:p>
          <a:p>
            <a:pPr lvl="1"/>
            <a:r>
              <a:rPr lang="en-US"/>
              <a:t>lässt sich mittels asymmetrischer Verschlüsselung lösen</a:t>
            </a:r>
            <a:endParaRPr lang="en-US" dirty="0"/>
          </a:p>
          <a:p>
            <a:r>
              <a:rPr lang="en-US"/>
              <a:t>“Böser Wahlleiter</a:t>
            </a:r>
            <a:r>
              <a:rPr lang="en-US" dirty="0"/>
              <a:t>” </a:t>
            </a:r>
            <a:r>
              <a:rPr lang="en-US"/>
              <a:t>- Wahlurnenserver kennt Zusammenhang zwischen Wähler und jeweiligem Geheimtext</a:t>
            </a:r>
            <a:r>
              <a:rPr lang="en-US" dirty="0"/>
              <a:t> </a:t>
            </a:r>
          </a:p>
          <a:p>
            <a:pPr lvl="1"/>
            <a:r>
              <a:rPr lang="en-US"/>
              <a:t>Erweiterung des Protokolls mittels Homomorpher Verschlüsselung</a:t>
            </a:r>
            <a:r>
              <a:rPr lang="en-US" dirty="0"/>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1024200" y="585360"/>
            <a:ext cx="9719640" cy="1499400"/>
          </a:xfrm>
          <a:prstGeom prst="rect">
            <a:avLst/>
          </a:prstGeom>
        </p:spPr>
        <p:txBody>
          <a:bodyPr vert="horz" lIns="91440" tIns="45720" rIns="91440" bIns="45720" rtlCol="0" anchor="t">
            <a:normAutofit/>
          </a:bodyPr>
          <a:lstStyle>
            <a:defPPr>
              <a:defRPr lang="en-US"/>
            </a:defPPr>
            <a:lvl1pPr defTabSz="914400">
              <a:lnSpc>
                <a:spcPct val="89000"/>
              </a:lnSpc>
              <a:spcBef>
                <a:spcPct val="0"/>
              </a:spcBef>
              <a:buNone/>
              <a:defRPr sz="4400" baseline="0">
                <a:solidFill>
                  <a:schemeClr val="tx2"/>
                </a:solidFill>
                <a:latin typeface="+mj-lt"/>
                <a:ea typeface="+mj-ea"/>
                <a:cs typeface="+mj-cs"/>
              </a:defRPr>
            </a:lvl1pPr>
          </a:lstStyle>
          <a:p>
            <a:r>
              <a:rPr lang="en-US" dirty="0"/>
              <a:t>E-Voting</a:t>
            </a:r>
          </a:p>
        </p:txBody>
      </p:sp>
      <p:sp>
        <p:nvSpPr>
          <p:cNvPr id="321" name="TextShape 2"/>
          <p:cNvSpPr txBox="1"/>
          <p:nvPr/>
        </p:nvSpPr>
        <p:spPr>
          <a:xfrm>
            <a:off x="1024200" y="2286000"/>
            <a:ext cx="9719640" cy="4023000"/>
          </a:xfrm>
          <a:prstGeom prst="rect">
            <a:avLst/>
          </a:prstGeom>
        </p:spPr>
        <p:txBody>
          <a:bodyPr vert="horz" lIns="91440" tIns="45720" rIns="91440" bIns="45720" rtlCol="0">
            <a:normAutofit/>
          </a:bodyPr>
          <a:lstStyle>
            <a:defPPr>
              <a:defRPr lang="en-US"/>
            </a:defPPr>
            <a:lvl1pPr marL="384048" indent="-384048" defTabSz="914400">
              <a:lnSpc>
                <a:spcPct val="94000"/>
              </a:lnSpc>
              <a:spcBef>
                <a:spcPts val="1000"/>
              </a:spcBef>
              <a:spcAft>
                <a:spcPts val="200"/>
              </a:spcAft>
              <a:buFont typeface="Franklin Gothic Book" panose="020B0503020102020204" pitchFamily="34" charset="0"/>
              <a:buChar char="■"/>
              <a:defRPr sz="2800" baseline="0">
                <a:solidFill>
                  <a:schemeClr val="tx2"/>
                </a:solidFill>
              </a:defRPr>
            </a:lvl1pPr>
            <a:lvl2pPr marL="914400" lvl="1" indent="-384048" defTabSz="914400">
              <a:lnSpc>
                <a:spcPct val="94000"/>
              </a:lnSpc>
              <a:spcBef>
                <a:spcPts val="500"/>
              </a:spcBef>
              <a:spcAft>
                <a:spcPts val="200"/>
              </a:spcAft>
              <a:buFont typeface="Franklin Gothic Book" panose="020B0503020102020204" pitchFamily="34" charset="0"/>
              <a:buChar char="–"/>
              <a:defRPr sz="2400" i="1" baseline="0">
                <a:solidFill>
                  <a:schemeClr val="tx2"/>
                </a:solidFill>
              </a:defRPr>
            </a:lvl2pPr>
            <a:lvl3pPr marL="1371600" indent="-384048" defTabSz="914400">
              <a:lnSpc>
                <a:spcPct val="94000"/>
              </a:lnSpc>
              <a:spcBef>
                <a:spcPts val="500"/>
              </a:spcBef>
              <a:spcAft>
                <a:spcPts val="200"/>
              </a:spcAft>
              <a:buFont typeface="Franklin Gothic Book" panose="020B0503020102020204" pitchFamily="34" charset="0"/>
              <a:buChar char="■"/>
              <a:defRPr baseline="0">
                <a:solidFill>
                  <a:schemeClr val="tx2"/>
                </a:solidFill>
              </a:defRPr>
            </a:lvl3pPr>
            <a:lvl4pPr marL="1828800" indent="-384048" defTabSz="914400">
              <a:lnSpc>
                <a:spcPct val="94000"/>
              </a:lnSpc>
              <a:spcBef>
                <a:spcPts val="500"/>
              </a:spcBef>
              <a:spcAft>
                <a:spcPts val="200"/>
              </a:spcAft>
              <a:buFont typeface="Franklin Gothic Book" panose="020B0503020102020204" pitchFamily="34" charset="0"/>
              <a:buChar char="–"/>
              <a:defRPr i="1" baseline="0">
                <a:solidFill>
                  <a:schemeClr val="tx2"/>
                </a:solidFill>
              </a:defRPr>
            </a:lvl4pPr>
            <a:lvl5pPr marL="2286000" indent="-384048" defTabSz="914400">
              <a:lnSpc>
                <a:spcPct val="94000"/>
              </a:lnSpc>
              <a:spcBef>
                <a:spcPts val="500"/>
              </a:spcBef>
              <a:spcAft>
                <a:spcPts val="200"/>
              </a:spcAft>
              <a:buFont typeface="Franklin Gothic Book" panose="020B0503020102020204" pitchFamily="34" charset="0"/>
              <a:buChar char="■"/>
              <a:defRPr sz="1600" baseline="0">
                <a:solidFill>
                  <a:schemeClr val="tx2"/>
                </a:solidFill>
              </a:defRPr>
            </a:lvl5pPr>
            <a:lvl6pPr marL="2743200" indent="-384048" defTabSz="914400">
              <a:lnSpc>
                <a:spcPct val="94000"/>
              </a:lnSpc>
              <a:spcBef>
                <a:spcPts val="500"/>
              </a:spcBef>
              <a:spcAft>
                <a:spcPts val="200"/>
              </a:spcAft>
              <a:buFont typeface="Franklin Gothic Book" panose="020B0503020102020204" pitchFamily="34" charset="0"/>
              <a:buChar char="–"/>
              <a:defRPr sz="1600" i="1" baseline="0">
                <a:solidFill>
                  <a:schemeClr val="tx2"/>
                </a:solidFill>
              </a:defRPr>
            </a:lvl6pPr>
            <a:lvl7pPr marL="32004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7pPr>
            <a:lvl8pPr marL="3657600" indent="-384048" defTabSz="914400">
              <a:lnSpc>
                <a:spcPct val="94000"/>
              </a:lnSpc>
              <a:spcBef>
                <a:spcPts val="500"/>
              </a:spcBef>
              <a:spcAft>
                <a:spcPts val="200"/>
              </a:spcAft>
              <a:buFont typeface="Franklin Gothic Book" panose="020B0503020102020204" pitchFamily="34" charset="0"/>
              <a:buChar char="–"/>
              <a:defRPr sz="1400" i="1" baseline="0">
                <a:solidFill>
                  <a:schemeClr val="tx2"/>
                </a:solidFill>
              </a:defRPr>
            </a:lvl8pPr>
            <a:lvl9pPr marL="41148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9pPr>
          </a:lstStyle>
          <a:p>
            <a:r>
              <a:rPr lang="de-AT" dirty="0"/>
              <a:t>Stimmen werden im verschlüsselten Zustand addiert</a:t>
            </a:r>
          </a:p>
          <a:p>
            <a:pPr lvl="1"/>
            <a:r>
              <a:rPr lang="de-AT" dirty="0"/>
              <a:t>Geheimtext enthält das Gesamtergebnis der Wahl</a:t>
            </a:r>
          </a:p>
          <a:p>
            <a:r>
              <a:rPr lang="de-AT" dirty="0"/>
              <a:t>Secret Sharing - privater Schlüssel wird in Teilen erzeugt, wobei nur je ein Teil an eine Partei geht</a:t>
            </a:r>
          </a:p>
          <a:p>
            <a:r>
              <a:rPr lang="de-AT" dirty="0"/>
              <a:t>zusätzliche Überprüfungsmöglichkeiten für den Wähler</a:t>
            </a:r>
          </a:p>
          <a:p>
            <a:pPr lvl="1"/>
            <a:r>
              <a:rPr lang="de-AT" dirty="0"/>
              <a:t>Wähler soll nachvollziehen können, ob die Stimme von der Software korrekt verarbeitet und ins das Ergebnis integriert wurde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 name="Grafik 321"/>
          <p:cNvPicPr/>
          <p:nvPr/>
        </p:nvPicPr>
        <p:blipFill>
          <a:blip r:embed="rId2"/>
          <a:stretch/>
        </p:blipFill>
        <p:spPr>
          <a:xfrm>
            <a:off x="-73440" y="0"/>
            <a:ext cx="12265560" cy="704088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0E1E627-C7B3-4A76-A9AD-BDF7309443AB}"/>
              </a:ext>
            </a:extLst>
          </p:cNvPr>
          <p:cNvSpPr>
            <a:spLocks noGrp="1"/>
          </p:cNvSpPr>
          <p:nvPr>
            <p:ph type="ctrTitle"/>
          </p:nvPr>
        </p:nvSpPr>
        <p:spPr/>
        <p:txBody>
          <a:bodyPr/>
          <a:lstStyle/>
          <a:p>
            <a:r>
              <a:rPr lang="de-AT" dirty="0"/>
              <a:t>Praktischer Teil</a:t>
            </a:r>
          </a:p>
        </p:txBody>
      </p:sp>
      <p:sp>
        <p:nvSpPr>
          <p:cNvPr id="5" name="Untertitel 4">
            <a:extLst>
              <a:ext uri="{FF2B5EF4-FFF2-40B4-BE49-F238E27FC236}">
                <a16:creationId xmlns:a16="http://schemas.microsoft.com/office/drawing/2014/main" id="{F91A473A-97C0-421E-BEB7-8B047E081ABF}"/>
              </a:ext>
            </a:extLst>
          </p:cNvPr>
          <p:cNvSpPr>
            <a:spLocks noGrp="1"/>
          </p:cNvSpPr>
          <p:nvPr>
            <p:ph type="subTitle" idx="1"/>
          </p:nvPr>
        </p:nvSpPr>
        <p:spPr/>
        <p:txBody>
          <a:bodyPr/>
          <a:lstStyle/>
          <a:p>
            <a:r>
              <a:rPr lang="de-AT" dirty="0"/>
              <a:t>E-Voting</a:t>
            </a:r>
          </a:p>
        </p:txBody>
      </p:sp>
    </p:spTree>
    <p:extLst>
      <p:ext uri="{BB962C8B-B14F-4D97-AF65-F5344CB8AC3E}">
        <p14:creationId xmlns:p14="http://schemas.microsoft.com/office/powerpoint/2010/main" val="2869893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1024200" y="585360"/>
            <a:ext cx="9719640" cy="1499400"/>
          </a:xfrm>
          <a:prstGeom prst="rect">
            <a:avLst/>
          </a:prstGeom>
        </p:spPr>
        <p:txBody>
          <a:bodyPr vert="horz" lIns="91440" tIns="45720" rIns="91440" bIns="45720" rtlCol="0" anchor="t">
            <a:normAutofit/>
          </a:bodyPr>
          <a:lstStyle>
            <a:defPPr>
              <a:defRPr lang="en-US"/>
            </a:defPPr>
            <a:lvl1pPr defTabSz="914400">
              <a:lnSpc>
                <a:spcPct val="89000"/>
              </a:lnSpc>
              <a:spcBef>
                <a:spcPct val="0"/>
              </a:spcBef>
              <a:buNone/>
              <a:defRPr sz="4400" baseline="0">
                <a:solidFill>
                  <a:schemeClr val="tx2"/>
                </a:solidFill>
                <a:latin typeface="+mj-lt"/>
                <a:ea typeface="+mj-ea"/>
                <a:cs typeface="+mj-cs"/>
              </a:defRPr>
            </a:lvl1pPr>
          </a:lstStyle>
          <a:p>
            <a:r>
              <a:rPr lang="en-US"/>
              <a:t>E-Voting</a:t>
            </a:r>
          </a:p>
        </p:txBody>
      </p:sp>
      <p:sp>
        <p:nvSpPr>
          <p:cNvPr id="326" name="TextShape 2"/>
          <p:cNvSpPr txBox="1"/>
          <p:nvPr/>
        </p:nvSpPr>
        <p:spPr>
          <a:xfrm>
            <a:off x="1024200" y="2286000"/>
            <a:ext cx="9719640" cy="4023000"/>
          </a:xfrm>
          <a:prstGeom prst="rect">
            <a:avLst/>
          </a:prstGeom>
        </p:spPr>
        <p:txBody>
          <a:bodyPr vert="horz" lIns="91440" tIns="45720" rIns="91440" bIns="45720" rtlCol="0">
            <a:normAutofit/>
          </a:bodyPr>
          <a:lstStyle>
            <a:lvl1pPr marL="384048" indent="-384048" defTabSz="914400">
              <a:lnSpc>
                <a:spcPct val="94000"/>
              </a:lnSpc>
              <a:spcBef>
                <a:spcPts val="1000"/>
              </a:spcBef>
              <a:spcAft>
                <a:spcPts val="200"/>
              </a:spcAft>
              <a:buFont typeface="Franklin Gothic Book" panose="020B0503020102020204" pitchFamily="34" charset="0"/>
              <a:buChar char="■"/>
              <a:defRPr sz="2800" baseline="0">
                <a:solidFill>
                  <a:schemeClr val="tx2"/>
                </a:solidFill>
              </a:defRPr>
            </a:lvl1pPr>
            <a:lvl2pPr marL="914400" lvl="1" indent="-384048" defTabSz="914400">
              <a:lnSpc>
                <a:spcPct val="94000"/>
              </a:lnSpc>
              <a:spcBef>
                <a:spcPts val="500"/>
              </a:spcBef>
              <a:spcAft>
                <a:spcPts val="200"/>
              </a:spcAft>
              <a:buFont typeface="Franklin Gothic Book" panose="020B0503020102020204" pitchFamily="34" charset="0"/>
              <a:buChar char="–"/>
              <a:defRPr sz="2400" i="1" baseline="0">
                <a:solidFill>
                  <a:schemeClr val="tx2"/>
                </a:solidFill>
              </a:defRPr>
            </a:lvl2pPr>
            <a:lvl3pPr marL="1371600" indent="-384048" defTabSz="914400">
              <a:lnSpc>
                <a:spcPct val="94000"/>
              </a:lnSpc>
              <a:spcBef>
                <a:spcPts val="500"/>
              </a:spcBef>
              <a:spcAft>
                <a:spcPts val="200"/>
              </a:spcAft>
              <a:buFont typeface="Franklin Gothic Book" panose="020B0503020102020204" pitchFamily="34" charset="0"/>
              <a:buChar char="■"/>
              <a:defRPr baseline="0">
                <a:solidFill>
                  <a:schemeClr val="tx2"/>
                </a:solidFill>
              </a:defRPr>
            </a:lvl3pPr>
            <a:lvl4pPr marL="1828800" indent="-384048" defTabSz="914400">
              <a:lnSpc>
                <a:spcPct val="94000"/>
              </a:lnSpc>
              <a:spcBef>
                <a:spcPts val="500"/>
              </a:spcBef>
              <a:spcAft>
                <a:spcPts val="200"/>
              </a:spcAft>
              <a:buFont typeface="Franklin Gothic Book" panose="020B0503020102020204" pitchFamily="34" charset="0"/>
              <a:buChar char="–"/>
              <a:defRPr i="1" baseline="0">
                <a:solidFill>
                  <a:schemeClr val="tx2"/>
                </a:solidFill>
              </a:defRPr>
            </a:lvl4pPr>
            <a:lvl5pPr marL="2286000" indent="-384048" defTabSz="914400">
              <a:lnSpc>
                <a:spcPct val="94000"/>
              </a:lnSpc>
              <a:spcBef>
                <a:spcPts val="500"/>
              </a:spcBef>
              <a:spcAft>
                <a:spcPts val="200"/>
              </a:spcAft>
              <a:buFont typeface="Franklin Gothic Book" panose="020B0503020102020204" pitchFamily="34" charset="0"/>
              <a:buChar char="■"/>
              <a:defRPr sz="1600" baseline="0">
                <a:solidFill>
                  <a:schemeClr val="tx2"/>
                </a:solidFill>
              </a:defRPr>
            </a:lvl5pPr>
            <a:lvl6pPr marL="2743200" indent="-384048" defTabSz="914400">
              <a:lnSpc>
                <a:spcPct val="94000"/>
              </a:lnSpc>
              <a:spcBef>
                <a:spcPts val="500"/>
              </a:spcBef>
              <a:spcAft>
                <a:spcPts val="200"/>
              </a:spcAft>
              <a:buFont typeface="Franklin Gothic Book" panose="020B0503020102020204" pitchFamily="34" charset="0"/>
              <a:buChar char="–"/>
              <a:defRPr sz="1600" i="1" baseline="0">
                <a:solidFill>
                  <a:schemeClr val="tx2"/>
                </a:solidFill>
              </a:defRPr>
            </a:lvl6pPr>
            <a:lvl7pPr marL="32004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7pPr>
            <a:lvl8pPr marL="3657600" indent="-384048" defTabSz="914400">
              <a:lnSpc>
                <a:spcPct val="94000"/>
              </a:lnSpc>
              <a:spcBef>
                <a:spcPts val="500"/>
              </a:spcBef>
              <a:spcAft>
                <a:spcPts val="200"/>
              </a:spcAft>
              <a:buFont typeface="Franklin Gothic Book" panose="020B0503020102020204" pitchFamily="34" charset="0"/>
              <a:buChar char="–"/>
              <a:defRPr sz="1400" i="1" baseline="0">
                <a:solidFill>
                  <a:schemeClr val="tx2"/>
                </a:solidFill>
              </a:defRPr>
            </a:lvl8pPr>
            <a:lvl9pPr marL="4114800" indent="-384048" defTabSz="914400">
              <a:lnSpc>
                <a:spcPct val="94000"/>
              </a:lnSpc>
              <a:spcBef>
                <a:spcPts val="500"/>
              </a:spcBef>
              <a:spcAft>
                <a:spcPts val="200"/>
              </a:spcAft>
              <a:buFont typeface="Franklin Gothic Book" panose="020B0503020102020204" pitchFamily="34" charset="0"/>
              <a:buChar char="■"/>
              <a:defRPr sz="1400" baseline="0">
                <a:solidFill>
                  <a:schemeClr val="tx2"/>
                </a:solidFill>
              </a:defRPr>
            </a:lvl9pPr>
          </a:lstStyle>
          <a:p>
            <a:pPr marL="0" indent="0">
              <a:buNone/>
            </a:pPr>
            <a:r>
              <a:rPr lang="en-US" dirty="0"/>
              <a:t>Simulation </a:t>
            </a:r>
            <a:r>
              <a:rPr lang="en-US" dirty="0" err="1"/>
              <a:t>einer</a:t>
            </a:r>
            <a:r>
              <a:rPr lang="en-US" dirty="0"/>
              <a:t> </a:t>
            </a:r>
            <a:r>
              <a:rPr lang="en-US" dirty="0" err="1"/>
              <a:t>Europawahl</a:t>
            </a:r>
            <a:r>
              <a:rPr lang="en-US" dirty="0"/>
              <a:t> – </a:t>
            </a:r>
            <a:r>
              <a:rPr lang="en-US" dirty="0" err="1"/>
              <a:t>Verschlüsselung</a:t>
            </a:r>
            <a:r>
              <a:rPr lang="en-US" dirty="0"/>
              <a:t> </a:t>
            </a:r>
            <a:r>
              <a:rPr lang="en-US" dirty="0" err="1"/>
              <a:t>nach</a:t>
            </a:r>
            <a:r>
              <a:rPr lang="en-US" dirty="0"/>
              <a:t> Paillier</a:t>
            </a:r>
          </a:p>
          <a:p>
            <a:pPr marL="514350" indent="-514350">
              <a:buFont typeface="+mj-lt"/>
              <a:buAutoNum type="arabicPeriod"/>
            </a:pPr>
            <a:r>
              <a:rPr lang="en-US" dirty="0" err="1"/>
              <a:t>Stimmabgabe</a:t>
            </a:r>
            <a:r>
              <a:rPr lang="en-US" dirty="0"/>
              <a:t> (</a:t>
            </a:r>
            <a:r>
              <a:rPr lang="en-US" dirty="0" err="1"/>
              <a:t>Verschlüsselung</a:t>
            </a:r>
            <a:br>
              <a:rPr lang="en-US" dirty="0"/>
            </a:br>
            <a:br>
              <a:rPr lang="en-US" sz="800" dirty="0"/>
            </a:br>
            <a:r>
              <a:rPr lang="en-US" dirty="0"/>
              <a:t>	</a:t>
            </a:r>
            <a:r>
              <a:rPr lang="en-US" dirty="0" err="1"/>
              <a:t>e_vote</a:t>
            </a:r>
            <a:r>
              <a:rPr lang="en-US" dirty="0"/>
              <a:t> = </a:t>
            </a:r>
            <a:r>
              <a:rPr lang="en-US" dirty="0" err="1"/>
              <a:t>crypt.encrypt</a:t>
            </a:r>
            <a:r>
              <a:rPr lang="en-US" dirty="0"/>
              <a:t>(</a:t>
            </a:r>
            <a:r>
              <a:rPr lang="en-US" dirty="0" err="1"/>
              <a:t>puk</a:t>
            </a:r>
            <a:r>
              <a:rPr lang="en-US" dirty="0"/>
              <a:t>, vote)</a:t>
            </a:r>
          </a:p>
          <a:p>
            <a:pPr marL="514350" indent="-514350">
              <a:buFont typeface="+mj-lt"/>
              <a:buAutoNum type="arabicPeriod"/>
            </a:pPr>
            <a:r>
              <a:rPr lang="en-US" dirty="0" err="1"/>
              <a:t>Auszählung</a:t>
            </a:r>
            <a:r>
              <a:rPr lang="en-US" dirty="0"/>
              <a:t> (Addition der </a:t>
            </a:r>
            <a:r>
              <a:rPr lang="en-US" dirty="0" err="1"/>
              <a:t>Stimmen</a:t>
            </a:r>
            <a:r>
              <a:rPr lang="en-US" dirty="0"/>
              <a:t>) </a:t>
            </a:r>
            <a:br>
              <a:rPr lang="en-US" dirty="0"/>
            </a:br>
            <a:br>
              <a:rPr lang="en-US" sz="800" dirty="0"/>
            </a:br>
            <a:r>
              <a:rPr lang="en-US" dirty="0"/>
              <a:t>	c = </a:t>
            </a:r>
            <a:r>
              <a:rPr lang="en-US" dirty="0" err="1"/>
              <a:t>crypt.sum</a:t>
            </a:r>
            <a:r>
              <a:rPr lang="en-US" dirty="0"/>
              <a:t>(</a:t>
            </a:r>
            <a:r>
              <a:rPr lang="en-US" dirty="0" err="1"/>
              <a:t>puk</a:t>
            </a:r>
            <a:r>
              <a:rPr lang="en-US" dirty="0"/>
              <a:t>, c, </a:t>
            </a:r>
            <a:r>
              <a:rPr lang="en-US" dirty="0" err="1"/>
              <a:t>e_vote</a:t>
            </a:r>
            <a:r>
              <a:rPr lang="en-US" dirty="0"/>
              <a:t>)</a:t>
            </a:r>
          </a:p>
          <a:p>
            <a:pPr marL="514350" indent="-514350">
              <a:buFont typeface="+mj-lt"/>
              <a:buAutoNum type="arabicPeriod"/>
            </a:pPr>
            <a:r>
              <a:rPr lang="en-US" dirty="0" err="1"/>
              <a:t>Auswertung</a:t>
            </a:r>
            <a:r>
              <a:rPr lang="en-US" dirty="0"/>
              <a:t> (</a:t>
            </a:r>
            <a:r>
              <a:rPr lang="en-US" dirty="0" err="1"/>
              <a:t>Entschlüsselung</a:t>
            </a:r>
            <a:r>
              <a:rPr lang="en-US" dirty="0"/>
              <a:t>)</a:t>
            </a:r>
            <a:br>
              <a:rPr lang="en-US" dirty="0"/>
            </a:br>
            <a:br>
              <a:rPr lang="en-US" sz="600" dirty="0"/>
            </a:br>
            <a:r>
              <a:rPr lang="en-US" dirty="0"/>
              <a:t>	d = </a:t>
            </a:r>
            <a:r>
              <a:rPr lang="en-US" dirty="0" err="1"/>
              <a:t>crypt.decrypt</a:t>
            </a:r>
            <a:r>
              <a:rPr lang="en-US" dirty="0"/>
              <a:t>(</a:t>
            </a:r>
            <a:r>
              <a:rPr lang="en-US" dirty="0" err="1"/>
              <a:t>prk,puk,c</a:t>
            </a:r>
            <a:r>
              <a:rPr lang="en-US" dirty="0"/>
              <a: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75CFF35-A48D-4275-97A2-11F71A236E2E}"/>
              </a:ext>
            </a:extLst>
          </p:cNvPr>
          <p:cNvPicPr>
            <a:picLocks noChangeAspect="1"/>
          </p:cNvPicPr>
          <p:nvPr/>
        </p:nvPicPr>
        <p:blipFill rotWithShape="1">
          <a:blip r:embed="rId2"/>
          <a:srcRect l="2018" t="724" r="6570" b="24089"/>
          <a:stretch/>
        </p:blipFill>
        <p:spPr>
          <a:xfrm>
            <a:off x="-1" y="0"/>
            <a:ext cx="12192001"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Anwendungen</a:t>
            </a:r>
          </a:p>
        </p:txBody>
      </p:sp>
      <p:sp>
        <p:nvSpPr>
          <p:cNvPr id="8" name="Inhaltsplatzhalter 7"/>
          <p:cNvSpPr>
            <a:spLocks noGrp="1"/>
          </p:cNvSpPr>
          <p:nvPr>
            <p:ph idx="1"/>
          </p:nvPr>
        </p:nvSpPr>
        <p:spPr/>
        <p:txBody>
          <a:bodyPr>
            <a:normAutofit/>
          </a:bodyPr>
          <a:lstStyle/>
          <a:p>
            <a:r>
              <a:rPr lang="de-DE" sz="2800" dirty="0"/>
              <a:t>Cloud Computing</a:t>
            </a:r>
          </a:p>
          <a:p>
            <a:r>
              <a:rPr lang="de-DE" sz="2800" dirty="0"/>
              <a:t>E-Voting</a:t>
            </a:r>
          </a:p>
          <a:p>
            <a:pPr lvl="1"/>
            <a:r>
              <a:rPr lang="de-DE" sz="2400" dirty="0"/>
              <a:t>Unser Praxisteil</a:t>
            </a:r>
          </a:p>
        </p:txBody>
      </p:sp>
      <p:pic>
        <p:nvPicPr>
          <p:cNvPr id="4" name="Inhaltsplatzhalter 2">
            <a:extLst>
              <a:ext uri="{FF2B5EF4-FFF2-40B4-BE49-F238E27FC236}">
                <a16:creationId xmlns:a16="http://schemas.microsoft.com/office/drawing/2014/main" id="{EB530711-5D67-40CD-9483-56B5C5A16AB0}"/>
              </a:ext>
            </a:extLst>
          </p:cNvPr>
          <p:cNvPicPr>
            <a:picLocks noChangeAspect="1"/>
          </p:cNvPicPr>
          <p:nvPr/>
        </p:nvPicPr>
        <p:blipFill rotWithShape="1">
          <a:blip r:embed="rId2">
            <a:clrChange>
              <a:clrFrom>
                <a:srgbClr val="FFFFFD"/>
              </a:clrFrom>
              <a:clrTo>
                <a:srgbClr val="FFFFFD">
                  <a:alpha val="0"/>
                </a:srgbClr>
              </a:clrTo>
            </a:clrChange>
            <a:extLst>
              <a:ext uri="{28A0092B-C50C-407E-A947-70E740481C1C}">
                <a14:useLocalDpi xmlns:a14="http://schemas.microsoft.com/office/drawing/2010/main" val="0"/>
              </a:ext>
            </a:extLst>
          </a:blip>
          <a:srcRect l="9896" t="26093" r="10668" b="36079"/>
          <a:stretch/>
        </p:blipFill>
        <p:spPr>
          <a:xfrm>
            <a:off x="3771900" y="3888528"/>
            <a:ext cx="8305800" cy="2969472"/>
          </a:xfrm>
          <a:prstGeom prst="rect">
            <a:avLst/>
          </a:prstGeom>
        </p:spPr>
      </p:pic>
    </p:spTree>
    <p:extLst>
      <p:ext uri="{BB962C8B-B14F-4D97-AF65-F5344CB8AC3E}">
        <p14:creationId xmlns:p14="http://schemas.microsoft.com/office/powerpoint/2010/main" val="3124161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39DEEEC-5B0B-48A1-8DA8-DCF1C8F542C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4191" t="34804" r="1032" b="3409"/>
          <a:stretch/>
        </p:blipFill>
        <p:spPr>
          <a:xfrm>
            <a:off x="7607300" y="4487806"/>
            <a:ext cx="4584700" cy="2370194"/>
          </a:xfrm>
          <a:prstGeom prst="rect">
            <a:avLst/>
          </a:prstGeom>
        </p:spPr>
      </p:pic>
      <p:sp>
        <p:nvSpPr>
          <p:cNvPr id="2" name="Titel 1">
            <a:extLst>
              <a:ext uri="{FF2B5EF4-FFF2-40B4-BE49-F238E27FC236}">
                <a16:creationId xmlns:a16="http://schemas.microsoft.com/office/drawing/2014/main" id="{6B244CA7-9A45-4C41-A494-FA1D99C28932}"/>
              </a:ext>
            </a:extLst>
          </p:cNvPr>
          <p:cNvSpPr>
            <a:spLocks noGrp="1"/>
          </p:cNvSpPr>
          <p:nvPr>
            <p:ph type="title"/>
          </p:nvPr>
        </p:nvSpPr>
        <p:spPr/>
        <p:txBody>
          <a:bodyPr/>
          <a:lstStyle/>
          <a:p>
            <a:r>
              <a:rPr lang="de-AT" dirty="0"/>
              <a:t>Quellen</a:t>
            </a:r>
          </a:p>
        </p:txBody>
      </p:sp>
      <p:sp>
        <p:nvSpPr>
          <p:cNvPr id="3" name="Inhaltsplatzhalter 2">
            <a:extLst>
              <a:ext uri="{FF2B5EF4-FFF2-40B4-BE49-F238E27FC236}">
                <a16:creationId xmlns:a16="http://schemas.microsoft.com/office/drawing/2014/main" id="{09FE0858-904F-4521-9DFE-FF860AD8210C}"/>
              </a:ext>
            </a:extLst>
          </p:cNvPr>
          <p:cNvSpPr>
            <a:spLocks noGrp="1"/>
          </p:cNvSpPr>
          <p:nvPr>
            <p:ph idx="1"/>
          </p:nvPr>
        </p:nvSpPr>
        <p:spPr>
          <a:xfrm>
            <a:off x="1024128" y="1955800"/>
            <a:ext cx="9720073" cy="4353560"/>
          </a:xfrm>
        </p:spPr>
        <p:txBody>
          <a:bodyPr>
            <a:normAutofit fontScale="92500" lnSpcReduction="20000"/>
          </a:bodyPr>
          <a:lstStyle/>
          <a:p>
            <a:pPr lvl="1"/>
            <a:r>
              <a:rPr lang="de-AT" dirty="0"/>
              <a:t>Homomorphe Verschlüsselung für Cloud-Datenbanken</a:t>
            </a:r>
            <a:r>
              <a:rPr lang="de-DE" dirty="0"/>
              <a:t>, H. </a:t>
            </a:r>
            <a:r>
              <a:rPr lang="de-DE" dirty="0" err="1"/>
              <a:t>Langweg</a:t>
            </a:r>
            <a:r>
              <a:rPr lang="de-DE" dirty="0"/>
              <a:t>, M. Meier, B.C. Witt, D. Reinhardt (Hrsg.): Sicherheit 2018, </a:t>
            </a:r>
            <a:r>
              <a:rPr lang="de-DE" dirty="0" err="1"/>
              <a:t>Lecture</a:t>
            </a:r>
            <a:r>
              <a:rPr lang="de-DE" dirty="0"/>
              <a:t> Notes in </a:t>
            </a:r>
            <a:r>
              <a:rPr lang="de-DE" dirty="0" err="1"/>
              <a:t>Informatics</a:t>
            </a:r>
            <a:r>
              <a:rPr lang="de-DE" dirty="0"/>
              <a:t> (LNI), Gesellschaft für Informatik, Bonn 2018</a:t>
            </a:r>
            <a:endParaRPr lang="de-AT" dirty="0"/>
          </a:p>
          <a:p>
            <a:pPr lvl="1"/>
            <a:r>
              <a:rPr lang="de-DE" dirty="0"/>
              <a:t>Dr. Michael Brenner, Rechnen mit sieben Siegeln, Verschlüsselt rechnen mit homomorpher Verschlüsselung, 6/2016, S. 176</a:t>
            </a:r>
          </a:p>
          <a:p>
            <a:pPr lvl="1"/>
            <a:r>
              <a:rPr lang="en-US" dirty="0" err="1"/>
              <a:t>Budurushi</a:t>
            </a:r>
            <a:r>
              <a:rPr lang="en-US" dirty="0"/>
              <a:t> et al., Pretty Understandable Democracy – A Secure and Understandable Internet Voting Scheme, International Conference on Availability, Reliability and security 2013, S.198</a:t>
            </a:r>
          </a:p>
          <a:p>
            <a:pPr lvl="1"/>
            <a:r>
              <a:rPr lang="en-US" dirty="0"/>
              <a:t>Fully Homomorphic Encryption, Implementation Progresses and Challenges</a:t>
            </a:r>
            <a:br>
              <a:rPr lang="de-DE" dirty="0"/>
            </a:br>
            <a:r>
              <a:rPr lang="de-DE" dirty="0"/>
              <a:t>Caroline Fontaine, FIC 2019, Lille</a:t>
            </a:r>
          </a:p>
          <a:p>
            <a:pPr lvl="1"/>
            <a:r>
              <a:rPr lang="en-US" dirty="0"/>
              <a:t>New Fully Homomorphic Encryption Scheme Based on Multistage Partial Homomorphic Encryption Applied in Cloud Computing, Z.M. </a:t>
            </a:r>
            <a:r>
              <a:rPr lang="en-US" dirty="0" err="1"/>
              <a:t>Hikmat</a:t>
            </a:r>
            <a:r>
              <a:rPr lang="en-US" dirty="0"/>
              <a:t>, M. I. </a:t>
            </a:r>
            <a:r>
              <a:rPr lang="en-US" dirty="0" err="1"/>
              <a:t>Khalel</a:t>
            </a:r>
            <a:r>
              <a:rPr lang="en-US" dirty="0"/>
              <a:t>, 11/2018, IEEE</a:t>
            </a:r>
          </a:p>
          <a:p>
            <a:pPr lvl="1"/>
            <a:r>
              <a:rPr lang="en-US" dirty="0"/>
              <a:t>Performance Analysis of Goldwasser-Micali Cryptosystem, R. Shruthi, P. Sumana, A.K. </a:t>
            </a:r>
            <a:r>
              <a:rPr lang="en-US" dirty="0" err="1"/>
              <a:t>Koundinya</a:t>
            </a:r>
            <a:r>
              <a:rPr lang="en-US" dirty="0"/>
              <a:t> 7/2017</a:t>
            </a:r>
          </a:p>
          <a:p>
            <a:pPr lvl="1"/>
            <a:r>
              <a:rPr lang="de-AT" dirty="0" err="1"/>
              <a:t>Probabilistic</a:t>
            </a:r>
            <a:r>
              <a:rPr lang="de-AT" dirty="0"/>
              <a:t> </a:t>
            </a:r>
            <a:r>
              <a:rPr lang="de-AT" dirty="0" err="1"/>
              <a:t>encryption</a:t>
            </a:r>
            <a:r>
              <a:rPr lang="de-AT" dirty="0"/>
              <a:t>, S. Goldwasser, S. Micali, 1984</a:t>
            </a:r>
          </a:p>
          <a:p>
            <a:pPr lvl="1"/>
            <a:endParaRPr lang="de-AT" dirty="0"/>
          </a:p>
          <a:p>
            <a:pPr lvl="1"/>
            <a:endParaRPr lang="en-US" dirty="0"/>
          </a:p>
        </p:txBody>
      </p:sp>
    </p:spTree>
    <p:extLst>
      <p:ext uri="{BB962C8B-B14F-4D97-AF65-F5344CB8AC3E}">
        <p14:creationId xmlns:p14="http://schemas.microsoft.com/office/powerpoint/2010/main" val="421804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Gruppe</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DE" sz="2400" dirty="0"/>
                  <a:t>Eine Gruppe ist ein Paar </a:t>
                </a:r>
                <a14:m>
                  <m:oMath xmlns:m="http://schemas.openxmlformats.org/officeDocument/2006/math">
                    <m:r>
                      <a:rPr lang="de-AT" sz="2400" b="0" i="1" smtClean="0">
                        <a:latin typeface="Cambria Math" panose="02040503050406030204" pitchFamily="18" charset="0"/>
                      </a:rPr>
                      <m:t>(</m:t>
                    </m:r>
                    <m:r>
                      <a:rPr lang="de-AT" sz="2400" b="0" i="1" smtClean="0">
                        <a:latin typeface="Cambria Math" panose="02040503050406030204" pitchFamily="18" charset="0"/>
                      </a:rPr>
                      <m:t>𝐺</m:t>
                    </m:r>
                    <m:r>
                      <a:rPr lang="de-AT" sz="2400" b="0" i="1" smtClean="0">
                        <a:latin typeface="Cambria Math" panose="02040503050406030204" pitchFamily="18" charset="0"/>
                      </a:rPr>
                      <m:t>, ∘)</m:t>
                    </m:r>
                  </m:oMath>
                </a14:m>
                <a:r>
                  <a:rPr lang="de-DE" sz="2400" dirty="0"/>
                  <a:t>. </a:t>
                </a:r>
                <a14:m>
                  <m:oMath xmlns:m="http://schemas.openxmlformats.org/officeDocument/2006/math">
                    <m:r>
                      <a:rPr lang="de-AT" sz="2400" i="1">
                        <a:latin typeface="Cambria Math" panose="02040503050406030204" pitchFamily="18" charset="0"/>
                      </a:rPr>
                      <m:t>𝐺</m:t>
                    </m:r>
                  </m:oMath>
                </a14:m>
                <a:r>
                  <a:rPr lang="de-DE" sz="2400" dirty="0"/>
                  <a:t> ist eine Menge und </a:t>
                </a:r>
                <a14:m>
                  <m:oMath xmlns:m="http://schemas.openxmlformats.org/officeDocument/2006/math">
                    <m:r>
                      <a:rPr lang="de-AT" sz="2400" i="1">
                        <a:latin typeface="Cambria Math" panose="02040503050406030204" pitchFamily="18" charset="0"/>
                      </a:rPr>
                      <m:t>∘</m:t>
                    </m:r>
                  </m:oMath>
                </a14:m>
                <a:r>
                  <a:rPr lang="de-DE" sz="2400" dirty="0"/>
                  <a:t> eine zweistellige Verknüpfung </a:t>
                </a:r>
                <a14:m>
                  <m:oMath xmlns:m="http://schemas.openxmlformats.org/officeDocument/2006/math">
                    <m:r>
                      <a:rPr lang="de-AT" sz="2400" i="1">
                        <a:latin typeface="Cambria Math" panose="02040503050406030204" pitchFamily="18" charset="0"/>
                      </a:rPr>
                      <m:t>∘</m:t>
                    </m:r>
                    <m:r>
                      <a:rPr lang="de-AT" sz="2400" b="0" i="1" smtClean="0">
                        <a:latin typeface="Cambria Math" panose="02040503050406030204" pitchFamily="18" charset="0"/>
                      </a:rPr>
                      <m:t>:</m:t>
                    </m:r>
                    <m:r>
                      <a:rPr lang="de-AT" sz="2400" b="0" i="1" smtClean="0">
                        <a:latin typeface="Cambria Math" panose="02040503050406030204" pitchFamily="18" charset="0"/>
                      </a:rPr>
                      <m:t>𝐺</m:t>
                    </m:r>
                    <m:r>
                      <a:rPr lang="de-AT" sz="2400" b="0" i="1" smtClean="0">
                        <a:latin typeface="Cambria Math" panose="02040503050406030204" pitchFamily="18" charset="0"/>
                      </a:rPr>
                      <m:t> ×</m:t>
                    </m:r>
                    <m:r>
                      <a:rPr lang="de-AT" sz="2400" b="0" i="1" smtClean="0">
                        <a:latin typeface="Cambria Math" panose="02040503050406030204" pitchFamily="18" charset="0"/>
                        <a:ea typeface="Cambria Math" panose="02040503050406030204" pitchFamily="18" charset="0"/>
                      </a:rPr>
                      <m:t>𝐺</m:t>
                    </m:r>
                    <m:r>
                      <a:rPr lang="de-AT" sz="2400" b="0" i="1" smtClean="0">
                        <a:latin typeface="Cambria Math" panose="02040503050406030204" pitchFamily="18" charset="0"/>
                        <a:ea typeface="Cambria Math" panose="02040503050406030204" pitchFamily="18" charset="0"/>
                      </a:rPr>
                      <m:t>→</m:t>
                    </m:r>
                    <m:r>
                      <a:rPr lang="de-AT" sz="2400" b="0" i="1" smtClean="0">
                        <a:latin typeface="Cambria Math" panose="02040503050406030204" pitchFamily="18" charset="0"/>
                        <a:ea typeface="Cambria Math" panose="02040503050406030204" pitchFamily="18" charset="0"/>
                      </a:rPr>
                      <m:t>𝐺</m:t>
                    </m:r>
                  </m:oMath>
                </a14:m>
                <a:r>
                  <a:rPr lang="de-DE" sz="2400" dirty="0"/>
                  <a:t> und </a:t>
                </a:r>
                <a14:m>
                  <m:oMath xmlns:m="http://schemas.openxmlformats.org/officeDocument/2006/math">
                    <m:d>
                      <m:dPr>
                        <m:ctrlPr>
                          <a:rPr lang="de-AT" sz="2400" b="0" i="1" smtClean="0">
                            <a:latin typeface="Cambria Math" panose="02040503050406030204" pitchFamily="18" charset="0"/>
                          </a:rPr>
                        </m:ctrlPr>
                      </m:dPr>
                      <m:e>
                        <m:r>
                          <a:rPr lang="de-AT" sz="2400" b="0" i="1" smtClean="0">
                            <a:latin typeface="Cambria Math" panose="02040503050406030204" pitchFamily="18" charset="0"/>
                          </a:rPr>
                          <m:t>𝑎</m:t>
                        </m:r>
                        <m:r>
                          <a:rPr lang="de-AT" sz="2400" b="0" i="1" smtClean="0">
                            <a:latin typeface="Cambria Math" panose="02040503050406030204" pitchFamily="18" charset="0"/>
                          </a:rPr>
                          <m:t>,</m:t>
                        </m:r>
                        <m:r>
                          <a:rPr lang="de-AT" sz="2400" b="0" i="1" smtClean="0">
                            <a:latin typeface="Cambria Math" panose="02040503050406030204" pitchFamily="18" charset="0"/>
                          </a:rPr>
                          <m:t>𝑏</m:t>
                        </m:r>
                      </m:e>
                    </m:d>
                    <m:r>
                      <a:rPr lang="de-AT" sz="2400" b="0" i="1" smtClean="0">
                        <a:latin typeface="Cambria Math" panose="02040503050406030204" pitchFamily="18" charset="0"/>
                        <a:ea typeface="Cambria Math" panose="02040503050406030204" pitchFamily="18" charset="0"/>
                      </a:rPr>
                      <m:t>↦</m:t>
                    </m:r>
                    <m:r>
                      <a:rPr lang="de-AT" sz="2400" b="0" i="1" smtClean="0">
                        <a:latin typeface="Cambria Math" panose="02040503050406030204" pitchFamily="18" charset="0"/>
                        <a:ea typeface="Cambria Math" panose="02040503050406030204" pitchFamily="18" charset="0"/>
                      </a:rPr>
                      <m:t>𝑎</m:t>
                    </m:r>
                    <m:r>
                      <a:rPr lang="de-AT" sz="2400" i="1">
                        <a:latin typeface="Cambria Math" panose="02040503050406030204" pitchFamily="18" charset="0"/>
                      </a:rPr>
                      <m:t>∘</m:t>
                    </m:r>
                    <m:r>
                      <a:rPr lang="de-AT" sz="2400" b="0" i="1" smtClean="0">
                        <a:latin typeface="Cambria Math" panose="02040503050406030204" pitchFamily="18" charset="0"/>
                      </a:rPr>
                      <m:t>𝑏</m:t>
                    </m:r>
                  </m:oMath>
                </a14:m>
                <a:r>
                  <a:rPr lang="de-DE" sz="2400" dirty="0"/>
                  <a:t>.</a:t>
                </a:r>
              </a:p>
              <a:p>
                <a:r>
                  <a:rPr lang="de-DE" sz="2400" dirty="0"/>
                  <a:t>mit den folgenden Eigenschaften:</a:t>
                </a:r>
              </a:p>
              <a:p>
                <a:pPr lvl="1">
                  <a:tabLst>
                    <a:tab pos="3225800" algn="l"/>
                  </a:tabLst>
                </a:pPr>
                <a:r>
                  <a:rPr lang="de-DE" sz="2000" dirty="0"/>
                  <a:t>Assoziativität	</a:t>
                </a:r>
                <a14:m>
                  <m:oMath xmlns:m="http://schemas.openxmlformats.org/officeDocument/2006/math">
                    <m:r>
                      <a:rPr lang="de-AT" sz="200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 </m:t>
                    </m:r>
                    <m:r>
                      <a:rPr lang="de-AT" sz="2000" b="0" i="1" smtClean="0">
                        <a:latin typeface="Cambria Math" panose="02040503050406030204" pitchFamily="18" charset="0"/>
                        <a:ea typeface="Cambria Math" panose="02040503050406030204" pitchFamily="18" charset="0"/>
                      </a:rPr>
                      <m:t>𝑎</m:t>
                    </m:r>
                    <m:r>
                      <a:rPr lang="de-AT" sz="2000" b="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𝑏</m:t>
                    </m:r>
                    <m:r>
                      <a:rPr lang="de-AT" sz="2000" b="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𝑐</m:t>
                    </m:r>
                    <m:r>
                      <a:rPr lang="de-AT" sz="2000" b="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𝐺</m:t>
                    </m:r>
                    <m:r>
                      <a:rPr lang="de-AT" sz="2000" b="0" i="1" smtClean="0">
                        <a:latin typeface="Cambria Math" panose="02040503050406030204" pitchFamily="18" charset="0"/>
                        <a:ea typeface="Cambria Math" panose="02040503050406030204" pitchFamily="18" charset="0"/>
                      </a:rPr>
                      <m:t> :</m:t>
                    </m:r>
                    <m:d>
                      <m:dPr>
                        <m:ctrlPr>
                          <a:rPr lang="de-AT" sz="2000" b="0" i="1" smtClean="0">
                            <a:latin typeface="Cambria Math" panose="02040503050406030204" pitchFamily="18" charset="0"/>
                            <a:ea typeface="Cambria Math" panose="02040503050406030204" pitchFamily="18" charset="0"/>
                          </a:rPr>
                        </m:ctrlPr>
                      </m:dPr>
                      <m:e>
                        <m:r>
                          <a:rPr lang="de-AT" sz="2000" b="0" i="1" smtClean="0">
                            <a:latin typeface="Cambria Math" panose="02040503050406030204" pitchFamily="18" charset="0"/>
                            <a:ea typeface="Cambria Math" panose="02040503050406030204" pitchFamily="18" charset="0"/>
                          </a:rPr>
                          <m:t>𝑎</m:t>
                        </m:r>
                        <m:r>
                          <a:rPr lang="de-AT" sz="2000" b="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𝑏</m:t>
                        </m:r>
                      </m:e>
                    </m:d>
                    <m:r>
                      <a:rPr lang="de-AT" sz="2000" b="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𝑐</m:t>
                    </m:r>
                    <m:r>
                      <a:rPr lang="de-AT" sz="2000" b="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𝑎</m:t>
                    </m:r>
                    <m:r>
                      <a:rPr lang="de-AT" sz="2000" b="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𝑏</m:t>
                    </m:r>
                    <m:r>
                      <a:rPr lang="de-AT" sz="2000" b="0" i="1" smtClean="0">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𝑐</m:t>
                    </m:r>
                    <m:r>
                      <a:rPr lang="de-AT" sz="2000" b="0" i="1" smtClean="0">
                        <a:latin typeface="Cambria Math" panose="02040503050406030204" pitchFamily="18" charset="0"/>
                        <a:ea typeface="Cambria Math" panose="02040503050406030204" pitchFamily="18" charset="0"/>
                      </a:rPr>
                      <m:t>)</m:t>
                    </m:r>
                  </m:oMath>
                </a14:m>
                <a:endParaRPr lang="de-AT" sz="2000" b="0" dirty="0">
                  <a:ea typeface="Cambria Math" panose="02040503050406030204" pitchFamily="18" charset="0"/>
                </a:endParaRPr>
              </a:p>
              <a:p>
                <a:pPr lvl="1">
                  <a:tabLst>
                    <a:tab pos="3225800" algn="l"/>
                  </a:tabLst>
                </a:pPr>
                <a:r>
                  <a:rPr lang="de-DE" sz="2000" dirty="0"/>
                  <a:t>neutrales Element:	</a:t>
                </a:r>
                <a14:m>
                  <m:oMath xmlns:m="http://schemas.openxmlformats.org/officeDocument/2006/math">
                    <m:r>
                      <a:rPr lang="de-AT" sz="2000" i="1">
                        <a:latin typeface="Cambria Math" panose="02040503050406030204" pitchFamily="18" charset="0"/>
                        <a:ea typeface="Cambria Math" panose="02040503050406030204" pitchFamily="18" charset="0"/>
                      </a:rPr>
                      <m:t>∃ </m:t>
                    </m:r>
                    <m:r>
                      <a:rPr lang="de-AT" sz="2000" b="0" i="1" smtClean="0">
                        <a:latin typeface="Cambria Math" panose="02040503050406030204" pitchFamily="18" charset="0"/>
                        <a:ea typeface="Cambria Math" panose="02040503050406030204" pitchFamily="18" charset="0"/>
                      </a:rPr>
                      <m:t>𝑒</m:t>
                    </m:r>
                    <m:r>
                      <a:rPr lang="de-AT" sz="2000" i="1">
                        <a:latin typeface="Cambria Math" panose="02040503050406030204" pitchFamily="18" charset="0"/>
                        <a:ea typeface="Cambria Math" panose="02040503050406030204" pitchFamily="18" charset="0"/>
                      </a:rPr>
                      <m:t>∈</m:t>
                    </m:r>
                    <m:r>
                      <a:rPr lang="de-AT" sz="2000" i="1">
                        <a:latin typeface="Cambria Math" panose="02040503050406030204" pitchFamily="18" charset="0"/>
                        <a:ea typeface="Cambria Math" panose="02040503050406030204" pitchFamily="18" charset="0"/>
                      </a:rPr>
                      <m:t>𝐺</m:t>
                    </m:r>
                    <m:r>
                      <a:rPr lang="de-AT" sz="2000" b="0" i="1" smtClean="0">
                        <a:latin typeface="Cambria Math" panose="02040503050406030204" pitchFamily="18" charset="0"/>
                        <a:ea typeface="Cambria Math" panose="02040503050406030204" pitchFamily="18" charset="0"/>
                      </a:rPr>
                      <m:t> </m:t>
                    </m:r>
                    <m:r>
                      <a:rPr lang="de-AT" sz="2000" i="1">
                        <a:latin typeface="Cambria Math" panose="02040503050406030204" pitchFamily="18" charset="0"/>
                        <a:ea typeface="Cambria Math" panose="02040503050406030204" pitchFamily="18" charset="0"/>
                      </a:rPr>
                      <m:t>∀</m:t>
                    </m:r>
                    <m:r>
                      <a:rPr lang="de-AT" sz="2000" i="1">
                        <a:latin typeface="Cambria Math" panose="02040503050406030204" pitchFamily="18" charset="0"/>
                        <a:ea typeface="Cambria Math" panose="02040503050406030204" pitchFamily="18" charset="0"/>
                      </a:rPr>
                      <m:t>𝑎</m:t>
                    </m:r>
                    <m:r>
                      <a:rPr lang="de-AT" sz="2000" i="1" smtClean="0">
                        <a:latin typeface="Cambria Math" panose="02040503050406030204" pitchFamily="18" charset="0"/>
                        <a:ea typeface="Cambria Math" panose="02040503050406030204" pitchFamily="18" charset="0"/>
                      </a:rPr>
                      <m:t>∈</m:t>
                    </m:r>
                    <m:r>
                      <a:rPr lang="de-AT" sz="2000" i="1">
                        <a:latin typeface="Cambria Math" panose="02040503050406030204" pitchFamily="18" charset="0"/>
                        <a:ea typeface="Cambria Math" panose="02040503050406030204" pitchFamily="18" charset="0"/>
                      </a:rPr>
                      <m:t>𝐺</m:t>
                    </m:r>
                    <m:r>
                      <a:rPr lang="de-AT" sz="2000" i="1">
                        <a:latin typeface="Cambria Math" panose="02040503050406030204" pitchFamily="18" charset="0"/>
                        <a:ea typeface="Cambria Math" panose="02040503050406030204" pitchFamily="18" charset="0"/>
                      </a:rPr>
                      <m:t> :</m:t>
                    </m:r>
                    <m:r>
                      <a:rPr lang="de-AT" sz="2000" i="1">
                        <a:latin typeface="Cambria Math" panose="02040503050406030204" pitchFamily="18" charset="0"/>
                        <a:ea typeface="Cambria Math" panose="02040503050406030204" pitchFamily="18" charset="0"/>
                      </a:rPr>
                      <m:t>𝑎</m:t>
                    </m:r>
                    <m:r>
                      <a:rPr lang="de-AT" sz="2000" i="1">
                        <a:latin typeface="Cambria Math" panose="02040503050406030204" pitchFamily="18" charset="0"/>
                      </a:rPr>
                      <m:t>∘</m:t>
                    </m:r>
                    <m:r>
                      <a:rPr lang="de-AT" sz="2000" i="1">
                        <a:latin typeface="Cambria Math" panose="02040503050406030204" pitchFamily="18" charset="0"/>
                      </a:rPr>
                      <m:t>𝑒</m:t>
                    </m:r>
                    <m:r>
                      <a:rPr lang="de-AT" sz="2000" b="0" i="0" smtClean="0">
                        <a:latin typeface="Cambria Math" panose="02040503050406030204" pitchFamily="18" charset="0"/>
                      </a:rPr>
                      <m:t>=</m:t>
                    </m:r>
                    <m:r>
                      <a:rPr lang="de-AT" sz="2000" b="0" i="1" smtClean="0">
                        <a:latin typeface="Cambria Math" panose="02040503050406030204" pitchFamily="18" charset="0"/>
                      </a:rPr>
                      <m:t>𝑒</m:t>
                    </m:r>
                    <m:r>
                      <a:rPr lang="de-AT" sz="2000" i="1">
                        <a:latin typeface="Cambria Math" panose="02040503050406030204" pitchFamily="18" charset="0"/>
                      </a:rPr>
                      <m:t>∘</m:t>
                    </m:r>
                    <m:r>
                      <a:rPr lang="de-AT" sz="2000" b="0" i="1" smtClean="0">
                        <a:latin typeface="Cambria Math" panose="02040503050406030204" pitchFamily="18" charset="0"/>
                      </a:rPr>
                      <m:t>𝑎</m:t>
                    </m:r>
                    <m:r>
                      <a:rPr lang="de-AT" sz="2000" b="0" i="1" smtClean="0">
                        <a:latin typeface="Cambria Math" panose="02040503050406030204" pitchFamily="18" charset="0"/>
                      </a:rPr>
                      <m:t>=</m:t>
                    </m:r>
                    <m:r>
                      <a:rPr lang="de-AT" sz="2000" b="0" i="1" smtClean="0">
                        <a:latin typeface="Cambria Math" panose="02040503050406030204" pitchFamily="18" charset="0"/>
                      </a:rPr>
                      <m:t>𝑎</m:t>
                    </m:r>
                  </m:oMath>
                </a14:m>
                <a:endParaRPr lang="de-DE" sz="2000" dirty="0"/>
              </a:p>
              <a:p>
                <a:pPr lvl="1">
                  <a:tabLst>
                    <a:tab pos="3225800" algn="l"/>
                  </a:tabLst>
                </a:pPr>
                <a:r>
                  <a:rPr lang="de-DE" sz="2000" dirty="0"/>
                  <a:t>inverses Element:	</a:t>
                </a:r>
                <a14:m>
                  <m:oMath xmlns:m="http://schemas.openxmlformats.org/officeDocument/2006/math">
                    <m:r>
                      <a:rPr lang="de-AT" sz="2000" i="1">
                        <a:latin typeface="Cambria Math" panose="02040503050406030204" pitchFamily="18" charset="0"/>
                        <a:ea typeface="Cambria Math" panose="02040503050406030204" pitchFamily="18" charset="0"/>
                      </a:rPr>
                      <m:t>∀</m:t>
                    </m:r>
                    <m:r>
                      <a:rPr lang="de-AT" sz="2000" i="1">
                        <a:latin typeface="Cambria Math" panose="02040503050406030204" pitchFamily="18" charset="0"/>
                        <a:ea typeface="Cambria Math" panose="02040503050406030204" pitchFamily="18" charset="0"/>
                      </a:rPr>
                      <m:t>𝑎</m:t>
                    </m:r>
                    <m:r>
                      <a:rPr lang="de-AT" sz="2000" i="1">
                        <a:latin typeface="Cambria Math" panose="02040503050406030204" pitchFamily="18" charset="0"/>
                        <a:ea typeface="Cambria Math" panose="02040503050406030204" pitchFamily="18" charset="0"/>
                      </a:rPr>
                      <m:t>∈</m:t>
                    </m:r>
                    <m:r>
                      <a:rPr lang="de-AT" sz="2000" i="1">
                        <a:latin typeface="Cambria Math" panose="02040503050406030204" pitchFamily="18" charset="0"/>
                        <a:ea typeface="Cambria Math" panose="02040503050406030204" pitchFamily="18" charset="0"/>
                      </a:rPr>
                      <m:t>𝐺</m:t>
                    </m:r>
                    <m:r>
                      <a:rPr lang="de-AT" sz="2000" i="1">
                        <a:latin typeface="Cambria Math" panose="02040503050406030204" pitchFamily="18" charset="0"/>
                        <a:ea typeface="Cambria Math" panose="02040503050406030204" pitchFamily="18" charset="0"/>
                      </a:rPr>
                      <m:t> ∃ </m:t>
                    </m:r>
                    <m:sSup>
                      <m:sSupPr>
                        <m:ctrlPr>
                          <a:rPr lang="de-AT" sz="2000" b="0" i="1" smtClean="0">
                            <a:latin typeface="Cambria Math" panose="02040503050406030204" pitchFamily="18" charset="0"/>
                            <a:ea typeface="Cambria Math" panose="02040503050406030204" pitchFamily="18" charset="0"/>
                          </a:rPr>
                        </m:ctrlPr>
                      </m:sSupPr>
                      <m:e>
                        <m:r>
                          <a:rPr lang="de-AT" sz="2000" b="0" i="1" smtClean="0">
                            <a:latin typeface="Cambria Math" panose="02040503050406030204" pitchFamily="18" charset="0"/>
                            <a:ea typeface="Cambria Math" panose="02040503050406030204" pitchFamily="18" charset="0"/>
                          </a:rPr>
                          <m:t>𝑎</m:t>
                        </m:r>
                      </m:e>
                      <m:sup>
                        <m:r>
                          <a:rPr lang="de-AT" sz="2000" b="0" i="1" smtClean="0">
                            <a:latin typeface="Cambria Math" panose="02040503050406030204" pitchFamily="18" charset="0"/>
                            <a:ea typeface="Cambria Math" panose="02040503050406030204" pitchFamily="18" charset="0"/>
                          </a:rPr>
                          <m:t>−1</m:t>
                        </m:r>
                      </m:sup>
                    </m:sSup>
                    <m:r>
                      <a:rPr lang="de-AT" sz="2000" i="1">
                        <a:latin typeface="Cambria Math" panose="02040503050406030204" pitchFamily="18" charset="0"/>
                        <a:ea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𝐺</m:t>
                    </m:r>
                    <m:r>
                      <a:rPr lang="de-AT" sz="2000" b="0" i="1" smtClean="0">
                        <a:latin typeface="Cambria Math" panose="02040503050406030204" pitchFamily="18" charset="0"/>
                        <a:ea typeface="Cambria Math" panose="02040503050406030204" pitchFamily="18" charset="0"/>
                      </a:rPr>
                      <m:t> :</m:t>
                    </m:r>
                    <m:r>
                      <a:rPr lang="de-AT" sz="2000" i="1">
                        <a:latin typeface="Cambria Math" panose="02040503050406030204" pitchFamily="18" charset="0"/>
                        <a:ea typeface="Cambria Math" panose="02040503050406030204" pitchFamily="18" charset="0"/>
                      </a:rPr>
                      <m:t>𝑎</m:t>
                    </m:r>
                    <m:r>
                      <a:rPr lang="de-AT" sz="2000" i="1" smtClean="0">
                        <a:latin typeface="Cambria Math" panose="02040503050406030204" pitchFamily="18" charset="0"/>
                      </a:rPr>
                      <m:t>∘</m:t>
                    </m:r>
                    <m:sSup>
                      <m:sSupPr>
                        <m:ctrlPr>
                          <a:rPr lang="de-AT" sz="2000" i="1">
                            <a:latin typeface="Cambria Math" panose="02040503050406030204" pitchFamily="18" charset="0"/>
                            <a:ea typeface="Cambria Math" panose="02040503050406030204" pitchFamily="18" charset="0"/>
                          </a:rPr>
                        </m:ctrlPr>
                      </m:sSupPr>
                      <m:e>
                        <m:r>
                          <a:rPr lang="de-AT" sz="2000" i="1">
                            <a:latin typeface="Cambria Math" panose="02040503050406030204" pitchFamily="18" charset="0"/>
                            <a:ea typeface="Cambria Math" panose="02040503050406030204" pitchFamily="18" charset="0"/>
                          </a:rPr>
                          <m:t>𝑎</m:t>
                        </m:r>
                      </m:e>
                      <m:sup>
                        <m:r>
                          <a:rPr lang="de-AT" sz="2000" i="1">
                            <a:latin typeface="Cambria Math" panose="02040503050406030204" pitchFamily="18" charset="0"/>
                            <a:ea typeface="Cambria Math" panose="02040503050406030204" pitchFamily="18" charset="0"/>
                          </a:rPr>
                          <m:t>−1</m:t>
                        </m:r>
                      </m:sup>
                    </m:sSup>
                    <m:r>
                      <a:rPr lang="de-AT" sz="2000">
                        <a:latin typeface="Cambria Math" panose="02040503050406030204" pitchFamily="18" charset="0"/>
                      </a:rPr>
                      <m:t>=</m:t>
                    </m:r>
                    <m:sSup>
                      <m:sSupPr>
                        <m:ctrlPr>
                          <a:rPr lang="de-AT" sz="2000" b="0" i="1" smtClean="0">
                            <a:latin typeface="Cambria Math" panose="02040503050406030204" pitchFamily="18" charset="0"/>
                            <a:ea typeface="Cambria Math" panose="02040503050406030204" pitchFamily="18" charset="0"/>
                          </a:rPr>
                        </m:ctrlPr>
                      </m:sSupPr>
                      <m:e>
                        <m:r>
                          <a:rPr lang="de-AT" sz="2000" i="1">
                            <a:latin typeface="Cambria Math" panose="02040503050406030204" pitchFamily="18" charset="0"/>
                            <a:ea typeface="Cambria Math" panose="02040503050406030204" pitchFamily="18" charset="0"/>
                          </a:rPr>
                          <m:t>𝑎</m:t>
                        </m:r>
                      </m:e>
                      <m:sup>
                        <m:r>
                          <a:rPr lang="de-AT" sz="2000" b="0" i="1" smtClean="0">
                            <a:latin typeface="Cambria Math" panose="02040503050406030204" pitchFamily="18" charset="0"/>
                            <a:ea typeface="Cambria Math" panose="02040503050406030204" pitchFamily="18" charset="0"/>
                          </a:rPr>
                          <m:t>−1</m:t>
                        </m:r>
                      </m:sup>
                    </m:sSup>
                    <m:r>
                      <a:rPr lang="de-AT" sz="2000" i="1">
                        <a:latin typeface="Cambria Math" panose="02040503050406030204" pitchFamily="18" charset="0"/>
                      </a:rPr>
                      <m:t>∘</m:t>
                    </m:r>
                    <m:r>
                      <a:rPr lang="de-AT" sz="2000" b="0" i="1" smtClean="0">
                        <a:latin typeface="Cambria Math" panose="02040503050406030204" pitchFamily="18" charset="0"/>
                        <a:ea typeface="Cambria Math" panose="02040503050406030204" pitchFamily="18" charset="0"/>
                      </a:rPr>
                      <m:t>𝑎</m:t>
                    </m:r>
                    <m:r>
                      <a:rPr lang="de-AT" sz="2000" i="1">
                        <a:latin typeface="Cambria Math" panose="02040503050406030204" pitchFamily="18" charset="0"/>
                      </a:rPr>
                      <m:t>=</m:t>
                    </m:r>
                    <m:r>
                      <a:rPr lang="de-AT" sz="2000" b="0" i="1" smtClean="0">
                        <a:latin typeface="Cambria Math" panose="02040503050406030204" pitchFamily="18" charset="0"/>
                      </a:rPr>
                      <m:t>𝑒</m:t>
                    </m:r>
                  </m:oMath>
                </a14:m>
                <a:endParaRPr lang="de-DE" sz="2000" dirty="0"/>
              </a:p>
              <a:p>
                <a:r>
                  <a:rPr lang="de-DE" sz="2400" dirty="0"/>
                  <a:t>Eine Gruppe heißt abelsch, wenn das Kommutativgesetz gilt: </a:t>
                </a:r>
              </a:p>
              <a:p>
                <a:pPr marL="0" indent="0" algn="ctr">
                  <a:buNone/>
                </a:pPr>
                <a14:m>
                  <m:oMath xmlns:m="http://schemas.openxmlformats.org/officeDocument/2006/math">
                    <m:r>
                      <a:rPr lang="de-AT" sz="2400" i="1">
                        <a:latin typeface="Cambria Math" panose="02040503050406030204" pitchFamily="18" charset="0"/>
                        <a:ea typeface="Cambria Math" panose="02040503050406030204" pitchFamily="18" charset="0"/>
                      </a:rPr>
                      <m:t>∀</m:t>
                    </m:r>
                    <m:r>
                      <a:rPr lang="de-AT" sz="2400" b="0" i="1" smtClean="0">
                        <a:latin typeface="Cambria Math" panose="02040503050406030204" pitchFamily="18" charset="0"/>
                        <a:ea typeface="Cambria Math" panose="02040503050406030204" pitchFamily="18" charset="0"/>
                      </a:rPr>
                      <m:t> </m:t>
                    </m:r>
                    <m:r>
                      <a:rPr lang="de-AT" sz="2400" b="0" i="1" smtClean="0">
                        <a:latin typeface="Cambria Math" panose="02040503050406030204" pitchFamily="18" charset="0"/>
                        <a:ea typeface="Cambria Math" panose="02040503050406030204" pitchFamily="18" charset="0"/>
                      </a:rPr>
                      <m:t>𝑎</m:t>
                    </m:r>
                    <m:r>
                      <a:rPr lang="de-AT" sz="2400" b="0" i="1" smtClean="0">
                        <a:latin typeface="Cambria Math" panose="02040503050406030204" pitchFamily="18" charset="0"/>
                        <a:ea typeface="Cambria Math" panose="02040503050406030204" pitchFamily="18" charset="0"/>
                      </a:rPr>
                      <m:t>, </m:t>
                    </m:r>
                    <m:r>
                      <a:rPr lang="de-AT" sz="2400" b="0" i="1" smtClean="0">
                        <a:latin typeface="Cambria Math" panose="02040503050406030204" pitchFamily="18" charset="0"/>
                        <a:ea typeface="Cambria Math" panose="02040503050406030204" pitchFamily="18" charset="0"/>
                      </a:rPr>
                      <m:t>𝑏</m:t>
                    </m:r>
                    <m:r>
                      <a:rPr lang="de-AT" sz="2400" i="1">
                        <a:latin typeface="Cambria Math" panose="02040503050406030204" pitchFamily="18" charset="0"/>
                        <a:ea typeface="Cambria Math" panose="02040503050406030204" pitchFamily="18" charset="0"/>
                      </a:rPr>
                      <m:t>∈</m:t>
                    </m:r>
                    <m:r>
                      <a:rPr lang="de-AT" sz="2400" i="1">
                        <a:latin typeface="Cambria Math" panose="02040503050406030204" pitchFamily="18" charset="0"/>
                        <a:ea typeface="Cambria Math" panose="02040503050406030204" pitchFamily="18" charset="0"/>
                      </a:rPr>
                      <m:t>𝐺</m:t>
                    </m:r>
                    <m:r>
                      <a:rPr lang="de-AT" sz="2400" b="0" i="1" smtClean="0">
                        <a:latin typeface="Cambria Math" panose="02040503050406030204" pitchFamily="18" charset="0"/>
                        <a:ea typeface="Cambria Math" panose="02040503050406030204" pitchFamily="18" charset="0"/>
                      </a:rPr>
                      <m:t> : </m:t>
                    </m:r>
                    <m:r>
                      <a:rPr lang="de-AT" sz="2400" i="1">
                        <a:latin typeface="Cambria Math" panose="02040503050406030204" pitchFamily="18" charset="0"/>
                        <a:ea typeface="Cambria Math" panose="02040503050406030204" pitchFamily="18" charset="0"/>
                      </a:rPr>
                      <m:t>𝑎</m:t>
                    </m:r>
                    <m:r>
                      <a:rPr lang="de-AT" sz="2400" i="1">
                        <a:latin typeface="Cambria Math" panose="02040503050406030204" pitchFamily="18" charset="0"/>
                      </a:rPr>
                      <m:t>∘</m:t>
                    </m:r>
                    <m:r>
                      <a:rPr lang="de-AT" sz="2400" b="0" i="1" smtClean="0">
                        <a:latin typeface="Cambria Math" panose="02040503050406030204" pitchFamily="18" charset="0"/>
                      </a:rPr>
                      <m:t>𝑏</m:t>
                    </m:r>
                    <m:r>
                      <a:rPr lang="de-AT" sz="2400" b="0" i="1" smtClean="0">
                        <a:latin typeface="Cambria Math" panose="02040503050406030204" pitchFamily="18" charset="0"/>
                      </a:rPr>
                      <m:t>=</m:t>
                    </m:r>
                    <m:r>
                      <a:rPr lang="de-AT" sz="2400" b="0" i="1" smtClean="0">
                        <a:latin typeface="Cambria Math" panose="02040503050406030204" pitchFamily="18" charset="0"/>
                      </a:rPr>
                      <m:t>𝑏</m:t>
                    </m:r>
                    <m:r>
                      <a:rPr lang="de-AT" sz="2400" i="1">
                        <a:latin typeface="Cambria Math" panose="02040503050406030204" pitchFamily="18" charset="0"/>
                      </a:rPr>
                      <m:t>∘</m:t>
                    </m:r>
                    <m:r>
                      <a:rPr lang="de-AT" sz="2400" b="0" i="1" smtClean="0">
                        <a:latin typeface="Cambria Math" panose="02040503050406030204" pitchFamily="18" charset="0"/>
                      </a:rPr>
                      <m:t>𝑎</m:t>
                    </m:r>
                  </m:oMath>
                </a14:m>
                <a:r>
                  <a:rPr lang="de-DE" sz="2400" dirty="0"/>
                  <a:t> </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889" t="-1871"/>
                </a:stretch>
              </a:blipFill>
            </p:spPr>
            <p:txBody>
              <a:bodyPr/>
              <a:lstStyle/>
              <a:p>
                <a:r>
                  <a:rPr lang="de-AT">
                    <a:noFill/>
                  </a:rPr>
                  <a:t> </a:t>
                </a:r>
              </a:p>
            </p:txBody>
          </p:sp>
        </mc:Fallback>
      </mc:AlternateContent>
    </p:spTree>
    <p:extLst>
      <p:ext uri="{BB962C8B-B14F-4D97-AF65-F5344CB8AC3E}">
        <p14:creationId xmlns:p14="http://schemas.microsoft.com/office/powerpoint/2010/main" val="65041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Ring</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DE" sz="2400" dirty="0"/>
                  <a:t>Ein Ring </a:t>
                </a:r>
                <a14:m>
                  <m:oMath xmlns:m="http://schemas.openxmlformats.org/officeDocument/2006/math">
                    <m:d>
                      <m:dPr>
                        <m:ctrlPr>
                          <a:rPr lang="de-AT" sz="2400" b="0" i="1" smtClean="0">
                            <a:latin typeface="Cambria Math" panose="02040503050406030204" pitchFamily="18" charset="0"/>
                          </a:rPr>
                        </m:ctrlPr>
                      </m:dPr>
                      <m:e>
                        <m:r>
                          <a:rPr lang="de-AT" sz="2400" b="0" i="1" smtClean="0">
                            <a:latin typeface="Cambria Math" panose="02040503050406030204" pitchFamily="18" charset="0"/>
                          </a:rPr>
                          <m:t>𝑅</m:t>
                        </m:r>
                        <m:r>
                          <a:rPr lang="de-AT" sz="2400" b="0" i="1" smtClean="0">
                            <a:latin typeface="Cambria Math" panose="02040503050406030204" pitchFamily="18" charset="0"/>
                          </a:rPr>
                          <m:t>, +, ∗</m:t>
                        </m:r>
                      </m:e>
                    </m:d>
                  </m:oMath>
                </a14:m>
                <a:r>
                  <a:rPr lang="de-DE" sz="2400" dirty="0"/>
                  <a:t> ist eine Menge </a:t>
                </a:r>
                <a14:m>
                  <m:oMath xmlns:m="http://schemas.openxmlformats.org/officeDocument/2006/math">
                    <m:r>
                      <a:rPr lang="de-AT" sz="2400" b="0" i="1" dirty="0" smtClean="0">
                        <a:latin typeface="Cambria Math" panose="02040503050406030204" pitchFamily="18" charset="0"/>
                      </a:rPr>
                      <m:t>𝑅</m:t>
                    </m:r>
                  </m:oMath>
                </a14:m>
                <a:r>
                  <a:rPr lang="de-DE" sz="2400" dirty="0"/>
                  <a:t> mit zwei inneren binären Verknüpfungen </a:t>
                </a:r>
                <a14:m>
                  <m:oMath xmlns:m="http://schemas.openxmlformats.org/officeDocument/2006/math">
                    <m:r>
                      <a:rPr lang="de-DE" sz="2400" i="1" dirty="0" smtClean="0">
                        <a:latin typeface="Cambria Math" panose="02040503050406030204" pitchFamily="18" charset="0"/>
                      </a:rPr>
                      <m:t>+</m:t>
                    </m:r>
                  </m:oMath>
                </a14:m>
                <a:r>
                  <a:rPr lang="de-DE" sz="2400" dirty="0"/>
                  <a:t> und </a:t>
                </a:r>
                <a14:m>
                  <m:oMath xmlns:m="http://schemas.openxmlformats.org/officeDocument/2006/math">
                    <m:r>
                      <a:rPr lang="de-AT" sz="2400" b="0" i="1" smtClean="0">
                        <a:latin typeface="Cambria Math" panose="02040503050406030204" pitchFamily="18" charset="0"/>
                      </a:rPr>
                      <m:t>∗</m:t>
                    </m:r>
                  </m:oMath>
                </a14:m>
                <a:r>
                  <a:rPr lang="de-DE" sz="2400" dirty="0"/>
                  <a:t>.</a:t>
                </a:r>
              </a:p>
              <a:p>
                <a:r>
                  <a:rPr lang="de-DE" sz="2400" dirty="0"/>
                  <a:t>Dabei muss gelten:</a:t>
                </a:r>
              </a:p>
              <a:p>
                <a:pPr lvl="1" fontAlgn="base"/>
                <a14:m>
                  <m:oMath xmlns:m="http://schemas.openxmlformats.org/officeDocument/2006/math">
                    <m:r>
                      <a:rPr lang="de-AT" sz="2400" b="0" i="1" dirty="0" smtClean="0">
                        <a:latin typeface="Cambria Math" panose="02040503050406030204" pitchFamily="18" charset="0"/>
                      </a:rPr>
                      <m:t>(</m:t>
                    </m:r>
                    <m:r>
                      <a:rPr lang="de-AT" sz="2400" b="0" i="1" dirty="0" smtClean="0">
                        <a:latin typeface="Cambria Math" panose="02040503050406030204" pitchFamily="18" charset="0"/>
                      </a:rPr>
                      <m:t>𝑅</m:t>
                    </m:r>
                    <m:r>
                      <a:rPr lang="de-AT" sz="2400" b="0" i="1" dirty="0" smtClean="0">
                        <a:latin typeface="Cambria Math" panose="02040503050406030204" pitchFamily="18" charset="0"/>
                      </a:rPr>
                      <m:t>,+) </m:t>
                    </m:r>
                  </m:oMath>
                </a14:m>
                <a:r>
                  <a:rPr lang="de-DE" sz="2400" i="0" dirty="0"/>
                  <a:t>ist eine </a:t>
                </a:r>
                <a:r>
                  <a:rPr lang="de-DE" sz="2400" i="0" dirty="0" err="1"/>
                  <a:t>abelsche</a:t>
                </a:r>
                <a:r>
                  <a:rPr lang="de-DE" sz="2400" i="0" dirty="0"/>
                  <a:t> Gruppe</a:t>
                </a:r>
                <a:r>
                  <a:rPr lang="de-DE" sz="2400" dirty="0"/>
                  <a:t>.</a:t>
                </a:r>
              </a:p>
              <a:p>
                <a:pPr lvl="1" fontAlgn="base"/>
                <a14:m>
                  <m:oMath xmlns:m="http://schemas.openxmlformats.org/officeDocument/2006/math">
                    <m:r>
                      <a:rPr lang="de-AT" sz="2400" b="0" i="1" smtClean="0">
                        <a:latin typeface="Cambria Math" panose="02040503050406030204" pitchFamily="18" charset="0"/>
                      </a:rPr>
                      <m:t>𝑅</m:t>
                    </m:r>
                  </m:oMath>
                </a14:m>
                <a:r>
                  <a:rPr lang="de-DE" sz="2400" dirty="0"/>
                  <a:t> </a:t>
                </a:r>
                <a:r>
                  <a:rPr lang="de-DE" sz="2400" i="0" dirty="0"/>
                  <a:t>ist bezüglich </a:t>
                </a:r>
                <a14:m>
                  <m:oMath xmlns:m="http://schemas.openxmlformats.org/officeDocument/2006/math">
                    <m:r>
                      <a:rPr lang="de-AT" sz="2400" i="1">
                        <a:latin typeface="Cambria Math" panose="02040503050406030204" pitchFamily="18" charset="0"/>
                      </a:rPr>
                      <m:t>∗</m:t>
                    </m:r>
                  </m:oMath>
                </a14:m>
                <a:r>
                  <a:rPr lang="de-DE" sz="2400" dirty="0"/>
                  <a:t> </a:t>
                </a:r>
                <a:r>
                  <a:rPr lang="de-DE" sz="2400" i="0" dirty="0"/>
                  <a:t>abgeschlossen</a:t>
                </a:r>
              </a:p>
              <a:p>
                <a:pPr lvl="1" fontAlgn="base"/>
                <a:r>
                  <a:rPr lang="de-DE" sz="2400" i="0" dirty="0"/>
                  <a:t>Bezüglich</a:t>
                </a:r>
                <a:r>
                  <a:rPr lang="de-DE" sz="2400" dirty="0"/>
                  <a:t> </a:t>
                </a:r>
                <a14:m>
                  <m:oMath xmlns:m="http://schemas.openxmlformats.org/officeDocument/2006/math">
                    <m:r>
                      <a:rPr lang="de-AT" sz="2400" i="0">
                        <a:latin typeface="Cambria Math" panose="02040503050406030204" pitchFamily="18" charset="0"/>
                      </a:rPr>
                      <m:t>∗ </m:t>
                    </m:r>
                  </m:oMath>
                </a14:m>
                <a:r>
                  <a:rPr lang="de-DE" sz="2400" i="0" dirty="0"/>
                  <a:t>gilt die Assoziativität</a:t>
                </a:r>
              </a:p>
              <a:p>
                <a:pPr lvl="1" fontAlgn="base"/>
                <a:r>
                  <a:rPr lang="de-DE" sz="2400" i="0" dirty="0"/>
                  <a:t>Die Distributivgesetze gelten</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889" t="-1871"/>
                </a:stretch>
              </a:blipFill>
            </p:spPr>
            <p:txBody>
              <a:bodyPr/>
              <a:lstStyle/>
              <a:p>
                <a:r>
                  <a:rPr lang="de-AT">
                    <a:noFill/>
                  </a:rPr>
                  <a:t> </a:t>
                </a:r>
              </a:p>
            </p:txBody>
          </p:sp>
        </mc:Fallback>
      </mc:AlternateContent>
    </p:spTree>
    <p:extLst>
      <p:ext uri="{BB962C8B-B14F-4D97-AF65-F5344CB8AC3E}">
        <p14:creationId xmlns:p14="http://schemas.microsoft.com/office/powerpoint/2010/main" val="10551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4CA7-9A45-4C41-A494-FA1D99C28932}"/>
              </a:ext>
            </a:extLst>
          </p:cNvPr>
          <p:cNvSpPr>
            <a:spLocks noGrp="1"/>
          </p:cNvSpPr>
          <p:nvPr>
            <p:ph type="title"/>
          </p:nvPr>
        </p:nvSpPr>
        <p:spPr/>
        <p:txBody>
          <a:bodyPr/>
          <a:lstStyle/>
          <a:p>
            <a:r>
              <a:rPr lang="de-DE" dirty="0"/>
              <a:t>Definition Homomorphismus</a:t>
            </a:r>
            <a:endParaRPr lang="de-AT"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09FE0858-904F-4521-9DFE-FF860AD8210C}"/>
                  </a:ext>
                </a:extLst>
              </p:cNvPr>
              <p:cNvSpPr>
                <a:spLocks noGrp="1"/>
              </p:cNvSpPr>
              <p:nvPr>
                <p:ph idx="1"/>
              </p:nvPr>
            </p:nvSpPr>
            <p:spPr>
              <a:xfrm>
                <a:off x="1024128" y="2145244"/>
                <a:ext cx="10155706" cy="4164116"/>
              </a:xfrm>
            </p:spPr>
            <p:txBody>
              <a:bodyPr>
                <a:normAutofit/>
              </a:bodyPr>
              <a:lstStyle/>
              <a:p>
                <a:r>
                  <a:rPr lang="de-DE" sz="2800" dirty="0"/>
                  <a:t>Seien </a:t>
                </a:r>
                <a14:m>
                  <m:oMath xmlns:m="http://schemas.openxmlformats.org/officeDocument/2006/math">
                    <m:r>
                      <a:rPr lang="de-AT" sz="2800" i="1">
                        <a:latin typeface="Cambria Math" panose="02040503050406030204" pitchFamily="18" charset="0"/>
                      </a:rPr>
                      <m:t>(</m:t>
                    </m:r>
                    <m:r>
                      <a:rPr lang="de-AT" sz="2800" i="1">
                        <a:latin typeface="Cambria Math" panose="02040503050406030204" pitchFamily="18" charset="0"/>
                      </a:rPr>
                      <m:t>𝐺</m:t>
                    </m:r>
                    <m:r>
                      <a:rPr lang="de-AT" sz="2800" i="1">
                        <a:latin typeface="Cambria Math" panose="02040503050406030204" pitchFamily="18" charset="0"/>
                      </a:rPr>
                      <m:t>, ∘) </m:t>
                    </m:r>
                  </m:oMath>
                </a14:m>
                <a:r>
                  <a:rPr lang="de-DE" sz="2800" dirty="0"/>
                  <a:t>und </a:t>
                </a:r>
                <a14:m>
                  <m:oMath xmlns:m="http://schemas.openxmlformats.org/officeDocument/2006/math">
                    <m:r>
                      <a:rPr lang="de-AT" sz="2800" i="1">
                        <a:latin typeface="Cambria Math" panose="02040503050406030204" pitchFamily="18" charset="0"/>
                      </a:rPr>
                      <m:t>(</m:t>
                    </m:r>
                    <m:r>
                      <a:rPr lang="de-AT" sz="2800" b="0" i="1" smtClean="0">
                        <a:latin typeface="Cambria Math" panose="02040503050406030204" pitchFamily="18" charset="0"/>
                      </a:rPr>
                      <m:t>𝐹</m:t>
                    </m:r>
                    <m:r>
                      <a:rPr lang="de-AT" sz="2800" i="1">
                        <a:latin typeface="Cambria Math" panose="02040503050406030204" pitchFamily="18" charset="0"/>
                      </a:rPr>
                      <m:t>, </m:t>
                    </m:r>
                    <m:r>
                      <a:rPr lang="de-AT" sz="2800" i="1" smtClean="0">
                        <a:latin typeface="Cambria Math" panose="02040503050406030204" pitchFamily="18" charset="0"/>
                        <a:ea typeface="Cambria Math" panose="02040503050406030204" pitchFamily="18" charset="0"/>
                      </a:rPr>
                      <m:t>⋄</m:t>
                    </m:r>
                    <m:r>
                      <a:rPr lang="de-AT" sz="2800" i="1">
                        <a:latin typeface="Cambria Math" panose="02040503050406030204" pitchFamily="18" charset="0"/>
                      </a:rPr>
                      <m:t>) </m:t>
                    </m:r>
                  </m:oMath>
                </a14:m>
                <a:r>
                  <a:rPr lang="de-DE" sz="2800" dirty="0"/>
                  <a:t>Gruppen, dann heißt die Abbildung </a:t>
                </a:r>
                <a:br>
                  <a:rPr lang="de-DE" sz="2800" dirty="0"/>
                </a:br>
                <a14:m>
                  <m:oMath xmlns:m="http://schemas.openxmlformats.org/officeDocument/2006/math">
                    <m:r>
                      <a:rPr lang="de-DE" sz="2800" i="1" dirty="0" smtClean="0">
                        <a:latin typeface="Cambria Math" panose="02040503050406030204" pitchFamily="18" charset="0"/>
                      </a:rPr>
                      <m:t>𝑓</m:t>
                    </m:r>
                    <m:r>
                      <a:rPr lang="de-DE" sz="2800" i="1" dirty="0" smtClean="0">
                        <a:latin typeface="Cambria Math" panose="02040503050406030204" pitchFamily="18" charset="0"/>
                      </a:rPr>
                      <m:t>: </m:t>
                    </m:r>
                    <m:r>
                      <a:rPr lang="de-DE" sz="2800" i="1" dirty="0" smtClean="0">
                        <a:latin typeface="Cambria Math" panose="02040503050406030204" pitchFamily="18" charset="0"/>
                      </a:rPr>
                      <m:t>𝐺</m:t>
                    </m:r>
                    <m:r>
                      <a:rPr lang="de-DE" sz="2800" i="1" dirty="0" smtClean="0">
                        <a:latin typeface="Cambria Math" panose="02040503050406030204" pitchFamily="18" charset="0"/>
                      </a:rPr>
                      <m:t> ⟶ </m:t>
                    </m:r>
                    <m:r>
                      <a:rPr lang="de-DE" sz="2800" i="1" dirty="0" smtClean="0">
                        <a:latin typeface="Cambria Math" panose="02040503050406030204" pitchFamily="18" charset="0"/>
                      </a:rPr>
                      <m:t>𝐹</m:t>
                    </m:r>
                    <m:r>
                      <a:rPr lang="de-DE" sz="2800" i="1" dirty="0" smtClean="0">
                        <a:latin typeface="Cambria Math" panose="02040503050406030204" pitchFamily="18" charset="0"/>
                      </a:rPr>
                      <m:t> </m:t>
                    </m:r>
                  </m:oMath>
                </a14:m>
                <a:r>
                  <a:rPr lang="de-DE" sz="2800" b="1" dirty="0"/>
                  <a:t>Gruppenhomomorphismus</a:t>
                </a:r>
                <a:r>
                  <a:rPr lang="de-DE" sz="2800" dirty="0"/>
                  <a:t>, wenn </a:t>
                </a:r>
                <a14:m>
                  <m:oMath xmlns:m="http://schemas.openxmlformats.org/officeDocument/2006/math">
                    <m:r>
                      <a:rPr lang="de-DE" sz="2800" i="1" dirty="0" smtClean="0">
                        <a:latin typeface="Cambria Math" panose="02040503050406030204" pitchFamily="18" charset="0"/>
                      </a:rPr>
                      <m:t>∀</m:t>
                    </m:r>
                    <m:r>
                      <a:rPr lang="de-AT" sz="2800" b="0" i="1" dirty="0" smtClean="0">
                        <a:latin typeface="Cambria Math" panose="02040503050406030204" pitchFamily="18" charset="0"/>
                      </a:rPr>
                      <m:t> </m:t>
                    </m:r>
                    <m:r>
                      <a:rPr lang="de-DE" sz="2800" i="1" dirty="0" err="1">
                        <a:latin typeface="Cambria Math" panose="02040503050406030204" pitchFamily="18" charset="0"/>
                      </a:rPr>
                      <m:t>𝑎</m:t>
                    </m:r>
                    <m:r>
                      <a:rPr lang="de-DE" sz="2800" i="1" dirty="0" err="1">
                        <a:latin typeface="Cambria Math" panose="02040503050406030204" pitchFamily="18" charset="0"/>
                      </a:rPr>
                      <m:t>,</m:t>
                    </m:r>
                    <m:r>
                      <a:rPr lang="de-DE" sz="2800" i="1" dirty="0" err="1">
                        <a:latin typeface="Cambria Math" panose="02040503050406030204" pitchFamily="18" charset="0"/>
                      </a:rPr>
                      <m:t>𝑏</m:t>
                    </m:r>
                    <m:r>
                      <a:rPr lang="de-DE" sz="2800" i="1" dirty="0">
                        <a:latin typeface="Cambria Math" panose="02040503050406030204" pitchFamily="18" charset="0"/>
                      </a:rPr>
                      <m:t> ∈ </m:t>
                    </m:r>
                    <m:r>
                      <a:rPr lang="de-DE" sz="2800" i="1" dirty="0">
                        <a:latin typeface="Cambria Math" panose="02040503050406030204" pitchFamily="18" charset="0"/>
                      </a:rPr>
                      <m:t>𝐺</m:t>
                    </m:r>
                    <m:r>
                      <a:rPr lang="de-DE" sz="2800" i="1" dirty="0">
                        <a:latin typeface="Cambria Math" panose="02040503050406030204" pitchFamily="18" charset="0"/>
                      </a:rPr>
                      <m:t> </m:t>
                    </m:r>
                  </m:oMath>
                </a14:m>
                <a:r>
                  <a:rPr lang="de-DE" sz="2800" dirty="0"/>
                  <a:t>gilt:</a:t>
                </a:r>
                <a:br>
                  <a:rPr lang="de-DE" sz="2800" dirty="0"/>
                </a:br>
                <a14:m>
                  <m:oMath xmlns:m="http://schemas.openxmlformats.org/officeDocument/2006/math">
                    <m:r>
                      <a:rPr lang="de-DE" sz="2800" i="1" dirty="0" smtClean="0">
                        <a:latin typeface="Cambria Math" panose="02040503050406030204" pitchFamily="18" charset="0"/>
                      </a:rPr>
                      <m:t>𝑓</m:t>
                    </m:r>
                    <m:r>
                      <a:rPr lang="de-DE" sz="2800" i="1" dirty="0" smtClean="0">
                        <a:latin typeface="Cambria Math" panose="02040503050406030204" pitchFamily="18" charset="0"/>
                      </a:rPr>
                      <m:t>(</m:t>
                    </m:r>
                    <m:r>
                      <a:rPr lang="de-DE" sz="2800" i="1" dirty="0" smtClean="0">
                        <a:latin typeface="Cambria Math" panose="02040503050406030204" pitchFamily="18" charset="0"/>
                      </a:rPr>
                      <m:t>𝑎</m:t>
                    </m:r>
                    <m:r>
                      <a:rPr lang="de-AT" sz="2800" i="1">
                        <a:latin typeface="Cambria Math" panose="02040503050406030204" pitchFamily="18" charset="0"/>
                      </a:rPr>
                      <m:t>∘</m:t>
                    </m:r>
                    <m:r>
                      <a:rPr lang="de-DE" sz="2800" i="1" dirty="0">
                        <a:latin typeface="Cambria Math" panose="02040503050406030204" pitchFamily="18" charset="0"/>
                      </a:rPr>
                      <m:t>𝑏</m:t>
                    </m:r>
                    <m:r>
                      <a:rPr lang="de-DE" sz="2800" i="1" dirty="0">
                        <a:latin typeface="Cambria Math" panose="02040503050406030204" pitchFamily="18" charset="0"/>
                      </a:rPr>
                      <m:t>) = </m:t>
                    </m:r>
                    <m:r>
                      <a:rPr lang="de-DE" sz="2800" i="1" dirty="0">
                        <a:latin typeface="Cambria Math" panose="02040503050406030204" pitchFamily="18" charset="0"/>
                      </a:rPr>
                      <m:t>𝑓</m:t>
                    </m:r>
                    <m:r>
                      <a:rPr lang="de-DE" sz="2800" i="1" dirty="0">
                        <a:latin typeface="Cambria Math" panose="02040503050406030204" pitchFamily="18" charset="0"/>
                      </a:rPr>
                      <m:t>(</m:t>
                    </m:r>
                    <m:r>
                      <a:rPr lang="de-DE" sz="2800" i="1" dirty="0">
                        <a:latin typeface="Cambria Math" panose="02040503050406030204" pitchFamily="18" charset="0"/>
                      </a:rPr>
                      <m:t>𝑎</m:t>
                    </m:r>
                    <m:r>
                      <a:rPr lang="de-DE" sz="2800" i="1" dirty="0">
                        <a:latin typeface="Cambria Math" panose="02040503050406030204" pitchFamily="18" charset="0"/>
                      </a:rPr>
                      <m:t>)⋄</m:t>
                    </m:r>
                    <m:r>
                      <a:rPr lang="de-DE" sz="2800" i="1" dirty="0">
                        <a:latin typeface="Cambria Math" panose="02040503050406030204" pitchFamily="18" charset="0"/>
                      </a:rPr>
                      <m:t>𝑓</m:t>
                    </m:r>
                    <m:r>
                      <a:rPr lang="de-DE" sz="2800" i="1" dirty="0">
                        <a:latin typeface="Cambria Math" panose="02040503050406030204" pitchFamily="18" charset="0"/>
                      </a:rPr>
                      <m:t>(</m:t>
                    </m:r>
                    <m:r>
                      <a:rPr lang="de-DE" sz="2800" i="1" dirty="0">
                        <a:latin typeface="Cambria Math" panose="02040503050406030204" pitchFamily="18" charset="0"/>
                      </a:rPr>
                      <m:t>𝑏</m:t>
                    </m:r>
                    <m:r>
                      <a:rPr lang="de-DE" sz="2800" i="1" dirty="0" smtClean="0">
                        <a:latin typeface="Cambria Math" panose="02040503050406030204" pitchFamily="18" charset="0"/>
                      </a:rPr>
                      <m:t>)</m:t>
                    </m:r>
                  </m:oMath>
                </a14:m>
                <a:endParaRPr lang="de-DE" sz="2800" dirty="0"/>
              </a:p>
              <a:p>
                <a:endParaRPr lang="de-DE" sz="2800" dirty="0"/>
              </a:p>
              <a:p>
                <a:r>
                  <a:rPr lang="de-DE" sz="2800" dirty="0"/>
                  <a:t>Seien </a:t>
                </a:r>
                <a14:m>
                  <m:oMath xmlns:m="http://schemas.openxmlformats.org/officeDocument/2006/math">
                    <m:r>
                      <a:rPr lang="de-DE" sz="2800" i="1" dirty="0" smtClean="0">
                        <a:latin typeface="Cambria Math" panose="02040503050406030204" pitchFamily="18" charset="0"/>
                      </a:rPr>
                      <m:t>(</m:t>
                    </m:r>
                    <m:r>
                      <a:rPr lang="de-DE" sz="2800" i="1" dirty="0" smtClean="0">
                        <a:latin typeface="Cambria Math" panose="02040503050406030204" pitchFamily="18" charset="0"/>
                      </a:rPr>
                      <m:t>𝑅</m:t>
                    </m:r>
                    <m:r>
                      <a:rPr lang="de-DE" sz="2800" i="1" dirty="0" smtClean="0">
                        <a:latin typeface="Cambria Math" panose="02040503050406030204" pitchFamily="18" charset="0"/>
                      </a:rPr>
                      <m:t>,+</m:t>
                    </m:r>
                    <m:r>
                      <a:rPr lang="de-DE" sz="2800" i="1" baseline="-25000" dirty="0" err="1">
                        <a:latin typeface="Cambria Math" panose="02040503050406030204" pitchFamily="18" charset="0"/>
                      </a:rPr>
                      <m:t>𝑟</m:t>
                    </m:r>
                    <m:r>
                      <a:rPr lang="de-AT" sz="2800" b="0" i="1" baseline="-25000" dirty="0" smtClean="0">
                        <a:latin typeface="Cambria Math" panose="02040503050406030204" pitchFamily="18" charset="0"/>
                      </a:rPr>
                      <m:t> </m:t>
                    </m:r>
                    <m:r>
                      <a:rPr lang="de-DE" sz="2800" i="1" dirty="0">
                        <a:latin typeface="Cambria Math" panose="02040503050406030204" pitchFamily="18" charset="0"/>
                      </a:rPr>
                      <m:t>,</m:t>
                    </m:r>
                    <m:r>
                      <a:rPr lang="de-AT" sz="2800" b="0" i="1" dirty="0" smtClean="0">
                        <a:latin typeface="Cambria Math" panose="02040503050406030204" pitchFamily="18" charset="0"/>
                      </a:rPr>
                      <m:t>  </m:t>
                    </m:r>
                    <m:r>
                      <a:rPr lang="de-DE" sz="2800" i="1" dirty="0">
                        <a:latin typeface="Cambria Math" panose="02040503050406030204" pitchFamily="18" charset="0"/>
                      </a:rPr>
                      <m:t>∗</m:t>
                    </m:r>
                    <m:r>
                      <a:rPr lang="de-DE" sz="2800" i="1" baseline="-25000" dirty="0" err="1">
                        <a:latin typeface="Cambria Math" panose="02040503050406030204" pitchFamily="18" charset="0"/>
                      </a:rPr>
                      <m:t>𝑟</m:t>
                    </m:r>
                    <m:r>
                      <a:rPr lang="de-DE" sz="2800" i="1" dirty="0">
                        <a:latin typeface="Cambria Math" panose="02040503050406030204" pitchFamily="18" charset="0"/>
                      </a:rPr>
                      <m:t>)</m:t>
                    </m:r>
                  </m:oMath>
                </a14:m>
                <a:r>
                  <a:rPr lang="de-DE" sz="2800" dirty="0"/>
                  <a:t> und </a:t>
                </a:r>
                <a14:m>
                  <m:oMath xmlns:m="http://schemas.openxmlformats.org/officeDocument/2006/math">
                    <m:r>
                      <a:rPr lang="de-DE" sz="2800" i="1" dirty="0" smtClean="0">
                        <a:latin typeface="Cambria Math" panose="02040503050406030204" pitchFamily="18" charset="0"/>
                      </a:rPr>
                      <m:t>(</m:t>
                    </m:r>
                    <m:r>
                      <a:rPr lang="de-DE" sz="2800" i="1" dirty="0" smtClean="0">
                        <a:latin typeface="Cambria Math" panose="02040503050406030204" pitchFamily="18" charset="0"/>
                      </a:rPr>
                      <m:t>𝑆</m:t>
                    </m:r>
                    <m:r>
                      <a:rPr lang="de-DE" sz="2800" i="1" dirty="0" smtClean="0">
                        <a:latin typeface="Cambria Math" panose="02040503050406030204" pitchFamily="18" charset="0"/>
                      </a:rPr>
                      <m:t>,</m:t>
                    </m:r>
                    <m:sSub>
                      <m:sSubPr>
                        <m:ctrlPr>
                          <a:rPr lang="de-AT" sz="2800" b="0" i="1" dirty="0" smtClean="0">
                            <a:latin typeface="Cambria Math" panose="02040503050406030204" pitchFamily="18" charset="0"/>
                          </a:rPr>
                        </m:ctrlPr>
                      </m:sSubPr>
                      <m:e>
                        <m:r>
                          <a:rPr lang="de-DE" sz="2800" i="1" dirty="0" smtClean="0">
                            <a:latin typeface="Cambria Math" panose="02040503050406030204" pitchFamily="18" charset="0"/>
                          </a:rPr>
                          <m:t>+</m:t>
                        </m:r>
                      </m:e>
                      <m:sub>
                        <m:r>
                          <a:rPr lang="de-AT" sz="2800" b="0" i="1" dirty="0" smtClean="0">
                            <a:latin typeface="Cambria Math" panose="02040503050406030204" pitchFamily="18" charset="0"/>
                          </a:rPr>
                          <m:t>𝑠</m:t>
                        </m:r>
                      </m:sub>
                    </m:sSub>
                    <m:r>
                      <a:rPr lang="de-AT" sz="2800" b="0" i="1" dirty="0" smtClean="0">
                        <a:latin typeface="Cambria Math" panose="02040503050406030204" pitchFamily="18" charset="0"/>
                      </a:rPr>
                      <m:t> ,  </m:t>
                    </m:r>
                    <m:sSub>
                      <m:sSubPr>
                        <m:ctrlPr>
                          <a:rPr lang="de-AT" sz="2800" b="0" i="1" dirty="0" smtClean="0">
                            <a:latin typeface="Cambria Math" panose="02040503050406030204" pitchFamily="18" charset="0"/>
                          </a:rPr>
                        </m:ctrlPr>
                      </m:sSubPr>
                      <m:e>
                        <m:r>
                          <a:rPr lang="de-AT" sz="2800" b="0" i="1" dirty="0" smtClean="0">
                            <a:latin typeface="Cambria Math" panose="02040503050406030204" pitchFamily="18" charset="0"/>
                          </a:rPr>
                          <m:t>∗</m:t>
                        </m:r>
                      </m:e>
                      <m:sub>
                        <m:r>
                          <a:rPr lang="de-AT" sz="2800" b="0" i="1" dirty="0" smtClean="0">
                            <a:latin typeface="Cambria Math" panose="02040503050406030204" pitchFamily="18" charset="0"/>
                          </a:rPr>
                          <m:t>𝑠</m:t>
                        </m:r>
                      </m:sub>
                    </m:sSub>
                    <m:r>
                      <a:rPr lang="de-DE" sz="2800" i="1" dirty="0">
                        <a:latin typeface="Cambria Math" panose="02040503050406030204" pitchFamily="18" charset="0"/>
                      </a:rPr>
                      <m:t>) </m:t>
                    </m:r>
                  </m:oMath>
                </a14:m>
                <a:r>
                  <a:rPr lang="de-DE" sz="2800" dirty="0"/>
                  <a:t>Ringe, dann heißt die Abbildung </a:t>
                </a:r>
                <a14:m>
                  <m:oMath xmlns:m="http://schemas.openxmlformats.org/officeDocument/2006/math">
                    <m:r>
                      <a:rPr lang="de-DE" sz="2800" i="1" dirty="0" smtClean="0">
                        <a:latin typeface="Cambria Math" panose="02040503050406030204" pitchFamily="18" charset="0"/>
                      </a:rPr>
                      <m:t>𝑓</m:t>
                    </m:r>
                    <m:r>
                      <a:rPr lang="de-DE" sz="2800" i="1" dirty="0" smtClean="0">
                        <a:latin typeface="Cambria Math" panose="02040503050406030204" pitchFamily="18" charset="0"/>
                      </a:rPr>
                      <m:t>: </m:t>
                    </m:r>
                    <m:r>
                      <a:rPr lang="de-DE" sz="2800" i="1" dirty="0" smtClean="0">
                        <a:latin typeface="Cambria Math" panose="02040503050406030204" pitchFamily="18" charset="0"/>
                      </a:rPr>
                      <m:t>𝑅</m:t>
                    </m:r>
                    <m:r>
                      <a:rPr lang="de-DE" sz="2800" i="1" dirty="0" smtClean="0">
                        <a:latin typeface="Cambria Math" panose="02040503050406030204" pitchFamily="18" charset="0"/>
                      </a:rPr>
                      <m:t> ⟶ </m:t>
                    </m:r>
                    <m:r>
                      <a:rPr lang="de-DE" sz="2800" i="1" dirty="0" smtClean="0">
                        <a:latin typeface="Cambria Math" panose="02040503050406030204" pitchFamily="18" charset="0"/>
                      </a:rPr>
                      <m:t>𝑆</m:t>
                    </m:r>
                    <m:r>
                      <a:rPr lang="de-DE" sz="2800" i="1" dirty="0" smtClean="0">
                        <a:latin typeface="Cambria Math" panose="02040503050406030204" pitchFamily="18" charset="0"/>
                      </a:rPr>
                      <m:t> </m:t>
                    </m:r>
                  </m:oMath>
                </a14:m>
                <a:r>
                  <a:rPr lang="de-DE" sz="2800" b="1" dirty="0"/>
                  <a:t>Ringhomomorphismus</a:t>
                </a:r>
                <a:r>
                  <a:rPr lang="de-DE" sz="2800" dirty="0"/>
                  <a:t>, wenn </a:t>
                </a:r>
                <a14:m>
                  <m:oMath xmlns:m="http://schemas.openxmlformats.org/officeDocument/2006/math">
                    <m:r>
                      <a:rPr lang="de-DE" sz="2800" i="1" dirty="0" smtClean="0">
                        <a:latin typeface="Cambria Math" panose="02040503050406030204" pitchFamily="18" charset="0"/>
                      </a:rPr>
                      <m:t>∀</m:t>
                    </m:r>
                    <m:r>
                      <a:rPr lang="de-DE" sz="2800" i="1" dirty="0" err="1">
                        <a:latin typeface="Cambria Math" panose="02040503050406030204" pitchFamily="18" charset="0"/>
                      </a:rPr>
                      <m:t>𝑎</m:t>
                    </m:r>
                    <m:r>
                      <a:rPr lang="de-DE" sz="2800" i="1" dirty="0" err="1">
                        <a:latin typeface="Cambria Math" panose="02040503050406030204" pitchFamily="18" charset="0"/>
                      </a:rPr>
                      <m:t>,</m:t>
                    </m:r>
                    <m:r>
                      <a:rPr lang="de-DE" sz="2800" i="1" dirty="0" err="1">
                        <a:latin typeface="Cambria Math" panose="02040503050406030204" pitchFamily="18" charset="0"/>
                      </a:rPr>
                      <m:t>𝑏</m:t>
                    </m:r>
                    <m:r>
                      <a:rPr lang="de-DE" sz="2800" i="1" dirty="0">
                        <a:latin typeface="Cambria Math" panose="02040503050406030204" pitchFamily="18" charset="0"/>
                      </a:rPr>
                      <m:t> ∈ </m:t>
                    </m:r>
                    <m:r>
                      <a:rPr lang="de-DE" sz="2800" i="1" dirty="0">
                        <a:latin typeface="Cambria Math" panose="02040503050406030204" pitchFamily="18" charset="0"/>
                      </a:rPr>
                      <m:t>𝑅</m:t>
                    </m:r>
                    <m:r>
                      <a:rPr lang="de-DE" sz="2800" i="1" dirty="0">
                        <a:latin typeface="Cambria Math" panose="02040503050406030204" pitchFamily="18" charset="0"/>
                      </a:rPr>
                      <m:t> </m:t>
                    </m:r>
                  </m:oMath>
                </a14:m>
                <a:r>
                  <a:rPr lang="de-DE" sz="2800" dirty="0"/>
                  <a:t>gilt:</a:t>
                </a:r>
                <a:br>
                  <a:rPr lang="de-DE" sz="2800" dirty="0"/>
                </a:br>
                <a14:m>
                  <m:oMath xmlns:m="http://schemas.openxmlformats.org/officeDocument/2006/math">
                    <m:r>
                      <a:rPr lang="de-DE" sz="2800" i="1" dirty="0" smtClean="0">
                        <a:latin typeface="Cambria Math" panose="02040503050406030204" pitchFamily="18" charset="0"/>
                      </a:rPr>
                      <m:t>𝑓</m:t>
                    </m:r>
                    <m:d>
                      <m:dPr>
                        <m:ctrlPr>
                          <a:rPr lang="de-DE" sz="2800" i="1" dirty="0" smtClean="0">
                            <a:latin typeface="Cambria Math" panose="02040503050406030204" pitchFamily="18" charset="0"/>
                          </a:rPr>
                        </m:ctrlPr>
                      </m:dPr>
                      <m:e>
                        <m:r>
                          <a:rPr lang="de-DE" sz="2800" i="1" dirty="0" smtClean="0">
                            <a:latin typeface="Cambria Math" panose="02040503050406030204" pitchFamily="18" charset="0"/>
                          </a:rPr>
                          <m:t>𝑎</m:t>
                        </m:r>
                        <m:sSub>
                          <m:sSubPr>
                            <m:ctrlPr>
                              <a:rPr lang="de-AT" sz="2800" b="0" i="1" dirty="0" smtClean="0">
                                <a:latin typeface="Cambria Math" panose="02040503050406030204" pitchFamily="18" charset="0"/>
                              </a:rPr>
                            </m:ctrlPr>
                          </m:sSubPr>
                          <m:e>
                            <m:r>
                              <a:rPr lang="de-AT" sz="2800" b="0" i="1" dirty="0" smtClean="0">
                                <a:latin typeface="Cambria Math" panose="02040503050406030204" pitchFamily="18" charset="0"/>
                              </a:rPr>
                              <m:t>+</m:t>
                            </m:r>
                          </m:e>
                          <m:sub>
                            <m:r>
                              <a:rPr lang="de-AT" sz="2800" b="0" i="1" dirty="0" smtClean="0">
                                <a:latin typeface="Cambria Math" panose="02040503050406030204" pitchFamily="18" charset="0"/>
                              </a:rPr>
                              <m:t>𝑟</m:t>
                            </m:r>
                          </m:sub>
                        </m:sSub>
                        <m:r>
                          <a:rPr lang="de-DE" sz="2800" i="1" dirty="0">
                            <a:latin typeface="Cambria Math" panose="02040503050406030204" pitchFamily="18" charset="0"/>
                          </a:rPr>
                          <m:t> </m:t>
                        </m:r>
                        <m:r>
                          <a:rPr lang="de-DE" sz="2800" i="1" dirty="0">
                            <a:latin typeface="Cambria Math" panose="02040503050406030204" pitchFamily="18" charset="0"/>
                          </a:rPr>
                          <m:t>𝑏</m:t>
                        </m:r>
                      </m:e>
                    </m:d>
                    <m:r>
                      <a:rPr lang="de-DE" sz="2800" i="1" dirty="0">
                        <a:latin typeface="Cambria Math" panose="02040503050406030204" pitchFamily="18" charset="0"/>
                      </a:rPr>
                      <m:t>= </m:t>
                    </m:r>
                    <m:r>
                      <a:rPr lang="de-DE" sz="2800" i="1" dirty="0">
                        <a:latin typeface="Cambria Math" panose="02040503050406030204" pitchFamily="18" charset="0"/>
                      </a:rPr>
                      <m:t>𝑓</m:t>
                    </m:r>
                    <m:d>
                      <m:dPr>
                        <m:ctrlPr>
                          <a:rPr lang="de-DE" sz="2800" i="1" dirty="0">
                            <a:latin typeface="Cambria Math" panose="02040503050406030204" pitchFamily="18" charset="0"/>
                          </a:rPr>
                        </m:ctrlPr>
                      </m:dPr>
                      <m:e>
                        <m:r>
                          <a:rPr lang="de-DE" sz="2800" i="1" dirty="0">
                            <a:latin typeface="Cambria Math" panose="02040503050406030204" pitchFamily="18" charset="0"/>
                          </a:rPr>
                          <m:t>𝑎</m:t>
                        </m:r>
                      </m:e>
                    </m:d>
                    <m:sSub>
                      <m:sSubPr>
                        <m:ctrlPr>
                          <a:rPr lang="de-AT" sz="2800" b="0" i="1" dirty="0" smtClean="0">
                            <a:latin typeface="Cambria Math" panose="02040503050406030204" pitchFamily="18" charset="0"/>
                          </a:rPr>
                        </m:ctrlPr>
                      </m:sSubPr>
                      <m:e>
                        <m:r>
                          <a:rPr lang="de-AT" sz="2800" b="0" i="1" dirty="0" smtClean="0">
                            <a:latin typeface="Cambria Math" panose="02040503050406030204" pitchFamily="18" charset="0"/>
                          </a:rPr>
                          <m:t>+</m:t>
                        </m:r>
                      </m:e>
                      <m:sub>
                        <m:r>
                          <a:rPr lang="de-AT" sz="2800" b="0" i="1" dirty="0" smtClean="0">
                            <a:latin typeface="Cambria Math" panose="02040503050406030204" pitchFamily="18" charset="0"/>
                          </a:rPr>
                          <m:t>𝑠</m:t>
                        </m:r>
                      </m:sub>
                    </m:sSub>
                    <m:r>
                      <a:rPr lang="de-DE" sz="2800" i="1" dirty="0">
                        <a:latin typeface="Cambria Math" panose="02040503050406030204" pitchFamily="18" charset="0"/>
                      </a:rPr>
                      <m:t> </m:t>
                    </m:r>
                    <m:r>
                      <a:rPr lang="de-DE" sz="2800" i="1" dirty="0">
                        <a:latin typeface="Cambria Math" panose="02040503050406030204" pitchFamily="18" charset="0"/>
                      </a:rPr>
                      <m:t>𝑓</m:t>
                    </m:r>
                    <m:r>
                      <a:rPr lang="de-DE" sz="2800" i="1" dirty="0">
                        <a:latin typeface="Cambria Math" panose="02040503050406030204" pitchFamily="18" charset="0"/>
                      </a:rPr>
                      <m:t>(</m:t>
                    </m:r>
                    <m:r>
                      <a:rPr lang="de-DE" sz="2800" i="1" dirty="0">
                        <a:latin typeface="Cambria Math" panose="02040503050406030204" pitchFamily="18" charset="0"/>
                      </a:rPr>
                      <m:t>𝑏</m:t>
                    </m:r>
                    <m:r>
                      <a:rPr lang="de-DE" sz="2800" i="1" dirty="0">
                        <a:latin typeface="Cambria Math" panose="02040503050406030204" pitchFamily="18" charset="0"/>
                      </a:rPr>
                      <m:t>)</m:t>
                    </m:r>
                  </m:oMath>
                </a14:m>
                <a:br>
                  <a:rPr lang="de-DE" sz="2800" dirty="0"/>
                </a:br>
                <a14:m>
                  <m:oMath xmlns:m="http://schemas.openxmlformats.org/officeDocument/2006/math">
                    <m:r>
                      <a:rPr lang="de-DE" sz="2800" i="1" dirty="0" smtClean="0">
                        <a:latin typeface="Cambria Math" panose="02040503050406030204" pitchFamily="18" charset="0"/>
                      </a:rPr>
                      <m:t>𝑓</m:t>
                    </m:r>
                    <m:d>
                      <m:dPr>
                        <m:ctrlPr>
                          <a:rPr lang="de-DE" sz="2800" i="1" dirty="0" smtClean="0">
                            <a:latin typeface="Cambria Math" panose="02040503050406030204" pitchFamily="18" charset="0"/>
                          </a:rPr>
                        </m:ctrlPr>
                      </m:dPr>
                      <m:e>
                        <m:r>
                          <a:rPr lang="de-DE" sz="2800" i="1" dirty="0" smtClean="0">
                            <a:latin typeface="Cambria Math" panose="02040503050406030204" pitchFamily="18" charset="0"/>
                          </a:rPr>
                          <m:t>𝑎</m:t>
                        </m:r>
                        <m:r>
                          <a:rPr lang="de-AT" sz="2800" b="0" i="1" dirty="0" smtClean="0">
                            <a:latin typeface="Cambria Math" panose="02040503050406030204" pitchFamily="18" charset="0"/>
                          </a:rPr>
                          <m:t> </m:t>
                        </m:r>
                        <m:sSub>
                          <m:sSubPr>
                            <m:ctrlPr>
                              <a:rPr lang="de-AT" sz="2800" b="0" i="1" dirty="0" smtClean="0">
                                <a:latin typeface="Cambria Math" panose="02040503050406030204" pitchFamily="18" charset="0"/>
                              </a:rPr>
                            </m:ctrlPr>
                          </m:sSubPr>
                          <m:e>
                            <m:r>
                              <a:rPr lang="de-AT" sz="2800" b="0" i="1" dirty="0" smtClean="0">
                                <a:latin typeface="Cambria Math" panose="02040503050406030204" pitchFamily="18" charset="0"/>
                              </a:rPr>
                              <m:t>∗</m:t>
                            </m:r>
                          </m:e>
                          <m:sub>
                            <m:r>
                              <a:rPr lang="de-AT" sz="2800" b="0" i="1" dirty="0" smtClean="0">
                                <a:latin typeface="Cambria Math" panose="02040503050406030204" pitchFamily="18" charset="0"/>
                              </a:rPr>
                              <m:t>𝑟</m:t>
                            </m:r>
                          </m:sub>
                        </m:sSub>
                        <m:r>
                          <a:rPr lang="de-DE" sz="2800" i="1" dirty="0">
                            <a:latin typeface="Cambria Math" panose="02040503050406030204" pitchFamily="18" charset="0"/>
                          </a:rPr>
                          <m:t> </m:t>
                        </m:r>
                        <m:r>
                          <a:rPr lang="de-DE" sz="2800" i="1" dirty="0">
                            <a:latin typeface="Cambria Math" panose="02040503050406030204" pitchFamily="18" charset="0"/>
                          </a:rPr>
                          <m:t>𝑏</m:t>
                        </m:r>
                      </m:e>
                    </m:d>
                    <m:r>
                      <a:rPr lang="de-DE" sz="2800" i="1" dirty="0">
                        <a:latin typeface="Cambria Math" panose="02040503050406030204" pitchFamily="18" charset="0"/>
                      </a:rPr>
                      <m:t>= </m:t>
                    </m:r>
                    <m:r>
                      <a:rPr lang="de-DE" sz="2800" i="1" dirty="0">
                        <a:latin typeface="Cambria Math" panose="02040503050406030204" pitchFamily="18" charset="0"/>
                      </a:rPr>
                      <m:t>𝑓</m:t>
                    </m:r>
                    <m:d>
                      <m:dPr>
                        <m:ctrlPr>
                          <a:rPr lang="de-DE" sz="2800" i="1" dirty="0">
                            <a:latin typeface="Cambria Math" panose="02040503050406030204" pitchFamily="18" charset="0"/>
                          </a:rPr>
                        </m:ctrlPr>
                      </m:dPr>
                      <m:e>
                        <m:r>
                          <a:rPr lang="de-DE" sz="2800" i="1" dirty="0">
                            <a:latin typeface="Cambria Math" panose="02040503050406030204" pitchFamily="18" charset="0"/>
                          </a:rPr>
                          <m:t>𝑎</m:t>
                        </m:r>
                      </m:e>
                    </m:d>
                    <m:sSub>
                      <m:sSubPr>
                        <m:ctrlPr>
                          <a:rPr lang="de-AT" sz="2800" b="0" i="1" dirty="0" smtClean="0">
                            <a:latin typeface="Cambria Math" panose="02040503050406030204" pitchFamily="18" charset="0"/>
                          </a:rPr>
                        </m:ctrlPr>
                      </m:sSubPr>
                      <m:e>
                        <m:r>
                          <a:rPr lang="de-AT" sz="2800" b="0" i="1" dirty="0" smtClean="0">
                            <a:latin typeface="Cambria Math" panose="02040503050406030204" pitchFamily="18" charset="0"/>
                          </a:rPr>
                          <m:t>∗</m:t>
                        </m:r>
                      </m:e>
                      <m:sub>
                        <m:r>
                          <a:rPr lang="de-AT" sz="2800" b="0" i="1" dirty="0" smtClean="0">
                            <a:latin typeface="Cambria Math" panose="02040503050406030204" pitchFamily="18" charset="0"/>
                          </a:rPr>
                          <m:t>𝑠</m:t>
                        </m:r>
                      </m:sub>
                    </m:sSub>
                    <m:r>
                      <a:rPr lang="de-DE" sz="2800" i="1" dirty="0">
                        <a:latin typeface="Cambria Math" panose="02040503050406030204" pitchFamily="18" charset="0"/>
                      </a:rPr>
                      <m:t> </m:t>
                    </m:r>
                    <m:r>
                      <a:rPr lang="de-DE" sz="2800" i="1" dirty="0">
                        <a:latin typeface="Cambria Math" panose="02040503050406030204" pitchFamily="18" charset="0"/>
                      </a:rPr>
                      <m:t>𝑓</m:t>
                    </m:r>
                    <m:r>
                      <a:rPr lang="de-DE" sz="2800" i="1" dirty="0">
                        <a:latin typeface="Cambria Math" panose="02040503050406030204" pitchFamily="18" charset="0"/>
                      </a:rPr>
                      <m:t>(</m:t>
                    </m:r>
                    <m:r>
                      <a:rPr lang="de-DE" sz="2800" i="1" dirty="0">
                        <a:latin typeface="Cambria Math" panose="02040503050406030204" pitchFamily="18" charset="0"/>
                      </a:rPr>
                      <m:t>𝑏</m:t>
                    </m:r>
                    <m:r>
                      <a:rPr lang="de-DE" sz="2800" i="1" dirty="0">
                        <a:latin typeface="Cambria Math" panose="02040503050406030204" pitchFamily="18" charset="0"/>
                      </a:rPr>
                      <m:t>)</m:t>
                    </m:r>
                  </m:oMath>
                </a14:m>
                <a:endParaRPr lang="de-AT" sz="2800" dirty="0"/>
              </a:p>
            </p:txBody>
          </p:sp>
        </mc:Choice>
        <mc:Fallback>
          <p:sp>
            <p:nvSpPr>
              <p:cNvPr id="3" name="Inhaltsplatzhalter 2">
                <a:extLst>
                  <a:ext uri="{FF2B5EF4-FFF2-40B4-BE49-F238E27FC236}">
                    <a16:creationId xmlns:a16="http://schemas.microsoft.com/office/drawing/2014/main" id="{09FE0858-904F-4521-9DFE-FF860AD8210C}"/>
                  </a:ext>
                </a:extLst>
              </p:cNvPr>
              <p:cNvSpPr>
                <a:spLocks noGrp="1" noRot="1" noChangeAspect="1" noMove="1" noResize="1" noEditPoints="1" noAdjustHandles="1" noChangeArrowheads="1" noChangeShapeType="1" noTextEdit="1"/>
              </p:cNvSpPr>
              <p:nvPr>
                <p:ph idx="1"/>
              </p:nvPr>
            </p:nvSpPr>
            <p:spPr>
              <a:xfrm>
                <a:off x="1024128" y="2145244"/>
                <a:ext cx="10155706" cy="4164116"/>
              </a:xfrm>
              <a:blipFill>
                <a:blip r:embed="rId2"/>
                <a:stretch>
                  <a:fillRect l="-1080" t="-2196"/>
                </a:stretch>
              </a:blipFill>
            </p:spPr>
            <p:txBody>
              <a:bodyPr/>
              <a:lstStyle/>
              <a:p>
                <a:r>
                  <a:rPr lang="de-AT">
                    <a:noFill/>
                  </a:rPr>
                  <a:t> </a:t>
                </a:r>
              </a:p>
            </p:txBody>
          </p:sp>
        </mc:Fallback>
      </mc:AlternateContent>
    </p:spTree>
    <p:extLst>
      <p:ext uri="{BB962C8B-B14F-4D97-AF65-F5344CB8AC3E}">
        <p14:creationId xmlns:p14="http://schemas.microsoft.com/office/powerpoint/2010/main" val="395208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Historische Entwicklung</a:t>
            </a:r>
          </a:p>
        </p:txBody>
      </p:sp>
      <p:sp>
        <p:nvSpPr>
          <p:cNvPr id="3" name="Inhaltsplatzhalter 2"/>
          <p:cNvSpPr>
            <a:spLocks noGrp="1"/>
          </p:cNvSpPr>
          <p:nvPr>
            <p:ph idx="1"/>
          </p:nvPr>
        </p:nvSpPr>
        <p:spPr/>
        <p:txBody>
          <a:bodyPr>
            <a:normAutofit/>
          </a:bodyPr>
          <a:lstStyle/>
          <a:p>
            <a:r>
              <a:rPr lang="de-DE" sz="2400" dirty="0"/>
              <a:t>1978 erster Versuch von </a:t>
            </a:r>
            <a:r>
              <a:rPr lang="de-DE" sz="2400" dirty="0" err="1"/>
              <a:t>Rivest</a:t>
            </a:r>
            <a:r>
              <a:rPr lang="de-DE" sz="2400" dirty="0"/>
              <a:t>, </a:t>
            </a:r>
            <a:r>
              <a:rPr lang="de-DE" sz="2400" dirty="0" err="1"/>
              <a:t>Adleman</a:t>
            </a:r>
            <a:r>
              <a:rPr lang="de-DE" sz="2400" dirty="0"/>
              <a:t> und </a:t>
            </a:r>
            <a:r>
              <a:rPr lang="de-DE" sz="2400" dirty="0" err="1"/>
              <a:t>Dertouzes</a:t>
            </a:r>
            <a:endParaRPr lang="de-DE" sz="2400" dirty="0"/>
          </a:p>
          <a:p>
            <a:endParaRPr lang="de-DE" sz="2400" dirty="0"/>
          </a:p>
          <a:p>
            <a:r>
              <a:rPr lang="de-DE" sz="2400" dirty="0"/>
              <a:t>1987 entschlüsselt durch </a:t>
            </a:r>
            <a:r>
              <a:rPr lang="de-DE" sz="2400" dirty="0" err="1"/>
              <a:t>Brickell</a:t>
            </a:r>
            <a:r>
              <a:rPr lang="de-DE" sz="2400" dirty="0"/>
              <a:t> und </a:t>
            </a:r>
            <a:r>
              <a:rPr lang="de-DE" sz="2400" dirty="0" err="1"/>
              <a:t>Yacobi</a:t>
            </a:r>
            <a:endParaRPr lang="de-DE" sz="2400" dirty="0"/>
          </a:p>
          <a:p>
            <a:endParaRPr lang="de-DE" sz="2400" dirty="0"/>
          </a:p>
          <a:p>
            <a:r>
              <a:rPr lang="de-DE" sz="2400" dirty="0"/>
              <a:t>2009 Gentry – Vollhomomorphe Verschlüsselung ist möglich</a:t>
            </a:r>
          </a:p>
          <a:p>
            <a:endParaRPr lang="de-DE" sz="2400" dirty="0"/>
          </a:p>
        </p:txBody>
      </p:sp>
    </p:spTree>
    <p:extLst>
      <p:ext uri="{BB962C8B-B14F-4D97-AF65-F5344CB8AC3E}">
        <p14:creationId xmlns:p14="http://schemas.microsoft.com/office/powerpoint/2010/main" val="2545365245"/>
      </p:ext>
    </p:extLst>
  </p:cSld>
  <p:clrMapOvr>
    <a:masterClrMapping/>
  </p:clrMapOvr>
</p:sld>
</file>

<file path=ppt/theme/theme1.xml><?xml version="1.0" encoding="utf-8"?>
<a:theme xmlns:a="http://schemas.openxmlformats.org/drawingml/2006/main" name="Ausschnitt">
  <a:themeElements>
    <a:clrScheme name="Benutzerdefiniert 2">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4D7620"/>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TM02900743[[fn=Organisch]]</Template>
  <TotalTime>0</TotalTime>
  <Words>2430</Words>
  <Application>Microsoft Office PowerPoint</Application>
  <PresentationFormat>Breitbild</PresentationFormat>
  <Paragraphs>375</Paragraphs>
  <Slides>50</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50</vt:i4>
      </vt:variant>
    </vt:vector>
  </HeadingPairs>
  <TitlesOfParts>
    <vt:vector size="56" baseType="lpstr">
      <vt:lpstr>Arial</vt:lpstr>
      <vt:lpstr>Calibri</vt:lpstr>
      <vt:lpstr>Cambria Math</vt:lpstr>
      <vt:lpstr>Franklin Gothic Book</vt:lpstr>
      <vt:lpstr>Tw Cen MT</vt:lpstr>
      <vt:lpstr>Ausschnitt</vt:lpstr>
      <vt:lpstr>Homomorphe Verschlüsselung</vt:lpstr>
      <vt:lpstr>Übersicht</vt:lpstr>
      <vt:lpstr>Wozu braucht man homomorphe Verschlüsselung überhaupt?</vt:lpstr>
      <vt:lpstr>Motivation</vt:lpstr>
      <vt:lpstr>Anwendungen</vt:lpstr>
      <vt:lpstr>Definition Gruppe</vt:lpstr>
      <vt:lpstr>Definition Ring</vt:lpstr>
      <vt:lpstr>Definition Homomorphismus</vt:lpstr>
      <vt:lpstr>Historische Entwicklung</vt:lpstr>
      <vt:lpstr>Varianten</vt:lpstr>
      <vt:lpstr>Beispiel additiv-homomorph</vt:lpstr>
      <vt:lpstr>Beispiel multiplikativ-homomorph</vt:lpstr>
      <vt:lpstr>Teilhomomorphe Verschlüsselungen</vt:lpstr>
      <vt:lpstr>RSA</vt:lpstr>
      <vt:lpstr>RSA Teilhomomorphie</vt:lpstr>
      <vt:lpstr>Padded RSA - OAEP</vt:lpstr>
      <vt:lpstr>Komponenten OAEP</vt:lpstr>
      <vt:lpstr>Komponenten OAEP</vt:lpstr>
      <vt:lpstr>Ablauf OAEP - Verschlüsselung</vt:lpstr>
      <vt:lpstr>Ablauf OAEP - Entschlüsselung</vt:lpstr>
      <vt:lpstr>RSA-OAEP / RSA</vt:lpstr>
      <vt:lpstr>Goldwasser-Micali</vt:lpstr>
      <vt:lpstr>GM Quadratischer Rest</vt:lpstr>
      <vt:lpstr>GM Setup/Keygen</vt:lpstr>
      <vt:lpstr>GM Ver-/Entschlüsselung</vt:lpstr>
      <vt:lpstr>GM Teilhomomorphie</vt:lpstr>
      <vt:lpstr>Paillier</vt:lpstr>
      <vt:lpstr>Paillier KeyGen</vt:lpstr>
      <vt:lpstr>Paillier Verschlüsselung</vt:lpstr>
      <vt:lpstr>Paillier Entschlüsselung</vt:lpstr>
      <vt:lpstr>Paillier Teilhomomorphie</vt:lpstr>
      <vt:lpstr>Übersicht über Teilhomomorphe Algorithmen</vt:lpstr>
      <vt:lpstr>Vollhomomorphe Verschlüsselungen</vt:lpstr>
      <vt:lpstr>Vollhomomorphismen</vt:lpstr>
      <vt:lpstr>aktuelle Laufzeiten</vt:lpstr>
      <vt:lpstr>Probleme</vt:lpstr>
      <vt:lpstr>Hybrid-Homomorph</vt:lpstr>
      <vt:lpstr>Hybrid-Homomorph</vt:lpstr>
      <vt:lpstr>Vor- und Nachteile</vt:lpstr>
      <vt:lpstr>Anwendungsgebiete</vt:lpstr>
      <vt:lpstr>PowerPoint-Präsentation</vt:lpstr>
      <vt:lpstr>PowerPoint-Präsentation</vt:lpstr>
      <vt:lpstr>PowerPoint-Präsentation</vt:lpstr>
      <vt:lpstr>PowerPoint-Präsentation</vt:lpstr>
      <vt:lpstr>PowerPoint-Präsentation</vt:lpstr>
      <vt:lpstr>PowerPoint-Präsentation</vt:lpstr>
      <vt:lpstr>Praktischer Teil</vt:lpstr>
      <vt:lpstr>PowerPoint-Präsentation</vt:lpstr>
      <vt:lpstr>PowerPoint-Präsentation</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Homomorphe Verschlüsselungen</dc:title>
  <dc:creator>Tanja Kohler</dc:creator>
  <cp:lastModifiedBy>Tanja Kohler</cp:lastModifiedBy>
  <cp:revision>117</cp:revision>
  <dcterms:created xsi:type="dcterms:W3CDTF">2019-06-20T10:08:50Z</dcterms:created>
  <dcterms:modified xsi:type="dcterms:W3CDTF">2019-06-21T13:45:50Z</dcterms:modified>
</cp:coreProperties>
</file>