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74" r:id="rId5"/>
    <p:sldId id="272" r:id="rId6"/>
    <p:sldId id="273" r:id="rId7"/>
    <p:sldId id="270" r:id="rId8"/>
    <p:sldId id="271" r:id="rId9"/>
    <p:sldId id="257" r:id="rId10"/>
    <p:sldId id="275" r:id="rId11"/>
    <p:sldId id="276" r:id="rId12"/>
    <p:sldId id="262" r:id="rId13"/>
    <p:sldId id="264" r:id="rId14"/>
    <p:sldId id="266" r:id="rId15"/>
    <p:sldId id="265" r:id="rId16"/>
    <p:sldId id="277" r:id="rId17"/>
    <p:sldId id="278" r:id="rId18"/>
    <p:sldId id="279" r:id="rId19"/>
    <p:sldId id="280" r:id="rId20"/>
    <p:sldId id="281" r:id="rId21"/>
    <p:sldId id="282" r:id="rId22"/>
    <p:sldId id="283" r:id="rId23"/>
    <p:sldId id="267" r:id="rId24"/>
    <p:sldId id="284" r:id="rId25"/>
    <p:sldId id="285" r:id="rId26"/>
    <p:sldId id="286" r:id="rId27"/>
    <p:sldId id="287" r:id="rId28"/>
    <p:sldId id="288" r:id="rId29"/>
    <p:sldId id="289" r:id="rId3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2" autoAdjust="0"/>
    <p:restoredTop sz="94660"/>
  </p:normalViewPr>
  <p:slideViewPr>
    <p:cSldViewPr snapToGrid="0">
      <p:cViewPr varScale="1">
        <p:scale>
          <a:sx n="72" d="100"/>
          <a:sy n="72" d="100"/>
        </p:scale>
        <p:origin x="64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32A50-6540-4FA7-8830-068C2E9F477F}"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32A50-6540-4FA7-8830-068C2E9F477F}"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2A50-6540-4FA7-8830-068C2E9F477F}" type="datetimeFigureOut">
              <a:rPr lang="en-US" smtClean="0"/>
              <a:pPr/>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32A50-6540-4FA7-8830-068C2E9F477F}" type="datetimeFigureOut">
              <a:rPr lang="en-US" smtClean="0"/>
              <a:pPr/>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32A50-6540-4FA7-8830-068C2E9F477F}" type="datetimeFigureOut">
              <a:rPr lang="en-US" smtClean="0"/>
              <a:pPr/>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632A50-6540-4FA7-8830-068C2E9F477F}"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32A50-6540-4FA7-8830-068C2E9F477F}"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7D268-46B4-4E37-BA6D-3C69A77C12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632A50-6540-4FA7-8830-068C2E9F477F}" type="datetimeFigureOut">
              <a:rPr lang="en-US" smtClean="0"/>
              <a:pPr/>
              <a:t>5/1/2019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97D268-46B4-4E37-BA6D-3C69A77C12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docs.ansible.com/ansible/latest/intro.html" TargetMode="External"/><Relationship Id="rId2" Type="http://schemas.openxmlformats.org/officeDocument/2006/relationships/hyperlink" Target="https://www.ansible.com/" TargetMode="External"/><Relationship Id="rId1" Type="http://schemas.openxmlformats.org/officeDocument/2006/relationships/slideLayout" Target="../slideLayouts/slideLayout2.xml"/><Relationship Id="rId5" Type="http://schemas.openxmlformats.org/officeDocument/2006/relationships/hyperlink" Target="http://docs.ansible.com/ansible/latest/playbooks.html" TargetMode="External"/><Relationship Id="rId4" Type="http://schemas.openxmlformats.org/officeDocument/2006/relationships/hyperlink" Target="http://docs.ansible.com/ansible/latest/modules_by_category.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0130" y="2718042"/>
            <a:ext cx="7766936" cy="1646302"/>
          </a:xfrm>
        </p:spPr>
        <p:txBody>
          <a:bodyPr/>
          <a:lstStyle/>
          <a:p>
            <a:r>
              <a:rPr lang="en-US" dirty="0"/>
              <a:t>Introduction to Ansible</a:t>
            </a:r>
          </a:p>
        </p:txBody>
      </p:sp>
      <p:sp>
        <p:nvSpPr>
          <p:cNvPr id="3" name="Subtitle 2"/>
          <p:cNvSpPr>
            <a:spLocks noGrp="1"/>
          </p:cNvSpPr>
          <p:nvPr>
            <p:ph type="subTitle" idx="1"/>
          </p:nvPr>
        </p:nvSpPr>
        <p:spPr>
          <a:xfrm>
            <a:off x="1507067" y="4050833"/>
            <a:ext cx="7766936" cy="2219338"/>
          </a:xfrm>
        </p:spPr>
        <p:txBody>
          <a:bodyPr>
            <a:normAutofit/>
          </a:bodyPr>
          <a:lstStyle/>
          <a:p>
            <a:endParaRPr lang="en-US" dirty="0"/>
          </a:p>
          <a:p>
            <a:endParaRPr lang="en-US" dirty="0">
              <a:solidFill>
                <a:schemeClr val="tx1"/>
              </a:solidFill>
            </a:endParaRPr>
          </a:p>
          <a:p>
            <a:r>
              <a:rPr lang="en-US" dirty="0">
                <a:solidFill>
                  <a:schemeClr val="accent1"/>
                </a:solidFill>
              </a:rPr>
              <a:t>BY </a:t>
            </a:r>
            <a:r>
              <a:rPr lang="en-US" dirty="0">
                <a:solidFill>
                  <a:schemeClr val="tx1"/>
                </a:solidFill>
              </a:rPr>
              <a:t>KRISHNA PRASAD KALAKODIMI</a:t>
            </a:r>
          </a:p>
          <a:p>
            <a:endParaRPr lang="en-US" dirty="0">
              <a:solidFill>
                <a:schemeClr val="tx1"/>
              </a:solidFill>
            </a:endParaRPr>
          </a:p>
        </p:txBody>
      </p:sp>
      <p:pic>
        <p:nvPicPr>
          <p:cNvPr id="32770" name="Picture 2" descr="Managing multiple environments with Ansible - best practices"/>
          <p:cNvPicPr>
            <a:picLocks noChangeAspect="1" noChangeArrowheads="1"/>
          </p:cNvPicPr>
          <p:nvPr/>
        </p:nvPicPr>
        <p:blipFill>
          <a:blip r:embed="rId2"/>
          <a:srcRect/>
          <a:stretch>
            <a:fillRect/>
          </a:stretch>
        </p:blipFill>
        <p:spPr bwMode="auto">
          <a:xfrm>
            <a:off x="3173095" y="326571"/>
            <a:ext cx="4162425" cy="3295651"/>
          </a:xfrm>
          <a:prstGeom prst="rect">
            <a:avLst/>
          </a:prstGeom>
          <a:noFill/>
        </p:spPr>
      </p:pic>
    </p:spTree>
    <p:extLst>
      <p:ext uri="{BB962C8B-B14F-4D97-AF65-F5344CB8AC3E}">
        <p14:creationId xmlns:p14="http://schemas.microsoft.com/office/powerpoint/2010/main" val="1600132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of Ansible </a:t>
            </a:r>
          </a:p>
        </p:txBody>
      </p:sp>
      <p:sp>
        <p:nvSpPr>
          <p:cNvPr id="3" name="Content Placeholder 2"/>
          <p:cNvSpPr>
            <a:spLocks noGrp="1"/>
          </p:cNvSpPr>
          <p:nvPr>
            <p:ph idx="1"/>
          </p:nvPr>
        </p:nvSpPr>
        <p:spPr/>
        <p:txBody>
          <a:bodyPr/>
          <a:lstStyle/>
          <a:p>
            <a:pPr algn="just"/>
            <a:r>
              <a:rPr lang="en-US" sz="1600" dirty="0">
                <a:solidFill>
                  <a:schemeClr val="tx1">
                    <a:lumMod val="95000"/>
                    <a:lumOff val="5000"/>
                  </a:schemeClr>
                </a:solidFill>
              </a:rPr>
              <a:t>Install packages below on the control  Machine</a:t>
            </a:r>
          </a:p>
          <a:p>
            <a:pPr lvl="1" algn="just">
              <a:buFont typeface="Wingdings" pitchFamily="2" charset="2"/>
              <a:buChar char="Ø"/>
            </a:pPr>
            <a:r>
              <a:rPr lang="en-IN" b="1" dirty="0"/>
              <a:t>Debian </a:t>
            </a:r>
          </a:p>
          <a:p>
            <a:pPr lvl="1" algn="just">
              <a:buFont typeface="Wingdings" pitchFamily="2" charset="2"/>
              <a:buChar char="Ø"/>
            </a:pPr>
            <a:r>
              <a:rPr lang="en-IN" dirty="0">
                <a:solidFill>
                  <a:schemeClr val="tx1">
                    <a:lumMod val="95000"/>
                    <a:lumOff val="5000"/>
                  </a:schemeClr>
                </a:solidFill>
              </a:rPr>
              <a:t>Add the following line to /etc/apt/sources list:</a:t>
            </a:r>
          </a:p>
          <a:p>
            <a:pPr marL="1257300" lvl="2" indent="-342900" algn="just">
              <a:buFont typeface="Courier New" pitchFamily="49" charset="0"/>
              <a:buChar char="o"/>
            </a:pPr>
            <a:r>
              <a:rPr lang="en-IN" dirty="0" err="1"/>
              <a:t>deb</a:t>
            </a:r>
            <a:r>
              <a:rPr lang="en-IN" dirty="0"/>
              <a:t> http://ppa.launchpad.net/ansible/ansible/ubuntu trusty main </a:t>
            </a:r>
          </a:p>
          <a:p>
            <a:pPr lvl="1" algn="just">
              <a:buFont typeface="Wingdings" pitchFamily="2" charset="2"/>
              <a:buChar char="Ø"/>
            </a:pPr>
            <a:r>
              <a:rPr lang="en-IN" dirty="0">
                <a:solidFill>
                  <a:schemeClr val="tx1">
                    <a:lumMod val="95000"/>
                    <a:lumOff val="5000"/>
                  </a:schemeClr>
                </a:solidFill>
              </a:rPr>
              <a:t>Then run these commands:</a:t>
            </a:r>
          </a:p>
          <a:p>
            <a:pPr lvl="2" algn="just">
              <a:buFont typeface="Courier New" pitchFamily="49" charset="0"/>
              <a:buChar char="o"/>
            </a:pPr>
            <a:r>
              <a:rPr lang="en-IN" dirty="0"/>
              <a:t>$ sudo apt-key adv --keyserver keyserver.ubuntu.com --</a:t>
            </a:r>
            <a:r>
              <a:rPr lang="en-IN" dirty="0" err="1"/>
              <a:t>recv</a:t>
            </a:r>
            <a:r>
              <a:rPr lang="en-IN" dirty="0"/>
              <a:t>-keys 93C4A3FD7BB9C367 </a:t>
            </a:r>
          </a:p>
          <a:p>
            <a:pPr lvl="2" algn="just">
              <a:buFont typeface="Courier New" pitchFamily="49" charset="0"/>
              <a:buChar char="o"/>
            </a:pPr>
            <a:r>
              <a:rPr lang="en-IN" dirty="0"/>
              <a:t>$ sudo apt-get update </a:t>
            </a:r>
          </a:p>
          <a:p>
            <a:pPr lvl="2" algn="just">
              <a:buFont typeface="Courier New" pitchFamily="49" charset="0"/>
              <a:buChar char="o"/>
            </a:pPr>
            <a:r>
              <a:rPr lang="en-IN" dirty="0"/>
              <a:t>$ sudo apt-get install ansible</a:t>
            </a:r>
          </a:p>
          <a:p>
            <a:pPr lvl="1" algn="just">
              <a:buFont typeface="Wingdings" pitchFamily="2" charset="2"/>
              <a:buChar char="Ø"/>
            </a:pPr>
            <a:r>
              <a:rPr lang="en-IN" b="1" dirty="0"/>
              <a:t> pip </a:t>
            </a:r>
          </a:p>
          <a:p>
            <a:pPr lvl="2" algn="just">
              <a:buFont typeface="Courier New" pitchFamily="49" charset="0"/>
              <a:buChar char="o"/>
            </a:pPr>
            <a:r>
              <a:rPr lang="en-IN" dirty="0"/>
              <a:t>$ sudo easy_install pip</a:t>
            </a:r>
          </a:p>
          <a:p>
            <a:pPr lvl="2" algn="just">
              <a:buFont typeface="Courier New" pitchFamily="49" charset="0"/>
              <a:buChar char="o"/>
            </a:pPr>
            <a:r>
              <a:rPr lang="en-IN" dirty="0"/>
              <a:t>$ sudo pip install ansible</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of Ansible </a:t>
            </a:r>
            <a:br>
              <a:rPr lang="en-IN" dirty="0"/>
            </a:br>
            <a:endParaRPr lang="en-IN" dirty="0"/>
          </a:p>
        </p:txBody>
      </p:sp>
      <p:sp>
        <p:nvSpPr>
          <p:cNvPr id="3" name="Content Placeholder 2"/>
          <p:cNvSpPr>
            <a:spLocks noGrp="1"/>
          </p:cNvSpPr>
          <p:nvPr>
            <p:ph idx="1"/>
          </p:nvPr>
        </p:nvSpPr>
        <p:spPr/>
        <p:txBody>
          <a:bodyPr/>
          <a:lstStyle/>
          <a:p>
            <a:r>
              <a:rPr lang="en-US" dirty="0">
                <a:solidFill>
                  <a:schemeClr val="tx1">
                    <a:lumMod val="65000"/>
                    <a:lumOff val="35000"/>
                  </a:schemeClr>
                </a:solidFill>
              </a:rPr>
              <a:t>Install packages below on the remote  Machine</a:t>
            </a:r>
          </a:p>
          <a:p>
            <a:pPr lvl="1"/>
            <a:r>
              <a:rPr lang="en-IN" b="1" dirty="0"/>
              <a:t>Red Hat </a:t>
            </a:r>
          </a:p>
          <a:p>
            <a:pPr lvl="2">
              <a:buFont typeface="Courier New" pitchFamily="49" charset="0"/>
              <a:buChar char="o"/>
            </a:pPr>
            <a:r>
              <a:rPr lang="en-IN" dirty="0"/>
              <a:t>$ sudo yum install –y python </a:t>
            </a:r>
          </a:p>
          <a:p>
            <a:pPr lvl="1">
              <a:buFont typeface="Wingdings" pitchFamily="2" charset="2"/>
              <a:buChar char="Ø"/>
            </a:pPr>
            <a:r>
              <a:rPr lang="en-IN" b="1" dirty="0"/>
              <a:t>Ubuntu </a:t>
            </a:r>
          </a:p>
          <a:p>
            <a:pPr lvl="2">
              <a:buFont typeface="Courier New" pitchFamily="49" charset="0"/>
              <a:buChar char="o"/>
            </a:pPr>
            <a:r>
              <a:rPr lang="en-IN" b="1" dirty="0"/>
              <a:t> </a:t>
            </a:r>
            <a:r>
              <a:rPr lang="en-IN" dirty="0"/>
              <a:t>$ sudo apt-get install python </a:t>
            </a:r>
          </a:p>
          <a:p>
            <a:pPr lvl="1">
              <a:buFont typeface="Wingdings" pitchFamily="2" charset="2"/>
              <a:buChar char="Ø"/>
            </a:pPr>
            <a:r>
              <a:rPr lang="en-IN" dirty="0"/>
              <a:t> </a:t>
            </a:r>
            <a:r>
              <a:rPr lang="en-IN" b="1" dirty="0"/>
              <a:t>Debian </a:t>
            </a:r>
            <a:r>
              <a:rPr lang="en-IN" dirty="0"/>
              <a:t> </a:t>
            </a:r>
          </a:p>
          <a:p>
            <a:pPr lvl="2">
              <a:buFont typeface="Courier New" pitchFamily="49" charset="0"/>
              <a:buChar char="o"/>
            </a:pPr>
            <a:r>
              <a:rPr lang="en-IN" dirty="0"/>
              <a:t>$ sudo apt-get install python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of Ansible</a:t>
            </a:r>
          </a:p>
        </p:txBody>
      </p:sp>
      <p:sp>
        <p:nvSpPr>
          <p:cNvPr id="3" name="Content Placeholder 2"/>
          <p:cNvSpPr>
            <a:spLocks noGrp="1"/>
          </p:cNvSpPr>
          <p:nvPr>
            <p:ph idx="1"/>
          </p:nvPr>
        </p:nvSpPr>
        <p:spPr/>
        <p:txBody>
          <a:bodyPr>
            <a:normAutofit/>
          </a:bodyPr>
          <a:lstStyle/>
          <a:p>
            <a:r>
              <a:rPr lang="en-US" dirty="0"/>
              <a:t>Do the following on the control machine</a:t>
            </a:r>
          </a:p>
          <a:p>
            <a:r>
              <a:rPr lang="en-US" dirty="0"/>
              <a:t>Create the list of client machines you wish to access via this control machine</a:t>
            </a:r>
          </a:p>
          <a:p>
            <a:r>
              <a:rPr lang="en-US" dirty="0"/>
              <a:t>vi /</a:t>
            </a:r>
            <a:r>
              <a:rPr lang="en-US" dirty="0" err="1"/>
              <a:t>etc</a:t>
            </a:r>
            <a:r>
              <a:rPr lang="en-US" dirty="0"/>
              <a:t>/</a:t>
            </a:r>
            <a:r>
              <a:rPr lang="en-US" dirty="0" err="1"/>
              <a:t>ansible</a:t>
            </a:r>
            <a:r>
              <a:rPr lang="en-US" dirty="0"/>
              <a:t>/hosts      ( And enter the following lines and save file)</a:t>
            </a:r>
          </a:p>
          <a:p>
            <a:r>
              <a:rPr lang="en-US" dirty="0"/>
              <a:t>[Servers]</a:t>
            </a:r>
          </a:p>
          <a:p>
            <a:r>
              <a:rPr lang="en-US" dirty="0"/>
              <a:t>192.168.85.135</a:t>
            </a:r>
          </a:p>
          <a:p>
            <a:r>
              <a:rPr lang="en-US" dirty="0"/>
              <a:t>192.168.85.136</a:t>
            </a:r>
          </a:p>
          <a:p>
            <a:pPr marL="0" indent="0">
              <a:buNone/>
            </a:pPr>
            <a:endParaRPr lang="en-US" dirty="0"/>
          </a:p>
          <a:p>
            <a:r>
              <a:rPr lang="en-US" dirty="0"/>
              <a:t>Run the ping command below to see if indeed you are reaching both client nodes</a:t>
            </a:r>
          </a:p>
          <a:p>
            <a:r>
              <a:rPr lang="en-US" dirty="0" err="1"/>
              <a:t>ansible</a:t>
            </a:r>
            <a:r>
              <a:rPr lang="en-US" dirty="0"/>
              <a:t> -m ping all</a:t>
            </a:r>
          </a:p>
          <a:p>
            <a:pPr marL="0" indent="0">
              <a:buNone/>
            </a:pPr>
            <a:endParaRPr lang="en-US" dirty="0"/>
          </a:p>
        </p:txBody>
      </p:sp>
    </p:spTree>
    <p:extLst>
      <p:ext uri="{BB962C8B-B14F-4D97-AF65-F5344CB8AC3E}">
        <p14:creationId xmlns:p14="http://schemas.microsoft.com/office/powerpoint/2010/main" val="2440430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Ansible Commands </a:t>
            </a:r>
          </a:p>
        </p:txBody>
      </p:sp>
      <p:sp>
        <p:nvSpPr>
          <p:cNvPr id="3" name="Content Placeholder 2"/>
          <p:cNvSpPr>
            <a:spLocks noGrp="1"/>
          </p:cNvSpPr>
          <p:nvPr>
            <p:ph idx="1"/>
          </p:nvPr>
        </p:nvSpPr>
        <p:spPr/>
        <p:txBody>
          <a:bodyPr/>
          <a:lstStyle/>
          <a:p>
            <a:r>
              <a:rPr lang="en-US" dirty="0"/>
              <a:t>The output show ping result success as shown below</a:t>
            </a:r>
          </a:p>
          <a:p>
            <a:endParaRPr lang="en-US" dirty="0"/>
          </a:p>
        </p:txBody>
      </p:sp>
      <p:pic>
        <p:nvPicPr>
          <p:cNvPr id="4" name="Picture 3"/>
          <p:cNvPicPr>
            <a:picLocks noChangeAspect="1"/>
          </p:cNvPicPr>
          <p:nvPr/>
        </p:nvPicPr>
        <p:blipFill>
          <a:blip r:embed="rId2"/>
          <a:stretch>
            <a:fillRect/>
          </a:stretch>
        </p:blipFill>
        <p:spPr>
          <a:xfrm>
            <a:off x="838200" y="2574347"/>
            <a:ext cx="7453746" cy="3927266"/>
          </a:xfrm>
          <a:prstGeom prst="rect">
            <a:avLst/>
          </a:prstGeom>
        </p:spPr>
      </p:pic>
    </p:spTree>
    <p:extLst>
      <p:ext uri="{BB962C8B-B14F-4D97-AF65-F5344CB8AC3E}">
        <p14:creationId xmlns:p14="http://schemas.microsoft.com/office/powerpoint/2010/main" val="461241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Ansible Commands (</a:t>
            </a:r>
            <a:r>
              <a:rPr lang="en-US" dirty="0" err="1"/>
              <a:t>cnt</a:t>
            </a:r>
            <a:r>
              <a:rPr lang="en-US" dirty="0"/>
              <a:t>)</a:t>
            </a:r>
          </a:p>
        </p:txBody>
      </p:sp>
      <p:sp>
        <p:nvSpPr>
          <p:cNvPr id="3" name="Content Placeholder 2"/>
          <p:cNvSpPr>
            <a:spLocks noGrp="1"/>
          </p:cNvSpPr>
          <p:nvPr>
            <p:ph idx="1"/>
          </p:nvPr>
        </p:nvSpPr>
        <p:spPr/>
        <p:txBody>
          <a:bodyPr/>
          <a:lstStyle/>
          <a:p>
            <a:r>
              <a:rPr lang="en-US" dirty="0"/>
              <a:t>How to run commands to fetch hard drives utilization </a:t>
            </a:r>
          </a:p>
          <a:p>
            <a:r>
              <a:rPr lang="en-US" dirty="0"/>
              <a:t> </a:t>
            </a:r>
            <a:r>
              <a:rPr lang="en-US" dirty="0" err="1"/>
              <a:t>ansible</a:t>
            </a:r>
            <a:r>
              <a:rPr lang="en-US" dirty="0"/>
              <a:t> -m command -a '</a:t>
            </a:r>
            <a:r>
              <a:rPr lang="en-US" dirty="0" err="1"/>
              <a:t>df</a:t>
            </a:r>
            <a:r>
              <a:rPr lang="en-US" dirty="0"/>
              <a:t> -h' Servers</a:t>
            </a:r>
          </a:p>
          <a:p>
            <a:endParaRPr lang="en-US" dirty="0"/>
          </a:p>
          <a:p>
            <a:r>
              <a:rPr lang="en-US" dirty="0"/>
              <a:t>How to run commands to fetch system uptime </a:t>
            </a:r>
          </a:p>
          <a:p>
            <a:r>
              <a:rPr lang="en-US" dirty="0" err="1"/>
              <a:t>ansible</a:t>
            </a:r>
            <a:r>
              <a:rPr lang="en-US" dirty="0"/>
              <a:t> -m command -a ‘uptime' Servers</a:t>
            </a:r>
          </a:p>
          <a:p>
            <a:endParaRPr lang="en-US" dirty="0"/>
          </a:p>
          <a:p>
            <a:endParaRPr lang="en-US" dirty="0"/>
          </a:p>
          <a:p>
            <a:pPr marL="0" indent="0">
              <a:buNone/>
            </a:pPr>
            <a:endParaRPr lang="en-US" dirty="0"/>
          </a:p>
          <a:p>
            <a:endParaRPr lang="en-US" dirty="0"/>
          </a:p>
        </p:txBody>
      </p:sp>
      <p:pic>
        <p:nvPicPr>
          <p:cNvPr id="5" name="Picture 4"/>
          <p:cNvPicPr>
            <a:picLocks noChangeAspect="1"/>
          </p:cNvPicPr>
          <p:nvPr/>
        </p:nvPicPr>
        <p:blipFill>
          <a:blip r:embed="rId2"/>
          <a:stretch>
            <a:fillRect/>
          </a:stretch>
        </p:blipFill>
        <p:spPr>
          <a:xfrm>
            <a:off x="838200" y="4364183"/>
            <a:ext cx="9635836" cy="2316560"/>
          </a:xfrm>
          <a:prstGeom prst="rect">
            <a:avLst/>
          </a:prstGeom>
        </p:spPr>
      </p:pic>
    </p:spTree>
    <p:extLst>
      <p:ext uri="{BB962C8B-B14F-4D97-AF65-F5344CB8AC3E}">
        <p14:creationId xmlns:p14="http://schemas.microsoft.com/office/powerpoint/2010/main" val="2540380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Ansible Commands (</a:t>
            </a:r>
            <a:r>
              <a:rPr lang="en-US" dirty="0" err="1"/>
              <a:t>cnt</a:t>
            </a:r>
            <a:r>
              <a:rPr lang="en-US" dirty="0"/>
              <a:t>)</a:t>
            </a:r>
          </a:p>
        </p:txBody>
      </p:sp>
      <p:sp>
        <p:nvSpPr>
          <p:cNvPr id="3" name="Content Placeholder 2"/>
          <p:cNvSpPr>
            <a:spLocks noGrp="1"/>
          </p:cNvSpPr>
          <p:nvPr>
            <p:ph idx="1"/>
          </p:nvPr>
        </p:nvSpPr>
        <p:spPr/>
        <p:txBody>
          <a:bodyPr/>
          <a:lstStyle/>
          <a:p>
            <a:r>
              <a:rPr lang="en-US" dirty="0"/>
              <a:t>The full configuration environment inventory of a particular client machine can be obtain using the command below.</a:t>
            </a:r>
          </a:p>
          <a:p>
            <a:r>
              <a:rPr lang="en-US" dirty="0" err="1"/>
              <a:t>ansible</a:t>
            </a:r>
            <a:r>
              <a:rPr lang="en-US" dirty="0"/>
              <a:t> -m setup 192.168.85.135   ( output as shown below)</a:t>
            </a:r>
          </a:p>
          <a:p>
            <a:endParaRPr lang="en-US" dirty="0"/>
          </a:p>
        </p:txBody>
      </p:sp>
      <p:pic>
        <p:nvPicPr>
          <p:cNvPr id="4" name="Picture 3"/>
          <p:cNvPicPr>
            <a:picLocks noChangeAspect="1"/>
          </p:cNvPicPr>
          <p:nvPr/>
        </p:nvPicPr>
        <p:blipFill>
          <a:blip r:embed="rId2"/>
          <a:stretch>
            <a:fillRect/>
          </a:stretch>
        </p:blipFill>
        <p:spPr>
          <a:xfrm>
            <a:off x="838200" y="3204810"/>
            <a:ext cx="9698182" cy="3604796"/>
          </a:xfrm>
          <a:prstGeom prst="rect">
            <a:avLst/>
          </a:prstGeom>
        </p:spPr>
      </p:pic>
    </p:spTree>
    <p:extLst>
      <p:ext uri="{BB962C8B-B14F-4D97-AF65-F5344CB8AC3E}">
        <p14:creationId xmlns:p14="http://schemas.microsoft.com/office/powerpoint/2010/main" val="150620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Inventory File </a:t>
            </a:r>
            <a:br>
              <a:rPr lang="en-IN" dirty="0"/>
            </a:br>
            <a:endParaRPr lang="en-IN" dirty="0"/>
          </a:p>
        </p:txBody>
      </p:sp>
      <p:sp>
        <p:nvSpPr>
          <p:cNvPr id="3" name="Content Placeholder 2"/>
          <p:cNvSpPr>
            <a:spLocks noGrp="1"/>
          </p:cNvSpPr>
          <p:nvPr>
            <p:ph idx="1"/>
          </p:nvPr>
        </p:nvSpPr>
        <p:spPr>
          <a:xfrm>
            <a:off x="677334" y="1567543"/>
            <a:ext cx="8596668" cy="4473819"/>
          </a:xfrm>
        </p:spPr>
        <p:txBody>
          <a:bodyPr>
            <a:normAutofit fontScale="92500" lnSpcReduction="20000"/>
          </a:bodyPr>
          <a:lstStyle/>
          <a:p>
            <a:pPr lvl="1">
              <a:buFont typeface="Wingdings" pitchFamily="2" charset="2"/>
              <a:buChar char="Ø"/>
            </a:pPr>
            <a:r>
              <a:rPr lang="en-IN" dirty="0"/>
              <a:t>Define how ansible interact with remote machine </a:t>
            </a:r>
          </a:p>
          <a:p>
            <a:pPr lvl="1">
              <a:buFont typeface="Wingdings" pitchFamily="2" charset="2"/>
              <a:buChar char="Ø"/>
            </a:pPr>
            <a:r>
              <a:rPr lang="en-IN" dirty="0"/>
              <a:t>Define logical groups of managed nodes </a:t>
            </a:r>
          </a:p>
          <a:p>
            <a:pPr lvl="1">
              <a:buFont typeface="Wingdings" pitchFamily="2" charset="2"/>
              <a:buChar char="Ø"/>
            </a:pPr>
            <a:r>
              <a:rPr lang="en-IN" dirty="0"/>
              <a:t>Define location : /etc/ansible/host </a:t>
            </a:r>
          </a:p>
          <a:p>
            <a:pPr lvl="1">
              <a:buFont typeface="Wingdings" pitchFamily="2" charset="2"/>
              <a:buChar char="Ø"/>
            </a:pPr>
            <a:r>
              <a:rPr lang="en-IN" dirty="0"/>
              <a:t>The inventory file can be in one of many formats, depending on the inventory </a:t>
            </a:r>
            <a:r>
              <a:rPr lang="en-IN" dirty="0" err="1"/>
              <a:t>plugins</a:t>
            </a:r>
            <a:r>
              <a:rPr lang="en-IN" dirty="0"/>
              <a:t> you have.</a:t>
            </a:r>
          </a:p>
          <a:p>
            <a:pPr lvl="1">
              <a:buNone/>
            </a:pPr>
            <a:r>
              <a:rPr lang="en-IN" dirty="0"/>
              <a:t>	</a:t>
            </a:r>
            <a:r>
              <a:rPr lang="en-IN" dirty="0" err="1"/>
              <a:t>eg</a:t>
            </a:r>
            <a:r>
              <a:rPr lang="en-IN" dirty="0"/>
              <a:t>:  /etc/ansible/hosts is an INI-like</a:t>
            </a:r>
          </a:p>
          <a:p>
            <a:pPr lvl="1">
              <a:buFont typeface="Wingdings" pitchFamily="2" charset="2"/>
              <a:buChar char="Ø"/>
            </a:pPr>
            <a:r>
              <a:rPr lang="en-IN" b="1" dirty="0"/>
              <a:t>Hosts and groups </a:t>
            </a:r>
          </a:p>
          <a:p>
            <a:pPr lvl="2">
              <a:buNone/>
            </a:pPr>
            <a:r>
              <a:rPr lang="en-IN" dirty="0"/>
              <a:t>sample.example.com</a:t>
            </a:r>
          </a:p>
          <a:p>
            <a:pPr lvl="2">
              <a:buNone/>
            </a:pPr>
            <a:r>
              <a:rPr lang="en-IN" dirty="0"/>
              <a:t> </a:t>
            </a:r>
            <a:r>
              <a:rPr lang="en-IN" b="1" dirty="0"/>
              <a:t>[</a:t>
            </a:r>
            <a:r>
              <a:rPr lang="en-IN" b="1" dirty="0" err="1"/>
              <a:t>webservers</a:t>
            </a:r>
            <a:r>
              <a:rPr lang="en-IN" b="1" dirty="0"/>
              <a:t>]</a:t>
            </a:r>
            <a:r>
              <a:rPr lang="en-IN" dirty="0"/>
              <a:t> </a:t>
            </a:r>
          </a:p>
          <a:p>
            <a:pPr lvl="2">
              <a:buNone/>
            </a:pPr>
            <a:r>
              <a:rPr lang="en-IN" dirty="0"/>
              <a:t>	web1.example.com </a:t>
            </a:r>
          </a:p>
          <a:p>
            <a:pPr lvl="2">
              <a:buNone/>
            </a:pPr>
            <a:r>
              <a:rPr lang="en-IN" dirty="0"/>
              <a:t>	web2.example.com</a:t>
            </a:r>
          </a:p>
          <a:p>
            <a:pPr lvl="2">
              <a:buNone/>
            </a:pPr>
            <a:r>
              <a:rPr lang="en-IN" dirty="0"/>
              <a:t> </a:t>
            </a:r>
            <a:r>
              <a:rPr lang="en-IN" b="1" dirty="0"/>
              <a:t>[</a:t>
            </a:r>
            <a:r>
              <a:rPr lang="en-IN" b="1" dirty="0" err="1"/>
              <a:t>dbservers</a:t>
            </a:r>
            <a:r>
              <a:rPr lang="en-IN" b="1" dirty="0"/>
              <a:t>]</a:t>
            </a:r>
          </a:p>
          <a:p>
            <a:pPr lvl="2">
              <a:buNone/>
            </a:pPr>
            <a:r>
              <a:rPr lang="en-IN" dirty="0"/>
              <a:t>	 db1.example.com </a:t>
            </a:r>
          </a:p>
          <a:p>
            <a:pPr lvl="2">
              <a:buNone/>
            </a:pPr>
            <a:r>
              <a:rPr lang="en-IN" dirty="0"/>
              <a:t>	db2.example.com </a:t>
            </a:r>
          </a:p>
          <a:p>
            <a:pPr lvl="2">
              <a:buNone/>
            </a:pPr>
            <a:r>
              <a:rPr lang="en-IN" dirty="0"/>
              <a:t>	db3.example.com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Inventory File </a:t>
            </a:r>
          </a:p>
        </p:txBody>
      </p:sp>
      <p:sp>
        <p:nvSpPr>
          <p:cNvPr id="3" name="Content Placeholder 2"/>
          <p:cNvSpPr>
            <a:spLocks noGrp="1"/>
          </p:cNvSpPr>
          <p:nvPr>
            <p:ph idx="1"/>
          </p:nvPr>
        </p:nvSpPr>
        <p:spPr/>
        <p:txBody>
          <a:bodyPr>
            <a:normAutofit/>
          </a:bodyPr>
          <a:lstStyle/>
          <a:p>
            <a:r>
              <a:rPr lang="en-IN" b="1" dirty="0">
                <a:solidFill>
                  <a:schemeClr val="tx1">
                    <a:lumMod val="65000"/>
                    <a:lumOff val="35000"/>
                  </a:schemeClr>
                </a:solidFill>
              </a:rPr>
              <a:t>Host Variables</a:t>
            </a:r>
          </a:p>
          <a:p>
            <a:pPr lvl="2">
              <a:buNone/>
            </a:pPr>
            <a:r>
              <a:rPr lang="en-IN" dirty="0"/>
              <a:t>[</a:t>
            </a:r>
            <a:r>
              <a:rPr lang="en-IN" dirty="0" err="1"/>
              <a:t>webserver</a:t>
            </a:r>
            <a:r>
              <a:rPr lang="en-IN" dirty="0"/>
              <a:t>] </a:t>
            </a:r>
          </a:p>
          <a:p>
            <a:pPr lvl="1">
              <a:buNone/>
            </a:pPr>
            <a:r>
              <a:rPr lang="en-IN" dirty="0"/>
              <a:t>	   host1 </a:t>
            </a:r>
            <a:r>
              <a:rPr lang="en-IN" dirty="0" err="1"/>
              <a:t>http_port</a:t>
            </a:r>
            <a:r>
              <a:rPr lang="en-IN" b="1" dirty="0"/>
              <a:t>=</a:t>
            </a:r>
            <a:r>
              <a:rPr lang="en-IN" dirty="0"/>
              <a:t>80 </a:t>
            </a:r>
            <a:r>
              <a:rPr lang="en-IN" dirty="0" err="1"/>
              <a:t>maxRequestsPerChild</a:t>
            </a:r>
            <a:r>
              <a:rPr lang="en-IN" dirty="0"/>
              <a:t>=808 </a:t>
            </a:r>
          </a:p>
          <a:p>
            <a:pPr lvl="2">
              <a:buNone/>
            </a:pPr>
            <a:r>
              <a:rPr lang="en-IN" dirty="0"/>
              <a:t>host2 </a:t>
            </a:r>
            <a:r>
              <a:rPr lang="en-IN" dirty="0" err="1"/>
              <a:t>http_port</a:t>
            </a:r>
            <a:r>
              <a:rPr lang="en-IN" b="1" dirty="0"/>
              <a:t>=</a:t>
            </a:r>
            <a:r>
              <a:rPr lang="en-IN" dirty="0"/>
              <a:t>303 </a:t>
            </a:r>
            <a:r>
              <a:rPr lang="en-IN" dirty="0" err="1"/>
              <a:t>maxRequestsPerChild</a:t>
            </a:r>
            <a:r>
              <a:rPr lang="en-IN" dirty="0"/>
              <a:t>=909</a:t>
            </a:r>
          </a:p>
          <a:p>
            <a:r>
              <a:rPr lang="en-IN" dirty="0"/>
              <a:t>Group variables </a:t>
            </a:r>
          </a:p>
          <a:p>
            <a:pPr lvl="2">
              <a:buNone/>
            </a:pPr>
            <a:r>
              <a:rPr lang="en-IN" dirty="0"/>
              <a:t>[</a:t>
            </a:r>
            <a:r>
              <a:rPr lang="en-IN" dirty="0" err="1"/>
              <a:t>webserver</a:t>
            </a:r>
            <a:r>
              <a:rPr lang="en-IN" dirty="0"/>
              <a:t>] </a:t>
            </a:r>
          </a:p>
          <a:p>
            <a:pPr lvl="2">
              <a:buNone/>
            </a:pPr>
            <a:r>
              <a:rPr lang="en-IN" dirty="0"/>
              <a:t>host1 </a:t>
            </a:r>
          </a:p>
          <a:p>
            <a:pPr lvl="2">
              <a:buNone/>
            </a:pPr>
            <a:r>
              <a:rPr lang="en-IN" dirty="0"/>
              <a:t>host2 </a:t>
            </a:r>
          </a:p>
          <a:p>
            <a:pPr lvl="2">
              <a:buNone/>
            </a:pPr>
            <a:r>
              <a:rPr lang="en-IN" dirty="0"/>
              <a:t>[</a:t>
            </a:r>
            <a:r>
              <a:rPr lang="en-IN" dirty="0" err="1"/>
              <a:t>webserver:vars</a:t>
            </a:r>
            <a:r>
              <a:rPr lang="en-IN" dirty="0"/>
              <a:t>] </a:t>
            </a:r>
          </a:p>
          <a:p>
            <a:pPr lvl="2">
              <a:buNone/>
            </a:pPr>
            <a:r>
              <a:rPr lang="en-IN" dirty="0" err="1"/>
              <a:t>Ansible_ssh_user</a:t>
            </a:r>
            <a:r>
              <a:rPr lang="en-IN" dirty="0"/>
              <a:t>=ansible</a:t>
            </a:r>
          </a:p>
          <a:p>
            <a:pPr lvl="2">
              <a:buNone/>
            </a:pPr>
            <a:r>
              <a:rPr lang="en-IN" dirty="0" err="1"/>
              <a:t>Ansible_ssh_pass</a:t>
            </a:r>
            <a:r>
              <a:rPr lang="en-IN" dirty="0"/>
              <a:t>=‘ansible’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57" y="361406"/>
            <a:ext cx="8596668" cy="1320800"/>
          </a:xfrm>
        </p:spPr>
        <p:txBody>
          <a:bodyPr/>
          <a:lstStyle/>
          <a:p>
            <a:r>
              <a:rPr lang="en-IN" dirty="0"/>
              <a:t>Inventory File </a:t>
            </a:r>
          </a:p>
        </p:txBody>
      </p:sp>
      <p:sp>
        <p:nvSpPr>
          <p:cNvPr id="3" name="Content Placeholder 2"/>
          <p:cNvSpPr>
            <a:spLocks noGrp="1"/>
          </p:cNvSpPr>
          <p:nvPr>
            <p:ph idx="1"/>
          </p:nvPr>
        </p:nvSpPr>
        <p:spPr>
          <a:xfrm>
            <a:off x="742648" y="1580606"/>
            <a:ext cx="8596668" cy="5486400"/>
          </a:xfrm>
        </p:spPr>
        <p:txBody>
          <a:bodyPr>
            <a:normAutofit/>
          </a:bodyPr>
          <a:lstStyle/>
          <a:p>
            <a:pPr lvl="1">
              <a:buNone/>
            </a:pPr>
            <a:r>
              <a:rPr lang="en-IN" sz="2300" b="1" dirty="0"/>
              <a:t>Groups of Groups and Group Variables </a:t>
            </a:r>
          </a:p>
          <a:p>
            <a:pPr lvl="2">
              <a:buNone/>
            </a:pPr>
            <a:r>
              <a:rPr lang="en-IN" b="1" dirty="0"/>
              <a:t>[</a:t>
            </a:r>
            <a:r>
              <a:rPr lang="en-IN" b="1" dirty="0" err="1"/>
              <a:t>webserver</a:t>
            </a:r>
            <a:r>
              <a:rPr lang="en-IN" b="1" dirty="0"/>
              <a:t>]</a:t>
            </a:r>
            <a:r>
              <a:rPr lang="en-IN" dirty="0"/>
              <a:t> </a:t>
            </a:r>
          </a:p>
          <a:p>
            <a:pPr lvl="2">
              <a:buNone/>
            </a:pPr>
            <a:r>
              <a:rPr lang="en-IN" dirty="0"/>
              <a:t>host1 </a:t>
            </a:r>
          </a:p>
          <a:p>
            <a:pPr lvl="2">
              <a:buNone/>
            </a:pPr>
            <a:r>
              <a:rPr lang="en-IN" dirty="0"/>
              <a:t>host2 </a:t>
            </a:r>
          </a:p>
          <a:p>
            <a:pPr lvl="2">
              <a:buNone/>
            </a:pPr>
            <a:r>
              <a:rPr lang="en-IN" b="1" dirty="0"/>
              <a:t>[</a:t>
            </a:r>
            <a:r>
              <a:rPr lang="en-IN" b="1" dirty="0" err="1"/>
              <a:t>dbserver</a:t>
            </a:r>
            <a:r>
              <a:rPr lang="en-IN" b="1" dirty="0"/>
              <a:t>]</a:t>
            </a:r>
            <a:r>
              <a:rPr lang="en-IN" dirty="0"/>
              <a:t> </a:t>
            </a:r>
          </a:p>
          <a:p>
            <a:pPr lvl="2">
              <a:buNone/>
            </a:pPr>
            <a:r>
              <a:rPr lang="en-IN" dirty="0"/>
              <a:t>host2 </a:t>
            </a:r>
          </a:p>
          <a:p>
            <a:pPr lvl="2">
              <a:buNone/>
            </a:pPr>
            <a:r>
              <a:rPr lang="en-IN" dirty="0"/>
              <a:t>Host3</a:t>
            </a:r>
          </a:p>
          <a:p>
            <a:pPr lvl="2">
              <a:buNone/>
            </a:pPr>
            <a:r>
              <a:rPr lang="en-IN" dirty="0"/>
              <a:t> </a:t>
            </a:r>
            <a:r>
              <a:rPr lang="en-IN" b="1" dirty="0"/>
              <a:t>[</a:t>
            </a:r>
            <a:r>
              <a:rPr lang="en-IN" b="1" dirty="0" err="1"/>
              <a:t>totalgroups:children</a:t>
            </a:r>
            <a:r>
              <a:rPr lang="en-IN" b="1" dirty="0"/>
              <a:t>]</a:t>
            </a:r>
            <a:r>
              <a:rPr lang="en-IN" dirty="0"/>
              <a:t> </a:t>
            </a:r>
          </a:p>
          <a:p>
            <a:pPr lvl="2">
              <a:buNone/>
            </a:pPr>
            <a:r>
              <a:rPr lang="en-IN" dirty="0" err="1"/>
              <a:t>webserver</a:t>
            </a:r>
            <a:endParaRPr lang="en-IN" dirty="0"/>
          </a:p>
          <a:p>
            <a:pPr lvl="2">
              <a:buNone/>
            </a:pPr>
            <a:r>
              <a:rPr lang="en-IN" dirty="0" err="1"/>
              <a:t>dbserver</a:t>
            </a:r>
            <a:endParaRPr lang="en-IN" dirty="0"/>
          </a:p>
          <a:p>
            <a:pPr lvl="2">
              <a:buNone/>
            </a:pPr>
            <a:r>
              <a:rPr lang="en-IN" dirty="0"/>
              <a:t> </a:t>
            </a:r>
            <a:r>
              <a:rPr lang="en-IN" b="1" dirty="0"/>
              <a:t>[</a:t>
            </a:r>
            <a:r>
              <a:rPr lang="en-IN" b="1" dirty="0" err="1"/>
              <a:t>totalgroups:vars</a:t>
            </a:r>
            <a:r>
              <a:rPr lang="en-IN" b="1" dirty="0"/>
              <a:t>]</a:t>
            </a:r>
            <a:r>
              <a:rPr lang="en-IN" dirty="0"/>
              <a:t> </a:t>
            </a:r>
          </a:p>
          <a:p>
            <a:pPr lvl="2">
              <a:buNone/>
            </a:pPr>
            <a:r>
              <a:rPr lang="en-IN" dirty="0" err="1"/>
              <a:t>Ansible_ssh_user</a:t>
            </a:r>
            <a:r>
              <a:rPr lang="en-IN" dirty="0"/>
              <a:t>=ansible</a:t>
            </a:r>
          </a:p>
          <a:p>
            <a:pPr lvl="2">
              <a:buNone/>
            </a:pPr>
            <a:r>
              <a:rPr lang="en-IN" dirty="0" err="1"/>
              <a:t>Ansible_ssh_pass</a:t>
            </a:r>
            <a:r>
              <a:rPr lang="en-IN" dirty="0"/>
              <a:t>=‘ansible’</a:t>
            </a:r>
          </a:p>
          <a:p>
            <a:pPr lvl="2">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Ad-Hoc commands</a:t>
            </a:r>
            <a:br>
              <a:rPr lang="en-IN" dirty="0"/>
            </a:br>
            <a:endParaRPr lang="en-IN" dirty="0"/>
          </a:p>
        </p:txBody>
      </p:sp>
      <p:sp>
        <p:nvSpPr>
          <p:cNvPr id="3" name="Content Placeholder 2"/>
          <p:cNvSpPr>
            <a:spLocks noGrp="1"/>
          </p:cNvSpPr>
          <p:nvPr>
            <p:ph idx="1"/>
          </p:nvPr>
        </p:nvSpPr>
        <p:spPr>
          <a:xfrm>
            <a:off x="677334" y="1580606"/>
            <a:ext cx="8714860" cy="4820194"/>
          </a:xfrm>
        </p:spPr>
        <p:txBody>
          <a:bodyPr>
            <a:normAutofit/>
          </a:bodyPr>
          <a:lstStyle/>
          <a:p>
            <a:r>
              <a:rPr lang="en-IN" sz="2000" dirty="0"/>
              <a:t>An ad-hoc command is something that you might type in to do something really quick, but don’t  want to save for later</a:t>
            </a:r>
          </a:p>
          <a:p>
            <a:pPr>
              <a:buNone/>
            </a:pPr>
            <a:endParaRPr lang="en-IN" sz="2000" dirty="0"/>
          </a:p>
          <a:p>
            <a:pPr lvl="1">
              <a:buFont typeface="Wingdings" pitchFamily="2" charset="2"/>
              <a:buChar char="Ø"/>
            </a:pPr>
            <a:r>
              <a:rPr lang="en-IN" sz="1800" b="1" dirty="0"/>
              <a:t>Ensure a service is started on all </a:t>
            </a:r>
            <a:r>
              <a:rPr lang="en-IN" sz="1800" b="1" dirty="0" err="1"/>
              <a:t>webservers</a:t>
            </a:r>
            <a:r>
              <a:rPr lang="en-IN" sz="1800" b="1" dirty="0"/>
              <a:t>:</a:t>
            </a:r>
          </a:p>
          <a:p>
            <a:pPr lvl="2">
              <a:buFont typeface="Courier New" pitchFamily="49" charset="0"/>
              <a:buChar char="o"/>
            </a:pPr>
            <a:r>
              <a:rPr lang="en-IN" sz="1600" dirty="0"/>
              <a:t>$ ansible </a:t>
            </a:r>
            <a:r>
              <a:rPr lang="en-IN" sz="1600" dirty="0" err="1"/>
              <a:t>webservers</a:t>
            </a:r>
            <a:r>
              <a:rPr lang="en-IN" sz="1600" dirty="0"/>
              <a:t> -m service -a "name=</a:t>
            </a:r>
            <a:r>
              <a:rPr lang="en-IN" sz="1600" dirty="0" err="1"/>
              <a:t>httpd</a:t>
            </a:r>
            <a:r>
              <a:rPr lang="en-IN" sz="1600" dirty="0"/>
              <a:t> state=started" </a:t>
            </a:r>
          </a:p>
          <a:p>
            <a:pPr lvl="1">
              <a:buFont typeface="Wingdings" pitchFamily="2" charset="2"/>
              <a:buChar char="Ø"/>
            </a:pPr>
            <a:r>
              <a:rPr lang="en-IN" sz="1800" b="1" dirty="0"/>
              <a:t>Alternatively, restart a service on all </a:t>
            </a:r>
            <a:r>
              <a:rPr lang="en-IN" sz="1800" b="1" dirty="0" err="1"/>
              <a:t>webservers</a:t>
            </a:r>
            <a:r>
              <a:rPr lang="en-IN" sz="1800" b="1" dirty="0"/>
              <a:t>:</a:t>
            </a:r>
          </a:p>
          <a:p>
            <a:pPr lvl="2">
              <a:buFont typeface="Courier New" pitchFamily="49" charset="0"/>
              <a:buChar char="o"/>
            </a:pPr>
            <a:r>
              <a:rPr lang="en-IN" sz="1600" dirty="0"/>
              <a:t>$ ansible </a:t>
            </a:r>
            <a:r>
              <a:rPr lang="en-IN" sz="1600" dirty="0" err="1"/>
              <a:t>webservers</a:t>
            </a:r>
            <a:r>
              <a:rPr lang="en-IN" sz="1600" dirty="0"/>
              <a:t> -m service -a "name=</a:t>
            </a:r>
            <a:r>
              <a:rPr lang="en-IN" sz="1600" dirty="0" err="1"/>
              <a:t>httpd</a:t>
            </a:r>
            <a:r>
              <a:rPr lang="en-IN" sz="1600" dirty="0"/>
              <a:t> state=restarted" </a:t>
            </a:r>
          </a:p>
          <a:p>
            <a:pPr lvl="1">
              <a:buFont typeface="Wingdings" pitchFamily="2" charset="2"/>
              <a:buChar char="Ø"/>
            </a:pPr>
            <a:r>
              <a:rPr lang="en-IN" sz="1800" b="1" dirty="0"/>
              <a:t>Ensure a service is stopped:</a:t>
            </a:r>
          </a:p>
          <a:p>
            <a:pPr lvl="2">
              <a:buFont typeface="Courier New" pitchFamily="49" charset="0"/>
              <a:buChar char="o"/>
            </a:pPr>
            <a:r>
              <a:rPr lang="en-IN" sz="1600" dirty="0"/>
              <a:t>$ ansible </a:t>
            </a:r>
            <a:r>
              <a:rPr lang="en-IN" sz="1600" dirty="0" err="1"/>
              <a:t>webservers</a:t>
            </a:r>
            <a:r>
              <a:rPr lang="en-IN" sz="1600" dirty="0"/>
              <a:t> -m service -a "name=</a:t>
            </a:r>
            <a:r>
              <a:rPr lang="en-IN" sz="1600" dirty="0" err="1"/>
              <a:t>httpd</a:t>
            </a:r>
            <a:r>
              <a:rPr lang="en-IN" sz="1600" dirty="0"/>
              <a:t> state=stopped“</a:t>
            </a:r>
          </a:p>
          <a:p>
            <a:pPr lvl="1">
              <a:buFont typeface="Wingdings" pitchFamily="2" charset="2"/>
              <a:buChar char="Ø"/>
            </a:pPr>
            <a:r>
              <a:rPr lang="en-IN" sz="2000" b="1" dirty="0"/>
              <a:t>File transfer </a:t>
            </a:r>
          </a:p>
          <a:p>
            <a:pPr lvl="2">
              <a:buFont typeface="Courier New" pitchFamily="49" charset="0"/>
              <a:buChar char="o"/>
            </a:pPr>
            <a:r>
              <a:rPr lang="en-IN" sz="1800" dirty="0"/>
              <a:t>An</a:t>
            </a:r>
            <a:r>
              <a:rPr lang="en-IN" sz="1600" dirty="0"/>
              <a:t>sible </a:t>
            </a:r>
            <a:r>
              <a:rPr lang="en-IN" sz="1600" dirty="0" err="1"/>
              <a:t>webserver</a:t>
            </a:r>
            <a:r>
              <a:rPr lang="en-IN" sz="1600" dirty="0"/>
              <a:t> -m copy -a "</a:t>
            </a:r>
            <a:r>
              <a:rPr lang="en-IN" sz="1600" dirty="0" err="1"/>
              <a:t>src</a:t>
            </a:r>
            <a:r>
              <a:rPr lang="en-IN" sz="1600" dirty="0"/>
              <a:t>=/etc/hosts </a:t>
            </a:r>
            <a:r>
              <a:rPr lang="en-IN" sz="1600" dirty="0" err="1"/>
              <a:t>dest</a:t>
            </a:r>
            <a:r>
              <a:rPr lang="en-IN" sz="1600" dirty="0"/>
              <a:t>=/</a:t>
            </a:r>
            <a:r>
              <a:rPr lang="en-IN" sz="1600" dirty="0" err="1"/>
              <a:t>tmp</a:t>
            </a:r>
            <a:r>
              <a:rPr lang="en-IN" sz="1600" dirty="0"/>
              <a:t>/hosts"</a:t>
            </a:r>
            <a:endParaRPr lang="en-IN" sz="1600" b="1" dirty="0"/>
          </a:p>
          <a:p>
            <a:pPr lvl="2">
              <a:buFont typeface="Courier New" pitchFamily="49" charset="0"/>
              <a:buChar char="o"/>
            </a:pPr>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Ansible</a:t>
            </a: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IN" sz="2800" dirty="0">
                <a:solidFill>
                  <a:schemeClr val="tx1"/>
                </a:solidFill>
                <a:latin typeface="Times New Roman" pitchFamily="18" charset="0"/>
                <a:cs typeface="Times New Roman" pitchFamily="18" charset="0"/>
              </a:rPr>
              <a:t>Ansible is an IT automation tool. It can configure systems, deploy software, and orchestrate more advanced IT tasks such as continuous deployments or zero downtime rolling updates.</a:t>
            </a:r>
          </a:p>
          <a:p>
            <a:pPr algn="just">
              <a:lnSpc>
                <a:spcPct val="120000"/>
              </a:lnSpc>
            </a:pPr>
            <a:endParaRPr lang="en-US" sz="2800" dirty="0">
              <a:solidFill>
                <a:schemeClr val="tx1"/>
              </a:solidFill>
              <a:latin typeface="Times New Roman" pitchFamily="18" charset="0"/>
              <a:cs typeface="Times New Roman" pitchFamily="18" charset="0"/>
            </a:endParaRPr>
          </a:p>
          <a:p>
            <a:pPr algn="just"/>
            <a:r>
              <a:rPr lang="en-US" sz="2600" dirty="0">
                <a:solidFill>
                  <a:schemeClr val="tx1"/>
                </a:solidFill>
                <a:latin typeface="Times New Roman" pitchFamily="18" charset="0"/>
                <a:cs typeface="Times New Roman" pitchFamily="18" charset="0"/>
              </a:rPr>
              <a:t>It support configuration management with examples as below.</a:t>
            </a:r>
          </a:p>
          <a:p>
            <a:pPr lvl="2" algn="just">
              <a:buFont typeface="Wingdings" pitchFamily="2" charset="2"/>
              <a:buChar char="Ø"/>
            </a:pPr>
            <a:r>
              <a:rPr lang="en-US" sz="2100" dirty="0">
                <a:solidFill>
                  <a:schemeClr val="tx1"/>
                </a:solidFill>
                <a:latin typeface="Times New Roman" pitchFamily="18" charset="0"/>
                <a:cs typeface="Times New Roman" pitchFamily="18" charset="0"/>
              </a:rPr>
              <a:t>Configuration of servers</a:t>
            </a:r>
          </a:p>
          <a:p>
            <a:pPr lvl="2" algn="just">
              <a:buFont typeface="Wingdings" pitchFamily="2" charset="2"/>
              <a:buChar char="Ø"/>
            </a:pPr>
            <a:r>
              <a:rPr lang="en-US" sz="2100" dirty="0">
                <a:solidFill>
                  <a:schemeClr val="tx1"/>
                </a:solidFill>
                <a:latin typeface="Times New Roman" pitchFamily="18" charset="0"/>
                <a:cs typeface="Times New Roman" pitchFamily="18" charset="0"/>
              </a:rPr>
              <a:t>Application deployment</a:t>
            </a:r>
          </a:p>
          <a:p>
            <a:pPr lvl="2" algn="just">
              <a:buFont typeface="Wingdings" pitchFamily="2" charset="2"/>
              <a:buChar char="Ø"/>
            </a:pPr>
            <a:r>
              <a:rPr lang="en-US" sz="2100" dirty="0">
                <a:solidFill>
                  <a:schemeClr val="tx1"/>
                </a:solidFill>
                <a:latin typeface="Times New Roman" pitchFamily="18" charset="0"/>
                <a:cs typeface="Times New Roman" pitchFamily="18" charset="0"/>
              </a:rPr>
              <a:t>Continuous testing of already install application</a:t>
            </a:r>
          </a:p>
          <a:p>
            <a:pPr lvl="2" algn="just">
              <a:buFont typeface="Wingdings" pitchFamily="2" charset="2"/>
              <a:buChar char="Ø"/>
            </a:pPr>
            <a:r>
              <a:rPr lang="en-US" sz="2100" dirty="0">
                <a:solidFill>
                  <a:schemeClr val="tx1"/>
                </a:solidFill>
                <a:latin typeface="Times New Roman" pitchFamily="18" charset="0"/>
                <a:cs typeface="Times New Roman" pitchFamily="18" charset="0"/>
              </a:rPr>
              <a:t>Provisioning </a:t>
            </a:r>
          </a:p>
          <a:p>
            <a:pPr lvl="2" algn="just">
              <a:buFont typeface="Wingdings" pitchFamily="2" charset="2"/>
              <a:buChar char="Ø"/>
            </a:pPr>
            <a:r>
              <a:rPr lang="en-US" sz="2100" dirty="0">
                <a:solidFill>
                  <a:schemeClr val="tx1"/>
                </a:solidFill>
                <a:latin typeface="Times New Roman" pitchFamily="18" charset="0"/>
                <a:cs typeface="Times New Roman" pitchFamily="18" charset="0"/>
              </a:rPr>
              <a:t>Orchestration</a:t>
            </a:r>
          </a:p>
          <a:p>
            <a:pPr lvl="2" algn="just">
              <a:buFont typeface="Wingdings" pitchFamily="2" charset="2"/>
              <a:buChar char="Ø"/>
            </a:pPr>
            <a:r>
              <a:rPr lang="en-US" sz="2100" dirty="0">
                <a:solidFill>
                  <a:schemeClr val="tx1"/>
                </a:solidFill>
                <a:latin typeface="Times New Roman" pitchFamily="18" charset="0"/>
                <a:cs typeface="Times New Roman" pitchFamily="18" charset="0"/>
              </a:rPr>
              <a:t>Automation of tasks</a:t>
            </a:r>
          </a:p>
          <a:p>
            <a:endParaRPr lang="en-US" dirty="0"/>
          </a:p>
          <a:p>
            <a:endParaRPr lang="en-US" dirty="0"/>
          </a:p>
        </p:txBody>
      </p:sp>
    </p:spTree>
    <p:extLst>
      <p:ext uri="{BB962C8B-B14F-4D97-AF65-F5344CB8AC3E}">
        <p14:creationId xmlns:p14="http://schemas.microsoft.com/office/powerpoint/2010/main" val="1635336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 </a:t>
            </a:r>
            <a:br>
              <a:rPr lang="en-IN" dirty="0"/>
            </a:br>
            <a:endParaRPr lang="en-IN" dirty="0"/>
          </a:p>
        </p:txBody>
      </p:sp>
      <p:sp>
        <p:nvSpPr>
          <p:cNvPr id="3" name="Content Placeholder 2"/>
          <p:cNvSpPr>
            <a:spLocks noGrp="1"/>
          </p:cNvSpPr>
          <p:nvPr>
            <p:ph idx="1"/>
          </p:nvPr>
        </p:nvSpPr>
        <p:spPr/>
        <p:txBody>
          <a:bodyPr/>
          <a:lstStyle/>
          <a:p>
            <a:pPr>
              <a:lnSpc>
                <a:spcPts val="2160"/>
              </a:lnSpc>
              <a:spcBef>
                <a:spcPts val="1200"/>
              </a:spcBef>
            </a:pPr>
            <a:r>
              <a:rPr lang="en-IN" dirty="0"/>
              <a:t>Ansible ships with a number of modules that can</a:t>
            </a:r>
          </a:p>
          <a:p>
            <a:pPr>
              <a:lnSpc>
                <a:spcPts val="2160"/>
              </a:lnSpc>
              <a:spcBef>
                <a:spcPts val="1200"/>
              </a:spcBef>
              <a:buNone/>
            </a:pPr>
            <a:r>
              <a:rPr lang="en-IN" dirty="0"/>
              <a:t>	 be executed directly on remote hosts or through</a:t>
            </a:r>
          </a:p>
          <a:p>
            <a:pPr>
              <a:lnSpc>
                <a:spcPts val="2160"/>
              </a:lnSpc>
              <a:spcBef>
                <a:spcPts val="1200"/>
              </a:spcBef>
              <a:buNone/>
            </a:pPr>
            <a:r>
              <a:rPr lang="en-IN" dirty="0"/>
              <a:t>	playbooks </a:t>
            </a:r>
          </a:p>
          <a:p>
            <a:r>
              <a:rPr lang="en-IN" dirty="0"/>
              <a:t>Users can write their own modules .</a:t>
            </a:r>
          </a:p>
          <a:p>
            <a:r>
              <a:rPr lang="en-IN" dirty="0"/>
              <a:t>These modules can control system resources like </a:t>
            </a:r>
          </a:p>
          <a:p>
            <a:pPr>
              <a:buNone/>
            </a:pPr>
            <a:r>
              <a:rPr lang="en-IN" dirty="0"/>
              <a:t>	services , packages, files , inventory etc..</a:t>
            </a:r>
          </a:p>
          <a:p>
            <a:pPr>
              <a:buNone/>
            </a:pPr>
            <a:r>
              <a:rPr lang="en-IN" dirty="0"/>
              <a:t> </a:t>
            </a:r>
          </a:p>
          <a:p>
            <a:endParaRPr lang="en-IN" dirty="0"/>
          </a:p>
        </p:txBody>
      </p:sp>
      <p:pic>
        <p:nvPicPr>
          <p:cNvPr id="34819" name="Picture 3"/>
          <p:cNvPicPr>
            <a:picLocks noChangeAspect="1" noChangeArrowheads="1"/>
          </p:cNvPicPr>
          <p:nvPr/>
        </p:nvPicPr>
        <p:blipFill>
          <a:blip r:embed="rId2"/>
          <a:srcRect/>
          <a:stretch>
            <a:fillRect/>
          </a:stretch>
        </p:blipFill>
        <p:spPr bwMode="auto">
          <a:xfrm>
            <a:off x="6313306" y="560478"/>
            <a:ext cx="2752725" cy="59721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Playbook </a:t>
            </a:r>
          </a:p>
        </p:txBody>
      </p:sp>
      <p:sp>
        <p:nvSpPr>
          <p:cNvPr id="3" name="Content Placeholder 2"/>
          <p:cNvSpPr>
            <a:spLocks noGrp="1"/>
          </p:cNvSpPr>
          <p:nvPr>
            <p:ph idx="1"/>
          </p:nvPr>
        </p:nvSpPr>
        <p:spPr/>
        <p:txBody>
          <a:bodyPr/>
          <a:lstStyle/>
          <a:p>
            <a:r>
              <a:rPr lang="en-IN" dirty="0"/>
              <a:t>Playbook’s are used to manage ,configuration and deployment to remote machine </a:t>
            </a:r>
          </a:p>
          <a:p>
            <a:r>
              <a:rPr lang="en-IN" dirty="0"/>
              <a:t>Playbook’s are designed to be human-readable and are deployment in a basic text language </a:t>
            </a:r>
          </a:p>
          <a:p>
            <a:r>
              <a:rPr lang="en-IN" dirty="0"/>
              <a:t>Expressed in YAML format (Yet Another Mark-up Language).</a:t>
            </a:r>
          </a:p>
          <a:p>
            <a:r>
              <a:rPr lang="en-IN" dirty="0"/>
              <a:t>Composed one or more play in a list.</a:t>
            </a:r>
          </a:p>
          <a:p>
            <a:r>
              <a:rPr lang="en-IN" dirty="0"/>
              <a:t>Allowing multi- machine deployments orchestration.</a:t>
            </a:r>
          </a:p>
          <a:p>
            <a:pPr lvl="1">
              <a:buFont typeface="Courier New" pitchFamily="49" charset="0"/>
              <a:buChar char="o"/>
            </a:pPr>
            <a:r>
              <a:rPr lang="en-IN" dirty="0"/>
              <a:t>Ansible-playbook [options] playbook.yml [playbook2.yml  … … … …]</a:t>
            </a:r>
          </a:p>
          <a:p>
            <a:pPr lvl="1">
              <a:buFont typeface="Courier New" pitchFamily="49" charset="0"/>
              <a:buChar char="o"/>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Ansible Playbook Template </a:t>
            </a:r>
          </a:p>
        </p:txBody>
      </p:sp>
      <p:sp>
        <p:nvSpPr>
          <p:cNvPr id="3" name="Content Placeholder 2"/>
          <p:cNvSpPr>
            <a:spLocks noGrp="1"/>
          </p:cNvSpPr>
          <p:nvPr>
            <p:ph idx="1"/>
          </p:nvPr>
        </p:nvSpPr>
        <p:spPr/>
        <p:txBody>
          <a:bodyPr/>
          <a:lstStyle/>
          <a:p>
            <a:pPr>
              <a:buNone/>
            </a:pPr>
            <a:r>
              <a:rPr lang="en-IN" dirty="0"/>
              <a:t># Sampleplaybook.yml</a:t>
            </a:r>
          </a:p>
          <a:p>
            <a:pPr>
              <a:buNone/>
            </a:pPr>
            <a:r>
              <a:rPr lang="en-IN" dirty="0"/>
              <a:t>---</a:t>
            </a:r>
          </a:p>
          <a:p>
            <a:pPr>
              <a:buNone/>
            </a:pPr>
            <a:r>
              <a:rPr lang="en-IN" dirty="0"/>
              <a:t>- hosts: web </a:t>
            </a:r>
          </a:p>
          <a:p>
            <a:pPr>
              <a:buNone/>
            </a:pPr>
            <a:r>
              <a:rPr lang="en-IN" dirty="0"/>
              <a:t>  become: yes</a:t>
            </a:r>
          </a:p>
          <a:p>
            <a:pPr>
              <a:buNone/>
            </a:pPr>
            <a:r>
              <a:rPr lang="en-IN" dirty="0"/>
              <a:t>  tasks</a:t>
            </a:r>
          </a:p>
          <a:p>
            <a:pPr lvl="1">
              <a:buNone/>
            </a:pPr>
            <a:r>
              <a:rPr lang="en-IN" dirty="0"/>
              <a:t> - name:  installing web server on remote machine</a:t>
            </a:r>
          </a:p>
          <a:p>
            <a:pPr lvl="1">
              <a:buNone/>
            </a:pPr>
            <a:r>
              <a:rPr lang="en-IN" dirty="0"/>
              <a:t>    apt: name = apache2 state =present </a:t>
            </a:r>
          </a:p>
          <a:p>
            <a:pPr lvl="1">
              <a:buNone/>
            </a:pPr>
            <a:r>
              <a:rPr lang="en-IN" dirty="0"/>
              <a:t> - name:  installing a git server </a:t>
            </a:r>
          </a:p>
          <a:p>
            <a:pPr lvl="1">
              <a:buNone/>
            </a:pPr>
            <a:r>
              <a:rPr lang="en-IN" dirty="0"/>
              <a:t>    apt: name =git state=installed</a:t>
            </a:r>
          </a:p>
          <a:p>
            <a:pPr lvl="1">
              <a:buNone/>
            </a:pPr>
            <a:r>
              <a:rPr lang="en-IN"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873"/>
            <a:ext cx="10882745" cy="1325563"/>
          </a:xfrm>
        </p:spPr>
        <p:txBody>
          <a:bodyPr/>
          <a:lstStyle/>
          <a:p>
            <a:r>
              <a:rPr lang="en-US" dirty="0"/>
              <a:t>Understanding Ansible Playbook Configurations</a:t>
            </a:r>
          </a:p>
        </p:txBody>
      </p:sp>
      <p:sp>
        <p:nvSpPr>
          <p:cNvPr id="3" name="Content Placeholder 2"/>
          <p:cNvSpPr>
            <a:spLocks noGrp="1"/>
          </p:cNvSpPr>
          <p:nvPr>
            <p:ph idx="1"/>
          </p:nvPr>
        </p:nvSpPr>
        <p:spPr>
          <a:xfrm>
            <a:off x="838200" y="1825624"/>
            <a:ext cx="10882744" cy="5032375"/>
          </a:xfrm>
        </p:spPr>
        <p:txBody>
          <a:bodyPr>
            <a:normAutofit/>
          </a:bodyPr>
          <a:lstStyle/>
          <a:p>
            <a:r>
              <a:rPr lang="en-US" dirty="0"/>
              <a:t>In order to use </a:t>
            </a:r>
            <a:r>
              <a:rPr lang="en-US" dirty="0" err="1"/>
              <a:t>ansible</a:t>
            </a:r>
            <a:r>
              <a:rPr lang="en-US" dirty="0"/>
              <a:t> with SSH passwords you will need to install the program below</a:t>
            </a:r>
          </a:p>
          <a:p>
            <a:pPr lvl="1">
              <a:buFont typeface="Courier New" pitchFamily="49" charset="0"/>
              <a:buChar char="o"/>
            </a:pPr>
            <a:r>
              <a:rPr lang="en-US" dirty="0"/>
              <a:t>$ sudo apt-get install </a:t>
            </a:r>
            <a:r>
              <a:rPr lang="en-US" dirty="0" err="1"/>
              <a:t>sshpass</a:t>
            </a:r>
            <a:endParaRPr lang="en-US" dirty="0"/>
          </a:p>
          <a:p>
            <a:r>
              <a:rPr lang="en-US" dirty="0"/>
              <a:t>Ansible-playbook command can be executed to run the sampleplaybook.yml file</a:t>
            </a:r>
          </a:p>
          <a:p>
            <a:pPr lvl="1">
              <a:buFont typeface="Courier New" pitchFamily="49" charset="0"/>
              <a:buChar char="o"/>
            </a:pPr>
            <a:r>
              <a:rPr lang="en-US" dirty="0"/>
              <a:t>$ ansible-playbook -k –K sampleplaybook.yml</a:t>
            </a:r>
          </a:p>
          <a:p>
            <a:r>
              <a:rPr lang="en-US" dirty="0"/>
              <a:t>The –k –K switches allow you to be able to use your </a:t>
            </a:r>
            <a:r>
              <a:rPr lang="en-US" dirty="0" err="1"/>
              <a:t>ssh</a:t>
            </a:r>
            <a:r>
              <a:rPr lang="en-US" dirty="0"/>
              <a:t> key and </a:t>
            </a:r>
            <a:r>
              <a:rPr lang="en-US" dirty="0" err="1"/>
              <a:t>passwordless</a:t>
            </a:r>
            <a:r>
              <a:rPr lang="en-US" dirty="0"/>
              <a:t> </a:t>
            </a:r>
            <a:r>
              <a:rPr lang="en-US" dirty="0" err="1"/>
              <a:t>sudo</a:t>
            </a:r>
            <a:r>
              <a:rPr lang="en-US" dirty="0"/>
              <a:t>.</a:t>
            </a:r>
          </a:p>
          <a:p>
            <a:r>
              <a:rPr lang="en-US" dirty="0"/>
              <a:t>Every playbook configuration begins with triple dash ( ----) </a:t>
            </a:r>
          </a:p>
          <a:p>
            <a:r>
              <a:rPr lang="en-US" dirty="0"/>
              <a:t>The hosts, tasks, name, action are various instructions commands to help automate</a:t>
            </a:r>
          </a:p>
          <a:p>
            <a:pPr>
              <a:buNone/>
            </a:pPr>
            <a:r>
              <a:rPr lang="en-US" dirty="0"/>
              <a:t>      your web server and </a:t>
            </a:r>
            <a:r>
              <a:rPr lang="en-US" dirty="0" err="1"/>
              <a:t>git</a:t>
            </a:r>
            <a:r>
              <a:rPr lang="en-US" dirty="0"/>
              <a:t> installation process.</a:t>
            </a:r>
          </a:p>
          <a:p>
            <a:endParaRPr lang="en-US" dirty="0"/>
          </a:p>
          <a:p>
            <a:endParaRPr lang="en-US" dirty="0"/>
          </a:p>
        </p:txBody>
      </p:sp>
    </p:spTree>
    <p:extLst>
      <p:ext uri="{BB962C8B-B14F-4D97-AF65-F5344CB8AC3E}">
        <p14:creationId xmlns:p14="http://schemas.microsoft.com/office/powerpoint/2010/main" val="1647508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Playbook- Task </a:t>
            </a:r>
            <a:br>
              <a:rPr lang="en-IN" dirty="0"/>
            </a:br>
            <a:endParaRPr lang="en-IN" dirty="0"/>
          </a:p>
        </p:txBody>
      </p:sp>
      <p:sp>
        <p:nvSpPr>
          <p:cNvPr id="3" name="Content Placeholder 2"/>
          <p:cNvSpPr>
            <a:spLocks noGrp="1"/>
          </p:cNvSpPr>
          <p:nvPr>
            <p:ph idx="1"/>
          </p:nvPr>
        </p:nvSpPr>
        <p:spPr/>
        <p:txBody>
          <a:bodyPr/>
          <a:lstStyle/>
          <a:p>
            <a:r>
              <a:rPr lang="en-IN" dirty="0"/>
              <a:t>Each playbook contains a list of tasks .</a:t>
            </a:r>
          </a:p>
          <a:p>
            <a:r>
              <a:rPr lang="en-IN" dirty="0"/>
              <a:t>Tasks are executed in order one at a time, </a:t>
            </a:r>
            <a:r>
              <a:rPr lang="en-IN" dirty="0" err="1"/>
              <a:t>aganist</a:t>
            </a:r>
            <a:r>
              <a:rPr lang="en-IN" dirty="0"/>
              <a:t> all machine matched by the host pattern.</a:t>
            </a:r>
          </a:p>
          <a:p>
            <a:r>
              <a:rPr lang="en-IN" dirty="0"/>
              <a:t>Every task should have a </a:t>
            </a:r>
            <a:r>
              <a:rPr lang="en-IN" b="1" dirty="0"/>
              <a:t>NAME: </a:t>
            </a:r>
            <a:r>
              <a:rPr lang="en-IN" dirty="0"/>
              <a:t>which is included in the output from running playbook </a:t>
            </a:r>
          </a:p>
          <a:p>
            <a:r>
              <a:rPr lang="en-IN" dirty="0"/>
              <a:t>Tasks are declared using legacy</a:t>
            </a:r>
            <a:r>
              <a:rPr lang="en-IN" b="1" dirty="0"/>
              <a:t> action:</a:t>
            </a:r>
          </a:p>
          <a:p>
            <a:r>
              <a:rPr lang="en-IN" dirty="0">
                <a:solidFill>
                  <a:schemeClr val="tx1">
                    <a:lumMod val="65000"/>
                    <a:lumOff val="35000"/>
                  </a:schemeClr>
                </a:solidFill>
              </a:rPr>
              <a:t>E.g.:</a:t>
            </a:r>
          </a:p>
          <a:p>
            <a:pPr lvl="1">
              <a:buNone/>
            </a:pPr>
            <a:r>
              <a:rPr lang="en-IN" dirty="0">
                <a:solidFill>
                  <a:schemeClr val="tx1">
                    <a:lumMod val="65000"/>
                    <a:lumOff val="35000"/>
                  </a:schemeClr>
                </a:solidFill>
              </a:rPr>
              <a:t>Tasks:</a:t>
            </a:r>
          </a:p>
          <a:p>
            <a:pPr lvl="1">
              <a:buNone/>
            </a:pPr>
            <a:r>
              <a:rPr lang="en-IN" dirty="0">
                <a:solidFill>
                  <a:schemeClr val="tx1">
                    <a:lumMod val="65000"/>
                    <a:lumOff val="35000"/>
                  </a:schemeClr>
                </a:solidFill>
              </a:rPr>
              <a:t>    - name:  installing a web server </a:t>
            </a:r>
          </a:p>
          <a:p>
            <a:pPr lvl="1">
              <a:buNone/>
            </a:pPr>
            <a:r>
              <a:rPr lang="en-IN" dirty="0">
                <a:solidFill>
                  <a:schemeClr val="tx1">
                    <a:lumMod val="65000"/>
                    <a:lumOff val="35000"/>
                  </a:schemeClr>
                </a:solidFill>
              </a:rPr>
              <a:t>      apt: name=apache2 state=installed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Playbook –Handlers </a:t>
            </a:r>
          </a:p>
        </p:txBody>
      </p:sp>
      <p:sp>
        <p:nvSpPr>
          <p:cNvPr id="3" name="Content Placeholder 2"/>
          <p:cNvSpPr>
            <a:spLocks noGrp="1"/>
          </p:cNvSpPr>
          <p:nvPr>
            <p:ph idx="1"/>
          </p:nvPr>
        </p:nvSpPr>
        <p:spPr>
          <a:xfrm>
            <a:off x="677334" y="1933303"/>
            <a:ext cx="8596668" cy="4284617"/>
          </a:xfrm>
        </p:spPr>
        <p:txBody>
          <a:bodyPr>
            <a:normAutofit lnSpcReduction="10000"/>
          </a:bodyPr>
          <a:lstStyle/>
          <a:p>
            <a:r>
              <a:rPr lang="en-IN" dirty="0"/>
              <a:t>Notifications may be triggered at the end of each block of task whenever a changes has been made on the remote system.</a:t>
            </a:r>
          </a:p>
          <a:p>
            <a:r>
              <a:rPr lang="en-IN" dirty="0"/>
              <a:t>Handlers are referenced by name </a:t>
            </a:r>
          </a:p>
          <a:p>
            <a:pPr lvl="1">
              <a:buNone/>
            </a:pPr>
            <a:r>
              <a:rPr lang="en-IN" dirty="0"/>
              <a:t>Tasks:</a:t>
            </a:r>
          </a:p>
          <a:p>
            <a:pPr lvl="1">
              <a:buNone/>
            </a:pPr>
            <a:r>
              <a:rPr lang="en-IN" dirty="0"/>
              <a:t> -name: template configuration file</a:t>
            </a:r>
          </a:p>
          <a:p>
            <a:pPr lvl="1">
              <a:buNone/>
            </a:pPr>
            <a:r>
              <a:rPr lang="en-IN" dirty="0"/>
              <a:t>   template: </a:t>
            </a:r>
            <a:r>
              <a:rPr lang="en-IN" dirty="0" err="1"/>
              <a:t>src</a:t>
            </a:r>
            <a:r>
              <a:rPr lang="en-IN" dirty="0"/>
              <a:t>=template.j2 </a:t>
            </a:r>
            <a:r>
              <a:rPr lang="en-IN" dirty="0" err="1"/>
              <a:t>dest</a:t>
            </a:r>
            <a:r>
              <a:rPr lang="en-IN" dirty="0"/>
              <a:t>=/</a:t>
            </a:r>
            <a:r>
              <a:rPr lang="en-IN" dirty="0" err="1"/>
              <a:t>etc.foo.conf</a:t>
            </a:r>
            <a:endParaRPr lang="en-IN" dirty="0"/>
          </a:p>
          <a:p>
            <a:pPr lvl="1">
              <a:buNone/>
            </a:pPr>
            <a:r>
              <a:rPr lang="en-IN" dirty="0"/>
              <a:t>   notify:</a:t>
            </a:r>
          </a:p>
          <a:p>
            <a:pPr lvl="1">
              <a:buNone/>
            </a:pPr>
            <a:r>
              <a:rPr lang="en-IN" dirty="0"/>
              <a:t>     - restart: apache</a:t>
            </a:r>
          </a:p>
          <a:p>
            <a:pPr lvl="1">
              <a:buNone/>
            </a:pPr>
            <a:r>
              <a:rPr lang="en-IN" dirty="0"/>
              <a:t>    Handlers:</a:t>
            </a:r>
          </a:p>
          <a:p>
            <a:pPr lvl="1">
              <a:buNone/>
            </a:pPr>
            <a:r>
              <a:rPr lang="en-IN" dirty="0"/>
              <a:t>	 - name: restart apache</a:t>
            </a:r>
          </a:p>
          <a:p>
            <a:pPr lvl="2">
              <a:buNone/>
            </a:pPr>
            <a:r>
              <a:rPr lang="en-IN" dirty="0"/>
              <a:t>service: name=apache state=restarted </a:t>
            </a:r>
          </a:p>
          <a:p>
            <a:pPr lvl="1">
              <a:buNone/>
            </a:pPr>
            <a:r>
              <a:rPr lang="en-IN"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Playbook – Roles</a:t>
            </a:r>
            <a:br>
              <a:rPr lang="en-IN" dirty="0"/>
            </a:br>
            <a:endParaRPr lang="en-IN" dirty="0"/>
          </a:p>
        </p:txBody>
      </p:sp>
      <p:sp>
        <p:nvSpPr>
          <p:cNvPr id="3" name="Content Placeholder 2"/>
          <p:cNvSpPr>
            <a:spLocks noGrp="1"/>
          </p:cNvSpPr>
          <p:nvPr>
            <p:ph idx="1"/>
          </p:nvPr>
        </p:nvSpPr>
        <p:spPr>
          <a:xfrm>
            <a:off x="677334" y="1371600"/>
            <a:ext cx="8596668" cy="5159829"/>
          </a:xfrm>
        </p:spPr>
        <p:txBody>
          <a:bodyPr>
            <a:normAutofit fontScale="92500" lnSpcReduction="20000"/>
          </a:bodyPr>
          <a:lstStyle/>
          <a:p>
            <a:pPr algn="just"/>
            <a:r>
              <a:rPr lang="en-IN" dirty="0"/>
              <a:t>Roles are ways of automatically loading certain </a:t>
            </a:r>
            <a:r>
              <a:rPr lang="en-IN" dirty="0" err="1"/>
              <a:t>vars</a:t>
            </a:r>
            <a:r>
              <a:rPr lang="en-IN" dirty="0"/>
              <a:t> files, tasks, and handlers based on </a:t>
            </a:r>
            <a:r>
              <a:rPr lang="en-IN"/>
              <a:t>a known </a:t>
            </a:r>
            <a:r>
              <a:rPr lang="en-IN" dirty="0"/>
              <a:t>file structure. Grouping content by roles also allows easy sharing of roles with other           users.</a:t>
            </a:r>
          </a:p>
          <a:p>
            <a:r>
              <a:rPr lang="en-IN" dirty="0"/>
              <a:t>Creating a role:</a:t>
            </a:r>
          </a:p>
          <a:p>
            <a:pPr lvl="1">
              <a:buFont typeface="Courier New" pitchFamily="49" charset="0"/>
              <a:buChar char="o"/>
            </a:pPr>
            <a:r>
              <a:rPr lang="en-IN" dirty="0"/>
              <a:t> $ ansible-galaxy install </a:t>
            </a:r>
            <a:r>
              <a:rPr lang="en-IN" dirty="0" err="1"/>
              <a:t>bennojoy.ngix</a:t>
            </a:r>
            <a:endParaRPr lang="en-IN" dirty="0"/>
          </a:p>
          <a:p>
            <a:pPr lvl="1">
              <a:buFont typeface="Courier New" pitchFamily="49" charset="0"/>
              <a:buChar char="o"/>
            </a:pPr>
            <a:r>
              <a:rPr lang="en-IN" dirty="0"/>
              <a:t>$ ansible-galaxy init  &lt;role name&gt;  </a:t>
            </a:r>
            <a:r>
              <a:rPr lang="en-IN" dirty="0">
                <a:sym typeface="Wingdings" pitchFamily="2" charset="2"/>
              </a:rPr>
              <a:t> initializing a role . </a:t>
            </a:r>
            <a:endParaRPr lang="en-IN" dirty="0"/>
          </a:p>
          <a:p>
            <a:pPr lvl="1">
              <a:buFont typeface="Courier New" pitchFamily="49" charset="0"/>
              <a:buChar char="o"/>
            </a:pPr>
            <a:r>
              <a:rPr lang="en-IN" dirty="0"/>
              <a:t>$ </a:t>
            </a:r>
            <a:r>
              <a:rPr lang="en-IN" dirty="0" err="1"/>
              <a:t>ls</a:t>
            </a:r>
            <a:r>
              <a:rPr lang="en-IN" dirty="0"/>
              <a:t>  				                  </a:t>
            </a:r>
            <a:r>
              <a:rPr lang="en-IN" dirty="0">
                <a:sym typeface="Wingdings" pitchFamily="2" charset="2"/>
              </a:rPr>
              <a:t> check role is created or not.</a:t>
            </a:r>
          </a:p>
          <a:p>
            <a:pPr lvl="1">
              <a:buFont typeface="Courier New" pitchFamily="49" charset="0"/>
              <a:buChar char="o"/>
            </a:pPr>
            <a:r>
              <a:rPr lang="en-IN" dirty="0">
                <a:sym typeface="Wingdings" pitchFamily="2" charset="2"/>
              </a:rPr>
              <a:t>$ </a:t>
            </a:r>
            <a:r>
              <a:rPr lang="en-IN" dirty="0" err="1">
                <a:sym typeface="Wingdings" pitchFamily="2" charset="2"/>
              </a:rPr>
              <a:t>cd</a:t>
            </a:r>
            <a:r>
              <a:rPr lang="en-IN" dirty="0">
                <a:sym typeface="Wingdings" pitchFamily="2" charset="2"/>
              </a:rPr>
              <a:t> &lt;role name&gt;			           change to created role galaxy </a:t>
            </a:r>
          </a:p>
          <a:p>
            <a:endParaRPr lang="en-IN" dirty="0">
              <a:sym typeface="Wingdings" pitchFamily="2" charset="2"/>
            </a:endParaRPr>
          </a:p>
          <a:p>
            <a:r>
              <a:rPr lang="en-IN" dirty="0">
                <a:sym typeface="Wingdings" pitchFamily="2" charset="2"/>
              </a:rPr>
              <a:t>Execution </a:t>
            </a:r>
          </a:p>
          <a:p>
            <a:pPr lvl="1">
              <a:buNone/>
            </a:pPr>
            <a:r>
              <a:rPr lang="en-IN" dirty="0">
                <a:sym typeface="Wingdings" pitchFamily="2" charset="2"/>
              </a:rPr>
              <a:t>Sampleplaybook1.yml</a:t>
            </a:r>
          </a:p>
          <a:p>
            <a:pPr lvl="1">
              <a:buNone/>
            </a:pPr>
            <a:r>
              <a:rPr lang="en-IN" dirty="0">
                <a:sym typeface="Wingdings" pitchFamily="2" charset="2"/>
              </a:rPr>
              <a:t>---</a:t>
            </a:r>
          </a:p>
          <a:p>
            <a:pPr lvl="1">
              <a:buNone/>
            </a:pPr>
            <a:r>
              <a:rPr lang="en-IN" dirty="0">
                <a:sym typeface="Wingdings" pitchFamily="2" charset="2"/>
              </a:rPr>
              <a:t>    - host: web</a:t>
            </a:r>
          </a:p>
          <a:p>
            <a:pPr lvl="1">
              <a:buNone/>
            </a:pPr>
            <a:r>
              <a:rPr lang="en-IN" dirty="0">
                <a:sym typeface="Wingdings" pitchFamily="2" charset="2"/>
              </a:rPr>
              <a:t>      become: yes</a:t>
            </a:r>
          </a:p>
          <a:p>
            <a:pPr lvl="1">
              <a:buNone/>
            </a:pPr>
            <a:r>
              <a:rPr lang="en-IN" dirty="0">
                <a:sym typeface="Wingdings" pitchFamily="2" charset="2"/>
              </a:rPr>
              <a:t>      roles: </a:t>
            </a:r>
          </a:p>
          <a:p>
            <a:pPr lvl="1">
              <a:buNone/>
            </a:pPr>
            <a:r>
              <a:rPr lang="en-IN" dirty="0">
                <a:sym typeface="Wingdings" pitchFamily="2" charset="2"/>
              </a:rPr>
              <a:t>     - role: &lt;role name&gt;</a:t>
            </a:r>
          </a:p>
          <a:p>
            <a:pPr lvl="1">
              <a:buNone/>
            </a:pPr>
            <a:endParaRPr lang="en-IN" dirty="0">
              <a:sym typeface="Wingdings" pitchFamily="2" charset="2"/>
            </a:endParaRPr>
          </a:p>
        </p:txBody>
      </p:sp>
      <p:graphicFrame>
        <p:nvGraphicFramePr>
          <p:cNvPr id="4" name="Table 3"/>
          <p:cNvGraphicFramePr>
            <a:graphicFrameLocks noGrp="1"/>
          </p:cNvGraphicFramePr>
          <p:nvPr/>
        </p:nvGraphicFramePr>
        <p:xfrm>
          <a:off x="4064000" y="4572000"/>
          <a:ext cx="4910183" cy="1972491"/>
        </p:xfrm>
        <a:graphic>
          <a:graphicData uri="http://schemas.openxmlformats.org/drawingml/2006/table">
            <a:tbl>
              <a:tblPr firstRow="1" bandRow="1">
                <a:tableStyleId>{5C22544A-7EE6-4342-B048-85BDC9FD1C3A}</a:tableStyleId>
              </a:tblPr>
              <a:tblGrid>
                <a:gridCol w="4910183">
                  <a:extLst>
                    <a:ext uri="{9D8B030D-6E8A-4147-A177-3AD203B41FA5}">
                      <a16:colId xmlns:a16="http://schemas.microsoft.com/office/drawing/2014/main" val="20000"/>
                    </a:ext>
                  </a:extLst>
                </a:gridCol>
              </a:tblGrid>
              <a:tr h="1972491">
                <a:tc>
                  <a:txBody>
                    <a:bodyPr/>
                    <a:lstStyle/>
                    <a:p>
                      <a:r>
                        <a:rPr lang="en-IN" dirty="0">
                          <a:solidFill>
                            <a:schemeClr val="tx1">
                              <a:lumMod val="65000"/>
                              <a:lumOff val="35000"/>
                            </a:schemeClr>
                          </a:solidFill>
                        </a:rPr>
                        <a:t>Execute</a:t>
                      </a:r>
                      <a:r>
                        <a:rPr lang="en-IN" baseline="0" dirty="0">
                          <a:solidFill>
                            <a:schemeClr val="tx1">
                              <a:lumMod val="65000"/>
                              <a:lumOff val="35000"/>
                            </a:schemeClr>
                          </a:solidFill>
                        </a:rPr>
                        <a:t> a role :</a:t>
                      </a:r>
                    </a:p>
                    <a:p>
                      <a:endParaRPr lang="en-IN" baseline="0" dirty="0">
                        <a:solidFill>
                          <a:schemeClr val="tx1">
                            <a:lumMod val="65000"/>
                            <a:lumOff val="35000"/>
                          </a:schemeClr>
                        </a:solidFill>
                      </a:endParaRPr>
                    </a:p>
                    <a:p>
                      <a:r>
                        <a:rPr lang="en-IN" baseline="0" dirty="0">
                          <a:solidFill>
                            <a:schemeClr val="tx1">
                              <a:lumMod val="65000"/>
                              <a:lumOff val="35000"/>
                            </a:schemeClr>
                          </a:solidFill>
                        </a:rPr>
                        <a:t>$ ansible-playbook sampleplaybook1.yaml</a:t>
                      </a:r>
                    </a:p>
                    <a:p>
                      <a:endParaRPr lang="en-IN" baseline="0" dirty="0">
                        <a:solidFill>
                          <a:schemeClr val="tx1">
                            <a:lumMod val="65000"/>
                            <a:lumOff val="35000"/>
                          </a:schemeClr>
                        </a:solidFill>
                      </a:endParaRPr>
                    </a:p>
                  </a:txBody>
                  <a:tcP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Important Links </a:t>
            </a:r>
          </a:p>
        </p:txBody>
      </p:sp>
      <p:sp>
        <p:nvSpPr>
          <p:cNvPr id="3" name="Content Placeholder 2"/>
          <p:cNvSpPr>
            <a:spLocks noGrp="1"/>
          </p:cNvSpPr>
          <p:nvPr>
            <p:ph idx="1"/>
          </p:nvPr>
        </p:nvSpPr>
        <p:spPr/>
        <p:txBody>
          <a:bodyPr/>
          <a:lstStyle/>
          <a:p>
            <a:r>
              <a:rPr lang="en-IN" dirty="0">
                <a:solidFill>
                  <a:srgbClr val="FF0000"/>
                </a:solidFill>
              </a:rPr>
              <a:t>Ansible is simple automation tool : </a:t>
            </a:r>
            <a:r>
              <a:rPr lang="en-IN" dirty="0">
                <a:hlinkClick r:id="rId2"/>
              </a:rPr>
              <a:t>https://www.ansible.com/</a:t>
            </a:r>
            <a:endParaRPr lang="en-IN" dirty="0"/>
          </a:p>
          <a:p>
            <a:r>
              <a:rPr lang="en-IN" dirty="0">
                <a:solidFill>
                  <a:srgbClr val="FF0000"/>
                </a:solidFill>
              </a:rPr>
              <a:t>Ansible Documentation :  </a:t>
            </a:r>
            <a:r>
              <a:rPr lang="en-IN" dirty="0">
                <a:hlinkClick r:id="rId3"/>
              </a:rPr>
              <a:t>http://docs.ansible.com/ansible/latest/intro.html</a:t>
            </a:r>
            <a:endParaRPr lang="en-IN" dirty="0"/>
          </a:p>
          <a:p>
            <a:r>
              <a:rPr lang="en-IN" dirty="0">
                <a:solidFill>
                  <a:srgbClr val="FF0000"/>
                </a:solidFill>
              </a:rPr>
              <a:t>Ansible module index: </a:t>
            </a:r>
            <a:r>
              <a:rPr lang="en-IN" dirty="0">
                <a:hlinkClick r:id="rId4"/>
              </a:rPr>
              <a:t>http://docs.ansible.com/ansible/latest/modules_by_category.html</a:t>
            </a:r>
            <a:endParaRPr lang="en-IN" dirty="0"/>
          </a:p>
          <a:p>
            <a:r>
              <a:rPr lang="en-IN" dirty="0">
                <a:solidFill>
                  <a:srgbClr val="FF0000"/>
                </a:solidFill>
              </a:rPr>
              <a:t>Ansible playbooks : </a:t>
            </a:r>
            <a:r>
              <a:rPr lang="en-IN" dirty="0">
                <a:hlinkClick r:id="rId5"/>
              </a:rPr>
              <a:t>http://docs.ansible.com/ansible/latest/playbooks.html</a:t>
            </a:r>
            <a:endParaRPr lang="en-IN" dirty="0"/>
          </a:p>
          <a:p>
            <a:r>
              <a:rPr lang="en-IN" dirty="0">
                <a:solidFill>
                  <a:srgbClr val="FF0000"/>
                </a:solidFill>
              </a:rPr>
              <a:t>Ansible galaxy: </a:t>
            </a:r>
            <a:r>
              <a:rPr lang="en-IN" dirty="0">
                <a:hlinkClick r:id="rId5"/>
              </a:rPr>
              <a:t>http://docs.ansible.com/ansible/latest/playbooks.html</a:t>
            </a:r>
            <a:endParaRPr lang="en-IN" dirty="0"/>
          </a:p>
          <a:p>
            <a:r>
              <a:rPr lang="en-IN" dirty="0">
                <a:solidFill>
                  <a:srgbClr val="FF0000"/>
                </a:solidFill>
              </a:rPr>
              <a:t> Ansible command  line tools: </a:t>
            </a:r>
            <a:r>
              <a:rPr lang="en-IN" dirty="0">
                <a:solidFill>
                  <a:schemeClr val="accent1"/>
                </a:solidFill>
              </a:rPr>
              <a:t>http://docs.ansible.com/ansible/latest/command_line_tools.html</a:t>
            </a:r>
            <a:r>
              <a:rPr lang="en-IN" dirty="0">
                <a:solidFill>
                  <a:srgbClr val="FF0000"/>
                </a:solidFill>
              </a:rPr>
              <a:t> </a:t>
            </a:r>
          </a:p>
          <a:p>
            <a:endParaRPr lang="en-IN"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a:t> </a:t>
            </a:r>
          </a:p>
          <a:p>
            <a:endParaRPr lang="en-IN" dirty="0"/>
          </a:p>
          <a:p>
            <a:pPr algn="ctr">
              <a:buNone/>
            </a:pPr>
            <a:endParaRPr lang="en-IN" sz="7200" dirty="0"/>
          </a:p>
        </p:txBody>
      </p:sp>
      <p:pic>
        <p:nvPicPr>
          <p:cNvPr id="36866" name="Picture 2" descr="Image result for any questions images"/>
          <p:cNvPicPr>
            <a:picLocks noChangeAspect="1" noChangeArrowheads="1"/>
          </p:cNvPicPr>
          <p:nvPr/>
        </p:nvPicPr>
        <p:blipFill>
          <a:blip r:embed="rId2"/>
          <a:srcRect/>
          <a:stretch>
            <a:fillRect/>
          </a:stretch>
        </p:blipFill>
        <p:spPr bwMode="auto">
          <a:xfrm>
            <a:off x="1467812" y="699963"/>
            <a:ext cx="6580290" cy="4799499"/>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185078737-58adfa013df78c345b0837e7.jpg"/>
          <p:cNvPicPr>
            <a:picLocks noGrp="1" noChangeAspect="1"/>
          </p:cNvPicPr>
          <p:nvPr>
            <p:ph idx="1"/>
          </p:nvPr>
        </p:nvPicPr>
        <p:blipFill>
          <a:blip r:embed="rId2" cstate="print"/>
          <a:stretch>
            <a:fillRect/>
          </a:stretch>
        </p:blipFill>
        <p:spPr>
          <a:xfrm>
            <a:off x="1489166" y="1410789"/>
            <a:ext cx="7079528" cy="4605111"/>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57" y="505097"/>
            <a:ext cx="8596668" cy="1320800"/>
          </a:xfrm>
        </p:spPr>
        <p:txBody>
          <a:bodyPr>
            <a:normAutofit/>
          </a:bodyPr>
          <a:lstStyle/>
          <a:p>
            <a:r>
              <a:rPr lang="en-US" dirty="0">
                <a:cs typeface="Times New Roman" pitchFamily="18" charset="0"/>
              </a:rPr>
              <a:t>Why Automation?</a:t>
            </a:r>
          </a:p>
        </p:txBody>
      </p:sp>
      <p:sp>
        <p:nvSpPr>
          <p:cNvPr id="3" name="Content Placeholder 2"/>
          <p:cNvSpPr>
            <a:spLocks noGrp="1"/>
          </p:cNvSpPr>
          <p:nvPr>
            <p:ph idx="1"/>
          </p:nvPr>
        </p:nvSpPr>
        <p:spPr>
          <a:xfrm>
            <a:off x="585895" y="1267098"/>
            <a:ext cx="8596668" cy="1240972"/>
          </a:xfrm>
        </p:spPr>
        <p:txBody>
          <a:bodyPr>
            <a:normAutofit fontScale="92500"/>
          </a:bodyPr>
          <a:lstStyle/>
          <a:p>
            <a:pPr algn="just"/>
            <a:r>
              <a:rPr lang="en-IN" sz="2400" dirty="0">
                <a:cs typeface="Times New Roman" pitchFamily="18" charset="0"/>
              </a:rPr>
              <a:t>Working in IT, you're likely doing the same tasks over and over. What if you could solve problems once and then automate your solutions going forward? Ansible is here to help.</a:t>
            </a:r>
          </a:p>
          <a:p>
            <a:pPr algn="just"/>
            <a:endParaRPr lang="en-IN" sz="2400" dirty="0">
              <a:cs typeface="Times New Roman" pitchFamily="18" charset="0"/>
            </a:endParaRPr>
          </a:p>
          <a:p>
            <a:pPr algn="just"/>
            <a:endParaRPr lang="en-IN" sz="2400" dirty="0">
              <a:cs typeface="Times New Roman" pitchFamily="18" charset="0"/>
            </a:endParaRPr>
          </a:p>
          <a:p>
            <a:pPr algn="just"/>
            <a:endParaRPr lang="en-IN" sz="2400" dirty="0">
              <a:cs typeface="Times New Roman" pitchFamily="18" charset="0"/>
            </a:endParaRPr>
          </a:p>
          <a:p>
            <a:pPr algn="just"/>
            <a:endParaRPr lang="en-IN" sz="2400" dirty="0">
              <a:cs typeface="Times New Roman" pitchFamily="18" charset="0"/>
            </a:endParaRPr>
          </a:p>
          <a:p>
            <a:pPr lvl="1">
              <a:buNone/>
            </a:pPr>
            <a:endParaRPr lang="en-IN" dirty="0">
              <a:latin typeface="Times New Roman" pitchFamily="18" charset="0"/>
              <a:cs typeface="Times New Roman" pitchFamily="18" charset="0"/>
            </a:endParaRPr>
          </a:p>
          <a:p>
            <a:pPr lvl="1">
              <a:buFont typeface="Arial" pitchFamily="34" charset="0"/>
              <a:buChar char="•"/>
            </a:pPr>
            <a:endParaRPr lang="en-IN"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9" name="Picture 3"/>
          <p:cNvPicPr>
            <a:picLocks noChangeAspect="1" noChangeArrowheads="1"/>
          </p:cNvPicPr>
          <p:nvPr/>
        </p:nvPicPr>
        <p:blipFill>
          <a:blip r:embed="rId2"/>
          <a:srcRect/>
          <a:stretch>
            <a:fillRect/>
          </a:stretch>
        </p:blipFill>
        <p:spPr bwMode="auto">
          <a:xfrm>
            <a:off x="666205" y="2495006"/>
            <a:ext cx="8608423" cy="4023359"/>
          </a:xfrm>
          <a:prstGeom prst="rect">
            <a:avLst/>
          </a:prstGeom>
          <a:noFill/>
          <a:ln w="9525">
            <a:noFill/>
            <a:miter lim="800000"/>
            <a:headEnd/>
            <a:tailEnd/>
          </a:ln>
          <a:effectLst/>
        </p:spPr>
      </p:pic>
    </p:spTree>
    <p:extLst>
      <p:ext uri="{BB962C8B-B14F-4D97-AF65-F5344CB8AC3E}">
        <p14:creationId xmlns:p14="http://schemas.microsoft.com/office/powerpoint/2010/main" val="103530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cap="all" dirty="0">
                <a:solidFill>
                  <a:schemeClr val="accent2">
                    <a:lumMod val="60000"/>
                    <a:lumOff val="40000"/>
                  </a:schemeClr>
                </a:solidFill>
                <a:cs typeface="Times New Roman" pitchFamily="18" charset="0"/>
              </a:rPr>
              <a:t>WHEN YOU AUTOMATE, YOU ACCELERATE</a:t>
            </a:r>
          </a:p>
        </p:txBody>
      </p:sp>
      <p:sp>
        <p:nvSpPr>
          <p:cNvPr id="3" name="Content Placeholder 2"/>
          <p:cNvSpPr>
            <a:spLocks noGrp="1"/>
          </p:cNvSpPr>
          <p:nvPr>
            <p:ph idx="1"/>
          </p:nvPr>
        </p:nvSpPr>
        <p:spPr>
          <a:xfrm>
            <a:off x="598956" y="1729514"/>
            <a:ext cx="8596668" cy="3880773"/>
          </a:xfrm>
        </p:spPr>
        <p:txBody>
          <a:bodyPr>
            <a:normAutofit fontScale="77500" lnSpcReduction="20000"/>
          </a:bodyPr>
          <a:lstStyle/>
          <a:p>
            <a:r>
              <a:rPr lang="en-IN" sz="4200" dirty="0">
                <a:latin typeface="Times New Roman" pitchFamily="18" charset="0"/>
                <a:cs typeface="Times New Roman" pitchFamily="18" charset="0"/>
              </a:rPr>
              <a:t> </a:t>
            </a:r>
            <a:r>
              <a:rPr lang="en-IN" sz="3600" dirty="0">
                <a:cs typeface="Times New Roman" pitchFamily="18" charset="0"/>
              </a:rPr>
              <a:t>Team impact </a:t>
            </a:r>
          </a:p>
          <a:p>
            <a:pPr lvl="1">
              <a:buFont typeface="Wingdings" pitchFamily="2" charset="2"/>
              <a:buChar char="Ø"/>
            </a:pPr>
            <a:r>
              <a:rPr lang="en-IN" sz="3100" dirty="0">
                <a:solidFill>
                  <a:schemeClr val="bg1">
                    <a:lumMod val="50000"/>
                  </a:schemeClr>
                </a:solidFill>
                <a:cs typeface="Times New Roman" pitchFamily="18" charset="0"/>
              </a:rPr>
              <a:t>Save time and be more productive </a:t>
            </a:r>
          </a:p>
          <a:p>
            <a:pPr lvl="1">
              <a:buFont typeface="Wingdings" pitchFamily="2" charset="2"/>
              <a:buChar char="Ø"/>
            </a:pPr>
            <a:r>
              <a:rPr lang="en-IN" sz="3100" dirty="0">
                <a:solidFill>
                  <a:schemeClr val="bg1">
                    <a:lumMod val="50000"/>
                  </a:schemeClr>
                </a:solidFill>
                <a:cs typeface="Times New Roman" pitchFamily="18" charset="0"/>
              </a:rPr>
              <a:t>Eliminate repetitive tasks </a:t>
            </a:r>
          </a:p>
          <a:p>
            <a:pPr lvl="1">
              <a:buFont typeface="Wingdings" pitchFamily="2" charset="2"/>
              <a:buChar char="Ø"/>
            </a:pPr>
            <a:r>
              <a:rPr lang="en-IN" sz="3100" dirty="0">
                <a:solidFill>
                  <a:schemeClr val="bg1">
                    <a:lumMod val="50000"/>
                  </a:schemeClr>
                </a:solidFill>
                <a:cs typeface="Times New Roman" pitchFamily="18" charset="0"/>
              </a:rPr>
              <a:t>Fewer mistakes and errors </a:t>
            </a:r>
          </a:p>
          <a:p>
            <a:pPr lvl="1">
              <a:buFont typeface="Wingdings" pitchFamily="2" charset="2"/>
              <a:buChar char="Ø"/>
            </a:pPr>
            <a:r>
              <a:rPr lang="en-IN" sz="3100" dirty="0">
                <a:solidFill>
                  <a:schemeClr val="bg1">
                    <a:lumMod val="50000"/>
                  </a:schemeClr>
                </a:solidFill>
                <a:cs typeface="Times New Roman" pitchFamily="18" charset="0"/>
              </a:rPr>
              <a:t>Improve collaboration job satisfactio</a:t>
            </a:r>
            <a:r>
              <a:rPr lang="en-IN" sz="3400" dirty="0">
                <a:solidFill>
                  <a:schemeClr val="bg1">
                    <a:lumMod val="50000"/>
                  </a:schemeClr>
                </a:solidFill>
                <a:cs typeface="Times New Roman" pitchFamily="18" charset="0"/>
              </a:rPr>
              <a:t>n </a:t>
            </a:r>
          </a:p>
          <a:p>
            <a:r>
              <a:rPr lang="en-IN" sz="3800" dirty="0">
                <a:cs typeface="Times New Roman" pitchFamily="18" charset="0"/>
              </a:rPr>
              <a:t>Enterprise impact </a:t>
            </a:r>
          </a:p>
          <a:p>
            <a:pPr lvl="1">
              <a:buFont typeface="Wingdings" pitchFamily="2" charset="2"/>
              <a:buChar char="Ø"/>
            </a:pPr>
            <a:r>
              <a:rPr lang="en-IN" sz="2900" dirty="0">
                <a:solidFill>
                  <a:schemeClr val="bg1">
                    <a:lumMod val="50000"/>
                  </a:schemeClr>
                </a:solidFill>
                <a:cs typeface="Times New Roman" pitchFamily="18" charset="0"/>
              </a:rPr>
              <a:t>Over come complexity</a:t>
            </a:r>
          </a:p>
          <a:p>
            <a:pPr lvl="1">
              <a:buFont typeface="Wingdings" pitchFamily="2" charset="2"/>
              <a:buChar char="Ø"/>
            </a:pPr>
            <a:r>
              <a:rPr lang="en-IN" sz="2900" dirty="0">
                <a:solidFill>
                  <a:schemeClr val="bg1">
                    <a:lumMod val="50000"/>
                  </a:schemeClr>
                </a:solidFill>
                <a:cs typeface="Times New Roman" pitchFamily="18" charset="0"/>
              </a:rPr>
              <a:t>More resources for innovation </a:t>
            </a:r>
          </a:p>
          <a:p>
            <a:pPr lvl="1">
              <a:buFont typeface="Wingdings" pitchFamily="2" charset="2"/>
              <a:buChar char="Ø"/>
            </a:pPr>
            <a:r>
              <a:rPr lang="en-IN" sz="2900" dirty="0">
                <a:solidFill>
                  <a:schemeClr val="bg1">
                    <a:lumMod val="50000"/>
                  </a:schemeClr>
                </a:solidFill>
                <a:cs typeface="Times New Roman" pitchFamily="18" charset="0"/>
              </a:rPr>
              <a:t>Increase accountability and compliance</a:t>
            </a:r>
            <a:r>
              <a:rPr lang="en-IN" sz="2900" dirty="0">
                <a:cs typeface="Times New Roman" pitchFamily="18" charset="0"/>
              </a:rPr>
              <a:t> </a:t>
            </a:r>
          </a:p>
          <a:p>
            <a:pPr lvl="1">
              <a:buNone/>
            </a:pPr>
            <a:endParaRPr lang="en-IN" dirty="0">
              <a:latin typeface="Times New Roman" pitchFamily="18" charset="0"/>
              <a:cs typeface="Times New Roman"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Ansible is  </a:t>
            </a:r>
          </a:p>
        </p:txBody>
      </p:sp>
      <p:sp>
        <p:nvSpPr>
          <p:cNvPr id="3" name="Content Placeholder 2"/>
          <p:cNvSpPr>
            <a:spLocks noGrp="1"/>
          </p:cNvSpPr>
          <p:nvPr>
            <p:ph idx="1"/>
          </p:nvPr>
        </p:nvSpPr>
        <p:spPr>
          <a:xfrm>
            <a:off x="690397" y="1463041"/>
            <a:ext cx="8596668" cy="4598126"/>
          </a:xfrm>
        </p:spPr>
        <p:txBody>
          <a:bodyPr>
            <a:normAutofit fontScale="92500" lnSpcReduction="10000"/>
          </a:bodyPr>
          <a:lstStyle/>
          <a:p>
            <a:r>
              <a:rPr lang="en-IN" sz="3000" dirty="0">
                <a:solidFill>
                  <a:schemeClr val="tx1">
                    <a:lumMod val="95000"/>
                    <a:lumOff val="5000"/>
                  </a:schemeClr>
                </a:solidFill>
              </a:rPr>
              <a:t>Simple</a:t>
            </a:r>
          </a:p>
          <a:p>
            <a:pPr lvl="1">
              <a:buFont typeface="Wingdings" pitchFamily="2" charset="2"/>
              <a:buChar char="Ø"/>
            </a:pPr>
            <a:r>
              <a:rPr lang="en-IN" sz="2400" dirty="0">
                <a:solidFill>
                  <a:schemeClr val="bg1">
                    <a:lumMod val="65000"/>
                  </a:schemeClr>
                </a:solidFill>
              </a:rPr>
              <a:t>Human readable automation</a:t>
            </a:r>
          </a:p>
          <a:p>
            <a:pPr lvl="1">
              <a:buFont typeface="Wingdings" pitchFamily="2" charset="2"/>
              <a:buChar char="Ø"/>
            </a:pPr>
            <a:r>
              <a:rPr lang="en-IN" sz="2400" dirty="0">
                <a:solidFill>
                  <a:schemeClr val="bg1">
                    <a:lumMod val="65000"/>
                  </a:schemeClr>
                </a:solidFill>
              </a:rPr>
              <a:t>No special coding skills needed</a:t>
            </a:r>
          </a:p>
          <a:p>
            <a:pPr lvl="1">
              <a:buFont typeface="Wingdings" pitchFamily="2" charset="2"/>
              <a:buChar char="Ø"/>
            </a:pPr>
            <a:r>
              <a:rPr lang="en-IN" sz="2400" dirty="0">
                <a:solidFill>
                  <a:schemeClr val="bg1">
                    <a:lumMod val="65000"/>
                  </a:schemeClr>
                </a:solidFill>
              </a:rPr>
              <a:t>Tasks executed in order</a:t>
            </a:r>
          </a:p>
          <a:p>
            <a:pPr lvl="1">
              <a:buFont typeface="Wingdings" pitchFamily="2" charset="2"/>
              <a:buChar char="Ø"/>
            </a:pPr>
            <a:r>
              <a:rPr lang="en-IN" sz="2400" dirty="0">
                <a:solidFill>
                  <a:schemeClr val="tx1">
                    <a:lumMod val="50000"/>
                    <a:lumOff val="50000"/>
                  </a:schemeClr>
                </a:solidFill>
              </a:rPr>
              <a:t>Get productive quickly</a:t>
            </a:r>
          </a:p>
          <a:p>
            <a:r>
              <a:rPr lang="en-IN" sz="3100" b="1" dirty="0"/>
              <a:t> </a:t>
            </a:r>
            <a:r>
              <a:rPr lang="en-IN" sz="3200" cap="all" dirty="0">
                <a:solidFill>
                  <a:schemeClr val="tx1">
                    <a:lumMod val="95000"/>
                    <a:lumOff val="5000"/>
                  </a:schemeClr>
                </a:solidFill>
              </a:rPr>
              <a:t>P</a:t>
            </a:r>
            <a:r>
              <a:rPr lang="en-IN" sz="3200" dirty="0">
                <a:solidFill>
                  <a:schemeClr val="tx1">
                    <a:lumMod val="95000"/>
                    <a:lumOff val="5000"/>
                  </a:schemeClr>
                </a:solidFill>
              </a:rPr>
              <a:t>owerful</a:t>
            </a:r>
            <a:endParaRPr lang="en-IN" sz="3200" cap="all" dirty="0">
              <a:solidFill>
                <a:schemeClr val="tx1">
                  <a:lumMod val="95000"/>
                  <a:lumOff val="5000"/>
                </a:schemeClr>
              </a:solidFill>
            </a:endParaRPr>
          </a:p>
          <a:p>
            <a:pPr lvl="1">
              <a:buFont typeface="Wingdings" pitchFamily="2" charset="2"/>
              <a:buChar char="Ø"/>
            </a:pPr>
            <a:r>
              <a:rPr lang="en-IN" sz="2400" dirty="0">
                <a:solidFill>
                  <a:schemeClr val="bg1">
                    <a:lumMod val="65000"/>
                  </a:schemeClr>
                </a:solidFill>
              </a:rPr>
              <a:t>App deployment</a:t>
            </a:r>
          </a:p>
          <a:p>
            <a:pPr lvl="1">
              <a:buFont typeface="Wingdings" pitchFamily="2" charset="2"/>
              <a:buChar char="Ø"/>
            </a:pPr>
            <a:r>
              <a:rPr lang="en-IN" sz="2400" dirty="0">
                <a:solidFill>
                  <a:schemeClr val="bg1">
                    <a:lumMod val="65000"/>
                  </a:schemeClr>
                </a:solidFill>
              </a:rPr>
              <a:t>Configuration management</a:t>
            </a:r>
          </a:p>
          <a:p>
            <a:pPr lvl="1">
              <a:buFont typeface="Wingdings" pitchFamily="2" charset="2"/>
              <a:buChar char="Ø"/>
            </a:pPr>
            <a:r>
              <a:rPr lang="en-IN" sz="2400" dirty="0">
                <a:solidFill>
                  <a:schemeClr val="bg1">
                    <a:lumMod val="65000"/>
                  </a:schemeClr>
                </a:solidFill>
              </a:rPr>
              <a:t>Workflow orchestration</a:t>
            </a:r>
          </a:p>
          <a:p>
            <a:pPr lvl="1">
              <a:buFont typeface="Wingdings" pitchFamily="2" charset="2"/>
              <a:buChar char="Ø"/>
            </a:pPr>
            <a:r>
              <a:rPr lang="en-IN" sz="2400" dirty="0">
                <a:solidFill>
                  <a:schemeClr val="tx1">
                    <a:lumMod val="50000"/>
                    <a:lumOff val="50000"/>
                  </a:schemeClr>
                </a:solidFill>
              </a:rPr>
              <a:t>Orchestrate the app lifecycle</a:t>
            </a:r>
          </a:p>
          <a:p>
            <a:endParaRPr lang="en-IN" sz="40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Ansible is </a:t>
            </a:r>
          </a:p>
        </p:txBody>
      </p:sp>
      <p:sp>
        <p:nvSpPr>
          <p:cNvPr id="3" name="Content Placeholder 2"/>
          <p:cNvSpPr>
            <a:spLocks noGrp="1"/>
          </p:cNvSpPr>
          <p:nvPr>
            <p:ph idx="1"/>
          </p:nvPr>
        </p:nvSpPr>
        <p:spPr>
          <a:xfrm>
            <a:off x="612020" y="1716451"/>
            <a:ext cx="8596668" cy="3880773"/>
          </a:xfrm>
        </p:spPr>
        <p:txBody>
          <a:bodyPr/>
          <a:lstStyle/>
          <a:p>
            <a:r>
              <a:rPr lang="en-IN" sz="2800" b="1" cap="all" dirty="0"/>
              <a:t>AGENTLESS</a:t>
            </a:r>
          </a:p>
          <a:p>
            <a:pPr lvl="1">
              <a:buFont typeface="Wingdings" pitchFamily="2" charset="2"/>
              <a:buChar char="Ø"/>
            </a:pPr>
            <a:r>
              <a:rPr lang="en-IN" sz="2200" dirty="0">
                <a:solidFill>
                  <a:schemeClr val="bg1">
                    <a:lumMod val="50000"/>
                  </a:schemeClr>
                </a:solidFill>
              </a:rPr>
              <a:t>Agentless architecture</a:t>
            </a:r>
          </a:p>
          <a:p>
            <a:pPr lvl="1">
              <a:buFont typeface="Wingdings" pitchFamily="2" charset="2"/>
              <a:buChar char="Ø"/>
            </a:pPr>
            <a:r>
              <a:rPr lang="en-IN" sz="2200" dirty="0">
                <a:solidFill>
                  <a:schemeClr val="bg1">
                    <a:lumMod val="50000"/>
                  </a:schemeClr>
                </a:solidFill>
              </a:rPr>
              <a:t>Uses </a:t>
            </a:r>
            <a:r>
              <a:rPr lang="en-IN" sz="2200" dirty="0" err="1">
                <a:solidFill>
                  <a:schemeClr val="bg1">
                    <a:lumMod val="50000"/>
                  </a:schemeClr>
                </a:solidFill>
              </a:rPr>
              <a:t>OpenSSH</a:t>
            </a:r>
            <a:r>
              <a:rPr lang="en-IN" sz="2200" dirty="0">
                <a:solidFill>
                  <a:schemeClr val="bg1">
                    <a:lumMod val="50000"/>
                  </a:schemeClr>
                </a:solidFill>
              </a:rPr>
              <a:t> and </a:t>
            </a:r>
            <a:r>
              <a:rPr lang="en-IN" sz="2200" dirty="0" err="1">
                <a:solidFill>
                  <a:schemeClr val="bg1">
                    <a:lumMod val="50000"/>
                  </a:schemeClr>
                </a:solidFill>
              </a:rPr>
              <a:t>WinRM</a:t>
            </a:r>
            <a:endParaRPr lang="en-IN" sz="2200" dirty="0">
              <a:solidFill>
                <a:schemeClr val="bg1">
                  <a:lumMod val="50000"/>
                </a:schemeClr>
              </a:solidFill>
            </a:endParaRPr>
          </a:p>
          <a:p>
            <a:pPr lvl="1">
              <a:buFont typeface="Wingdings" pitchFamily="2" charset="2"/>
              <a:buChar char="Ø"/>
            </a:pPr>
            <a:r>
              <a:rPr lang="en-IN" sz="2200" dirty="0">
                <a:solidFill>
                  <a:schemeClr val="bg1">
                    <a:lumMod val="50000"/>
                  </a:schemeClr>
                </a:solidFill>
              </a:rPr>
              <a:t>No agents to exploit or update</a:t>
            </a:r>
          </a:p>
          <a:p>
            <a:pPr lvl="1">
              <a:buFont typeface="Wingdings" pitchFamily="2" charset="2"/>
              <a:buChar char="Ø"/>
            </a:pPr>
            <a:r>
              <a:rPr lang="en-IN" sz="2200" b="1" dirty="0">
                <a:solidFill>
                  <a:schemeClr val="bg1">
                    <a:lumMod val="50000"/>
                  </a:schemeClr>
                </a:solidFill>
              </a:rPr>
              <a:t>Predictable, reliable and secure</a:t>
            </a:r>
            <a:endParaRPr lang="en-IN" sz="2200" dirty="0">
              <a:solidFill>
                <a:schemeClr val="bg1">
                  <a:lumMod val="50000"/>
                </a:schemeClr>
              </a:solidFill>
            </a:endParaRPr>
          </a:p>
          <a:p>
            <a:pPr lvl="1">
              <a:buFont typeface="Arial" pitchFamily="34" charset="0"/>
              <a:buChar char="•"/>
            </a:pPr>
            <a:endParaRPr lang="en-IN" sz="2000" dirty="0">
              <a:solidFill>
                <a:schemeClr val="bg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Ansible Architecture</a:t>
            </a:r>
          </a:p>
        </p:txBody>
      </p:sp>
      <p:pic>
        <p:nvPicPr>
          <p:cNvPr id="4" name="Content Placeholder 3"/>
          <p:cNvPicPr>
            <a:picLocks noGrp="1" noChangeAspect="1"/>
          </p:cNvPicPr>
          <p:nvPr>
            <p:ph idx="1"/>
          </p:nvPr>
        </p:nvPicPr>
        <p:blipFill>
          <a:blip r:embed="rId2"/>
          <a:srcRect l="4049" t="5852" r="2716" b="3651"/>
          <a:stretch>
            <a:fillRect/>
          </a:stretch>
        </p:blipFill>
        <p:spPr>
          <a:xfrm>
            <a:off x="261257" y="1593669"/>
            <a:ext cx="9274628" cy="4532811"/>
          </a:xfrm>
          <a:prstGeom prst="rect">
            <a:avLst/>
          </a:prstGeom>
        </p:spPr>
      </p:pic>
    </p:spTree>
    <p:extLst>
      <p:ext uri="{BB962C8B-B14F-4D97-AF65-F5344CB8AC3E}">
        <p14:creationId xmlns:p14="http://schemas.microsoft.com/office/powerpoint/2010/main" val="249680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Requirements </a:t>
            </a:r>
          </a:p>
        </p:txBody>
      </p:sp>
      <p:sp>
        <p:nvSpPr>
          <p:cNvPr id="3" name="Content Placeholder 2"/>
          <p:cNvSpPr>
            <a:spLocks noGrp="1"/>
          </p:cNvSpPr>
          <p:nvPr>
            <p:ph idx="1"/>
          </p:nvPr>
        </p:nvSpPr>
        <p:spPr/>
        <p:txBody>
          <a:bodyPr>
            <a:normAutofit/>
          </a:bodyPr>
          <a:lstStyle/>
          <a:p>
            <a:pPr algn="just"/>
            <a:r>
              <a:rPr lang="en-IN" sz="2800" dirty="0"/>
              <a:t>Control Machine </a:t>
            </a:r>
          </a:p>
          <a:p>
            <a:pPr lvl="1" algn="just">
              <a:buFont typeface="Wingdings" pitchFamily="2" charset="2"/>
              <a:buChar char="Ø"/>
            </a:pPr>
            <a:r>
              <a:rPr lang="en-IN" sz="2200" dirty="0">
                <a:solidFill>
                  <a:schemeClr val="bg1">
                    <a:lumMod val="50000"/>
                  </a:schemeClr>
                </a:solidFill>
              </a:rPr>
              <a:t>Currently Ansible can be run from any machine with Python 2 (versions 2.6 or 2.7) or Python 3 (versions 3.5 and higher) installed </a:t>
            </a:r>
          </a:p>
          <a:p>
            <a:pPr lvl="1" algn="just">
              <a:buFont typeface="Wingdings" pitchFamily="2" charset="2"/>
              <a:buChar char="Ø"/>
            </a:pPr>
            <a:r>
              <a:rPr lang="en-IN" sz="2200" dirty="0">
                <a:solidFill>
                  <a:schemeClr val="bg1">
                    <a:lumMod val="50000"/>
                  </a:schemeClr>
                </a:solidFill>
              </a:rPr>
              <a:t>This includes Red Hat, Debian, CentOS and soon. </a:t>
            </a:r>
          </a:p>
          <a:p>
            <a:pPr lvl="1" algn="just">
              <a:buFont typeface="Wingdings" pitchFamily="2" charset="2"/>
              <a:buChar char="Ø"/>
            </a:pPr>
            <a:r>
              <a:rPr lang="en-IN" sz="2200" dirty="0">
                <a:solidFill>
                  <a:schemeClr val="bg1">
                    <a:lumMod val="50000"/>
                  </a:schemeClr>
                </a:solidFill>
              </a:rPr>
              <a:t>Windows isn’t supported for the control machine</a:t>
            </a:r>
          </a:p>
          <a:p>
            <a:pPr algn="just"/>
            <a:r>
              <a:rPr lang="en-IN" sz="2800" dirty="0"/>
              <a:t>Remote Machine </a:t>
            </a:r>
          </a:p>
          <a:p>
            <a:pPr lvl="1" algn="just">
              <a:buFont typeface="Wingdings" pitchFamily="2" charset="2"/>
              <a:buChar char="Ø"/>
            </a:pPr>
            <a:r>
              <a:rPr lang="en-IN" sz="2200" dirty="0">
                <a:solidFill>
                  <a:schemeClr val="bg1">
                    <a:lumMod val="50000"/>
                  </a:schemeClr>
                </a:solidFill>
              </a:rPr>
              <a:t>Python 2.6 </a:t>
            </a:r>
          </a:p>
          <a:p>
            <a:pPr lvl="1">
              <a:buFont typeface="Arial" pitchFamily="34" charset="0"/>
              <a:buChar char="•"/>
            </a:pPr>
            <a:endParaRPr lang="en-IN" dirty="0"/>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of Ansible</a:t>
            </a:r>
          </a:p>
        </p:txBody>
      </p:sp>
      <p:sp>
        <p:nvSpPr>
          <p:cNvPr id="3" name="Content Placeholder 2"/>
          <p:cNvSpPr>
            <a:spLocks noGrp="1"/>
          </p:cNvSpPr>
          <p:nvPr>
            <p:ph idx="1"/>
          </p:nvPr>
        </p:nvSpPr>
        <p:spPr>
          <a:xfrm>
            <a:off x="677334" y="1606731"/>
            <a:ext cx="8596668" cy="4715692"/>
          </a:xfrm>
        </p:spPr>
        <p:txBody>
          <a:bodyPr>
            <a:normAutofit fontScale="92500" lnSpcReduction="20000"/>
          </a:bodyPr>
          <a:lstStyle/>
          <a:p>
            <a:endParaRPr lang="en-US" dirty="0"/>
          </a:p>
          <a:p>
            <a:pPr algn="just"/>
            <a:r>
              <a:rPr lang="en-US" dirty="0"/>
              <a:t>Install packages below on the control  Machine</a:t>
            </a:r>
          </a:p>
          <a:p>
            <a:pPr lvl="1" algn="just">
              <a:buFont typeface="Wingdings" pitchFamily="2" charset="2"/>
              <a:buChar char="Ø"/>
            </a:pPr>
            <a:r>
              <a:rPr lang="en-US" b="1" dirty="0"/>
              <a:t>Red Hat</a:t>
            </a:r>
          </a:p>
          <a:p>
            <a:pPr lvl="2" algn="just">
              <a:buFont typeface="Courier New" pitchFamily="49" charset="0"/>
              <a:buChar char="o"/>
            </a:pPr>
            <a:r>
              <a:rPr lang="en-US" b="1" dirty="0"/>
              <a:t>$ sudo  yum install –y </a:t>
            </a:r>
            <a:r>
              <a:rPr lang="en-US" b="1" dirty="0" err="1"/>
              <a:t>ansible</a:t>
            </a:r>
            <a:r>
              <a:rPr lang="en-US" b="1" dirty="0"/>
              <a:t> </a:t>
            </a:r>
          </a:p>
          <a:p>
            <a:pPr lvl="1" algn="just">
              <a:buFont typeface="Wingdings" pitchFamily="2" charset="2"/>
              <a:buChar char="Ø"/>
            </a:pPr>
            <a:r>
              <a:rPr lang="en-US" b="1" dirty="0"/>
              <a:t>Make rpm from source </a:t>
            </a:r>
          </a:p>
          <a:p>
            <a:pPr lvl="2" algn="just">
              <a:buFont typeface="Courier New" pitchFamily="49" charset="0"/>
              <a:buChar char="o"/>
            </a:pPr>
            <a:r>
              <a:rPr lang="en-US" dirty="0"/>
              <a:t> </a:t>
            </a:r>
            <a:r>
              <a:rPr lang="en-IN" dirty="0"/>
              <a:t>$ git clone https://github.com/ansible/ansible.git </a:t>
            </a:r>
          </a:p>
          <a:p>
            <a:pPr lvl="2" algn="just">
              <a:buFont typeface="Courier New" pitchFamily="49" charset="0"/>
              <a:buChar char="o"/>
            </a:pPr>
            <a:r>
              <a:rPr lang="en-IN" dirty="0"/>
              <a:t>$ </a:t>
            </a:r>
            <a:r>
              <a:rPr lang="en-IN" dirty="0" err="1"/>
              <a:t>cd</a:t>
            </a:r>
            <a:r>
              <a:rPr lang="en-IN" dirty="0"/>
              <a:t> ./ansible </a:t>
            </a:r>
          </a:p>
          <a:p>
            <a:pPr lvl="2" algn="just">
              <a:buFont typeface="Courier New" pitchFamily="49" charset="0"/>
              <a:buChar char="o"/>
            </a:pPr>
            <a:r>
              <a:rPr lang="en-IN" dirty="0"/>
              <a:t>$ make rpm </a:t>
            </a:r>
          </a:p>
          <a:p>
            <a:pPr lvl="2" algn="just">
              <a:buFont typeface="Courier New" pitchFamily="49" charset="0"/>
              <a:buChar char="o"/>
            </a:pPr>
            <a:r>
              <a:rPr lang="en-IN" dirty="0"/>
              <a:t>$ sudo rpm -</a:t>
            </a:r>
            <a:r>
              <a:rPr lang="en-IN" dirty="0" err="1"/>
              <a:t>Uvh</a:t>
            </a:r>
            <a:r>
              <a:rPr lang="en-IN" dirty="0"/>
              <a:t> ./rpm-build/</a:t>
            </a:r>
            <a:r>
              <a:rPr lang="en-IN" dirty="0" err="1"/>
              <a:t>ansible</a:t>
            </a:r>
            <a:r>
              <a:rPr lang="en-IN" dirty="0"/>
              <a:t>-*.</a:t>
            </a:r>
            <a:r>
              <a:rPr lang="en-IN" dirty="0" err="1"/>
              <a:t>noarch.rpm</a:t>
            </a:r>
            <a:endParaRPr lang="en-IN" dirty="0"/>
          </a:p>
          <a:p>
            <a:pPr lvl="1" algn="just">
              <a:buFont typeface="Wingdings" pitchFamily="2" charset="2"/>
              <a:buChar char="Ø"/>
            </a:pPr>
            <a:r>
              <a:rPr lang="en-IN" b="1" dirty="0"/>
              <a:t>Ubuntu </a:t>
            </a:r>
          </a:p>
          <a:p>
            <a:pPr lvl="2" algn="just">
              <a:buFont typeface="Courier New" pitchFamily="49" charset="0"/>
              <a:buChar char="o"/>
            </a:pPr>
            <a:r>
              <a:rPr lang="en-IN" dirty="0"/>
              <a:t>$ sudo apt-get update </a:t>
            </a:r>
          </a:p>
          <a:p>
            <a:pPr lvl="2" algn="just">
              <a:buFont typeface="Courier New" pitchFamily="49" charset="0"/>
              <a:buChar char="o"/>
            </a:pPr>
            <a:r>
              <a:rPr lang="en-IN" dirty="0"/>
              <a:t>$ sudo apt-get install software-properties-common </a:t>
            </a:r>
          </a:p>
          <a:p>
            <a:pPr lvl="2" algn="just">
              <a:buFont typeface="Courier New" pitchFamily="49" charset="0"/>
              <a:buChar char="o"/>
            </a:pPr>
            <a:r>
              <a:rPr lang="en-IN" dirty="0"/>
              <a:t>$ sudo apt-add-repository </a:t>
            </a:r>
            <a:r>
              <a:rPr lang="en-IN" dirty="0" err="1"/>
              <a:t>ppa:ansible</a:t>
            </a:r>
            <a:r>
              <a:rPr lang="en-IN" dirty="0"/>
              <a:t>/</a:t>
            </a:r>
            <a:r>
              <a:rPr lang="en-IN" dirty="0" err="1"/>
              <a:t>ansible</a:t>
            </a:r>
            <a:r>
              <a:rPr lang="en-IN" dirty="0"/>
              <a:t> </a:t>
            </a:r>
          </a:p>
          <a:p>
            <a:pPr lvl="2" algn="just">
              <a:buFont typeface="Courier New" pitchFamily="49" charset="0"/>
              <a:buChar char="o"/>
            </a:pPr>
            <a:r>
              <a:rPr lang="en-IN" dirty="0"/>
              <a:t>$ sudo apt-get update</a:t>
            </a:r>
          </a:p>
          <a:p>
            <a:pPr lvl="2" algn="just">
              <a:buFont typeface="Courier New" pitchFamily="49" charset="0"/>
              <a:buChar char="o"/>
            </a:pPr>
            <a:r>
              <a:rPr lang="en-IN" dirty="0"/>
              <a:t> $ sudo apt-get install ansible</a:t>
            </a:r>
          </a:p>
        </p:txBody>
      </p:sp>
    </p:spTree>
    <p:extLst>
      <p:ext uri="{BB962C8B-B14F-4D97-AF65-F5344CB8AC3E}">
        <p14:creationId xmlns:p14="http://schemas.microsoft.com/office/powerpoint/2010/main" val="6367114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tf00001240</Template>
  <TotalTime>1600</TotalTime>
  <Words>1368</Words>
  <Application>Microsoft Office PowerPoint</Application>
  <PresentationFormat>Widescreen</PresentationFormat>
  <Paragraphs>250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Courier New</vt:lpstr>
      <vt:lpstr>Times New Roman</vt:lpstr>
      <vt:lpstr>Trebuchet MS</vt:lpstr>
      <vt:lpstr>Wingdings</vt:lpstr>
      <vt:lpstr>Wingdings 3</vt:lpstr>
      <vt:lpstr>Facet</vt:lpstr>
      <vt:lpstr>Introduction to Ansible</vt:lpstr>
      <vt:lpstr>Introduction to Ansible</vt:lpstr>
      <vt:lpstr>Why Automation?</vt:lpstr>
      <vt:lpstr>WHEN YOU AUTOMATE, YOU ACCELERATE</vt:lpstr>
      <vt:lpstr>Ansible is  </vt:lpstr>
      <vt:lpstr>Ansible is </vt:lpstr>
      <vt:lpstr>Ansible Architecture</vt:lpstr>
      <vt:lpstr>Installation Requirements </vt:lpstr>
      <vt:lpstr>Installation of Ansible</vt:lpstr>
      <vt:lpstr>Installation of Ansible </vt:lpstr>
      <vt:lpstr>Installation of Ansible  </vt:lpstr>
      <vt:lpstr>Configuration of Ansible</vt:lpstr>
      <vt:lpstr>Examples of Ansible Commands </vt:lpstr>
      <vt:lpstr>Examples of Ansible Commands (cnt)</vt:lpstr>
      <vt:lpstr>Examples of Ansible Commands (cnt)</vt:lpstr>
      <vt:lpstr>Inventory File  </vt:lpstr>
      <vt:lpstr>Inventory File </vt:lpstr>
      <vt:lpstr>Inventory File </vt:lpstr>
      <vt:lpstr>Ad-Hoc commands </vt:lpstr>
      <vt:lpstr>Modules  </vt:lpstr>
      <vt:lpstr>Playbook </vt:lpstr>
      <vt:lpstr>Creating a Ansible Playbook Template </vt:lpstr>
      <vt:lpstr>Understanding Ansible Playbook Configurations</vt:lpstr>
      <vt:lpstr>Playbook- Task  </vt:lpstr>
      <vt:lpstr>Playbook –Handlers </vt:lpstr>
      <vt:lpstr>Playbook – Roles </vt:lpstr>
      <vt:lpstr>Important Links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Krishna Prasad K V</cp:lastModifiedBy>
  <cp:revision>68</cp:revision>
  <cp:lastPrinted>2016-05-31T13:49:46Z</cp:lastPrinted>
  <dcterms:created xsi:type="dcterms:W3CDTF">2016-05-30T15:15:30Z</dcterms:created>
  <dcterms:modified xsi:type="dcterms:W3CDTF">2019-05-01T14:45:20Z</dcterms:modified>
</cp:coreProperties>
</file>