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14"/>
  </p:notesMasterIdLst>
  <p:handoutMasterIdLst>
    <p:handoutMasterId r:id="rId15"/>
  </p:handoutMasterIdLst>
  <p:sldIdLst>
    <p:sldId id="316" r:id="rId3"/>
    <p:sldId id="354" r:id="rId4"/>
    <p:sldId id="344" r:id="rId5"/>
    <p:sldId id="355" r:id="rId6"/>
    <p:sldId id="345" r:id="rId7"/>
    <p:sldId id="346" r:id="rId8"/>
    <p:sldId id="347" r:id="rId9"/>
    <p:sldId id="348" r:id="rId10"/>
    <p:sldId id="349" r:id="rId11"/>
    <p:sldId id="350" r:id="rId12"/>
    <p:sldId id="351" r:id="rId13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ward van Dipten" initials="EGvD" lastIdx="21" clrIdx="0"/>
  <p:cmAuthor id="1" name="Martin Op 't Land" initials="MO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B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 autoAdjust="0"/>
    <p:restoredTop sz="78286" autoAdjust="0"/>
  </p:normalViewPr>
  <p:slideViewPr>
    <p:cSldViewPr>
      <p:cViewPr varScale="1">
        <p:scale>
          <a:sx n="85" d="100"/>
          <a:sy n="85" d="100"/>
        </p:scale>
        <p:origin x="36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4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37729162-2AD6-48E7-A29A-ED35E77E3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31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571500"/>
            <a:ext cx="52832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313" y="4343400"/>
            <a:ext cx="6429375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en-US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4B58C428-A623-447A-A73B-7B7B841F8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66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34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3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6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ppt_ExpertsMosaic_Color.jpg"/>
          <p:cNvPicPr>
            <a:picLocks noChangeAspect="1"/>
          </p:cNvPicPr>
          <p:nvPr/>
        </p:nvPicPr>
        <p:blipFill>
          <a:blip r:embed="rId3" cstate="print"/>
          <a:srcRect t="19318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562602" y="5376865"/>
            <a:ext cx="2343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www.capgemini.com</a:t>
            </a:r>
          </a:p>
        </p:txBody>
      </p:sp>
      <p:pic>
        <p:nvPicPr>
          <p:cNvPr id="4" name="Picture 9" descr="OK_Capgemin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889" y="922340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97650"/>
            <a:ext cx="9906000" cy="260350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The information contained in this presentation is proprietary. ©2010 Capgemini. All rights reserved</a:t>
            </a:r>
          </a:p>
        </p:txBody>
      </p:sp>
      <p:pic>
        <p:nvPicPr>
          <p:cNvPr id="6" name="Image 8" descr="Capgemini_Slogan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6600" y="4856163"/>
            <a:ext cx="3803651" cy="393700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Espace réservé du titre 7"/>
          <p:cNvSpPr>
            <a:spLocks noGrp="1"/>
          </p:cNvSpPr>
          <p:nvPr>
            <p:ph type="title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 descr="ppt_KeyWords_Bkgd_OK.jpg"/>
          <p:cNvPicPr>
            <a:picLocks noChangeAspect="1"/>
          </p:cNvPicPr>
          <p:nvPr/>
        </p:nvPicPr>
        <p:blipFill>
          <a:blip r:embed="rId3" cstate="print"/>
          <a:srcRect b="20413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lIns="324000" tIns="396000" rIns="36000" anchor="t"/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4818" name="AutoShape 2" descr="https://intranet.tudelft.nl/fileadmin/UD/MenC/Support/Internet/TU_Website/TU_Delft_Medewerkers/Services/Communicatie/Communicatie_MC/Handleidingen___Huisstijl/Huisstijlboek/Toepassing_huisstijl/img/Logo2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" name="Picture 24" descr="ua_jpg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4768" y="404813"/>
            <a:ext cx="1576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TU Delft UK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2089" y="116632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ams_logo_pos_rgb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953000" y="157368"/>
            <a:ext cx="2267728" cy="895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88000"/>
          </a:xfrm>
        </p:spPr>
        <p:txBody>
          <a:bodyPr tIns="180000"/>
          <a:lstStyle>
            <a:lvl1pPr>
              <a:defRPr b="1" cap="sm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43177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0" y="1440001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04717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04717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0615" y="1440000"/>
            <a:ext cx="4616593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0615" y="2092987"/>
            <a:ext cx="4616593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"/>
          <p:cNvSpPr>
            <a:spLocks/>
          </p:cNvSpPr>
          <p:nvPr/>
        </p:nvSpPr>
        <p:spPr bwMode="auto">
          <a:xfrm>
            <a:off x="0" y="2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23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2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12" descr="OK_Capgemini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grpSp>
        <p:nvGrpSpPr>
          <p:cNvPr id="1033" name="Groupe 25"/>
          <p:cNvGrpSpPr>
            <a:grpSpLocks/>
          </p:cNvGrpSpPr>
          <p:nvPr/>
        </p:nvGrpSpPr>
        <p:grpSpPr bwMode="auto">
          <a:xfrm>
            <a:off x="-7938" y="2"/>
            <a:ext cx="3457576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1038" name="Image 27" descr="CBE_Label_pptCorner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60304" y="119554"/>
              <a:ext cx="524166" cy="52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Espace réservé du texte 28"/>
          <p:cNvSpPr>
            <a:spLocks noGrp="1"/>
          </p:cNvSpPr>
          <p:nvPr>
            <p:ph type="body" idx="1"/>
          </p:nvPr>
        </p:nvSpPr>
        <p:spPr bwMode="auto">
          <a:xfrm>
            <a:off x="0" y="1439863"/>
            <a:ext cx="9906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Text style level 2</a:t>
            </a:r>
          </a:p>
          <a:p>
            <a:pPr lvl="2"/>
            <a:r>
              <a:rPr lang="en-US" dirty="0" smtClean="0"/>
              <a:t>Text style level 3</a:t>
            </a:r>
          </a:p>
          <a:p>
            <a:pPr lvl="3"/>
            <a:r>
              <a:rPr lang="en-US" dirty="0" smtClean="0"/>
              <a:t>Text style level 4</a:t>
            </a:r>
          </a:p>
          <a:p>
            <a:pPr lvl="4"/>
            <a:r>
              <a:rPr lang="en-US" dirty="0" smtClean="0"/>
              <a:t>Text style level 5</a:t>
            </a:r>
          </a:p>
        </p:txBody>
      </p:sp>
      <p:sp>
        <p:nvSpPr>
          <p:cNvPr id="17" name="Rectangle 18"/>
          <p:cNvSpPr txBox="1">
            <a:spLocks noChangeArrowheads="1"/>
          </p:cNvSpPr>
          <p:nvPr userDrawn="1"/>
        </p:nvSpPr>
        <p:spPr bwMode="auto">
          <a:xfrm>
            <a:off x="7905328" y="6525344"/>
            <a:ext cx="2000672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Martin Op ‘t Land and Marien Krouwel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</p:sldLayoutIdLst>
  <p:hf hdr="0"/>
  <p:txStyles>
    <p:titleStyle>
      <a:lvl1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2pPr>
      <a:lvl3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3pPr>
      <a:lvl4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4pPr>
      <a:lvl5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5pPr>
      <a:lvl6pPr marL="11715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6pPr>
      <a:lvl7pPr marL="16287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7pPr>
      <a:lvl8pPr marL="20859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8pPr>
      <a:lvl9pPr marL="25431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69875" indent="-269875" algn="l" defTabSz="7143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fr-FR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Arial" charset="0"/>
        <a:buChar char="–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IBS – Integrated Banking Services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>
          <a:xfrm>
            <a:off x="0" y="1439998"/>
            <a:ext cx="9906000" cy="49413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/>
              <a:t>IBS is </a:t>
            </a:r>
            <a:r>
              <a:rPr lang="en-IN" sz="2000" dirty="0"/>
              <a:t>an Indian banking and financial services company headquartered in Mumbai, </a:t>
            </a:r>
            <a:r>
              <a:rPr lang="en-IN" sz="2000" dirty="0" smtClean="0"/>
              <a:t>Maharashtra, it </a:t>
            </a:r>
            <a:r>
              <a:rPr lang="en-IN" sz="2000" dirty="0"/>
              <a:t>is India’s largest private sector lender by assets. It is the largest bank in India by market capitalisation as of February 2016</a:t>
            </a:r>
            <a:r>
              <a:rPr lang="en-IN" sz="2000" dirty="0" smtClean="0"/>
              <a:t>.</a:t>
            </a:r>
            <a:endParaRPr lang="en-IN" dirty="0"/>
          </a:p>
          <a:p>
            <a:pPr marL="0" indent="0" algn="ctr">
              <a:buNone/>
            </a:pPr>
            <a:endParaRPr lang="en-IN" sz="2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</a:rPr>
              <a:t>Loan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</a:rPr>
              <a:t>Management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</a:rPr>
              <a:t>Services</a:t>
            </a:r>
            <a:endParaRPr lang="en-IN" sz="2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2200" u="sng" dirty="0" smtClean="0"/>
              <a:t>Team</a:t>
            </a:r>
            <a:r>
              <a:rPr lang="en-IN" sz="2200" dirty="0" smtClean="0"/>
              <a:t>:</a:t>
            </a:r>
            <a:endParaRPr lang="en-IN" sz="2200" dirty="0" smtClean="0"/>
          </a:p>
          <a:p>
            <a:pPr marL="0" indent="0">
              <a:buNone/>
            </a:pPr>
            <a:r>
              <a:rPr lang="en-IN" sz="1800" dirty="0" smtClean="0"/>
              <a:t>Chetan </a:t>
            </a:r>
            <a:r>
              <a:rPr lang="en-IN" sz="1800" dirty="0" smtClean="0"/>
              <a:t>Kohli</a:t>
            </a:r>
          </a:p>
          <a:p>
            <a:pPr marL="0" indent="0">
              <a:buNone/>
            </a:pPr>
            <a:r>
              <a:rPr lang="en-IN" sz="1800" dirty="0" err="1" smtClean="0"/>
              <a:t>Devyansh</a:t>
            </a:r>
            <a:r>
              <a:rPr lang="en-IN" sz="1800" dirty="0" smtClean="0"/>
              <a:t> </a:t>
            </a:r>
            <a:r>
              <a:rPr lang="en-IN" sz="1800" dirty="0" err="1" smtClean="0"/>
              <a:t>Goyal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err="1" smtClean="0"/>
              <a:t>Divyam</a:t>
            </a:r>
            <a:r>
              <a:rPr lang="en-IN" sz="1800" dirty="0" smtClean="0"/>
              <a:t> </a:t>
            </a:r>
            <a:r>
              <a:rPr lang="en-IN" sz="1800" dirty="0" err="1" smtClean="0"/>
              <a:t>Batta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Shreya </a:t>
            </a:r>
            <a:r>
              <a:rPr lang="en-IN" sz="1800" dirty="0" smtClean="0"/>
              <a:t>Sinha</a:t>
            </a:r>
          </a:p>
          <a:p>
            <a:pPr marL="0" indent="0">
              <a:buNone/>
            </a:pPr>
            <a:r>
              <a:rPr lang="en-IN" sz="1800" dirty="0" err="1" smtClean="0"/>
              <a:t>Yuvraj</a:t>
            </a:r>
            <a:r>
              <a:rPr lang="en-IN" sz="1800" dirty="0" smtClean="0"/>
              <a:t> </a:t>
            </a:r>
            <a:r>
              <a:rPr lang="en-IN" sz="1800" dirty="0" err="1" smtClean="0"/>
              <a:t>Kalra</a:t>
            </a:r>
            <a:endParaRPr lang="en-IN" sz="1800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Oct 22th,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View Loan History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5" y="2590182"/>
            <a:ext cx="1584176" cy="1841866"/>
          </a:xfr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Oct 22th, 2019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08750" y="2676770"/>
            <a:ext cx="881072" cy="1489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1090" y="4195219"/>
            <a:ext cx="123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Customer</a:t>
            </a:r>
          </a:p>
          <a:p>
            <a:pPr algn="ctr"/>
            <a:r>
              <a:rPr lang="en-IN" sz="1200" dirty="0" smtClean="0"/>
              <a:t>Interface</a:t>
            </a:r>
            <a:endParaRPr lang="en-IN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89822" y="2994064"/>
            <a:ext cx="3285170" cy="1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89822" y="3821779"/>
            <a:ext cx="3272986" cy="11253"/>
          </a:xfrm>
          <a:prstGeom prst="straightConnector1">
            <a:avLst/>
          </a:prstGeom>
          <a:ln>
            <a:prstDash val="lgDashDot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92034" y="2726854"/>
            <a:ext cx="1268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User ID</a:t>
            </a:r>
            <a:endParaRPr lang="en-IN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998141" y="3575154"/>
            <a:ext cx="2802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All loans corresponding to User ID</a:t>
            </a:r>
            <a:endParaRPr lang="en-I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996252" y="4275727"/>
            <a:ext cx="184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Oracle</a:t>
            </a:r>
            <a:endParaRPr lang="en-IN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22" y="2378669"/>
            <a:ext cx="1805607" cy="19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36712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ER Diagram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Oct 22th,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56" y="764704"/>
            <a:ext cx="8199491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Requirements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Customer Level Operation: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Apply for loan (Personal/Vehicle/Education/Home</a:t>
            </a:r>
            <a:r>
              <a:rPr lang="en-IN" sz="1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Pay loan </a:t>
            </a:r>
            <a:r>
              <a:rPr lang="en-IN" sz="1800" dirty="0" smtClean="0"/>
              <a:t>EMI</a:t>
            </a:r>
          </a:p>
          <a:p>
            <a:pPr>
              <a:lnSpc>
                <a:spcPct val="150000"/>
              </a:lnSpc>
            </a:pPr>
            <a:r>
              <a:rPr lang="en-IN" sz="1800" dirty="0" smtClean="0"/>
              <a:t>View Loan Details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Request loan pre-closure</a:t>
            </a:r>
            <a:r>
              <a:rPr lang="en-IN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Band Admin Level Operations: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Approve or decline loan </a:t>
            </a:r>
            <a:r>
              <a:rPr lang="en-IN" sz="1800" dirty="0" smtClean="0"/>
              <a:t>request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Approve or decline pre-closure</a:t>
            </a:r>
            <a:endParaRPr lang="en-IN" sz="1800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Oct 22th,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In-Scope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/>
              <a:t>User </a:t>
            </a:r>
            <a:r>
              <a:rPr lang="en-IN" sz="2000" dirty="0"/>
              <a:t>can decide the type of loan, amount of loan required (Loan limit is defined by the bank based on the credit scores) and duration of loan.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EMI </a:t>
            </a:r>
            <a:r>
              <a:rPr lang="en-IN" sz="2000" dirty="0"/>
              <a:t>calculator to define loan repayment details.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Customer </a:t>
            </a:r>
            <a:r>
              <a:rPr lang="en-IN" sz="2000" dirty="0"/>
              <a:t>has to upload relevant documents defined by bank on the basis of type of loan required by the customer.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Verification </a:t>
            </a:r>
            <a:r>
              <a:rPr lang="en-IN" sz="2000" dirty="0"/>
              <a:t>of documents and loan approval/denial by the bank representative.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User </a:t>
            </a:r>
            <a:r>
              <a:rPr lang="en-IN" sz="2000" dirty="0"/>
              <a:t>has the option for pre-closure, which will be approved/denied by the bank representative on the basis of defined bank’s policy.</a:t>
            </a:r>
          </a:p>
          <a:p>
            <a:pPr>
              <a:lnSpc>
                <a:spcPct val="150000"/>
              </a:lnSpc>
            </a:pPr>
            <a:endParaRPr lang="en-IN" sz="1600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Oct 22th,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Assumptions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/>
              <a:t>Customer is already logged in (console application)</a:t>
            </a:r>
            <a:endParaRPr lang="en-IN" sz="2000" dirty="0"/>
          </a:p>
          <a:p>
            <a:r>
              <a:rPr lang="en-IN" sz="2000" dirty="0"/>
              <a:t>We assume that all the following user details are present in the </a:t>
            </a:r>
            <a:r>
              <a:rPr lang="en-IN" sz="2000" dirty="0" smtClean="0"/>
              <a:t>database:</a:t>
            </a:r>
          </a:p>
          <a:p>
            <a:pPr marL="584200" lvl="1" indent="-228600">
              <a:buFont typeface="+mj-lt"/>
              <a:buAutoNum type="arabicPeriod"/>
            </a:pPr>
            <a:r>
              <a:rPr lang="en-IN" sz="1200" dirty="0" smtClean="0"/>
              <a:t>Name of Customer</a:t>
            </a:r>
          </a:p>
          <a:p>
            <a:pPr marL="584200" lvl="1" indent="-228600">
              <a:buFont typeface="+mj-lt"/>
              <a:buAutoNum type="arabicPeriod"/>
            </a:pPr>
            <a:r>
              <a:rPr lang="en-IN" sz="1200" dirty="0" smtClean="0"/>
              <a:t>Gender</a:t>
            </a:r>
          </a:p>
          <a:p>
            <a:pPr marL="584200" lvl="1" indent="-228600">
              <a:buFont typeface="+mj-lt"/>
              <a:buAutoNum type="arabicPeriod"/>
            </a:pPr>
            <a:r>
              <a:rPr lang="en-IN" sz="1200" dirty="0" smtClean="0"/>
              <a:t>Address</a:t>
            </a:r>
          </a:p>
          <a:p>
            <a:pPr marL="584200" lvl="1" indent="-228600">
              <a:buFont typeface="+mj-lt"/>
              <a:buAutoNum type="arabicPeriod"/>
            </a:pPr>
            <a:r>
              <a:rPr lang="en-IN" sz="1200" dirty="0" smtClean="0"/>
              <a:t>Bank Account Number</a:t>
            </a:r>
          </a:p>
          <a:p>
            <a:pPr marL="584200" lvl="1" indent="-228600">
              <a:buFont typeface="+mj-lt"/>
              <a:buAutoNum type="arabicPeriod"/>
            </a:pPr>
            <a:r>
              <a:rPr lang="en-IN" sz="1200" dirty="0" smtClean="0"/>
              <a:t>Email ID</a:t>
            </a:r>
          </a:p>
          <a:p>
            <a:pPr marL="584200" lvl="1" indent="-228600">
              <a:buFont typeface="+mj-lt"/>
              <a:buAutoNum type="arabicPeriod"/>
            </a:pPr>
            <a:r>
              <a:rPr lang="en-IN" sz="1200" dirty="0" smtClean="0"/>
              <a:t>Phone Number</a:t>
            </a:r>
          </a:p>
          <a:p>
            <a:pPr marL="584200" lvl="1" indent="-228600">
              <a:buFont typeface="+mj-lt"/>
              <a:buAutoNum type="arabicPeriod"/>
            </a:pPr>
            <a:r>
              <a:rPr lang="en-IN" sz="1200" dirty="0" smtClean="0"/>
              <a:t>Mother/Father Name</a:t>
            </a:r>
          </a:p>
          <a:p>
            <a:pPr marL="584200" lvl="1" indent="-228600">
              <a:buFont typeface="+mj-lt"/>
              <a:buAutoNum type="arabicPeriod"/>
            </a:pPr>
            <a:r>
              <a:rPr lang="en-IN" sz="1200" dirty="0" smtClean="0"/>
              <a:t>DOB</a:t>
            </a:r>
          </a:p>
          <a:p>
            <a:pPr marL="382587" indent="-285750">
              <a:lnSpc>
                <a:spcPct val="150000"/>
              </a:lnSpc>
            </a:pPr>
            <a:r>
              <a:rPr lang="en-IN" sz="1600" dirty="0"/>
              <a:t>Loan limit is defined by the </a:t>
            </a:r>
            <a:r>
              <a:rPr lang="en-IN" sz="1600" dirty="0" smtClean="0"/>
              <a:t>bank</a:t>
            </a:r>
          </a:p>
          <a:p>
            <a:pPr marL="382587" indent="-285750">
              <a:lnSpc>
                <a:spcPct val="150000"/>
              </a:lnSpc>
            </a:pPr>
            <a:r>
              <a:rPr lang="en-IN" sz="1600" dirty="0"/>
              <a:t>Interest rates are fixed based upon the bank’s </a:t>
            </a:r>
            <a:r>
              <a:rPr lang="en-IN" sz="1600" dirty="0" smtClean="0"/>
              <a:t>policy</a:t>
            </a:r>
          </a:p>
          <a:p>
            <a:pPr marL="382587" indent="-285750">
              <a:lnSpc>
                <a:spcPct val="150000"/>
              </a:lnSpc>
            </a:pPr>
            <a:r>
              <a:rPr lang="en-IN" sz="1600" dirty="0"/>
              <a:t>EMI cycle is assumed to be </a:t>
            </a:r>
            <a:r>
              <a:rPr lang="en-IN" sz="1600" dirty="0" smtClean="0"/>
              <a:t>monthly</a:t>
            </a:r>
          </a:p>
          <a:p>
            <a:pPr marL="382587" indent="-285750">
              <a:lnSpc>
                <a:spcPct val="150000"/>
              </a:lnSpc>
            </a:pPr>
            <a:r>
              <a:rPr lang="en-IN" sz="1600" dirty="0"/>
              <a:t>Pre closure amount and interest rates to be defined by the bank</a:t>
            </a:r>
            <a:endParaRPr lang="en-IN" sz="1600" dirty="0" smtClean="0"/>
          </a:p>
          <a:p>
            <a:pPr marL="584200" lvl="1" indent="-228600">
              <a:lnSpc>
                <a:spcPct val="150000"/>
              </a:lnSpc>
              <a:buFont typeface="+mj-lt"/>
              <a:buAutoNum type="arabicPeriod"/>
            </a:pPr>
            <a:endParaRPr lang="en-IN" sz="1200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Oct 22th,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Customer Functionalities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2038069"/>
            <a:ext cx="3057804" cy="3001640"/>
          </a:xfr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Oct 22th, 2019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3"/>
            <a:endCxn id="15" idx="2"/>
          </p:cNvCxnSpPr>
          <p:nvPr/>
        </p:nvCxnSpPr>
        <p:spPr>
          <a:xfrm flipV="1">
            <a:off x="3762332" y="1813107"/>
            <a:ext cx="2567204" cy="1725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  <a:endCxn id="16" idx="2"/>
          </p:cNvCxnSpPr>
          <p:nvPr/>
        </p:nvCxnSpPr>
        <p:spPr>
          <a:xfrm flipV="1">
            <a:off x="3762332" y="2722097"/>
            <a:ext cx="2567204" cy="816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3"/>
            <a:endCxn id="17" idx="2"/>
          </p:cNvCxnSpPr>
          <p:nvPr/>
        </p:nvCxnSpPr>
        <p:spPr>
          <a:xfrm>
            <a:off x="3762332" y="3538889"/>
            <a:ext cx="2567204" cy="9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18" idx="2"/>
          </p:cNvCxnSpPr>
          <p:nvPr/>
        </p:nvCxnSpPr>
        <p:spPr>
          <a:xfrm>
            <a:off x="3762332" y="3538889"/>
            <a:ext cx="2567204" cy="1001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329536" y="1586110"/>
            <a:ext cx="1719808" cy="453994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6329536" y="2495100"/>
            <a:ext cx="1719808" cy="453994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6329536" y="3404090"/>
            <a:ext cx="1719808" cy="453994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6329536" y="4313080"/>
            <a:ext cx="1719808" cy="453994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6419684" y="16072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Apply Loan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419684" y="25374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Pay EMI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419684" y="346357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Apply Pre-closure</a:t>
            </a:r>
            <a:endParaRPr lang="en-IN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465168" y="435541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View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0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Admin Functionalities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Oct 22th, 2019</a:t>
            </a:r>
            <a:endParaRPr lang="en-US" dirty="0"/>
          </a:p>
        </p:txBody>
      </p:sp>
      <p:cxnSp>
        <p:nvCxnSpPr>
          <p:cNvPr id="9" name="Straight Connector 8"/>
          <p:cNvCxnSpPr>
            <a:endCxn id="16" idx="2"/>
          </p:cNvCxnSpPr>
          <p:nvPr/>
        </p:nvCxnSpPr>
        <p:spPr>
          <a:xfrm flipV="1">
            <a:off x="3762332" y="2836096"/>
            <a:ext cx="2567204" cy="702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62332" y="3538889"/>
            <a:ext cx="2719930" cy="790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29536" y="2495099"/>
            <a:ext cx="1935832" cy="681993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6482262" y="3993054"/>
            <a:ext cx="1802618" cy="67298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446618" y="2651429"/>
            <a:ext cx="170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Approve Loan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388257" y="4019705"/>
            <a:ext cx="195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Approve Pre-Closure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89" y="2334023"/>
            <a:ext cx="2409732" cy="2409732"/>
          </a:xfrm>
        </p:spPr>
      </p:pic>
    </p:spTree>
    <p:extLst>
      <p:ext uri="{BB962C8B-B14F-4D97-AF65-F5344CB8AC3E}">
        <p14:creationId xmlns:p14="http://schemas.microsoft.com/office/powerpoint/2010/main" val="26587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Apply Loan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3" y="3008635"/>
            <a:ext cx="1584176" cy="1841866"/>
          </a:xfr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Oct 22th, 2019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18978" y="3095223"/>
            <a:ext cx="881072" cy="1489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3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3887" y="2997699"/>
            <a:ext cx="1604543" cy="18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041318" y="4551511"/>
            <a:ext cx="123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Customer</a:t>
            </a:r>
          </a:p>
          <a:p>
            <a:pPr algn="ctr"/>
            <a:r>
              <a:rPr lang="en-IN" sz="1200" dirty="0" smtClean="0"/>
              <a:t>Interface</a:t>
            </a:r>
            <a:endParaRPr lang="en-IN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688429" y="4540438"/>
            <a:ext cx="123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Admin</a:t>
            </a:r>
          </a:p>
          <a:p>
            <a:pPr algn="ctr"/>
            <a:r>
              <a:rPr lang="en-IN" sz="1200" dirty="0" smtClean="0"/>
              <a:t>Interface</a:t>
            </a:r>
            <a:endParaRPr lang="en-IN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013199" y="3426621"/>
            <a:ext cx="1845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Oracle</a:t>
            </a:r>
            <a:endParaRPr lang="en-IN" sz="1600" dirty="0"/>
          </a:p>
        </p:txBody>
      </p:sp>
      <p:cxnSp>
        <p:nvCxnSpPr>
          <p:cNvPr id="38" name="Straight Arrow Connector 37"/>
          <p:cNvCxnSpPr>
            <a:stCxn id="20" idx="3"/>
          </p:cNvCxnSpPr>
          <p:nvPr/>
        </p:nvCxnSpPr>
        <p:spPr>
          <a:xfrm flipV="1">
            <a:off x="3100050" y="2521909"/>
            <a:ext cx="903396" cy="1318072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68" idx="1"/>
          </p:cNvCxnSpPr>
          <p:nvPr/>
        </p:nvCxnSpPr>
        <p:spPr>
          <a:xfrm>
            <a:off x="5836367" y="2521909"/>
            <a:ext cx="1030815" cy="1318071"/>
          </a:xfrm>
          <a:prstGeom prst="straightConnector1">
            <a:avLst/>
          </a:prstGeom>
          <a:ln>
            <a:prstDash val="lgDashDot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836367" y="3426621"/>
            <a:ext cx="1030816" cy="1158117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8270338">
            <a:off x="2908401" y="2918621"/>
            <a:ext cx="12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Applicant Details</a:t>
            </a:r>
            <a:endParaRPr lang="en-IN" sz="1000" dirty="0"/>
          </a:p>
        </p:txBody>
      </p:sp>
      <p:sp>
        <p:nvSpPr>
          <p:cNvPr id="45" name="TextBox 44"/>
          <p:cNvSpPr txBox="1"/>
          <p:nvPr/>
        </p:nvSpPr>
        <p:spPr>
          <a:xfrm rot="3161108">
            <a:off x="5508192" y="2977580"/>
            <a:ext cx="1887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Pulls details for approval</a:t>
            </a:r>
            <a:endParaRPr lang="en-IN" sz="1000" dirty="0"/>
          </a:p>
        </p:txBody>
      </p:sp>
      <p:sp>
        <p:nvSpPr>
          <p:cNvPr id="50" name="TextBox 49"/>
          <p:cNvSpPr txBox="1"/>
          <p:nvPr/>
        </p:nvSpPr>
        <p:spPr>
          <a:xfrm rot="2950478">
            <a:off x="5744170" y="3799873"/>
            <a:ext cx="1377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Loan Approved</a:t>
            </a:r>
            <a:endParaRPr lang="en-IN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095506" y="3249785"/>
            <a:ext cx="1034265" cy="1334952"/>
          </a:xfrm>
          <a:prstGeom prst="straightConnector1">
            <a:avLst/>
          </a:prstGeom>
          <a:ln>
            <a:prstDash val="lgDashDot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507628">
            <a:off x="2912085" y="3742956"/>
            <a:ext cx="12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View Loan Details</a:t>
            </a:r>
            <a:endParaRPr lang="en-IN" sz="1000" dirty="0"/>
          </a:p>
        </p:txBody>
      </p:sp>
      <p:sp>
        <p:nvSpPr>
          <p:cNvPr id="68" name="Rectangle 67"/>
          <p:cNvSpPr/>
          <p:nvPr/>
        </p:nvSpPr>
        <p:spPr>
          <a:xfrm>
            <a:off x="6867182" y="3095222"/>
            <a:ext cx="881072" cy="1489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569" y="1529563"/>
            <a:ext cx="1805607" cy="19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Pay EMI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590182"/>
            <a:ext cx="1584176" cy="1841866"/>
          </a:xfr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Oct 22th, 2019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57063" y="2676770"/>
            <a:ext cx="881072" cy="1489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0765" y="4176040"/>
            <a:ext cx="123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Customer</a:t>
            </a:r>
          </a:p>
          <a:p>
            <a:pPr algn="ctr"/>
            <a:r>
              <a:rPr lang="en-IN" sz="1200" dirty="0" smtClean="0"/>
              <a:t>Interface</a:t>
            </a:r>
            <a:endParaRPr lang="en-IN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838135" y="2780928"/>
            <a:ext cx="3285170" cy="1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39733" y="3576461"/>
            <a:ext cx="3285170" cy="1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38135" y="3185648"/>
            <a:ext cx="3272986" cy="11253"/>
          </a:xfrm>
          <a:prstGeom prst="straightConnector1">
            <a:avLst/>
          </a:prstGeom>
          <a:ln>
            <a:prstDash val="lgDashDot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55477" y="3960886"/>
            <a:ext cx="3272986" cy="11253"/>
          </a:xfrm>
          <a:prstGeom prst="straightConnector1">
            <a:avLst/>
          </a:prstGeom>
          <a:ln>
            <a:prstDash val="lgDashDot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40347" y="2513718"/>
            <a:ext cx="1268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Loan Number</a:t>
            </a:r>
            <a:endParaRPr lang="en-IN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40346" y="2939023"/>
            <a:ext cx="1268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EMI Details</a:t>
            </a:r>
            <a:endParaRPr lang="en-IN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840347" y="3335873"/>
            <a:ext cx="1268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Pays EMI</a:t>
            </a:r>
            <a:endParaRPr lang="en-IN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447854" y="3715433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Updated Loan History</a:t>
            </a:r>
            <a:endParaRPr lang="en-IN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144565" y="4275727"/>
            <a:ext cx="184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Oracle</a:t>
            </a:r>
            <a:endParaRPr lang="en-IN" sz="1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35" y="2378669"/>
            <a:ext cx="1805607" cy="19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Apply Pre-closure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124993"/>
            <a:ext cx="1584176" cy="1841866"/>
          </a:xfr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A9DFFA-0E58-46A8-9743-EE9B6EB421D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dirty="0" smtClean="0"/>
              <a:t>Oct 22th, 2019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80999" y="3387747"/>
            <a:ext cx="881072" cy="1313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33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5908" y="3114057"/>
            <a:ext cx="1604543" cy="18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203339" y="4794482"/>
            <a:ext cx="123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Customer-UI</a:t>
            </a:r>
            <a:endParaRPr lang="en-IN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1543" y="4808185"/>
            <a:ext cx="123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Admin-UI</a:t>
            </a:r>
            <a:endParaRPr lang="en-IN" sz="1200" dirty="0"/>
          </a:p>
        </p:txBody>
      </p:sp>
      <p:cxnSp>
        <p:nvCxnSpPr>
          <p:cNvPr id="38" name="Straight Arrow Connector 37"/>
          <p:cNvCxnSpPr>
            <a:stCxn id="20" idx="3"/>
          </p:cNvCxnSpPr>
          <p:nvPr/>
        </p:nvCxnSpPr>
        <p:spPr>
          <a:xfrm flipV="1">
            <a:off x="3262071" y="2638267"/>
            <a:ext cx="896374" cy="1406155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68" idx="1"/>
          </p:cNvCxnSpPr>
          <p:nvPr/>
        </p:nvCxnSpPr>
        <p:spPr>
          <a:xfrm>
            <a:off x="6038918" y="2638267"/>
            <a:ext cx="990285" cy="1406154"/>
          </a:xfrm>
          <a:prstGeom prst="straightConnector1">
            <a:avLst/>
          </a:prstGeom>
          <a:ln>
            <a:prstDash val="lgDashDot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6048523" y="3553336"/>
            <a:ext cx="980680" cy="1147759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8270338">
            <a:off x="3008920" y="3107588"/>
            <a:ext cx="1268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Applies pre-closure </a:t>
            </a:r>
            <a:endParaRPr lang="en-IN" sz="1000" dirty="0"/>
          </a:p>
        </p:txBody>
      </p:sp>
      <p:sp>
        <p:nvSpPr>
          <p:cNvPr id="45" name="TextBox 44"/>
          <p:cNvSpPr txBox="1"/>
          <p:nvPr/>
        </p:nvSpPr>
        <p:spPr>
          <a:xfrm rot="3222210">
            <a:off x="5670213" y="3093938"/>
            <a:ext cx="1887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Pulls details for approval</a:t>
            </a:r>
            <a:endParaRPr lang="en-IN" sz="1000" dirty="0"/>
          </a:p>
        </p:txBody>
      </p:sp>
      <p:sp>
        <p:nvSpPr>
          <p:cNvPr id="50" name="TextBox 49"/>
          <p:cNvSpPr txBox="1"/>
          <p:nvPr/>
        </p:nvSpPr>
        <p:spPr>
          <a:xfrm rot="2950478">
            <a:off x="5625954" y="3824079"/>
            <a:ext cx="1887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Pre-closure Approved</a:t>
            </a:r>
            <a:endParaRPr lang="en-IN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257526" y="3553931"/>
            <a:ext cx="900919" cy="1147164"/>
          </a:xfrm>
          <a:prstGeom prst="straightConnector1">
            <a:avLst/>
          </a:prstGeom>
          <a:ln>
            <a:prstDash val="lgDashDot"/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507628">
            <a:off x="2948835" y="3750737"/>
            <a:ext cx="1678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Updated Loan Details</a:t>
            </a:r>
            <a:endParaRPr lang="en-IN" sz="1000" dirty="0"/>
          </a:p>
        </p:txBody>
      </p:sp>
      <p:sp>
        <p:nvSpPr>
          <p:cNvPr id="68" name="Rectangle 67"/>
          <p:cNvSpPr/>
          <p:nvPr/>
        </p:nvSpPr>
        <p:spPr>
          <a:xfrm>
            <a:off x="7029203" y="3387747"/>
            <a:ext cx="881072" cy="131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21" name="TextBox 20"/>
          <p:cNvSpPr txBox="1"/>
          <p:nvPr/>
        </p:nvSpPr>
        <p:spPr>
          <a:xfrm rot="18270338">
            <a:off x="3118104" y="3275479"/>
            <a:ext cx="1268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 smtClean="0"/>
              <a:t>(Loan Number)</a:t>
            </a:r>
            <a:endParaRPr lang="en-IN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175220" y="3542979"/>
            <a:ext cx="1845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Oracle</a:t>
            </a:r>
            <a:endParaRPr lang="en-IN" sz="1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90" y="1645921"/>
            <a:ext cx="1805607" cy="19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 (External)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6246</TotalTime>
  <Words>590</Words>
  <Application>Microsoft Office PowerPoint</Application>
  <PresentationFormat>A4 Paper (210x297 mm)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Wingdings</vt:lpstr>
      <vt:lpstr>Capgemini ppt template (External)</vt:lpstr>
      <vt:lpstr>Conception personnalisée</vt:lpstr>
      <vt:lpstr>IBS – Integrated Banking Services</vt:lpstr>
      <vt:lpstr>Requirements</vt:lpstr>
      <vt:lpstr>In-Scope</vt:lpstr>
      <vt:lpstr>Assumptions</vt:lpstr>
      <vt:lpstr>Customer Functionalities</vt:lpstr>
      <vt:lpstr>Admin Functionalities</vt:lpstr>
      <vt:lpstr>Apply Loan</vt:lpstr>
      <vt:lpstr>Pay EMI</vt:lpstr>
      <vt:lpstr>Apply Pre-closure</vt:lpstr>
      <vt:lpstr>View Loan History</vt:lpstr>
      <vt:lpstr>ER Diagram</vt:lpstr>
    </vt:vector>
  </TitlesOfParts>
  <Company>Capgemini B.V.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ppt template</dc:title>
  <dc:creator>uronnen</dc:creator>
  <cp:lastModifiedBy>Kohli, Chetan</cp:lastModifiedBy>
  <cp:revision>606</cp:revision>
  <cp:lastPrinted>2011-05-16T20:55:49Z</cp:lastPrinted>
  <dcterms:created xsi:type="dcterms:W3CDTF">2011-03-22T09:44:08Z</dcterms:created>
  <dcterms:modified xsi:type="dcterms:W3CDTF">2019-10-22T08:55:09Z</dcterms:modified>
</cp:coreProperties>
</file>