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21423313" cy="29200475"/>
  <p:notesSz cx="6858000" cy="9144000"/>
  <p:defaultTextStyle>
    <a:defPPr>
      <a:defRPr lang="zh-TW"/>
    </a:defPPr>
    <a:lvl1pPr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1438275" indent="-981075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2878138" indent="-1963738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4318000" indent="-2946400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5757863" indent="-3929063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97">
          <p15:clr>
            <a:srgbClr val="A4A3A4"/>
          </p15:clr>
        </p15:guide>
        <p15:guide id="2" pos="6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9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>
      <p:cViewPr>
        <p:scale>
          <a:sx n="33" d="100"/>
          <a:sy n="33" d="100"/>
        </p:scale>
        <p:origin x="969" y="-1716"/>
      </p:cViewPr>
      <p:guideLst>
        <p:guide orient="horz" pos="9197"/>
        <p:guide pos="6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383F-A739-4831-8277-43350A112FC2}" type="datetimeFigureOut">
              <a:rPr lang="zh-TW" altLang="en-US" smtClean="0"/>
              <a:t>2022/9/3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97113" y="1143000"/>
            <a:ext cx="2263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CC73-F26B-4624-AD93-9B99CBDE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52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CCC73-F26B-4624-AD93-9B99CBDEF6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6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6749" y="9071075"/>
            <a:ext cx="18209817" cy="6259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3498" y="16546936"/>
            <a:ext cx="14996319" cy="7462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8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A6C5D-E04D-485F-A0EE-C20A6EE513BF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074B0-B2F3-4BE1-AFB7-7FDE6D2FCD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BAF76-4304-4E61-B5C4-44EDE89CB8B1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30678-510F-4340-ADE3-3001CEF523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31902" y="1169375"/>
            <a:ext cx="4820245" cy="249150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71167" y="1169375"/>
            <a:ext cx="14103681" cy="2491503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79B29-CA19-44C4-A4C9-769301D28E1F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5DAA-2E55-4478-93BA-B355245DB0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C7504-2BF3-470E-83CD-0B89AEEF6172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500B-827F-4491-8ECA-8C8029DC3A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2295" y="18764021"/>
            <a:ext cx="18209817" cy="5799539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2295" y="12376409"/>
            <a:ext cx="18209817" cy="63876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94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89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184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795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9744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3693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43CC3-210C-4477-B530-125C7880C27E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3F445-FFF5-4E94-8D5C-D082D5A178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71165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90184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01C2-5556-4FF9-AB1F-231B10A96DCE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60914-9393-4184-B5E1-F5C16A62D3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1166" y="6536312"/>
            <a:ext cx="9465684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71166" y="9260337"/>
            <a:ext cx="9465684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82747" y="6536312"/>
            <a:ext cx="9469401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82747" y="9260337"/>
            <a:ext cx="9469401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08882-09F1-4C8A-B829-16FE61D6B152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20504-8F68-44C5-8FED-B3A773F127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EEE0E-0917-45C4-A2B5-0808F8577EA4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FBA7-5104-4FF7-85A5-BCE7647D62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0A6B0-90A7-48E5-B2FB-CF5DEFD9FCFF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4E48D-E16E-4867-8093-96E2B812D9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172" y="1162612"/>
            <a:ext cx="7048122" cy="494785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5920" y="1162615"/>
            <a:ext cx="11976227" cy="24921796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1172" y="6110482"/>
            <a:ext cx="7048122" cy="1997393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E48F-237D-44DD-B863-319A2F29CD72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6C72-B3FC-4B39-8210-5F2535EDD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9119" y="20440333"/>
            <a:ext cx="12853988" cy="241309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9119" y="2609117"/>
            <a:ext cx="12853988" cy="17520285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9488" indent="0">
              <a:buNone/>
              <a:defRPr sz="8800"/>
            </a:lvl2pPr>
            <a:lvl3pPr marL="2878976" indent="0">
              <a:buNone/>
              <a:defRPr sz="7500"/>
            </a:lvl3pPr>
            <a:lvl4pPr marL="4318464" indent="0">
              <a:buNone/>
              <a:defRPr sz="6300"/>
            </a:lvl4pPr>
            <a:lvl5pPr marL="5757958" indent="0">
              <a:buNone/>
              <a:defRPr sz="6300"/>
            </a:lvl5pPr>
            <a:lvl6pPr marL="7197446" indent="0">
              <a:buNone/>
              <a:defRPr sz="6300"/>
            </a:lvl6pPr>
            <a:lvl7pPr marL="8636934" indent="0">
              <a:buNone/>
              <a:defRPr sz="6300"/>
            </a:lvl7pPr>
            <a:lvl8pPr marL="10076422" indent="0">
              <a:buNone/>
              <a:defRPr sz="6300"/>
            </a:lvl8pPr>
            <a:lvl9pPr marL="11515910" indent="0">
              <a:buNone/>
              <a:defRPr sz="63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9119" y="22853430"/>
            <a:ext cx="12853988" cy="342699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DEEE-1D95-456C-8A22-E4B0F9609971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E257B-9A99-4068-8A19-F39B03D897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071563" y="1169988"/>
            <a:ext cx="19280187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071563" y="6813550"/>
            <a:ext cx="19280187" cy="192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156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l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C47C25-C888-4516-A52D-EF893C08AC7C}" type="datetimeFigureOut">
              <a:rPr lang="zh-TW" altLang="en-US"/>
              <a:pPr>
                <a:defRPr/>
              </a:pPr>
              <a:t>2022/9/3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19963" y="27065288"/>
            <a:ext cx="678338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ct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5271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765561-AF2A-428D-830B-54433B3EA0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</p:sldLayoutIdLst>
  <p:txStyles>
    <p:titleStyle>
      <a:lvl1pPr algn="ctr" defTabSz="2878138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079500" indent="-1079500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388" indent="-898525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275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37138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000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1718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56675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6166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565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48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897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846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795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9744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3693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6422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591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圖片 104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613" y="584200"/>
            <a:ext cx="332105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830888" y="1399698"/>
            <a:ext cx="9355137" cy="908050"/>
          </a:xfrm>
          <a:prstGeom prst="rect">
            <a:avLst/>
          </a:prstGeom>
          <a:noFill/>
        </p:spPr>
        <p:txBody>
          <a:bodyPr lIns="60943" tIns="30470" rIns="60943" bIns="30470">
            <a:spAutoFit/>
          </a:bodyPr>
          <a:lstStyle/>
          <a:p>
            <a:pPr algn="ctr" defTabSz="28795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5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人臉辨識之點名系統</a:t>
            </a:r>
            <a:endParaRPr kumimoji="0" lang="en-US" altLang="zh-TW" sz="5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62490" y="4112775"/>
            <a:ext cx="1980029" cy="630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 defTabSz="28795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13328" name="文字方塊 3"/>
          <p:cNvSpPr txBox="1">
            <a:spLocks noChangeArrowheads="1"/>
          </p:cNvSpPr>
          <p:nvPr/>
        </p:nvSpPr>
        <p:spPr bwMode="auto">
          <a:xfrm>
            <a:off x="1099090" y="5002466"/>
            <a:ext cx="8586794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kumimoji="0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　　在課程中，課堂出席率時常是老師打分數的依據之一，而一門熱門的課程，學生人數動輒上百人，若使用課堂時間一一點名，非常耗費時間及精力，往往點完名半堂課就過去了，若是採用學生證簽到，又時常出現忘了帶學生證，或是請同學代為點名等不誠實的作法。</a:t>
            </a:r>
          </a:p>
          <a:p>
            <a:pPr algn="just">
              <a:spcBef>
                <a:spcPts val="1200"/>
              </a:spcBef>
            </a:pPr>
            <a:r>
              <a:rPr kumimoji="0"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　　本計畫將實際應用人臉辨識技術，製作方便使用的點名系統，讓學生必須本人進行簽到簽退，並在每堂課結束後可匯出學生的出席情況以供教師作為打分依據。</a:t>
            </a:r>
          </a:p>
        </p:txBody>
      </p:sp>
      <p:pic>
        <p:nvPicPr>
          <p:cNvPr id="13343" name="圖片 104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64063" y="584200"/>
            <a:ext cx="295275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20" name="文字方塊 1"/>
          <p:cNvSpPr txBox="1">
            <a:spLocks noChangeArrowheads="1"/>
          </p:cNvSpPr>
          <p:nvPr/>
        </p:nvSpPr>
        <p:spPr bwMode="auto">
          <a:xfrm>
            <a:off x="3875785" y="2875757"/>
            <a:ext cx="974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專題生：柯信安、莊易騰、羅千育、陳寧文、趙</a:t>
            </a:r>
            <a:r>
              <a:rPr kumimoji="0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yc</a:t>
            </a:r>
            <a:endParaRPr kumimoji="0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13421" name="文字方塊 6"/>
          <p:cNvSpPr txBox="1">
            <a:spLocks noChangeArrowheads="1"/>
          </p:cNvSpPr>
          <p:nvPr/>
        </p:nvSpPr>
        <p:spPr bwMode="auto">
          <a:xfrm>
            <a:off x="13620807" y="2875757"/>
            <a:ext cx="3781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指導教授：卿文龍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F1D568-FFAF-0D7E-B3E2-83317745DB4E}"/>
              </a:ext>
            </a:extLst>
          </p:cNvPr>
          <p:cNvSpPr txBox="1"/>
          <p:nvPr/>
        </p:nvSpPr>
        <p:spPr>
          <a:xfrm>
            <a:off x="4546188" y="9775701"/>
            <a:ext cx="1980029" cy="630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 defTabSz="28795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研究理論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8DCA7D-AC8C-C0C8-3BB3-C8FC94C487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77"/>
          <a:stretch/>
        </p:blipFill>
        <p:spPr>
          <a:xfrm>
            <a:off x="1422624" y="11233173"/>
            <a:ext cx="7848872" cy="2774828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C1601722-013E-ADAE-053E-E70BFFF7515F}"/>
              </a:ext>
            </a:extLst>
          </p:cNvPr>
          <p:cNvSpPr txBox="1">
            <a:spLocks/>
          </p:cNvSpPr>
          <p:nvPr/>
        </p:nvSpPr>
        <p:spPr bwMode="auto">
          <a:xfrm>
            <a:off x="1099089" y="10450521"/>
            <a:ext cx="4731799" cy="102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eaLnBrk="0" hangingPunct="0">
              <a:defRPr kumimoji="0" sz="36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eaLnBrk="0" hangingPunct="0">
              <a:defRPr sz="13900">
                <a:latin typeface="Calibri" pitchFamily="34" charset="0"/>
              </a:defRPr>
            </a:lvl2pPr>
            <a:lvl3pPr algn="ctr" eaLnBrk="0" hangingPunct="0">
              <a:defRPr sz="13900">
                <a:latin typeface="Calibri" pitchFamily="34" charset="0"/>
              </a:defRPr>
            </a:lvl3pPr>
            <a:lvl4pPr algn="ctr" eaLnBrk="0" hangingPunct="0">
              <a:defRPr sz="13900">
                <a:latin typeface="Calibri" pitchFamily="34" charset="0"/>
              </a:defRPr>
            </a:lvl4pPr>
            <a:lvl5pPr algn="ctr" eaLnBrk="0" hangingPunct="0">
              <a:defRPr sz="13900">
                <a:latin typeface="Calibri" pitchFamily="34" charset="0"/>
              </a:defRPr>
            </a:lvl5pPr>
            <a:lvl6pPr marL="4572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6pPr>
            <a:lvl7pPr marL="9144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7pPr>
            <a:lvl8pPr marL="13716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8pPr>
            <a:lvl9pPr marL="18288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9pPr>
          </a:lstStyle>
          <a:p>
            <a:pPr algn="l"/>
            <a:r>
              <a:rPr lang="en-US" altLang="zh-TW" dirty="0" err="1"/>
              <a:t>Haar</a:t>
            </a:r>
            <a:r>
              <a:rPr lang="en-US" altLang="zh-TW" dirty="0"/>
              <a:t>-like features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B3B8FE6-A372-647B-7F54-77F354177470}"/>
              </a:ext>
            </a:extLst>
          </p:cNvPr>
          <p:cNvSpPr txBox="1"/>
          <p:nvPr/>
        </p:nvSpPr>
        <p:spPr>
          <a:xfrm>
            <a:off x="1426121" y="14118113"/>
            <a:ext cx="825976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用來計算特徵值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特徵值的計算：白色矩形內的像素和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黑色矩形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內的像素和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特徵值受到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的大小、種類及位置影響，所以一張圖片可以計算出大量的特徵值。一張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24x24pixel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的圖片可計算出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萬個特徵值</a:t>
            </a:r>
          </a:p>
        </p:txBody>
      </p:sp>
      <p:graphicFrame>
        <p:nvGraphicFramePr>
          <p:cNvPr id="101" name="表格 9">
            <a:extLst>
              <a:ext uri="{FF2B5EF4-FFF2-40B4-BE49-F238E27FC236}">
                <a16:creationId xmlns:a16="http://schemas.microsoft.com/office/drawing/2014/main" id="{CC77509B-D1BE-6BC7-1155-49E4353E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54931"/>
              </p:ext>
            </p:extLst>
          </p:nvPr>
        </p:nvGraphicFramePr>
        <p:xfrm>
          <a:off x="414512" y="18914597"/>
          <a:ext cx="4608510" cy="3108960"/>
        </p:xfrm>
        <a:graphic>
          <a:graphicData uri="http://schemas.openxmlformats.org/drawingml/2006/table">
            <a:tbl>
              <a:tblPr bandRow="1"/>
              <a:tblGrid>
                <a:gridCol w="768085">
                  <a:extLst>
                    <a:ext uri="{9D8B030D-6E8A-4147-A177-3AD203B41FA5}">
                      <a16:colId xmlns:a16="http://schemas.microsoft.com/office/drawing/2014/main" val="222960977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16583616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656537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82722721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72840995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923100852"/>
                    </a:ext>
                  </a:extLst>
                </a:gridCol>
              </a:tblGrid>
              <a:tr h="409222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36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9861"/>
                  </a:ext>
                </a:extLst>
              </a:tr>
              <a:tr h="409222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26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29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61093"/>
                  </a:ext>
                </a:extLst>
              </a:tr>
              <a:tr h="409222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17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22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18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15220"/>
                  </a:ext>
                </a:extLst>
              </a:tr>
              <a:tr h="409222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16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19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13660"/>
                  </a:ext>
                </a:extLst>
              </a:tr>
              <a:tr h="409222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28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27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4181"/>
                  </a:ext>
                </a:extLst>
              </a:tr>
              <a:tr h="409222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32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88994"/>
                  </a:ext>
                </a:extLst>
              </a:tr>
            </a:tbl>
          </a:graphicData>
        </a:graphic>
      </p:graphicFrame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457C487-A8D8-04A4-1752-7C5A8A7DAF9F}"/>
              </a:ext>
            </a:extLst>
          </p:cNvPr>
          <p:cNvSpPr txBox="1"/>
          <p:nvPr/>
        </p:nvSpPr>
        <p:spPr>
          <a:xfrm>
            <a:off x="1706856" y="22063560"/>
            <a:ext cx="202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endParaRPr kumimoji="0"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CDF6693-C604-B4F9-FFF7-331E1306C477}"/>
              </a:ext>
            </a:extLst>
          </p:cNvPr>
          <p:cNvSpPr/>
          <p:nvPr/>
        </p:nvSpPr>
        <p:spPr>
          <a:xfrm>
            <a:off x="1926681" y="20469077"/>
            <a:ext cx="2304256" cy="986121"/>
          </a:xfrm>
          <a:prstGeom prst="rect">
            <a:avLst/>
          </a:prstGeom>
          <a:noFill/>
          <a:ln w="381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935C9CB6-08D2-BDEF-DEEC-A4BC0E080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3586"/>
              </p:ext>
            </p:extLst>
          </p:nvPr>
        </p:nvGraphicFramePr>
        <p:xfrm>
          <a:off x="5423150" y="18885489"/>
          <a:ext cx="4784448" cy="3138066"/>
        </p:xfrm>
        <a:graphic>
          <a:graphicData uri="http://schemas.openxmlformats.org/drawingml/2006/table">
            <a:tbl>
              <a:tblPr bandRow="1"/>
              <a:tblGrid>
                <a:gridCol w="797408">
                  <a:extLst>
                    <a:ext uri="{9D8B030D-6E8A-4147-A177-3AD203B41FA5}">
                      <a16:colId xmlns:a16="http://schemas.microsoft.com/office/drawing/2014/main" val="2229609773"/>
                    </a:ext>
                  </a:extLst>
                </a:gridCol>
                <a:gridCol w="797408">
                  <a:extLst>
                    <a:ext uri="{9D8B030D-6E8A-4147-A177-3AD203B41FA5}">
                      <a16:colId xmlns:a16="http://schemas.microsoft.com/office/drawing/2014/main" val="3165836163"/>
                    </a:ext>
                  </a:extLst>
                </a:gridCol>
                <a:gridCol w="797408">
                  <a:extLst>
                    <a:ext uri="{9D8B030D-6E8A-4147-A177-3AD203B41FA5}">
                      <a16:colId xmlns:a16="http://schemas.microsoft.com/office/drawing/2014/main" val="365653705"/>
                    </a:ext>
                  </a:extLst>
                </a:gridCol>
                <a:gridCol w="797408">
                  <a:extLst>
                    <a:ext uri="{9D8B030D-6E8A-4147-A177-3AD203B41FA5}">
                      <a16:colId xmlns:a16="http://schemas.microsoft.com/office/drawing/2014/main" val="1827227213"/>
                    </a:ext>
                  </a:extLst>
                </a:gridCol>
                <a:gridCol w="797408">
                  <a:extLst>
                    <a:ext uri="{9D8B030D-6E8A-4147-A177-3AD203B41FA5}">
                      <a16:colId xmlns:a16="http://schemas.microsoft.com/office/drawing/2014/main" val="728409956"/>
                    </a:ext>
                  </a:extLst>
                </a:gridCol>
                <a:gridCol w="797408">
                  <a:extLst>
                    <a:ext uri="{9D8B030D-6E8A-4147-A177-3AD203B41FA5}">
                      <a16:colId xmlns:a16="http://schemas.microsoft.com/office/drawing/2014/main" val="3923100852"/>
                    </a:ext>
                  </a:extLst>
                </a:gridCol>
              </a:tblGrid>
              <a:tr h="523011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37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70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75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111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9861"/>
                  </a:ext>
                </a:extLst>
              </a:tr>
              <a:tr h="523011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43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71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84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127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161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222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61093"/>
                  </a:ext>
                </a:extLst>
              </a:tr>
              <a:tr h="523011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56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135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200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254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333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15220"/>
                  </a:ext>
                </a:extLst>
              </a:tr>
              <a:tr h="523011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80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148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197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278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346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444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13660"/>
                  </a:ext>
                </a:extLst>
              </a:tr>
              <a:tr h="523011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110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186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371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450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555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4181"/>
                  </a:ext>
                </a:extLst>
              </a:tr>
              <a:tr h="523011"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111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222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333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444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555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43948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287897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431846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5757958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7197446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8636934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0076422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1515910" algn="l" defTabSz="2878976" rtl="0" eaLnBrk="1" latinLnBrk="0" hangingPunct="1">
                        <a:defRPr sz="57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/>
                        <a:t>666</a:t>
                      </a:r>
                      <a:endParaRPr lang="zh-TW" altLang="en-US" sz="2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88994"/>
                  </a:ext>
                </a:extLst>
              </a:tr>
            </a:tbl>
          </a:graphicData>
        </a:graphic>
      </p:graphicFrame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6119E8A9-C849-9203-942A-374AD6AC7331}"/>
              </a:ext>
            </a:extLst>
          </p:cNvPr>
          <p:cNvSpPr txBox="1"/>
          <p:nvPr/>
        </p:nvSpPr>
        <p:spPr>
          <a:xfrm>
            <a:off x="6507035" y="22086365"/>
            <a:ext cx="2616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integral image</a:t>
            </a:r>
            <a:endParaRPr kumimoji="0"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440D6640-9DF2-B9BE-9B77-EF275B5FBEB3}"/>
              </a:ext>
            </a:extLst>
          </p:cNvPr>
          <p:cNvSpPr txBox="1"/>
          <p:nvPr/>
        </p:nvSpPr>
        <p:spPr>
          <a:xfrm>
            <a:off x="1099089" y="17989220"/>
            <a:ext cx="38132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eaLnBrk="0" hangingPunct="0">
              <a:defRPr kumimoji="0" sz="36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eaLnBrk="0" hangingPunct="0">
              <a:defRPr sz="13900">
                <a:latin typeface="Calibri" pitchFamily="34" charset="0"/>
              </a:defRPr>
            </a:lvl2pPr>
            <a:lvl3pPr algn="ctr" eaLnBrk="0" hangingPunct="0">
              <a:defRPr sz="13900">
                <a:latin typeface="Calibri" pitchFamily="34" charset="0"/>
              </a:defRPr>
            </a:lvl3pPr>
            <a:lvl4pPr algn="ctr" eaLnBrk="0" hangingPunct="0">
              <a:defRPr sz="13900">
                <a:latin typeface="Calibri" pitchFamily="34" charset="0"/>
              </a:defRPr>
            </a:lvl4pPr>
            <a:lvl5pPr algn="ctr" eaLnBrk="0" hangingPunct="0">
              <a:defRPr sz="13900">
                <a:latin typeface="Calibri" pitchFamily="34" charset="0"/>
              </a:defRPr>
            </a:lvl5pPr>
            <a:lvl6pPr marL="4572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6pPr>
            <a:lvl7pPr marL="9144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7pPr>
            <a:lvl8pPr marL="13716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8pPr>
            <a:lvl9pPr marL="18288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9pPr>
          </a:lstStyle>
          <a:p>
            <a:pPr algn="l"/>
            <a:r>
              <a:rPr lang="en-US" altLang="zh-TW" dirty="0"/>
              <a:t>Integral image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DDDD6A8-EF96-ACB6-3416-C3E7E16CD200}"/>
                  </a:ext>
                </a:extLst>
              </p:cNvPr>
              <p:cNvSpPr txBox="1"/>
              <p:nvPr/>
            </p:nvSpPr>
            <p:spPr>
              <a:xfrm>
                <a:off x="1099090" y="22762898"/>
                <a:ext cx="8308935" cy="5462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使用以下定義計算出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Integral image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𝐼𝑛𝑡𝑒𝑔𝑟𝑎𝑙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spcBef>
                    <a:spcPts val="1200"/>
                  </a:spcBef>
                  <a:buFont typeface="+mj-lt"/>
                  <a:buAutoNum type="arabicPeriod" startAt="2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使用以下公式可計算出矩形的像素和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𝑟𝑒𝑐𝑡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𝐼𝑛𝑡𝑒𝑔𝑟𝑎𝑙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Integral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Integral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Integral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15+16+14+28+27+11=450+101−254−186=111</m:t>
                      </m:r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514350" indent="-514350">
                  <a:spcBef>
                    <a:spcPts val="1200"/>
                  </a:spcBef>
                  <a:buFont typeface="+mj-lt"/>
                  <a:buAutoNum type="arabicPeriod" startAt="3"/>
                </a:pP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Integral image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被計算出來後，計算矩形像素和的速度大幅提升，複雜度從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O(w*h)</a:t>
                </a:r>
                <a:r>
                  <a:rPr lang="zh-TW" altLang="en-US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變成</a:t>
                </a:r>
                <a:r>
                  <a: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O(4)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DDDD6A8-EF96-ACB6-3416-C3E7E16C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90" y="22762898"/>
                <a:ext cx="8308935" cy="5462649"/>
              </a:xfrm>
              <a:prstGeom prst="rect">
                <a:avLst/>
              </a:prstGeom>
              <a:blipFill>
                <a:blip r:embed="rId6"/>
                <a:stretch>
                  <a:fillRect l="-1761" t="-1897" b="-2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CA21BDD3-5EF0-1157-6EF8-D5C2F8A280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709" y="4880011"/>
            <a:ext cx="10226954" cy="4078750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F7CD419F-078E-405D-ADE4-AF17A0B13ED2}"/>
              </a:ext>
            </a:extLst>
          </p:cNvPr>
          <p:cNvSpPr txBox="1">
            <a:spLocks/>
          </p:cNvSpPr>
          <p:nvPr/>
        </p:nvSpPr>
        <p:spPr bwMode="auto">
          <a:xfrm>
            <a:off x="10014240" y="4035632"/>
            <a:ext cx="2952330" cy="84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eaLnBrk="0" hangingPunct="0">
              <a:defRPr kumimoji="0" sz="3600" b="1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ctr" eaLnBrk="0" hangingPunct="0">
              <a:defRPr sz="13900">
                <a:latin typeface="Calibri" pitchFamily="34" charset="0"/>
              </a:defRPr>
            </a:lvl2pPr>
            <a:lvl3pPr algn="ctr" eaLnBrk="0" hangingPunct="0">
              <a:defRPr sz="13900">
                <a:latin typeface="Calibri" pitchFamily="34" charset="0"/>
              </a:defRPr>
            </a:lvl3pPr>
            <a:lvl4pPr algn="ctr" eaLnBrk="0" hangingPunct="0">
              <a:defRPr sz="13900">
                <a:latin typeface="Calibri" pitchFamily="34" charset="0"/>
              </a:defRPr>
            </a:lvl4pPr>
            <a:lvl5pPr algn="ctr" eaLnBrk="0" hangingPunct="0">
              <a:defRPr sz="13900">
                <a:latin typeface="Calibri" pitchFamily="34" charset="0"/>
              </a:defRPr>
            </a:lvl5pPr>
            <a:lvl6pPr marL="4572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6pPr>
            <a:lvl7pPr marL="9144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7pPr>
            <a:lvl8pPr marL="13716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8pPr>
            <a:lvl9pPr marL="1828800" algn="ctr" defTabSz="2878138" fontAlgn="base">
              <a:spcBef>
                <a:spcPct val="0"/>
              </a:spcBef>
              <a:spcAft>
                <a:spcPct val="0"/>
              </a:spcAft>
              <a:defRPr sz="13900">
                <a:latin typeface="Calibri" pitchFamily="34" charset="0"/>
              </a:defRPr>
            </a:lvl9pPr>
          </a:lstStyle>
          <a:p>
            <a:pPr algn="l"/>
            <a:r>
              <a:rPr lang="en-US" altLang="zh-TW" dirty="0"/>
              <a:t>AdaBoost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D10D66-39EB-4E72-4A2C-6B1DE7BCF43A}"/>
              </a:ext>
            </a:extLst>
          </p:cNvPr>
          <p:cNvSpPr txBox="1"/>
          <p:nvPr/>
        </p:nvSpPr>
        <p:spPr>
          <a:xfrm>
            <a:off x="10508456" y="8906904"/>
            <a:ext cx="5171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訓練一個好的弱分類器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提高分錯的資料的權重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降低分對的資料的權重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訓練出多個好的弱分類器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多個弱分類器組合成強分類器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995E404-08DD-BB15-4E75-FB0F1AA9A75D}"/>
              </a:ext>
            </a:extLst>
          </p:cNvPr>
          <p:cNvGrpSpPr/>
          <p:nvPr/>
        </p:nvGrpSpPr>
        <p:grpSpPr>
          <a:xfrm>
            <a:off x="15680208" y="9087851"/>
            <a:ext cx="5728818" cy="1816308"/>
            <a:chOff x="15680208" y="9087851"/>
            <a:chExt cx="5728818" cy="18163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13DB45D1-28AF-B334-3C1F-DC56D1E19735}"/>
                    </a:ext>
                  </a:extLst>
                </p:cNvPr>
                <p:cNvSpPr txBox="1"/>
                <p:nvPr/>
              </p:nvSpPr>
              <p:spPr>
                <a:xfrm>
                  <a:off x="17493302" y="9087851"/>
                  <a:ext cx="3915724" cy="13038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mc:Choice>
          <mc:Fallback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13DB45D1-28AF-B334-3C1F-DC56D1E19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3302" y="9087851"/>
                  <a:ext cx="3915724" cy="13038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CA567B4-06FF-4615-739F-AA4D19AAEA72}"/>
                </a:ext>
              </a:extLst>
            </p:cNvPr>
            <p:cNvGrpSpPr/>
            <p:nvPr/>
          </p:nvGrpSpPr>
          <p:grpSpPr>
            <a:xfrm>
              <a:off x="15680208" y="9528526"/>
              <a:ext cx="5253401" cy="1375633"/>
              <a:chOff x="15680208" y="9528526"/>
              <a:chExt cx="5253401" cy="137563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BBA40B00-7E4B-148B-388D-F741EA927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5680208" y="9528526"/>
                    <a:ext cx="5253401" cy="13756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</m: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en-US" sz="60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BBA40B00-7E4B-148B-388D-F741EA927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80208" y="9528526"/>
                    <a:ext cx="5253401" cy="137563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0B2DAC26-4EF3-810D-C519-4D821910BC1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28480" y="10351765"/>
                    <a:ext cx="2259881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𝑜𝑡h𝑒𝑟𝑤𝑖𝑠𝑒</m:t>
                          </m:r>
                        </m:oMath>
                      </m:oMathPara>
                    </a14:m>
                    <a:endParaRPr lang="zh-TW" altLang="en-US" dirty="0"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mc:Choice>
            <mc:Fallback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0B2DAC26-4EF3-810D-C519-4D821910B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28480" y="10351765"/>
                    <a:ext cx="2259881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D8220369-3EAF-F754-6608-AB46315B2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56" y="12279689"/>
            <a:ext cx="10259207" cy="4445657"/>
          </a:xfrm>
          <a:prstGeom prst="rect">
            <a:avLst/>
          </a:prstGeom>
        </p:spPr>
      </p:pic>
      <p:sp>
        <p:nvSpPr>
          <p:cNvPr id="30" name="標題 1">
            <a:extLst>
              <a:ext uri="{FF2B5EF4-FFF2-40B4-BE49-F238E27FC236}">
                <a16:creationId xmlns:a16="http://schemas.microsoft.com/office/drawing/2014/main" id="{275BA039-5E2B-27F4-8B7B-1A28143338A3}"/>
              </a:ext>
            </a:extLst>
          </p:cNvPr>
          <p:cNvSpPr txBox="1">
            <a:spLocks/>
          </p:cNvSpPr>
          <p:nvPr/>
        </p:nvSpPr>
        <p:spPr bwMode="auto">
          <a:xfrm>
            <a:off x="10014240" y="11874772"/>
            <a:ext cx="5585056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>
            <a:lvl1pPr algn="ctr" defTabSz="2878138" rtl="0" eaLnBrk="0" fontAlgn="base" hangingPunct="0">
              <a:spcBef>
                <a:spcPct val="0"/>
              </a:spcBef>
              <a:spcAft>
                <a:spcPct val="0"/>
              </a:spcAft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878138" rtl="0" eaLnBrk="0" fontAlgn="base" hangingPunct="0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defTabSz="2878138" rtl="0" eaLnBrk="0" fontAlgn="base" hangingPunct="0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defTabSz="2878138" rtl="0" eaLnBrk="0" fontAlgn="base" hangingPunct="0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defTabSz="2878138" rtl="0" eaLnBrk="0" fontAlgn="base" hangingPunct="0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defTabSz="2878138" rtl="0" fontAlgn="base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defTabSz="2878138" rtl="0" fontAlgn="base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defTabSz="2878138" rtl="0" fontAlgn="base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defTabSz="2878138" rtl="0" fontAlgn="base">
              <a:spcBef>
                <a:spcPct val="0"/>
              </a:spcBef>
              <a:spcAft>
                <a:spcPct val="0"/>
              </a:spcAft>
              <a:defRPr sz="139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/>
            <a:r>
              <a:rPr kumimoji="0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detection process</a:t>
            </a:r>
            <a:endParaRPr kumimoji="0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0B7AF4-8502-2F03-F055-C7A067D2D633}"/>
              </a:ext>
            </a:extLst>
          </p:cNvPr>
          <p:cNvSpPr txBox="1"/>
          <p:nvPr/>
        </p:nvSpPr>
        <p:spPr>
          <a:xfrm>
            <a:off x="1566640" y="11577804"/>
            <a:ext cx="23042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Edge features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3C6FED3-3EB0-9E8B-6612-FFFC2009FB77}"/>
              </a:ext>
            </a:extLst>
          </p:cNvPr>
          <p:cNvSpPr txBox="1"/>
          <p:nvPr/>
        </p:nvSpPr>
        <p:spPr>
          <a:xfrm>
            <a:off x="1531570" y="12884146"/>
            <a:ext cx="23042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features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8FF246DE-2389-83B7-758B-C2B99D9D782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9" t="3101" r="50394" b="27422"/>
          <a:stretch/>
        </p:blipFill>
        <p:spPr>
          <a:xfrm>
            <a:off x="11184266" y="18878489"/>
            <a:ext cx="4327253" cy="4382631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653871A0-C253-4459-B385-EF712681D85D}"/>
              </a:ext>
            </a:extLst>
          </p:cNvPr>
          <p:cNvSpPr txBox="1"/>
          <p:nvPr/>
        </p:nvSpPr>
        <p:spPr>
          <a:xfrm>
            <a:off x="14609280" y="17681443"/>
            <a:ext cx="1980029" cy="630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 defTabSz="28795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研究成果</a:t>
            </a:r>
          </a:p>
        </p:txBody>
      </p:sp>
      <p:pic>
        <p:nvPicPr>
          <p:cNvPr id="43" name="圖片 42" descr="一張含有 室內, 牆, 個人, 天花板 的圖片&#10;&#10;自動產生的描述">
            <a:extLst>
              <a:ext uri="{FF2B5EF4-FFF2-40B4-BE49-F238E27FC236}">
                <a16:creationId xmlns:a16="http://schemas.microsoft.com/office/drawing/2014/main" id="{0A6CD848-11D0-D362-D47F-66F49DDAEC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88" y="23706626"/>
            <a:ext cx="4954059" cy="3966948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60B62836-DA95-27D7-754C-C167F9C822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7" t="22480" r="36613" b="22010"/>
          <a:stretch/>
        </p:blipFill>
        <p:spPr>
          <a:xfrm>
            <a:off x="16143281" y="18878489"/>
            <a:ext cx="4327253" cy="4134383"/>
          </a:xfrm>
          <a:prstGeom prst="rect">
            <a:avLst/>
          </a:prstGeom>
        </p:spPr>
      </p:pic>
      <p:pic>
        <p:nvPicPr>
          <p:cNvPr id="47" name="圖片 46" descr="一張含有 桌 的圖片&#10;&#10;自動產生的描述">
            <a:extLst>
              <a:ext uri="{FF2B5EF4-FFF2-40B4-BE49-F238E27FC236}">
                <a16:creationId xmlns:a16="http://schemas.microsoft.com/office/drawing/2014/main" id="{944301F9-1FA3-6E23-45F8-DE6F3ECD101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84" b="35674"/>
          <a:stretch/>
        </p:blipFill>
        <p:spPr>
          <a:xfrm>
            <a:off x="14744104" y="23706626"/>
            <a:ext cx="6183811" cy="39450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441</Words>
  <Application>Microsoft Office PowerPoint</Application>
  <PresentationFormat>自訂</PresentationFormat>
  <Paragraphs>105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Cambria Math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886921343184</cp:lastModifiedBy>
  <cp:revision>91</cp:revision>
  <dcterms:created xsi:type="dcterms:W3CDTF">2013-09-23T04:55:57Z</dcterms:created>
  <dcterms:modified xsi:type="dcterms:W3CDTF">2022-09-03T09:40:16Z</dcterms:modified>
</cp:coreProperties>
</file>