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2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2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2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2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2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8" name="Shape 16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6" name="Shape 176"/>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6" name="Shape 186"/>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4" name="Shape 194"/>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02" name="Shape 202"/>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09" name="Shape 2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20" name="Shape 22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26" name="Shape 2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3" name="Shape 9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101" name="Shape 101"/>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2" name="Shape 1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8" name="Shape 1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2" name="Shape 1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8" name="Shape 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0" name="Shape 16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标题幻灯片">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ts val="2400"/>
              <a:buFont typeface="Arial"/>
              <a:buNone/>
              <a:defRPr b="0" i="0" sz="2400" u="none" cap="none" strike="noStrike">
                <a:solidFill>
                  <a:schemeClr val="dk1"/>
                </a:solidFill>
                <a:latin typeface="Arial"/>
                <a:ea typeface="Arial"/>
                <a:cs typeface="Arial"/>
                <a:sym typeface="Arial"/>
              </a:defRPr>
            </a:lvl1pPr>
            <a:lvl2pPr indent="0" lvl="1" marL="457200" marR="0" rtl="0" algn="ctr">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500"/>
              </a:spcBef>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500"/>
              </a:spcBef>
              <a:buClr>
                <a:schemeClr val="dk1"/>
              </a:buClr>
              <a:buSzPts val="1600"/>
              <a:buFont typeface="Arial"/>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500"/>
              </a:spcBef>
              <a:buClr>
                <a:schemeClr val="dk1"/>
              </a:buClr>
              <a:buSzPts val="1600"/>
              <a:buFont typeface="Arial"/>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SzPts val="1600"/>
              <a:buFont typeface="Arial"/>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SzPts val="1600"/>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SzPts val="1600"/>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标题和竖排文本">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竖排标题和文本">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标题和内容">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节标题">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0" lvl="1" marL="457200" marR="0" rtl="0" algn="l">
              <a:lnSpc>
                <a:spcPct val="90000"/>
              </a:lnSpc>
              <a:spcBef>
                <a:spcPts val="500"/>
              </a:spcBef>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0" lvl="2" marL="914400" marR="0" rtl="0" algn="l">
              <a:lnSpc>
                <a:spcPct val="90000"/>
              </a:lnSpc>
              <a:spcBef>
                <a:spcPts val="500"/>
              </a:spcBef>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0" lvl="3" marL="1371600" marR="0" rtl="0" algn="l">
              <a:lnSpc>
                <a:spcPct val="90000"/>
              </a:lnSpc>
              <a:spcBef>
                <a:spcPts val="500"/>
              </a:spcBef>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0" lvl="4" marL="1828800" marR="0" rtl="0" algn="l">
              <a:lnSpc>
                <a:spcPct val="90000"/>
              </a:lnSpc>
              <a:spcBef>
                <a:spcPts val="500"/>
              </a:spcBef>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0" lvl="5" marL="2286000" marR="0" rtl="0" algn="l">
              <a:lnSpc>
                <a:spcPct val="90000"/>
              </a:lnSpc>
              <a:spcBef>
                <a:spcPts val="500"/>
              </a:spcBef>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0" lvl="6" marL="2743200" marR="0" rtl="0" algn="l">
              <a:lnSpc>
                <a:spcPct val="90000"/>
              </a:lnSpc>
              <a:spcBef>
                <a:spcPts val="500"/>
              </a:spcBef>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0" lvl="7" marL="3200400" marR="0" rtl="0" algn="l">
              <a:lnSpc>
                <a:spcPct val="90000"/>
              </a:lnSpc>
              <a:spcBef>
                <a:spcPts val="500"/>
              </a:spcBef>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0" lvl="8" marL="3657600" marR="0" rtl="0" algn="l">
              <a:lnSpc>
                <a:spcPct val="90000"/>
              </a:lnSpc>
              <a:spcBef>
                <a:spcPts val="500"/>
              </a:spcBef>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两项内容">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较">
    <p:spTree>
      <p:nvGrpSpPr>
        <p:cNvPr id="40" name="Shape 40"/>
        <p:cNvGrpSpPr/>
        <p:nvPr/>
      </p:nvGrpSpPr>
      <p:grpSpPr>
        <a:xfrm>
          <a:off x="0" y="0"/>
          <a:ext cx="0" cy="0"/>
          <a:chOff x="0" y="0"/>
          <a:chExt cx="0" cy="0"/>
        </a:xfrm>
      </p:grpSpPr>
      <p:sp>
        <p:nvSpPr>
          <p:cNvPr id="41" name="Shape 41"/>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2" name="Shape 42"/>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5" name="Shape 45"/>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仅标题">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空白">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内容与标题">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50800" lvl="1" marL="685800" marR="0" rtl="0" algn="l">
              <a:lnSpc>
                <a:spcPct val="90000"/>
              </a:lnSpc>
              <a:spcBef>
                <a:spcPts val="50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图片与标题">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jpg"/><Relationship Id="rId6"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matthewearl.github.io/2016/05/06/cnn-anpr/" TargetMode="External"/><Relationship Id="rId4" Type="http://schemas.openxmlformats.org/officeDocument/2006/relationships/hyperlink" Target="https://medium.com/@ageitgey/machine-learning-is-fun-part-3-deep-learning-and-convolutional-neural-networks-f40359318721" TargetMode="External"/><Relationship Id="rId5" Type="http://schemas.openxmlformats.org/officeDocument/2006/relationships/hyperlink" Target="https://github.com/andela-foladeji/License-Plate-Recognition-Nigerian-vehicles" TargetMode="External"/><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524000" y="1219183"/>
            <a:ext cx="9144000" cy="2387600"/>
          </a:xfrm>
          <a:prstGeom prst="rect">
            <a:avLst/>
          </a:prstGeom>
          <a:noFill/>
          <a:ln>
            <a:noFill/>
          </a:ln>
        </p:spPr>
        <p:txBody>
          <a:bodyPr anchorCtr="0" anchor="b" bIns="45700" lIns="91425" rIns="91425" wrap="square" tIns="45700">
            <a:noAutofit/>
          </a:bodyPr>
          <a:lstStyle/>
          <a:p>
            <a:pPr indent="-205740" lvl="0" marL="0" marR="0" rtl="0">
              <a:lnSpc>
                <a:spcPct val="100000"/>
              </a:lnSpc>
              <a:spcBef>
                <a:spcPts val="0"/>
              </a:spcBef>
              <a:buClr>
                <a:schemeClr val="dk1"/>
              </a:buClr>
              <a:buSzPts val="3240"/>
              <a:buFont typeface="Arial"/>
              <a:buNone/>
            </a:pPr>
            <a:br>
              <a:rPr b="0" i="0" lang="en-US" sz="324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0" i="0" lang="en-US" sz="3959" u="none" cap="none" strike="noStrike">
                <a:solidFill>
                  <a:schemeClr val="dk1"/>
                </a:solidFill>
                <a:latin typeface="Arial"/>
                <a:ea typeface="Arial"/>
                <a:cs typeface="Arial"/>
                <a:sym typeface="Arial"/>
              </a:rPr>
              <a:t>Automatic License Plate Recognition and Registration System </a:t>
            </a:r>
          </a:p>
        </p:txBody>
      </p:sp>
      <p:sp>
        <p:nvSpPr>
          <p:cNvPr id="89" name="Shape 89"/>
          <p:cNvSpPr txBox="1"/>
          <p:nvPr>
            <p:ph idx="1" type="subTitle"/>
          </p:nvPr>
        </p:nvSpPr>
        <p:spPr>
          <a:xfrm>
            <a:off x="1524000" y="4182954"/>
            <a:ext cx="9144000" cy="1655762"/>
          </a:xfrm>
          <a:prstGeom prst="rect">
            <a:avLst/>
          </a:prstGeom>
          <a:noFill/>
          <a:ln>
            <a:noFill/>
          </a:ln>
        </p:spPr>
        <p:txBody>
          <a:bodyPr anchorCtr="0" anchor="t" bIns="45700" lIns="91425" rIns="91425" wrap="square" tIns="45700">
            <a:noAutofit/>
          </a:bodyPr>
          <a:lstStyle/>
          <a:p>
            <a:pPr indent="-15240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Group 35</a:t>
            </a:r>
          </a:p>
          <a:p>
            <a:pPr indent="-15240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Huihua Guan</a:t>
            </a:r>
          </a:p>
          <a:p>
            <a:pPr indent="-152400" lvl="0" marL="0" marR="0" rtl="0" algn="ctr">
              <a:lnSpc>
                <a:spcPct val="90000"/>
              </a:lnSpc>
              <a:spcBef>
                <a:spcPts val="1000"/>
              </a:spcBef>
              <a:buClr>
                <a:schemeClr val="dk1"/>
              </a:buClr>
              <a:buSzPts val="2400"/>
              <a:buFont typeface="Arial"/>
              <a:buNone/>
            </a:pPr>
            <a:r>
              <a:rPr b="0" i="0" lang="en-US" sz="2400" u="none" cap="none" strike="noStrike">
                <a:solidFill>
                  <a:schemeClr val="dk1"/>
                </a:solidFill>
                <a:latin typeface="Arial"/>
                <a:ea typeface="Arial"/>
                <a:cs typeface="Arial"/>
                <a:sym typeface="Arial"/>
              </a:rPr>
              <a:t>Yi Luo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Locating the license plate</a:t>
            </a:r>
          </a:p>
        </p:txBody>
      </p:sp>
      <p:sp>
        <p:nvSpPr>
          <p:cNvPr id="171" name="Shape 171"/>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buSzPts val="2800"/>
              <a:buChar char="•"/>
            </a:pPr>
            <a:r>
              <a:rPr lang="en-US"/>
              <a:t>For most cases, a license plate</a:t>
            </a:r>
          </a:p>
          <a:p>
            <a:pPr indent="0" lvl="0" marL="0" rtl="0">
              <a:spcBef>
                <a:spcPts val="0"/>
              </a:spcBef>
              <a:buNone/>
            </a:pPr>
            <a:r>
              <a:rPr lang="en-US"/>
              <a:t>     would be between 0.1 to 0.3 in</a:t>
            </a:r>
          </a:p>
          <a:p>
            <a:pPr indent="0" lvl="0" marL="0" rtl="0">
              <a:spcBef>
                <a:spcPts val="0"/>
              </a:spcBef>
              <a:buNone/>
            </a:pPr>
            <a:r>
              <a:rPr lang="en-US"/>
              <a:t>     height of the entire image</a:t>
            </a:r>
          </a:p>
          <a:p>
            <a:pPr indent="-406400" lvl="0" marL="457200" rtl="0">
              <a:spcBef>
                <a:spcPts val="0"/>
              </a:spcBef>
              <a:spcAft>
                <a:spcPts val="0"/>
              </a:spcAft>
              <a:buSzPts val="2800"/>
              <a:buChar char="•"/>
            </a:pPr>
            <a:r>
              <a:rPr lang="en-US"/>
              <a:t>It would be between 0.3 to 0.5 in width</a:t>
            </a:r>
          </a:p>
          <a:p>
            <a:pPr indent="-406400" lvl="0" marL="457200" rtl="0">
              <a:spcBef>
                <a:spcPts val="0"/>
              </a:spcBef>
              <a:spcAft>
                <a:spcPts val="0"/>
              </a:spcAft>
              <a:buSzPts val="2800"/>
              <a:buChar char="•"/>
            </a:pPr>
            <a:r>
              <a:rPr lang="en-US"/>
              <a:t>General approximations</a:t>
            </a:r>
          </a:p>
          <a:p>
            <a:pPr indent="-406400" lvl="0" marL="457200" rtl="0">
              <a:spcBef>
                <a:spcPts val="0"/>
              </a:spcBef>
              <a:buSzPts val="2800"/>
              <a:buChar char="•"/>
            </a:pPr>
            <a:r>
              <a:rPr lang="en-US"/>
              <a:t>May change from different angles</a:t>
            </a:r>
          </a:p>
          <a:p>
            <a:pPr indent="0" lvl="0" marL="0">
              <a:spcBef>
                <a:spcPts val="0"/>
              </a:spcBef>
              <a:buNone/>
            </a:pPr>
            <a:r>
              <a:rPr lang="en-US"/>
              <a:t>     and distance plate image was captured</a:t>
            </a:r>
          </a:p>
        </p:txBody>
      </p:sp>
      <p:pic>
        <p:nvPicPr>
          <p:cNvPr id="172" name="Shape 172"/>
          <p:cNvPicPr preferRelativeResize="0"/>
          <p:nvPr/>
        </p:nvPicPr>
        <p:blipFill>
          <a:blip r:embed="rId3">
            <a:alphaModFix/>
          </a:blip>
          <a:stretch>
            <a:fillRect/>
          </a:stretch>
        </p:blipFill>
        <p:spPr>
          <a:xfrm>
            <a:off x="7269113" y="2641425"/>
            <a:ext cx="3800475" cy="251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Convolutional Neural Network Models</a:t>
            </a:r>
          </a:p>
        </p:txBody>
      </p:sp>
      <p:sp>
        <p:nvSpPr>
          <p:cNvPr id="179" name="Shape 179"/>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50800" lvl="0" marL="228600">
              <a:spcBef>
                <a:spcPts val="0"/>
              </a:spcBef>
              <a:buNone/>
            </a:pPr>
            <a:r>
              <a:t/>
            </a:r>
            <a:endParaRPr/>
          </a:p>
          <a:p>
            <a:pPr indent="-50800" lvl="0" marL="228600">
              <a:spcBef>
                <a:spcPts val="0"/>
              </a:spcBef>
              <a:buNone/>
            </a:pPr>
            <a:r>
              <a:t/>
            </a:r>
            <a:endParaRPr/>
          </a:p>
          <a:p>
            <a:pPr indent="-50800" lvl="0" marL="228600">
              <a:spcBef>
                <a:spcPts val="0"/>
              </a:spcBef>
              <a:buNone/>
            </a:pPr>
            <a:r>
              <a:t/>
            </a:r>
            <a:endParaRPr/>
          </a:p>
          <a:p>
            <a:pPr indent="-50800" lvl="0" marL="228600">
              <a:spcBef>
                <a:spcPts val="0"/>
              </a:spcBef>
              <a:buNone/>
            </a:pPr>
            <a:r>
              <a:t/>
            </a:r>
            <a:endParaRPr/>
          </a:p>
          <a:p>
            <a:pPr indent="-50800" lvl="0" marL="228600">
              <a:spcBef>
                <a:spcPts val="0"/>
              </a:spcBef>
              <a:buNone/>
            </a:pPr>
            <a:r>
              <a:rPr lang="en-US"/>
              <a:t>We encountered some problems with the low accuracy using CNN so we use SVM model.</a:t>
            </a:r>
          </a:p>
          <a:p>
            <a:pPr indent="-50800" lvl="0" marL="228600">
              <a:spcBef>
                <a:spcPts val="0"/>
              </a:spcBef>
              <a:buNone/>
            </a:pPr>
            <a:r>
              <a:t/>
            </a:r>
            <a:endParaRPr/>
          </a:p>
        </p:txBody>
      </p:sp>
      <p:pic>
        <p:nvPicPr>
          <p:cNvPr id="180" name="Shape 180"/>
          <p:cNvPicPr preferRelativeResize="0"/>
          <p:nvPr/>
        </p:nvPicPr>
        <p:blipFill>
          <a:blip r:embed="rId3">
            <a:alphaModFix/>
          </a:blip>
          <a:stretch>
            <a:fillRect/>
          </a:stretch>
        </p:blipFill>
        <p:spPr>
          <a:xfrm>
            <a:off x="0" y="1660089"/>
            <a:ext cx="6199825" cy="2122000"/>
          </a:xfrm>
          <a:prstGeom prst="rect">
            <a:avLst/>
          </a:prstGeom>
          <a:noFill/>
          <a:ln>
            <a:noFill/>
          </a:ln>
        </p:spPr>
      </p:pic>
      <p:pic>
        <p:nvPicPr>
          <p:cNvPr id="181" name="Shape 181"/>
          <p:cNvPicPr preferRelativeResize="0"/>
          <p:nvPr/>
        </p:nvPicPr>
        <p:blipFill>
          <a:blip r:embed="rId4">
            <a:alphaModFix/>
          </a:blip>
          <a:stretch>
            <a:fillRect/>
          </a:stretch>
        </p:blipFill>
        <p:spPr>
          <a:xfrm>
            <a:off x="0" y="1349301"/>
            <a:ext cx="6199826" cy="2743575"/>
          </a:xfrm>
          <a:prstGeom prst="rect">
            <a:avLst/>
          </a:prstGeom>
          <a:noFill/>
          <a:ln>
            <a:noFill/>
          </a:ln>
        </p:spPr>
      </p:pic>
      <p:pic>
        <p:nvPicPr>
          <p:cNvPr id="182" name="Shape 182"/>
          <p:cNvPicPr preferRelativeResize="0"/>
          <p:nvPr/>
        </p:nvPicPr>
        <p:blipFill>
          <a:blip r:embed="rId5">
            <a:alphaModFix/>
          </a:blip>
          <a:stretch>
            <a:fillRect/>
          </a:stretch>
        </p:blipFill>
        <p:spPr>
          <a:xfrm>
            <a:off x="5933575" y="1510525"/>
            <a:ext cx="6518275" cy="258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Locating characters on the license plate</a:t>
            </a:r>
          </a:p>
        </p:txBody>
      </p:sp>
      <p:sp>
        <p:nvSpPr>
          <p:cNvPr id="189" name="Shape 189"/>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spcAft>
                <a:spcPts val="0"/>
              </a:spcAft>
              <a:buSzPts val="2800"/>
              <a:buChar char="•"/>
            </a:pPr>
            <a:r>
              <a:rPr lang="en-US"/>
              <a:t>Another localization problem</a:t>
            </a:r>
          </a:p>
          <a:p>
            <a:pPr indent="-406400" lvl="0" marL="457200" rtl="0">
              <a:spcBef>
                <a:spcPts val="0"/>
              </a:spcBef>
              <a:buSzPts val="2800"/>
              <a:buChar char="•"/>
            </a:pPr>
            <a:r>
              <a:rPr lang="en-US"/>
              <a:t>On a license plate, we estimate that</a:t>
            </a:r>
          </a:p>
          <a:p>
            <a:pPr indent="0" lvl="0" marL="0" rtl="0">
              <a:spcBef>
                <a:spcPts val="0"/>
              </a:spcBef>
              <a:buNone/>
            </a:pPr>
            <a:r>
              <a:rPr lang="en-US"/>
              <a:t>     a ‘valid’ character would be at least 0.6</a:t>
            </a:r>
          </a:p>
          <a:p>
            <a:pPr indent="0" lvl="0" marL="0" rtl="0">
              <a:spcBef>
                <a:spcPts val="0"/>
              </a:spcBef>
              <a:buNone/>
            </a:pPr>
            <a:r>
              <a:rPr lang="en-US"/>
              <a:t>     to 0.9 of the plate in height</a:t>
            </a:r>
          </a:p>
          <a:p>
            <a:pPr indent="-406400" lvl="0" marL="457200" rtl="0">
              <a:spcBef>
                <a:spcPts val="0"/>
              </a:spcBef>
              <a:spcAft>
                <a:spcPts val="0"/>
              </a:spcAft>
              <a:buSzPts val="2800"/>
              <a:buChar char="•"/>
            </a:pPr>
            <a:r>
              <a:rPr lang="en-US"/>
              <a:t>Between 0.02 to 0.1 in width</a:t>
            </a:r>
          </a:p>
          <a:p>
            <a:pPr indent="-406400" lvl="0" marL="457200" rtl="0">
              <a:spcBef>
                <a:spcPts val="0"/>
              </a:spcBef>
              <a:buSzPts val="2800"/>
              <a:buChar char="•"/>
            </a:pPr>
            <a:r>
              <a:rPr lang="en-US"/>
              <a:t>Another generalization</a:t>
            </a:r>
          </a:p>
          <a:p>
            <a:pPr indent="0" lvl="0" marL="0">
              <a:spcBef>
                <a:spcPts val="0"/>
              </a:spcBef>
              <a:buNone/>
            </a:pPr>
            <a:r>
              <a:t/>
            </a:r>
            <a:endParaRPr/>
          </a:p>
        </p:txBody>
      </p:sp>
      <p:pic>
        <p:nvPicPr>
          <p:cNvPr id="190" name="Shape 190"/>
          <p:cNvPicPr preferRelativeResize="0"/>
          <p:nvPr/>
        </p:nvPicPr>
        <p:blipFill>
          <a:blip r:embed="rId3">
            <a:alphaModFix/>
          </a:blip>
          <a:stretch>
            <a:fillRect/>
          </a:stretch>
        </p:blipFill>
        <p:spPr>
          <a:xfrm>
            <a:off x="7548363" y="3016363"/>
            <a:ext cx="3590925" cy="136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Perform recognition</a:t>
            </a:r>
          </a:p>
        </p:txBody>
      </p:sp>
      <p:sp>
        <p:nvSpPr>
          <p:cNvPr id="197" name="Shape 197"/>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buSzPts val="2800"/>
              <a:buChar char="•"/>
            </a:pPr>
            <a:r>
              <a:rPr lang="en-US"/>
              <a:t>Shown here is the results</a:t>
            </a:r>
          </a:p>
          <a:p>
            <a:pPr indent="0" lvl="0" marL="0" rtl="0">
              <a:spcBef>
                <a:spcPts val="0"/>
              </a:spcBef>
              <a:buNone/>
            </a:pPr>
            <a:r>
              <a:rPr lang="en-US"/>
              <a:t>     from the SVC model</a:t>
            </a:r>
          </a:p>
          <a:p>
            <a:pPr indent="0" lvl="0" marL="0">
              <a:spcBef>
                <a:spcPts val="0"/>
              </a:spcBef>
              <a:buNone/>
            </a:pPr>
            <a:r>
              <a:t/>
            </a:r>
            <a:endParaRPr/>
          </a:p>
        </p:txBody>
      </p:sp>
      <p:pic>
        <p:nvPicPr>
          <p:cNvPr id="198" name="Shape 198"/>
          <p:cNvPicPr preferRelativeResize="0"/>
          <p:nvPr/>
        </p:nvPicPr>
        <p:blipFill>
          <a:blip r:embed="rId3">
            <a:alphaModFix/>
          </a:blip>
          <a:stretch>
            <a:fillRect/>
          </a:stretch>
        </p:blipFill>
        <p:spPr>
          <a:xfrm>
            <a:off x="5596163" y="1745097"/>
            <a:ext cx="5911625" cy="408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Add to parking lot list</a:t>
            </a:r>
          </a:p>
        </p:txBody>
      </p:sp>
      <p:sp>
        <p:nvSpPr>
          <p:cNvPr id="205" name="Shape 205"/>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buSzPts val="2800"/>
              <a:buChar char="•"/>
            </a:pPr>
            <a:r>
              <a:rPr lang="en-US"/>
              <a:t>Vehicle plate and check-in </a:t>
            </a:r>
          </a:p>
          <a:p>
            <a:pPr indent="0" lvl="0" marL="0">
              <a:spcBef>
                <a:spcPts val="0"/>
              </a:spcBef>
              <a:buNone/>
            </a:pPr>
            <a:r>
              <a:rPr lang="en-US"/>
              <a:t>     time are added to dataframe</a:t>
            </a:r>
          </a:p>
        </p:txBody>
      </p:sp>
      <p:pic>
        <p:nvPicPr>
          <p:cNvPr id="206" name="Shape 206"/>
          <p:cNvPicPr preferRelativeResize="0"/>
          <p:nvPr/>
        </p:nvPicPr>
        <p:blipFill>
          <a:blip r:embed="rId3">
            <a:alphaModFix/>
          </a:blip>
          <a:stretch>
            <a:fillRect/>
          </a:stretch>
        </p:blipFill>
        <p:spPr>
          <a:xfrm>
            <a:off x="5934252" y="1444575"/>
            <a:ext cx="5904825" cy="511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ts val="3600"/>
              <a:buFont typeface="Arial"/>
              <a:buNone/>
            </a:pPr>
            <a:r>
              <a:rPr b="0" i="0" lang="en-US" sz="3600" u="none" cap="none" strike="noStrike">
                <a:solidFill>
                  <a:schemeClr val="dk1"/>
                </a:solidFill>
                <a:latin typeface="Arial"/>
                <a:ea typeface="Arial"/>
                <a:cs typeface="Arial"/>
                <a:sym typeface="Arial"/>
              </a:rPr>
              <a:t>Evaluation</a:t>
            </a:r>
          </a:p>
        </p:txBody>
      </p:sp>
      <p:sp>
        <p:nvSpPr>
          <p:cNvPr id="212" name="Shape 21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buClr>
                <a:schemeClr val="dk1"/>
              </a:buClr>
              <a:buSzPts val="2800"/>
              <a:buFont typeface="Arial"/>
              <a:buNone/>
            </a:pPr>
            <a:r>
              <a:t/>
            </a:r>
            <a:endParaRPr/>
          </a:p>
          <a:p>
            <a:pPr indent="-228600" lvl="0" marL="228600" marR="0" rtl="0" algn="l">
              <a:lnSpc>
                <a:spcPct val="90000"/>
              </a:lnSpc>
              <a:spcBef>
                <a:spcPts val="0"/>
              </a:spcBef>
              <a:buClr>
                <a:schemeClr val="dk1"/>
              </a:buClr>
              <a:buSzPts val="2800"/>
              <a:buFont typeface="Arial"/>
              <a:buNone/>
            </a:pPr>
            <a:r>
              <a:t/>
            </a:r>
            <a:endParaRPr/>
          </a:p>
          <a:p>
            <a:pPr indent="-228600" lvl="0" marL="228600" marR="0" rtl="0" algn="l">
              <a:lnSpc>
                <a:spcPct val="90000"/>
              </a:lnSpc>
              <a:spcBef>
                <a:spcPts val="0"/>
              </a:spcBef>
              <a:buClr>
                <a:schemeClr val="dk1"/>
              </a:buClr>
              <a:buSzPts val="2800"/>
              <a:buFont typeface="Arial"/>
              <a:buNone/>
            </a:pPr>
            <a:r>
              <a:t/>
            </a:r>
            <a:endParaRPr/>
          </a:p>
          <a:p>
            <a:pPr indent="-228600" lvl="0" marL="228600" marR="0" rtl="0" algn="l">
              <a:lnSpc>
                <a:spcPct val="90000"/>
              </a:lnSpc>
              <a:spcBef>
                <a:spcPts val="0"/>
              </a:spcBef>
              <a:buClr>
                <a:schemeClr val="dk1"/>
              </a:buClr>
              <a:buSzPts val="2800"/>
              <a:buFont typeface="Arial"/>
              <a:buNone/>
            </a:pPr>
            <a:r>
              <a:rPr lang="en-US"/>
              <a:t>We find that the position of the license with respect to the taken image influenced the accuracy of the readings very much.</a:t>
            </a:r>
          </a:p>
          <a:p>
            <a:pPr indent="-228600" lvl="0" marL="228600" marR="0" rtl="0" algn="l">
              <a:lnSpc>
                <a:spcPct val="90000"/>
              </a:lnSpc>
              <a:spcBef>
                <a:spcPts val="0"/>
              </a:spcBef>
              <a:buClr>
                <a:schemeClr val="dk1"/>
              </a:buClr>
              <a:buSzPts val="2800"/>
              <a:buFont typeface="Arial"/>
              <a:buNone/>
            </a:pPr>
            <a:r>
              <a:t/>
            </a:r>
            <a:endParaRPr/>
          </a:p>
          <a:p>
            <a:pPr indent="-228600" lvl="0" marL="228600" marR="0" rtl="0" algn="l">
              <a:lnSpc>
                <a:spcPct val="90000"/>
              </a:lnSpc>
              <a:spcBef>
                <a:spcPts val="0"/>
              </a:spcBef>
              <a:buClr>
                <a:schemeClr val="dk1"/>
              </a:buClr>
              <a:buSzPts val="2800"/>
              <a:buFont typeface="Arial"/>
              <a:buNone/>
            </a:pPr>
            <a:r>
              <a:rPr lang="en-US"/>
              <a:t>As a measure to solve this problem, we will assume that the image or video feed is like in the one in the 3rd image. With this assumption, the characters on the plate were all read correctly (images from our plate dataset) but orderings of the characters sometimes had a problem</a:t>
            </a:r>
          </a:p>
        </p:txBody>
      </p:sp>
      <p:pic>
        <p:nvPicPr>
          <p:cNvPr id="213" name="Shape 213"/>
          <p:cNvPicPr preferRelativeResize="0"/>
          <p:nvPr/>
        </p:nvPicPr>
        <p:blipFill>
          <a:blip r:embed="rId3">
            <a:alphaModFix/>
          </a:blip>
          <a:stretch>
            <a:fillRect/>
          </a:stretch>
        </p:blipFill>
        <p:spPr>
          <a:xfrm>
            <a:off x="457346" y="1345250"/>
            <a:ext cx="2678250" cy="1621225"/>
          </a:xfrm>
          <a:prstGeom prst="rect">
            <a:avLst/>
          </a:prstGeom>
          <a:noFill/>
          <a:ln>
            <a:noFill/>
          </a:ln>
        </p:spPr>
      </p:pic>
      <p:pic>
        <p:nvPicPr>
          <p:cNvPr id="214" name="Shape 214"/>
          <p:cNvPicPr preferRelativeResize="0"/>
          <p:nvPr/>
        </p:nvPicPr>
        <p:blipFill>
          <a:blip r:embed="rId4">
            <a:alphaModFix/>
          </a:blip>
          <a:stretch>
            <a:fillRect/>
          </a:stretch>
        </p:blipFill>
        <p:spPr>
          <a:xfrm>
            <a:off x="3135600" y="1345250"/>
            <a:ext cx="2428794" cy="1621225"/>
          </a:xfrm>
          <a:prstGeom prst="rect">
            <a:avLst/>
          </a:prstGeom>
          <a:noFill/>
          <a:ln>
            <a:noFill/>
          </a:ln>
        </p:spPr>
      </p:pic>
      <p:pic>
        <p:nvPicPr>
          <p:cNvPr id="215" name="Shape 215"/>
          <p:cNvPicPr preferRelativeResize="0"/>
          <p:nvPr/>
        </p:nvPicPr>
        <p:blipFill>
          <a:blip r:embed="rId5">
            <a:alphaModFix/>
          </a:blip>
          <a:stretch>
            <a:fillRect/>
          </a:stretch>
        </p:blipFill>
        <p:spPr>
          <a:xfrm>
            <a:off x="7993200" y="1345250"/>
            <a:ext cx="3228103" cy="1621225"/>
          </a:xfrm>
          <a:prstGeom prst="rect">
            <a:avLst/>
          </a:prstGeom>
          <a:noFill/>
          <a:ln>
            <a:noFill/>
          </a:ln>
        </p:spPr>
      </p:pic>
      <p:pic>
        <p:nvPicPr>
          <p:cNvPr id="216" name="Shape 216"/>
          <p:cNvPicPr preferRelativeResize="0"/>
          <p:nvPr/>
        </p:nvPicPr>
        <p:blipFill>
          <a:blip r:embed="rId6">
            <a:alphaModFix/>
          </a:blip>
          <a:stretch>
            <a:fillRect/>
          </a:stretch>
        </p:blipFill>
        <p:spPr>
          <a:xfrm>
            <a:off x="5564400" y="1345250"/>
            <a:ext cx="2428800" cy="16085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Problems to consider</a:t>
            </a:r>
          </a:p>
        </p:txBody>
      </p:sp>
      <p:sp>
        <p:nvSpPr>
          <p:cNvPr id="223" name="Shape 223"/>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spcAft>
                <a:spcPts val="0"/>
              </a:spcAft>
              <a:buSzPts val="2800"/>
              <a:buChar char="•"/>
            </a:pPr>
            <a:r>
              <a:rPr lang="en-US"/>
              <a:t>Consider deskewing an image to improve accuracy</a:t>
            </a:r>
          </a:p>
          <a:p>
            <a:pPr indent="-406400" lvl="0" marL="457200" rtl="0">
              <a:spcBef>
                <a:spcPts val="0"/>
              </a:spcBef>
              <a:buSzPts val="2800"/>
              <a:buChar char="•"/>
            </a:pPr>
            <a:r>
              <a:rPr lang="en-US"/>
              <a:t>Distance from the plate (we may see more of the vehicle or surrounding area than the actual plate)</a:t>
            </a:r>
          </a:p>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ts val="3200"/>
              <a:buFont typeface="Arial"/>
              <a:buNone/>
            </a:pPr>
            <a:r>
              <a:rPr b="0" i="0" lang="en-US" sz="3200" u="none" cap="none" strike="noStrike">
                <a:solidFill>
                  <a:schemeClr val="dk1"/>
                </a:solidFill>
                <a:latin typeface="Arial"/>
                <a:ea typeface="Arial"/>
                <a:cs typeface="Arial"/>
                <a:sym typeface="Arial"/>
              </a:rPr>
              <a:t>Reference</a:t>
            </a:r>
          </a:p>
        </p:txBody>
      </p:sp>
      <p:sp>
        <p:nvSpPr>
          <p:cNvPr id="229" name="Shape 229"/>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buClr>
                <a:schemeClr val="dk1"/>
              </a:buClr>
              <a:buSzPts val="2800"/>
              <a:buFont typeface="Arial"/>
              <a:buNone/>
            </a:pPr>
            <a:r>
              <a:t/>
            </a:r>
            <a:endParaRPr/>
          </a:p>
          <a:p>
            <a:pPr indent="-406400" lvl="0" marL="457200" marR="0" rtl="0" algn="l">
              <a:lnSpc>
                <a:spcPct val="90000"/>
              </a:lnSpc>
              <a:spcBef>
                <a:spcPts val="0"/>
              </a:spcBef>
              <a:buSzPts val="2800"/>
              <a:buChar char="•"/>
            </a:pPr>
            <a:r>
              <a:t/>
            </a:r>
            <a:endParaRPr/>
          </a:p>
          <a:p>
            <a:pPr indent="-228600" lvl="0" marL="228600" marR="0" rtl="0" algn="l">
              <a:lnSpc>
                <a:spcPct val="90000"/>
              </a:lnSpc>
              <a:spcBef>
                <a:spcPts val="0"/>
              </a:spcBef>
              <a:buClr>
                <a:schemeClr val="dk1"/>
              </a:buClr>
              <a:buSzPts val="2800"/>
              <a:buFont typeface="Arial"/>
              <a:buNone/>
            </a:pPr>
            <a:r>
              <a:t/>
            </a:r>
            <a:endParaRPr/>
          </a:p>
          <a:p>
            <a:pPr indent="-406400" lvl="0" marL="457200" marR="0" rtl="0" algn="l">
              <a:lnSpc>
                <a:spcPct val="90000"/>
              </a:lnSpc>
              <a:spcBef>
                <a:spcPts val="0"/>
              </a:spcBef>
              <a:spcAft>
                <a:spcPts val="0"/>
              </a:spcAft>
              <a:buSzPts val="2800"/>
              <a:buChar char="•"/>
            </a:pPr>
            <a:r>
              <a:rPr lang="en-US" u="sng">
                <a:solidFill>
                  <a:schemeClr val="hlink"/>
                </a:solidFill>
                <a:hlinkClick r:id="rId3"/>
              </a:rPr>
              <a:t>https://matthewearl.github.io/2016/05/06/cnn-anpr/</a:t>
            </a:r>
          </a:p>
          <a:p>
            <a:pPr indent="-406400" lvl="0" marL="457200" marR="0" rtl="0" algn="l">
              <a:lnSpc>
                <a:spcPct val="90000"/>
              </a:lnSpc>
              <a:spcBef>
                <a:spcPts val="0"/>
              </a:spcBef>
              <a:spcAft>
                <a:spcPts val="0"/>
              </a:spcAft>
              <a:buSzPts val="2800"/>
              <a:buChar char="•"/>
            </a:pPr>
            <a:r>
              <a:rPr lang="en-US" u="sng">
                <a:solidFill>
                  <a:schemeClr val="hlink"/>
                </a:solidFill>
                <a:hlinkClick r:id="rId4"/>
              </a:rPr>
              <a:t>https://medium.com/@ageitgey/machine-learning-is-fun-part-3-deep-learning-and-convolutional-neural-networks-f40359318721</a:t>
            </a:r>
          </a:p>
          <a:p>
            <a:pPr indent="-406400" lvl="0" marL="457200" marR="0" rtl="0" algn="l">
              <a:lnSpc>
                <a:spcPct val="90000"/>
              </a:lnSpc>
              <a:spcBef>
                <a:spcPts val="0"/>
              </a:spcBef>
              <a:spcAft>
                <a:spcPts val="0"/>
              </a:spcAft>
              <a:buSzPts val="2800"/>
              <a:buChar char="•"/>
            </a:pPr>
            <a:r>
              <a:rPr lang="en-US" u="sng">
                <a:solidFill>
                  <a:schemeClr val="hlink"/>
                </a:solidFill>
                <a:hlinkClick r:id="rId5"/>
              </a:rPr>
              <a:t>https://github.com/andela-foladeji/License-Plate-Recognition-Nigerian-vehicles</a:t>
            </a:r>
          </a:p>
          <a:p>
            <a:pPr indent="-406400" lvl="0" marL="457200" marR="0" rtl="0" algn="l">
              <a:lnSpc>
                <a:spcPct val="90000"/>
              </a:lnSpc>
              <a:spcBef>
                <a:spcPts val="0"/>
              </a:spcBef>
              <a:buSzPts val="2800"/>
              <a:buChar char="•"/>
            </a:pPr>
            <a:r>
              <a:t/>
            </a:r>
            <a:endParaRPr/>
          </a:p>
          <a:p>
            <a:pPr indent="-228600" lvl="0" marL="228600" marR="0" rtl="0" algn="l">
              <a:lnSpc>
                <a:spcPct val="90000"/>
              </a:lnSpc>
              <a:spcBef>
                <a:spcPts val="0"/>
              </a:spcBef>
              <a:buClr>
                <a:schemeClr val="dk1"/>
              </a:buClr>
              <a:buSzPts val="2800"/>
              <a:buFont typeface="Arial"/>
              <a:buNone/>
            </a:pPr>
            <a:r>
              <a:t/>
            </a:r>
            <a:endParaRPr/>
          </a:p>
        </p:txBody>
      </p:sp>
      <p:pic>
        <p:nvPicPr>
          <p:cNvPr id="230" name="Shape 230"/>
          <p:cNvPicPr preferRelativeResize="0"/>
          <p:nvPr/>
        </p:nvPicPr>
        <p:blipFill>
          <a:blip r:embed="rId6">
            <a:alphaModFix/>
          </a:blip>
          <a:stretch>
            <a:fillRect/>
          </a:stretch>
        </p:blipFill>
        <p:spPr>
          <a:xfrm>
            <a:off x="1362750" y="1690699"/>
            <a:ext cx="7611098" cy="132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774400" y="3332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Motivation</a:t>
            </a:r>
          </a:p>
        </p:txBody>
      </p:sp>
      <p:sp>
        <p:nvSpPr>
          <p:cNvPr id="96" name="Shape 96"/>
          <p:cNvSpPr txBox="1"/>
          <p:nvPr>
            <p:ph idx="1" type="body"/>
          </p:nvPr>
        </p:nvSpPr>
        <p:spPr>
          <a:xfrm>
            <a:off x="535175" y="1490700"/>
            <a:ext cx="10515600" cy="4351200"/>
          </a:xfrm>
          <a:prstGeom prst="rect">
            <a:avLst/>
          </a:prstGeom>
        </p:spPr>
        <p:txBody>
          <a:bodyPr anchorCtr="0" anchor="t" bIns="91425" lIns="91425" rIns="91425" wrap="square" tIns="91425">
            <a:noAutofit/>
          </a:bodyPr>
          <a:lstStyle/>
          <a:p>
            <a:pPr indent="-50800" lvl="0" marL="228600">
              <a:spcBef>
                <a:spcPts val="0"/>
              </a:spcBef>
              <a:buNone/>
            </a:pPr>
            <a:r>
              <a:rPr lang="en-US"/>
              <a:t>Natural image recognition have been researched in the field of computer vision. Some examples include the autonomous car research. MATLAB has also conveniently built in these tools to use that can be found here https://www.mathworks.com/help/vision/examples/automatically-detect-and-recognize-text-in-natural-images.html</a:t>
            </a:r>
          </a:p>
        </p:txBody>
      </p:sp>
      <p:pic>
        <p:nvPicPr>
          <p:cNvPr id="97" name="Shape 97"/>
          <p:cNvPicPr preferRelativeResize="0"/>
          <p:nvPr/>
        </p:nvPicPr>
        <p:blipFill>
          <a:blip r:embed="rId3">
            <a:alphaModFix/>
          </a:blip>
          <a:stretch>
            <a:fillRect/>
          </a:stretch>
        </p:blipFill>
        <p:spPr>
          <a:xfrm>
            <a:off x="3273700" y="4372950"/>
            <a:ext cx="4780476" cy="220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ts val="3600"/>
              <a:buFont typeface="Arial"/>
              <a:buNone/>
            </a:pPr>
            <a:r>
              <a:rPr b="0" i="0" lang="en-US" sz="3600" u="none" cap="none" strike="noStrike">
                <a:solidFill>
                  <a:schemeClr val="dk1"/>
                </a:solidFill>
                <a:latin typeface="Arial"/>
                <a:ea typeface="Arial"/>
                <a:cs typeface="Arial"/>
                <a:sym typeface="Arial"/>
              </a:rPr>
              <a:t>Have you ever seen this machine?</a:t>
            </a:r>
          </a:p>
        </p:txBody>
      </p:sp>
      <p:pic>
        <p:nvPicPr>
          <p:cNvPr id="104" name="Shape 104"/>
          <p:cNvPicPr preferRelativeResize="0"/>
          <p:nvPr>
            <p:ph idx="1" type="body"/>
          </p:nvPr>
        </p:nvPicPr>
        <p:blipFill rotWithShape="1">
          <a:blip r:embed="rId3">
            <a:alphaModFix/>
          </a:blip>
          <a:srcRect b="0" l="0" r="0" t="0"/>
          <a:stretch/>
        </p:blipFill>
        <p:spPr>
          <a:xfrm>
            <a:off x="3158053" y="1825625"/>
            <a:ext cx="5875894" cy="4351338"/>
          </a:xfrm>
          <a:prstGeom prst="rect">
            <a:avLst/>
          </a:prstGeom>
          <a:noFill/>
          <a:ln>
            <a:noFill/>
          </a:ln>
        </p:spPr>
      </p:pic>
      <p:grpSp>
        <p:nvGrpSpPr>
          <p:cNvPr id="105" name="Shape 105"/>
          <p:cNvGrpSpPr/>
          <p:nvPr/>
        </p:nvGrpSpPr>
        <p:grpSpPr>
          <a:xfrm>
            <a:off x="3968538" y="2412870"/>
            <a:ext cx="2852973" cy="1830399"/>
            <a:chOff x="3968538" y="2412870"/>
            <a:chExt cx="2852973" cy="1830399"/>
          </a:xfrm>
        </p:grpSpPr>
        <p:sp>
          <p:nvSpPr>
            <p:cNvPr id="106" name="Shape 106"/>
            <p:cNvSpPr txBox="1"/>
            <p:nvPr/>
          </p:nvSpPr>
          <p:spPr>
            <a:xfrm>
              <a:off x="5075520" y="2412870"/>
              <a:ext cx="174599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800" u="none" cap="none" strike="noStrike">
                  <a:solidFill>
                    <a:schemeClr val="dk1"/>
                  </a:solidFill>
                  <a:latin typeface="Arial"/>
                  <a:ea typeface="Arial"/>
                  <a:cs typeface="Arial"/>
                  <a:sym typeface="Arial"/>
                </a:rPr>
                <a:t>Press for ticket</a:t>
              </a:r>
            </a:p>
          </p:txBody>
        </p:sp>
        <p:grpSp>
          <p:nvGrpSpPr>
            <p:cNvPr id="107" name="Shape 107"/>
            <p:cNvGrpSpPr/>
            <p:nvPr/>
          </p:nvGrpSpPr>
          <p:grpSpPr>
            <a:xfrm>
              <a:off x="3968538" y="2597536"/>
              <a:ext cx="1645733" cy="1645733"/>
              <a:chOff x="8978845" y="981600"/>
              <a:chExt cx="1688050" cy="1688050"/>
            </a:xfrm>
          </p:grpSpPr>
          <p:pic>
            <p:nvPicPr>
              <p:cNvPr id="108" name="Shape 108"/>
              <p:cNvPicPr preferRelativeResize="0"/>
              <p:nvPr/>
            </p:nvPicPr>
            <p:blipFill rotWithShape="1">
              <a:blip r:embed="rId3">
                <a:alphaModFix/>
              </a:blip>
              <a:srcRect b="59559" l="20663" r="69214" t="26723"/>
              <a:stretch/>
            </p:blipFill>
            <p:spPr>
              <a:xfrm>
                <a:off x="9215793" y="1216680"/>
                <a:ext cx="974856" cy="993749"/>
              </a:xfrm>
              <a:prstGeom prst="rect">
                <a:avLst/>
              </a:prstGeom>
              <a:noFill/>
              <a:ln>
                <a:noFill/>
              </a:ln>
            </p:spPr>
          </p:pic>
          <p:pic>
            <p:nvPicPr>
              <p:cNvPr id="109" name="Shape 109"/>
              <p:cNvPicPr preferRelativeResize="0"/>
              <p:nvPr/>
            </p:nvPicPr>
            <p:blipFill rotWithShape="1">
              <a:blip r:embed="rId4">
                <a:alphaModFix/>
              </a:blip>
              <a:srcRect b="0" l="0" r="0" t="0"/>
              <a:stretch/>
            </p:blipFill>
            <p:spPr>
              <a:xfrm>
                <a:off x="8978845" y="981600"/>
                <a:ext cx="1688050" cy="1688050"/>
              </a:xfrm>
              <a:prstGeom prst="rect">
                <a:avLst/>
              </a:prstGeom>
              <a:noFill/>
              <a:ln>
                <a:noFill/>
              </a:ln>
            </p:spPr>
          </p:pic>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ts val="3600"/>
              <a:buFont typeface="Arial"/>
              <a:buNone/>
            </a:pPr>
            <a:r>
              <a:rPr b="0" i="0" lang="en-US" sz="3600" u="none" cap="none" strike="noStrike">
                <a:solidFill>
                  <a:schemeClr val="dk1"/>
                </a:solidFill>
                <a:latin typeface="Arial"/>
                <a:ea typeface="Arial"/>
                <a:cs typeface="Arial"/>
                <a:sym typeface="Arial"/>
              </a:rPr>
              <a:t>Problem formulation</a:t>
            </a:r>
          </a:p>
        </p:txBody>
      </p:sp>
      <p:sp>
        <p:nvSpPr>
          <p:cNvPr id="115" name="Shape 115"/>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We would like to make the parking easier by abandoning the usage of physical ticket.</a:t>
            </a: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ticket machine makes some problems. For example:</a:t>
            </a: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1. </a:t>
            </a:r>
            <a:r>
              <a:rPr lang="en-US"/>
              <a:t>D</a:t>
            </a:r>
            <a:r>
              <a:rPr b="0" i="0" lang="en-US" sz="2400" u="none" cap="none" strike="noStrike">
                <a:solidFill>
                  <a:schemeClr val="dk1"/>
                </a:solidFill>
                <a:latin typeface="Arial"/>
                <a:ea typeface="Arial"/>
                <a:cs typeface="Arial"/>
                <a:sym typeface="Arial"/>
              </a:rPr>
              <a:t>angerous because people need to be close to the machine</a:t>
            </a: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2. </a:t>
            </a:r>
            <a:r>
              <a:rPr lang="en-US"/>
              <a:t>Inconvenient - </a:t>
            </a:r>
            <a:r>
              <a:rPr b="0" i="0" lang="en-US" sz="2400" u="none" cap="none" strike="noStrike">
                <a:solidFill>
                  <a:schemeClr val="dk1"/>
                </a:solidFill>
                <a:latin typeface="Arial"/>
                <a:ea typeface="Arial"/>
                <a:cs typeface="Arial"/>
                <a:sym typeface="Arial"/>
              </a:rPr>
              <a:t>you have to get off the vehicle to press the button</a:t>
            </a: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3. </a:t>
            </a:r>
            <a:r>
              <a:rPr lang="en-US"/>
              <a:t>P</a:t>
            </a:r>
            <a:r>
              <a:rPr b="0" i="0" lang="en-US" sz="2400" u="none" cap="none" strike="noStrike">
                <a:solidFill>
                  <a:schemeClr val="dk1"/>
                </a:solidFill>
                <a:latin typeface="Arial"/>
                <a:ea typeface="Arial"/>
                <a:cs typeface="Arial"/>
                <a:sym typeface="Arial"/>
              </a:rPr>
              <a:t>eople lose the ticket</a:t>
            </a: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We commit ourselves to design a automatic license plate recognition and registration system.</a:t>
            </a:r>
          </a:p>
          <a:p>
            <a:pPr indent="-228600" lvl="1" marL="685800" marR="0" rtl="0" algn="l">
              <a:lnSpc>
                <a:spcPct val="90000"/>
              </a:lnSpc>
              <a:spcBef>
                <a:spcPts val="500"/>
              </a:spcBef>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ts val="3600"/>
              <a:buFont typeface="Arial"/>
              <a:buNone/>
            </a:pPr>
            <a:r>
              <a:rPr b="0" i="0" lang="en-US" sz="3600" u="none" cap="none" strike="noStrike">
                <a:solidFill>
                  <a:schemeClr val="dk1"/>
                </a:solidFill>
                <a:latin typeface="Arial"/>
                <a:ea typeface="Arial"/>
                <a:cs typeface="Arial"/>
                <a:sym typeface="Arial"/>
              </a:rPr>
              <a:t>Something like this!</a:t>
            </a:r>
          </a:p>
        </p:txBody>
      </p:sp>
      <p:pic>
        <p:nvPicPr>
          <p:cNvPr id="121" name="Shape 121"/>
          <p:cNvPicPr preferRelativeResize="0"/>
          <p:nvPr>
            <p:ph idx="1" type="body"/>
          </p:nvPr>
        </p:nvPicPr>
        <p:blipFill rotWithShape="1">
          <a:blip r:embed="rId3">
            <a:alphaModFix/>
          </a:blip>
          <a:srcRect b="0" l="0" r="0" t="0"/>
          <a:stretch/>
        </p:blipFill>
        <p:spPr>
          <a:xfrm>
            <a:off x="1744662" y="1825625"/>
            <a:ext cx="8702676" cy="4351338"/>
          </a:xfrm>
          <a:prstGeom prst="rect">
            <a:avLst/>
          </a:prstGeom>
          <a:solidFill>
            <a:srgbClr val="ECECEC"/>
          </a:solidFill>
          <a:ln cap="sq" cmpd="sng" w="88900">
            <a:solidFill>
              <a:srgbClr val="FFFFFF"/>
            </a:solidFill>
            <a:prstDash val="solid"/>
            <a:miter lim="800000"/>
            <a:headEnd len="med" w="med" type="none"/>
            <a:tailEnd len="med" w="med" type="none"/>
          </a:ln>
          <a:effectLst>
            <a:outerShdw blurRad="55000" rotWithShape="0" algn="tl" dir="5400000" dist="18000">
              <a:srgbClr val="000000">
                <a:alpha val="40000"/>
              </a:srgbClr>
            </a:outerShdw>
          </a:effectLst>
        </p:spPr>
      </p:pic>
      <p:sp>
        <p:nvSpPr>
          <p:cNvPr id="122" name="Shape 122"/>
          <p:cNvSpPr txBox="1"/>
          <p:nvPr/>
        </p:nvSpPr>
        <p:spPr>
          <a:xfrm>
            <a:off x="7287065" y="5275385"/>
            <a:ext cx="2762295" cy="369332"/>
          </a:xfrm>
          <a:prstGeom prst="rect">
            <a:avLst/>
          </a:prstGeom>
          <a:solidFill>
            <a:schemeClr val="dk1"/>
          </a:solidFill>
          <a:ln cap="flat" cmpd="sng" w="19050">
            <a:solidFill>
              <a:schemeClr val="lt1"/>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US" sz="1800">
                <a:solidFill>
                  <a:schemeClr val="lt1"/>
                </a:solidFill>
                <a:latin typeface="Arial"/>
                <a:ea typeface="Arial"/>
                <a:cs typeface="Arial"/>
                <a:sym typeface="Arial"/>
              </a:rPr>
              <a:t>No more pressing button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ts val="3600"/>
              <a:buFont typeface="Arial"/>
              <a:buNone/>
            </a:pPr>
            <a:r>
              <a:rPr b="0" i="0" lang="en-US" sz="3600" u="none" cap="none" strike="noStrike">
                <a:solidFill>
                  <a:schemeClr val="dk1"/>
                </a:solidFill>
                <a:latin typeface="Arial"/>
                <a:ea typeface="Arial"/>
                <a:cs typeface="Arial"/>
                <a:sym typeface="Arial"/>
              </a:rPr>
              <a:t>Technique overview</a:t>
            </a:r>
          </a:p>
        </p:txBody>
      </p:sp>
      <p:pic>
        <p:nvPicPr>
          <p:cNvPr id="128" name="Shape 128"/>
          <p:cNvPicPr preferRelativeResize="0"/>
          <p:nvPr/>
        </p:nvPicPr>
        <p:blipFill rotWithShape="1">
          <a:blip r:embed="rId3">
            <a:alphaModFix/>
          </a:blip>
          <a:srcRect b="0" l="0" r="0" t="0"/>
          <a:stretch/>
        </p:blipFill>
        <p:spPr>
          <a:xfrm>
            <a:off x="1024520" y="3319972"/>
            <a:ext cx="10329280" cy="1894224"/>
          </a:xfrm>
          <a:prstGeom prst="rect">
            <a:avLst/>
          </a:prstGeom>
          <a:solidFill>
            <a:srgbClr val="ECECEC"/>
          </a:solidFill>
          <a:ln cap="sq" cmpd="sng" w="88900">
            <a:solidFill>
              <a:srgbClr val="FFFFFF"/>
            </a:solidFill>
            <a:prstDash val="solid"/>
            <a:miter lim="800000"/>
            <a:headEnd len="med" w="med" type="none"/>
            <a:tailEnd len="med" w="med" type="none"/>
          </a:ln>
          <a:effectLst>
            <a:outerShdw blurRad="55000" rotWithShape="0" algn="tl" dir="5400000" dist="18000">
              <a:srgbClr val="000000">
                <a:alpha val="40000"/>
              </a:srgbClr>
            </a:outerShdw>
          </a:effectLst>
        </p:spPr>
      </p:pic>
      <p:sp>
        <p:nvSpPr>
          <p:cNvPr id="129" name="Shape 129"/>
          <p:cNvSpPr txBox="1"/>
          <p:nvPr/>
        </p:nvSpPr>
        <p:spPr>
          <a:xfrm>
            <a:off x="838200" y="1690688"/>
            <a:ext cx="10515600" cy="101566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chemeClr val="dk1"/>
                </a:solidFill>
                <a:latin typeface="Arial"/>
                <a:ea typeface="Arial"/>
                <a:cs typeface="Arial"/>
                <a:sym typeface="Arial"/>
              </a:rPr>
              <a:t>Basically, we divide the work into 4 parts:</a:t>
            </a:r>
          </a:p>
          <a:p>
            <a:pPr indent="0" lvl="0" marL="0" marR="0" rtl="0" algn="l">
              <a:spcBef>
                <a:spcPts val="0"/>
              </a:spcBef>
              <a:buNone/>
            </a:pPr>
            <a:r>
              <a:t/>
            </a:r>
            <a:endParaRPr sz="2000">
              <a:solidFill>
                <a:schemeClr val="dk1"/>
              </a:solidFill>
              <a:latin typeface="Arial"/>
              <a:ea typeface="Arial"/>
              <a:cs typeface="Arial"/>
              <a:sym typeface="Arial"/>
            </a:endParaRPr>
          </a:p>
          <a:p>
            <a:pPr indent="0" lvl="0" marL="0" marR="0" rtl="0" algn="l">
              <a:spcBef>
                <a:spcPts val="0"/>
              </a:spcBef>
              <a:buNone/>
            </a:pPr>
            <a:r>
              <a:rPr lang="en-US" sz="2000">
                <a:solidFill>
                  <a:schemeClr val="dk1"/>
                </a:solidFill>
                <a:latin typeface="Arial"/>
                <a:ea typeface="Arial"/>
                <a:cs typeface="Arial"/>
                <a:sym typeface="Arial"/>
              </a:rPr>
              <a:t>Model training, LP segmentation, LP character recognition, registration/delist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nvSpPr>
        <p:spPr>
          <a:xfrm>
            <a:off x="838200" y="1690744"/>
            <a:ext cx="10515600" cy="47304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chemeClr val="dk1"/>
                </a:solidFill>
              </a:rPr>
              <a:t>Recognizing the characters</a:t>
            </a:r>
          </a:p>
          <a:p>
            <a:pPr indent="-355600" lvl="0" marL="457200" marR="0" rtl="0" algn="l">
              <a:spcBef>
                <a:spcPts val="0"/>
              </a:spcBef>
              <a:spcAft>
                <a:spcPts val="0"/>
              </a:spcAft>
              <a:buClr>
                <a:schemeClr val="dk1"/>
              </a:buClr>
              <a:buSzPts val="2000"/>
              <a:buAutoNum type="arabicPeriod"/>
            </a:pPr>
            <a:r>
              <a:rPr lang="en-US" sz="2000">
                <a:solidFill>
                  <a:schemeClr val="dk1"/>
                </a:solidFill>
              </a:rPr>
              <a:t>Find dataset of 0-9, A-Z characters</a:t>
            </a:r>
          </a:p>
          <a:p>
            <a:pPr indent="-355600" lvl="0" marL="457200" marR="0" rtl="0" algn="l">
              <a:spcBef>
                <a:spcPts val="0"/>
              </a:spcBef>
              <a:spcAft>
                <a:spcPts val="0"/>
              </a:spcAft>
              <a:buClr>
                <a:schemeClr val="dk1"/>
              </a:buClr>
              <a:buSzPts val="2000"/>
              <a:buAutoNum type="arabicPeriod"/>
            </a:pPr>
            <a:r>
              <a:rPr lang="en-US" sz="2000">
                <a:solidFill>
                  <a:schemeClr val="dk1"/>
                </a:solidFill>
              </a:rPr>
              <a:t>Find license plate images</a:t>
            </a:r>
          </a:p>
          <a:p>
            <a:pPr indent="-355600" lvl="0" marL="457200" marR="0" rtl="0" algn="l">
              <a:spcBef>
                <a:spcPts val="0"/>
              </a:spcBef>
              <a:spcAft>
                <a:spcPts val="0"/>
              </a:spcAft>
              <a:buClr>
                <a:schemeClr val="dk1"/>
              </a:buClr>
              <a:buSzPts val="2000"/>
              <a:buAutoNum type="arabicPeriod"/>
            </a:pPr>
            <a:r>
              <a:rPr lang="en-US" sz="2000">
                <a:solidFill>
                  <a:schemeClr val="dk1"/>
                </a:solidFill>
              </a:rPr>
              <a:t>Create directory</a:t>
            </a:r>
          </a:p>
          <a:p>
            <a:pPr indent="-355600" lvl="0" marL="457200" marR="0" rtl="0" algn="l">
              <a:spcBef>
                <a:spcPts val="0"/>
              </a:spcBef>
              <a:spcAft>
                <a:spcPts val="0"/>
              </a:spcAft>
              <a:buClr>
                <a:schemeClr val="dk1"/>
              </a:buClr>
              <a:buSzPts val="2000"/>
              <a:buAutoNum type="arabicPeriod"/>
            </a:pPr>
            <a:r>
              <a:rPr lang="en-US" sz="2000">
                <a:solidFill>
                  <a:schemeClr val="dk1"/>
                </a:solidFill>
              </a:rPr>
              <a:t>Design appropriate models</a:t>
            </a:r>
          </a:p>
          <a:p>
            <a:pPr indent="-355600" lvl="0" marL="457200" marR="0" rtl="0" algn="l">
              <a:spcBef>
                <a:spcPts val="0"/>
              </a:spcBef>
              <a:spcAft>
                <a:spcPts val="0"/>
              </a:spcAft>
              <a:buClr>
                <a:schemeClr val="dk1"/>
              </a:buClr>
              <a:buSzPts val="2000"/>
              <a:buAutoNum type="arabicPeriod"/>
            </a:pPr>
            <a:r>
              <a:rPr lang="en-US" sz="2000">
                <a:solidFill>
                  <a:schemeClr val="dk1"/>
                </a:solidFill>
              </a:rPr>
              <a:t>Train and fit on images with SVC with K=10 folds</a:t>
            </a:r>
          </a:p>
          <a:p>
            <a:pPr indent="-355600" lvl="0" marL="457200" marR="0" rtl="0" algn="l">
              <a:spcBef>
                <a:spcPts val="0"/>
              </a:spcBef>
              <a:buClr>
                <a:schemeClr val="dk1"/>
              </a:buClr>
              <a:buSzPts val="2000"/>
              <a:buAutoNum type="arabicPeriod"/>
            </a:pPr>
            <a:r>
              <a:rPr lang="en-US" sz="2000">
                <a:solidFill>
                  <a:schemeClr val="dk1"/>
                </a:solidFill>
              </a:rPr>
              <a:t>Try with CNN too</a:t>
            </a:r>
          </a:p>
          <a:p>
            <a:pPr indent="0" lvl="0" marL="0" marR="0" rtl="0" algn="l">
              <a:spcBef>
                <a:spcPts val="0"/>
              </a:spcBef>
              <a:buNone/>
            </a:pPr>
            <a:r>
              <a:t/>
            </a:r>
            <a:endParaRPr sz="2000">
              <a:solidFill>
                <a:schemeClr val="dk1"/>
              </a:solidFill>
            </a:endParaRPr>
          </a:p>
          <a:p>
            <a:pPr indent="0" lvl="0" marL="0" marR="0" rtl="0" algn="l">
              <a:spcBef>
                <a:spcPts val="0"/>
              </a:spcBef>
              <a:buNone/>
            </a:pPr>
            <a:r>
              <a:rPr lang="en-US" sz="2000">
                <a:solidFill>
                  <a:schemeClr val="dk1"/>
                </a:solidFill>
              </a:rPr>
              <a:t>Localization of license plate</a:t>
            </a:r>
          </a:p>
          <a:p>
            <a:pPr indent="-355600" lvl="0" marL="457200" marR="0" rtl="0" algn="l">
              <a:spcBef>
                <a:spcPts val="0"/>
              </a:spcBef>
              <a:spcAft>
                <a:spcPts val="0"/>
              </a:spcAft>
              <a:buClr>
                <a:schemeClr val="dk1"/>
              </a:buClr>
              <a:buSzPts val="2000"/>
              <a:buAutoNum type="arabicPeriod"/>
            </a:pPr>
            <a:r>
              <a:rPr lang="en-US" sz="2000">
                <a:solidFill>
                  <a:schemeClr val="dk1"/>
                </a:solidFill>
              </a:rPr>
              <a:t>Identify in the given image where the plate is</a:t>
            </a:r>
          </a:p>
          <a:p>
            <a:pPr indent="-355600" lvl="0" marL="457200" marR="0" rtl="0" algn="l">
              <a:spcBef>
                <a:spcPts val="0"/>
              </a:spcBef>
              <a:buClr>
                <a:schemeClr val="dk1"/>
              </a:buClr>
              <a:buSzPts val="2000"/>
              <a:buAutoNum type="arabicPeriod"/>
            </a:pPr>
            <a:r>
              <a:rPr lang="en-US" sz="2000">
                <a:solidFill>
                  <a:schemeClr val="dk1"/>
                </a:solidFill>
              </a:rPr>
              <a:t>Extract characters separately</a:t>
            </a:r>
          </a:p>
          <a:p>
            <a:pPr indent="0" lvl="0" marL="0" marR="0" rtl="0" algn="l">
              <a:spcBef>
                <a:spcPts val="0"/>
              </a:spcBef>
              <a:buNone/>
            </a:pPr>
            <a:r>
              <a:t/>
            </a:r>
            <a:endParaRPr sz="2000">
              <a:solidFill>
                <a:schemeClr val="dk1"/>
              </a:solidFill>
            </a:endParaRPr>
          </a:p>
          <a:p>
            <a:pPr indent="0" lvl="0" marL="0" marR="0" rtl="0" algn="l">
              <a:spcBef>
                <a:spcPts val="0"/>
              </a:spcBef>
              <a:buNone/>
            </a:pPr>
            <a:r>
              <a:rPr lang="en-US" sz="2000">
                <a:solidFill>
                  <a:schemeClr val="dk1"/>
                </a:solidFill>
              </a:rPr>
              <a:t>Identify the letters on the plate separately</a:t>
            </a:r>
          </a:p>
          <a:p>
            <a:pPr indent="-355600" lvl="0" marL="457200" marR="0" rtl="0" algn="l">
              <a:spcBef>
                <a:spcPts val="0"/>
              </a:spcBef>
              <a:spcAft>
                <a:spcPts val="0"/>
              </a:spcAft>
              <a:buClr>
                <a:schemeClr val="dk1"/>
              </a:buClr>
              <a:buSzPts val="2000"/>
              <a:buAutoNum type="arabicPeriod"/>
            </a:pPr>
            <a:r>
              <a:rPr lang="en-US" sz="2000">
                <a:solidFill>
                  <a:schemeClr val="dk1"/>
                </a:solidFill>
              </a:rPr>
              <a:t>Predict with the model then output results</a:t>
            </a:r>
          </a:p>
          <a:p>
            <a:pPr indent="-355600" lvl="0" marL="457200" marR="0" rtl="0" algn="l">
              <a:spcBef>
                <a:spcPts val="0"/>
              </a:spcBef>
              <a:buClr>
                <a:schemeClr val="dk1"/>
              </a:buClr>
              <a:buSzPts val="2000"/>
              <a:buAutoNum type="arabicPeriod"/>
            </a:pPr>
            <a:r>
              <a:rPr lang="en-US" sz="2000">
                <a:solidFill>
                  <a:schemeClr val="dk1"/>
                </a:solidFill>
              </a:rPr>
              <a:t>Output to a dataframe</a:t>
            </a:r>
          </a:p>
          <a:p>
            <a:pPr indent="0" lvl="0" marL="0" marR="0" rtl="0" algn="l">
              <a:spcBef>
                <a:spcPts val="0"/>
              </a:spcBef>
              <a:buNone/>
            </a:pPr>
            <a:r>
              <a:t/>
            </a:r>
            <a:endParaRPr sz="2000">
              <a:solidFill>
                <a:schemeClr val="dk1"/>
              </a:solidFill>
            </a:endParaRPr>
          </a:p>
          <a:p>
            <a:pPr indent="0" lvl="0" marL="0" marR="0" rtl="0" algn="l">
              <a:spcBef>
                <a:spcPts val="0"/>
              </a:spcBef>
              <a:buNone/>
            </a:pPr>
            <a:r>
              <a:t/>
            </a:r>
            <a:endParaRPr sz="2000">
              <a:solidFill>
                <a:schemeClr val="dk1"/>
              </a:solidFill>
              <a:latin typeface="Arial"/>
              <a:ea typeface="Arial"/>
              <a:cs typeface="Arial"/>
              <a:sym typeface="Arial"/>
            </a:endParaRPr>
          </a:p>
          <a:p>
            <a:pPr indent="0" lvl="0" marL="0" marR="0" rtl="0" algn="l">
              <a:spcBef>
                <a:spcPts val="0"/>
              </a:spcBef>
              <a:buNone/>
            </a:pPr>
            <a:r>
              <a:t/>
            </a:r>
            <a:endParaRPr sz="2000">
              <a:solidFill>
                <a:schemeClr val="dk1"/>
              </a:solidFill>
              <a:latin typeface="Arial"/>
              <a:ea typeface="Arial"/>
              <a:cs typeface="Arial"/>
              <a:sym typeface="Arial"/>
            </a:endParaRPr>
          </a:p>
        </p:txBody>
      </p:sp>
      <p:sp>
        <p:nvSpPr>
          <p:cNvPr id="135" name="Shape 13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Proposed solution overview</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0515600" cy="1325700"/>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ts val="3600"/>
              <a:buFont typeface="Arial"/>
              <a:buNone/>
            </a:pPr>
            <a:r>
              <a:rPr b="0" i="0" lang="en-US" sz="3600" u="none" cap="none" strike="noStrike">
                <a:solidFill>
                  <a:schemeClr val="dk1"/>
                </a:solidFill>
                <a:latin typeface="Arial"/>
                <a:ea typeface="Arial"/>
                <a:cs typeface="Arial"/>
                <a:sym typeface="Arial"/>
              </a:rPr>
              <a:t>Proposed solution</a:t>
            </a:r>
          </a:p>
        </p:txBody>
      </p:sp>
      <p:grpSp>
        <p:nvGrpSpPr>
          <p:cNvPr id="141" name="Shape 141"/>
          <p:cNvGrpSpPr/>
          <p:nvPr/>
        </p:nvGrpSpPr>
        <p:grpSpPr>
          <a:xfrm>
            <a:off x="383427" y="2105400"/>
            <a:ext cx="8962446" cy="3212329"/>
            <a:chOff x="838200" y="3574975"/>
            <a:chExt cx="10515600" cy="1742611"/>
          </a:xfrm>
        </p:grpSpPr>
        <p:sp>
          <p:nvSpPr>
            <p:cNvPr id="142" name="Shape 142"/>
            <p:cNvSpPr txBox="1"/>
            <p:nvPr/>
          </p:nvSpPr>
          <p:spPr>
            <a:xfrm>
              <a:off x="838200" y="4929485"/>
              <a:ext cx="219322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Arial"/>
                  <a:ea typeface="Arial"/>
                  <a:cs typeface="Arial"/>
                  <a:sym typeface="Arial"/>
                </a:rPr>
                <a:t>Image Acquisition</a:t>
              </a:r>
            </a:p>
          </p:txBody>
        </p:sp>
        <p:sp>
          <p:nvSpPr>
            <p:cNvPr id="143" name="Shape 143"/>
            <p:cNvSpPr txBox="1"/>
            <p:nvPr/>
          </p:nvSpPr>
          <p:spPr>
            <a:xfrm>
              <a:off x="3407340" y="4929485"/>
              <a:ext cx="159050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Arial"/>
                  <a:ea typeface="Arial"/>
                  <a:cs typeface="Arial"/>
                  <a:sym typeface="Arial"/>
                </a:rPr>
                <a:t>LP Extraction</a:t>
              </a:r>
            </a:p>
          </p:txBody>
        </p:sp>
        <p:sp>
          <p:nvSpPr>
            <p:cNvPr id="144" name="Shape 144"/>
            <p:cNvSpPr txBox="1"/>
            <p:nvPr/>
          </p:nvSpPr>
          <p:spPr>
            <a:xfrm>
              <a:off x="6202864" y="4948254"/>
              <a:ext cx="206819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Arial"/>
                  <a:ea typeface="Arial"/>
                  <a:cs typeface="Arial"/>
                  <a:sym typeface="Arial"/>
                </a:rPr>
                <a:t>LP Segmentation</a:t>
              </a:r>
            </a:p>
          </p:txBody>
        </p:sp>
        <p:sp>
          <p:nvSpPr>
            <p:cNvPr id="145" name="Shape 145"/>
            <p:cNvSpPr txBox="1"/>
            <p:nvPr/>
          </p:nvSpPr>
          <p:spPr>
            <a:xfrm>
              <a:off x="8602726" y="4925909"/>
              <a:ext cx="27510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Arial"/>
                  <a:ea typeface="Arial"/>
                  <a:cs typeface="Arial"/>
                  <a:sym typeface="Arial"/>
                </a:rPr>
                <a:t>Character Recognition</a:t>
              </a:r>
            </a:p>
          </p:txBody>
        </p:sp>
        <p:pic>
          <p:nvPicPr>
            <p:cNvPr id="146" name="Shape 146"/>
            <p:cNvPicPr preferRelativeResize="0"/>
            <p:nvPr/>
          </p:nvPicPr>
          <p:blipFill rotWithShape="1">
            <a:blip r:embed="rId3">
              <a:alphaModFix/>
            </a:blip>
            <a:srcRect b="0" l="0" r="49804" t="0"/>
            <a:stretch/>
          </p:blipFill>
          <p:spPr>
            <a:xfrm>
              <a:off x="838200" y="3574975"/>
              <a:ext cx="1800646" cy="1290660"/>
            </a:xfrm>
            <a:prstGeom prst="rect">
              <a:avLst/>
            </a:prstGeom>
            <a:noFill/>
            <a:ln>
              <a:noFill/>
            </a:ln>
          </p:spPr>
        </p:pic>
        <p:pic>
          <p:nvPicPr>
            <p:cNvPr id="147" name="Shape 147"/>
            <p:cNvPicPr preferRelativeResize="0"/>
            <p:nvPr/>
          </p:nvPicPr>
          <p:blipFill rotWithShape="1">
            <a:blip r:embed="rId4">
              <a:alphaModFix/>
            </a:blip>
            <a:srcRect b="0" l="0" r="0" t="0"/>
            <a:stretch/>
          </p:blipFill>
          <p:spPr>
            <a:xfrm>
              <a:off x="3279435" y="3574975"/>
              <a:ext cx="1874920" cy="1270107"/>
            </a:xfrm>
            <a:prstGeom prst="rect">
              <a:avLst/>
            </a:prstGeom>
            <a:noFill/>
            <a:ln>
              <a:noFill/>
            </a:ln>
          </p:spPr>
        </p:pic>
        <p:pic>
          <p:nvPicPr>
            <p:cNvPr id="148" name="Shape 148"/>
            <p:cNvPicPr preferRelativeResize="0"/>
            <p:nvPr/>
          </p:nvPicPr>
          <p:blipFill rotWithShape="1">
            <a:blip r:embed="rId5">
              <a:alphaModFix/>
            </a:blip>
            <a:srcRect b="0" l="0" r="0" t="0"/>
            <a:stretch/>
          </p:blipFill>
          <p:spPr>
            <a:xfrm>
              <a:off x="5569861" y="3574975"/>
              <a:ext cx="3334203" cy="1290660"/>
            </a:xfrm>
            <a:prstGeom prst="rect">
              <a:avLst/>
            </a:prstGeom>
            <a:noFill/>
            <a:ln>
              <a:noFill/>
            </a:ln>
          </p:spPr>
        </p:pic>
        <p:sp>
          <p:nvSpPr>
            <p:cNvPr id="149" name="Shape 149"/>
            <p:cNvSpPr txBox="1"/>
            <p:nvPr/>
          </p:nvSpPr>
          <p:spPr>
            <a:xfrm>
              <a:off x="9664498" y="3981175"/>
              <a:ext cx="1260600" cy="461700"/>
            </a:xfrm>
            <a:prstGeom prst="rect">
              <a:avLst/>
            </a:prstGeom>
            <a:solidFill>
              <a:schemeClr val="lt1"/>
            </a:solidFill>
            <a:ln cap="flat" cmpd="sng" w="12700">
              <a:solidFill>
                <a:schemeClr val="dk1"/>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Arial"/>
                  <a:ea typeface="Arial"/>
                  <a:cs typeface="Arial"/>
                  <a:sym typeface="Arial"/>
                </a:rPr>
                <a:t>56Y2</a:t>
              </a:r>
            </a:p>
          </p:txBody>
        </p:sp>
        <p:cxnSp>
          <p:nvCxnSpPr>
            <p:cNvPr id="150" name="Shape 150"/>
            <p:cNvCxnSpPr/>
            <p:nvPr/>
          </p:nvCxnSpPr>
          <p:spPr>
            <a:xfrm>
              <a:off x="2834008" y="4220305"/>
              <a:ext cx="338570" cy="0"/>
            </a:xfrm>
            <a:prstGeom prst="straightConnector1">
              <a:avLst/>
            </a:prstGeom>
            <a:noFill/>
            <a:ln cap="flat" cmpd="sng" w="57150">
              <a:solidFill>
                <a:schemeClr val="dk1"/>
              </a:solidFill>
              <a:prstDash val="solid"/>
              <a:miter lim="800000"/>
              <a:headEnd len="med" w="med" type="none"/>
              <a:tailEnd len="lg" w="lg" type="triangle"/>
            </a:ln>
          </p:spPr>
        </p:cxnSp>
        <p:cxnSp>
          <p:nvCxnSpPr>
            <p:cNvPr id="151" name="Shape 151"/>
            <p:cNvCxnSpPr/>
            <p:nvPr/>
          </p:nvCxnSpPr>
          <p:spPr>
            <a:xfrm>
              <a:off x="5231291" y="4216088"/>
              <a:ext cx="338570" cy="0"/>
            </a:xfrm>
            <a:prstGeom prst="straightConnector1">
              <a:avLst/>
            </a:prstGeom>
            <a:noFill/>
            <a:ln cap="flat" cmpd="sng" w="57150">
              <a:solidFill>
                <a:schemeClr val="dk1"/>
              </a:solidFill>
              <a:prstDash val="solid"/>
              <a:miter lim="800000"/>
              <a:headEnd len="med" w="med" type="none"/>
              <a:tailEnd len="lg" w="lg" type="triangle"/>
            </a:ln>
          </p:spPr>
        </p:cxnSp>
        <p:cxnSp>
          <p:nvCxnSpPr>
            <p:cNvPr id="152" name="Shape 152"/>
            <p:cNvCxnSpPr/>
            <p:nvPr/>
          </p:nvCxnSpPr>
          <p:spPr>
            <a:xfrm>
              <a:off x="9077719" y="4216088"/>
              <a:ext cx="338570" cy="0"/>
            </a:xfrm>
            <a:prstGeom prst="straightConnector1">
              <a:avLst/>
            </a:prstGeom>
            <a:noFill/>
            <a:ln cap="flat" cmpd="sng" w="57150">
              <a:solidFill>
                <a:schemeClr val="dk1"/>
              </a:solidFill>
              <a:prstDash val="solid"/>
              <a:miter lim="800000"/>
              <a:headEnd len="med" w="med" type="none"/>
              <a:tailEnd len="lg" w="lg" type="triangle"/>
            </a:ln>
          </p:spPr>
        </p:cxnSp>
      </p:grpSp>
      <p:cxnSp>
        <p:nvCxnSpPr>
          <p:cNvPr id="153" name="Shape 153"/>
          <p:cNvCxnSpPr/>
          <p:nvPr/>
        </p:nvCxnSpPr>
        <p:spPr>
          <a:xfrm>
            <a:off x="9153965" y="3311977"/>
            <a:ext cx="373800" cy="0"/>
          </a:xfrm>
          <a:prstGeom prst="straightConnector1">
            <a:avLst/>
          </a:prstGeom>
          <a:noFill/>
          <a:ln cap="flat" cmpd="sng" w="57150">
            <a:solidFill>
              <a:schemeClr val="dk1"/>
            </a:solidFill>
            <a:prstDash val="solid"/>
            <a:miter lim="800000"/>
            <a:headEnd len="med" w="med" type="none"/>
            <a:tailEnd len="lg" w="lg" type="triangle"/>
          </a:ln>
        </p:spPr>
      </p:cxnSp>
      <p:sp>
        <p:nvSpPr>
          <p:cNvPr id="154" name="Shape 154"/>
          <p:cNvSpPr txBox="1"/>
          <p:nvPr/>
        </p:nvSpPr>
        <p:spPr>
          <a:xfrm>
            <a:off x="9153975" y="4625175"/>
            <a:ext cx="2199900" cy="692400"/>
          </a:xfrm>
          <a:prstGeom prst="rect">
            <a:avLst/>
          </a:prstGeom>
          <a:noFill/>
          <a:ln>
            <a:noFill/>
          </a:ln>
        </p:spPr>
        <p:txBody>
          <a:bodyPr anchorCtr="0" anchor="t" bIns="91425" lIns="91425" rIns="91425" wrap="square" tIns="91425">
            <a:noAutofit/>
          </a:bodyPr>
          <a:lstStyle/>
          <a:p>
            <a:pPr indent="0" lvl="0" marL="0">
              <a:spcBef>
                <a:spcPts val="0"/>
              </a:spcBef>
              <a:buNone/>
            </a:pPr>
            <a:r>
              <a:rPr lang="en-US" sz="1800"/>
              <a:t>Append to csv file</a:t>
            </a:r>
          </a:p>
        </p:txBody>
      </p:sp>
      <p:sp>
        <p:nvSpPr>
          <p:cNvPr id="155" name="Shape 155"/>
          <p:cNvSpPr/>
          <p:nvPr/>
        </p:nvSpPr>
        <p:spPr>
          <a:xfrm>
            <a:off x="9633100" y="2766150"/>
            <a:ext cx="909000" cy="1325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txBox="1"/>
          <p:nvPr/>
        </p:nvSpPr>
        <p:spPr>
          <a:xfrm>
            <a:off x="9757150" y="1942325"/>
            <a:ext cx="1187400" cy="18891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100">
                <a:solidFill>
                  <a:schemeClr val="dk1"/>
                </a:solidFill>
              </a:rPr>
              <a:t>56Y2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indent="0" lvl="0" marL="0">
              <a:spcBef>
                <a:spcPts val="0"/>
              </a:spcBef>
              <a:buNone/>
            </a:pPr>
            <a:r>
              <a:rPr lang="en-US"/>
              <a:t>Creating the dataset</a:t>
            </a:r>
          </a:p>
        </p:txBody>
      </p:sp>
      <p:sp>
        <p:nvSpPr>
          <p:cNvPr id="163" name="Shape 163"/>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spcAft>
                <a:spcPts val="0"/>
              </a:spcAft>
              <a:buSzPts val="2800"/>
              <a:buChar char="•"/>
            </a:pPr>
            <a:r>
              <a:rPr lang="en-US"/>
              <a:t>Considered CNN model</a:t>
            </a:r>
          </a:p>
          <a:p>
            <a:pPr indent="-406400" lvl="0" marL="457200" rtl="0">
              <a:spcBef>
                <a:spcPts val="0"/>
              </a:spcBef>
              <a:buSzPts val="2800"/>
              <a:buChar char="•"/>
            </a:pPr>
            <a:r>
              <a:rPr lang="en-US"/>
              <a:t>Require many, many samples</a:t>
            </a:r>
          </a:p>
          <a:p>
            <a:pPr indent="0" lvl="0" marL="0" rtl="0">
              <a:spcBef>
                <a:spcPts val="0"/>
              </a:spcBef>
              <a:buNone/>
            </a:pPr>
            <a:r>
              <a:rPr lang="en-US"/>
              <a:t>     for high accuracy</a:t>
            </a:r>
          </a:p>
          <a:p>
            <a:pPr indent="-406400" lvl="0" marL="457200" rtl="0">
              <a:spcBef>
                <a:spcPts val="0"/>
              </a:spcBef>
              <a:buSzPts val="2800"/>
              <a:buChar char="•"/>
            </a:pPr>
            <a:r>
              <a:rPr lang="en-US"/>
              <a:t>Can use data generator </a:t>
            </a:r>
          </a:p>
          <a:p>
            <a:pPr indent="0" lvl="0" marL="0" rtl="0">
              <a:spcBef>
                <a:spcPts val="0"/>
              </a:spcBef>
              <a:buNone/>
            </a:pPr>
            <a:r>
              <a:rPr lang="en-US"/>
              <a:t>     feature of Keras</a:t>
            </a:r>
          </a:p>
        </p:txBody>
      </p:sp>
      <p:pic>
        <p:nvPicPr>
          <p:cNvPr id="164" name="Shape 164"/>
          <p:cNvPicPr preferRelativeResize="0"/>
          <p:nvPr/>
        </p:nvPicPr>
        <p:blipFill>
          <a:blip r:embed="rId3">
            <a:alphaModFix/>
          </a:blip>
          <a:stretch>
            <a:fillRect/>
          </a:stretch>
        </p:blipFill>
        <p:spPr>
          <a:xfrm>
            <a:off x="6083119" y="2089638"/>
            <a:ext cx="5184675" cy="291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