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8" r:id="rId3"/>
    <p:sldId id="259" r:id="rId4"/>
    <p:sldId id="260" r:id="rId5"/>
    <p:sldId id="273"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2"/>
    <p:restoredTop sz="94643"/>
  </p:normalViewPr>
  <p:slideViewPr>
    <p:cSldViewPr snapToGrid="0" snapToObjects="1">
      <p:cViewPr varScale="1">
        <p:scale>
          <a:sx n="120" d="100"/>
          <a:sy n="120" d="100"/>
        </p:scale>
        <p:origin x="2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wrap="square" lIns="91425" tIns="91425" rIns="91425" bIns="91425" anchor="t" anchorCtr="0"/>
          <a:lstStyle>
            <a:lvl1pPr marL="0" marR="0" lvl="0" indent="0" algn="r" rtl="0">
              <a:spcBef>
                <a:spcPts val="0"/>
              </a:spcBef>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buSzPts val="1400"/>
              <a:buNone/>
              <a:defRPr sz="12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2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2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2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2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2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2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wrap="square" lIns="91425" tIns="91425" rIns="91425" bIns="91425" anchor="b" anchorCtr="0"/>
          <a:lstStyle>
            <a:lvl1pPr marL="0" marR="0" lvl="0" indent="0" algn="l" rtl="0">
              <a:spcBef>
                <a:spcPts val="0"/>
              </a:spcBef>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86" name="Shape 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68" name="Shape 168"/>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76" name="Shape 17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86" name="Shape 186"/>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94" name="Shape 194"/>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02" name="Shape 202"/>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09" name="Shape 2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20" name="Shape 220"/>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226" name="Shape 2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400" cy="360045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Arial"/>
              <a:ea typeface="Arial"/>
              <a:cs typeface="Arial"/>
              <a:sym typeface="Arial"/>
            </a:endParaRPr>
          </a:p>
        </p:txBody>
      </p:sp>
      <p:sp>
        <p:nvSpPr>
          <p:cNvPr id="101" name="Shape 101"/>
          <p:cNvSpPr txBox="1">
            <a:spLocks noGrp="1"/>
          </p:cNvSpPr>
          <p:nvPr>
            <p:ph type="sldNum" idx="12"/>
          </p:nvPr>
        </p:nvSpPr>
        <p:spPr>
          <a:xfrm>
            <a:off x="3884613" y="8685213"/>
            <a:ext cx="2971800" cy="458787"/>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Arial"/>
                <a:ea typeface="Arial"/>
                <a:cs typeface="Arial"/>
                <a:sym typeface="Arial"/>
              </a:rPr>
              <a:t>2</a:t>
            </a:fld>
            <a:endParaRPr lang="en-US" sz="12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12" name="Shape 1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18" name="Shape 1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25" name="Shape 1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6800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25" name="Shape 1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32" name="Shape 1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685800" y="4400550"/>
            <a:ext cx="5486400" cy="360045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38" name="Shape 13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400550"/>
            <a:ext cx="5486400" cy="3600600"/>
          </a:xfrm>
          <a:prstGeom prst="rect">
            <a:avLst/>
          </a:prstGeom>
        </p:spPr>
        <p:txBody>
          <a:bodyPr wrap="square" lIns="91425" tIns="91425" rIns="91425" bIns="91425" anchor="t" anchorCtr="0">
            <a:noAutofit/>
          </a:bodyPr>
          <a:lstStyle/>
          <a:p>
            <a:pPr marL="0" lvl="0" indent="0">
              <a:spcBef>
                <a:spcPts val="0"/>
              </a:spcBef>
              <a:buNone/>
            </a:pPr>
            <a:endParaRPr/>
          </a:p>
        </p:txBody>
      </p:sp>
      <p:sp>
        <p:nvSpPr>
          <p:cNvPr id="160" name="Shape 160"/>
          <p:cNvSpPr txBox="1">
            <a:spLocks noGrp="1"/>
          </p:cNvSpPr>
          <p:nvPr>
            <p:ph type="sldNum" idx="12"/>
          </p:nvPr>
        </p:nvSpPr>
        <p:spPr>
          <a:xfrm>
            <a:off x="3884613" y="8685213"/>
            <a:ext cx="2971800" cy="458700"/>
          </a:xfrm>
          <a:prstGeom prst="rect">
            <a:avLst/>
          </a:prstGeom>
        </p:spPr>
        <p:txBody>
          <a:bodyPr wrap="square" lIns="91425" tIns="45700" rIns="91425" bIns="45700" anchor="b" anchorCtr="0">
            <a:noAutofit/>
          </a:bodyPr>
          <a:lstStyle/>
          <a:p>
            <a:pPr marL="0" lvl="0" indent="0">
              <a:spcBef>
                <a:spcPts val="0"/>
              </a:spcBef>
              <a:buClr>
                <a:srgbClr val="000000"/>
              </a:buClr>
              <a:buFont typeface="Arial"/>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3"/>
            <a:ext cx="9144000" cy="2387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buClr>
                <a:schemeClr val="dk1"/>
              </a:buClr>
              <a:buSzPts val="6000"/>
              <a:buFont typeface="Arial"/>
              <a:buNone/>
              <a:defRPr sz="6000" b="0"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7" name="Shape 17"/>
          <p:cNvSpPr txBox="1">
            <a:spLocks noGrp="1"/>
          </p:cNvSpPr>
          <p:nvPr>
            <p:ph type="subTitle" idx="1"/>
          </p:nvPr>
        </p:nvSpPr>
        <p:spPr>
          <a:xfrm>
            <a:off x="1524000" y="3602038"/>
            <a:ext cx="9144000" cy="1655762"/>
          </a:xfrm>
          <a:prstGeom prst="rect">
            <a:avLst/>
          </a:prstGeom>
          <a:noFill/>
          <a:ln>
            <a:noFill/>
          </a:ln>
        </p:spPr>
        <p:txBody>
          <a:bodyPr wrap="square" lIns="91425" tIns="91425" rIns="91425" bIns="91425" anchor="t" anchorCtr="0"/>
          <a:lstStyle>
            <a:lvl1pPr marL="0" marR="0" lvl="0" indent="0" algn="ctr" rtl="0">
              <a:lnSpc>
                <a:spcPct val="90000"/>
              </a:lnSpc>
              <a:spcBef>
                <a:spcPts val="1000"/>
              </a:spcBef>
              <a:buClr>
                <a:schemeClr val="dk1"/>
              </a:buClr>
              <a:buSzPts val="2400"/>
              <a:buFont typeface="Arial"/>
              <a:buNone/>
              <a:defRPr sz="2400" b="0" i="0" u="none" strike="noStrike" cap="none">
                <a:solidFill>
                  <a:schemeClr val="dk1"/>
                </a:solidFill>
                <a:latin typeface="Arial"/>
                <a:ea typeface="Arial"/>
                <a:cs typeface="Arial"/>
                <a:sym typeface="Arial"/>
              </a:defRPr>
            </a:lvl1pPr>
            <a:lvl2pPr marL="457200" marR="0" lvl="1" indent="0" algn="ctr" rtl="0">
              <a:lnSpc>
                <a:spcPct val="90000"/>
              </a:lnSpc>
              <a:spcBef>
                <a:spcPts val="500"/>
              </a:spcBef>
              <a:buClr>
                <a:schemeClr val="dk1"/>
              </a:buClr>
              <a:buSzPts val="2000"/>
              <a:buFont typeface="Arial"/>
              <a:buNone/>
              <a:defRPr sz="2000" b="0" i="0" u="none" strike="noStrike" cap="none">
                <a:solidFill>
                  <a:schemeClr val="dk1"/>
                </a:solidFill>
                <a:latin typeface="Arial"/>
                <a:ea typeface="Arial"/>
                <a:cs typeface="Arial"/>
                <a:sym typeface="Arial"/>
              </a:defRPr>
            </a:lvl2pPr>
            <a:lvl3pPr marL="914400" marR="0" lvl="2" indent="0" algn="ctr" rtl="0">
              <a:lnSpc>
                <a:spcPct val="90000"/>
              </a:lnSpc>
              <a:spcBef>
                <a:spcPts val="500"/>
              </a:spcBef>
              <a:buClr>
                <a:schemeClr val="dk1"/>
              </a:buClr>
              <a:buSzPts val="1800"/>
              <a:buFont typeface="Arial"/>
              <a:buNone/>
              <a:defRPr sz="1800" b="0" i="0" u="none" strike="noStrike" cap="none">
                <a:solidFill>
                  <a:schemeClr val="dk1"/>
                </a:solidFill>
                <a:latin typeface="Arial"/>
                <a:ea typeface="Arial"/>
                <a:cs typeface="Arial"/>
                <a:sym typeface="Arial"/>
              </a:defRPr>
            </a:lvl3pPr>
            <a:lvl4pPr marL="1371600" marR="0" lvl="3" indent="0" algn="ctr"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500"/>
              </a:spcBef>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20" name="Shape 20"/>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Arial"/>
                <a:ea typeface="Arial"/>
                <a:cs typeface="Arial"/>
                <a:sym typeface="Arial"/>
              </a:rPr>
              <a:t>‹#›</a:t>
            </a:fld>
            <a:endParaRPr lang="en-US" sz="12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标题和竖排文本">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Arial"/>
              <a:buNone/>
              <a:defRPr sz="4400" b="0"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4" name="Shape 74"/>
          <p:cNvSpPr txBox="1">
            <a:spLocks noGrp="1"/>
          </p:cNvSpPr>
          <p:nvPr>
            <p:ph type="body" idx="1"/>
          </p:nvPr>
        </p:nvSpPr>
        <p:spPr>
          <a:xfrm rot="5400000">
            <a:off x="3920331" y="-1256506"/>
            <a:ext cx="4351338" cy="105156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Arial"/>
                <a:ea typeface="Arial"/>
                <a:cs typeface="Arial"/>
                <a:sym typeface="Arial"/>
              </a:rPr>
              <a:t>‹#›</a:t>
            </a:fld>
            <a:endParaRPr lang="en-US" sz="1200">
              <a:solidFill>
                <a:srgbClr val="888888"/>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竖排标题和文本">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133431" y="1956594"/>
            <a:ext cx="5811838" cy="2628900"/>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Arial"/>
              <a:buNone/>
              <a:defRPr sz="4400" b="0"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80" name="Shape 80"/>
          <p:cNvSpPr txBox="1">
            <a:spLocks noGrp="1"/>
          </p:cNvSpPr>
          <p:nvPr>
            <p:ph type="body" idx="1"/>
          </p:nvPr>
        </p:nvSpPr>
        <p:spPr>
          <a:xfrm rot="5400000">
            <a:off x="1799431" y="-596106"/>
            <a:ext cx="5811838" cy="7734300"/>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Arial"/>
                <a:ea typeface="Arial"/>
                <a:cs typeface="Arial"/>
                <a:sym typeface="Arial"/>
              </a:rPr>
              <a:t>‹#›</a:t>
            </a:fld>
            <a:endParaRPr lang="en-US" sz="1200">
              <a:solidFill>
                <a:srgbClr val="888888"/>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Arial"/>
              <a:buNone/>
              <a:defRPr sz="4400" b="0"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3" name="Shape 23"/>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Arial"/>
                <a:ea typeface="Arial"/>
                <a:cs typeface="Arial"/>
                <a:sym typeface="Arial"/>
              </a:rPr>
              <a:t>‹#›</a:t>
            </a:fld>
            <a:endParaRPr lang="en-US" sz="1200" b="0" i="0" u="none" strike="noStrike" cap="none">
              <a:solidFill>
                <a:srgbClr val="888888"/>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31850" y="1709738"/>
            <a:ext cx="10515600" cy="2852737"/>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6000"/>
              <a:buFont typeface="Arial"/>
              <a:buNone/>
              <a:defRPr sz="6000" b="0"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9" name="Shape 29"/>
          <p:cNvSpPr txBox="1">
            <a:spLocks noGrp="1"/>
          </p:cNvSpPr>
          <p:nvPr>
            <p:ph type="body" idx="1"/>
          </p:nvPr>
        </p:nvSpPr>
        <p:spPr>
          <a:xfrm>
            <a:off x="831850" y="4589463"/>
            <a:ext cx="10515600" cy="1500187"/>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rgbClr val="888888"/>
              </a:buClr>
              <a:buSzPts val="2400"/>
              <a:buFont typeface="Arial"/>
              <a:buNone/>
              <a:defRPr sz="2400" b="0" i="0" u="none" strike="noStrike" cap="none">
                <a:solidFill>
                  <a:srgbClr val="888888"/>
                </a:solidFill>
                <a:latin typeface="Arial"/>
                <a:ea typeface="Arial"/>
                <a:cs typeface="Arial"/>
                <a:sym typeface="Arial"/>
              </a:defRPr>
            </a:lvl1pPr>
            <a:lvl2pPr marL="457200" marR="0" lvl="1" indent="0" algn="l" rtl="0">
              <a:lnSpc>
                <a:spcPct val="90000"/>
              </a:lnSpc>
              <a:spcBef>
                <a:spcPts val="500"/>
              </a:spcBef>
              <a:buClr>
                <a:srgbClr val="888888"/>
              </a:buClr>
              <a:buSzPts val="2000"/>
              <a:buFont typeface="Arial"/>
              <a:buNone/>
              <a:defRPr sz="2000" b="0" i="0" u="none" strike="noStrike" cap="none">
                <a:solidFill>
                  <a:srgbClr val="888888"/>
                </a:solidFill>
                <a:latin typeface="Arial"/>
                <a:ea typeface="Arial"/>
                <a:cs typeface="Arial"/>
                <a:sym typeface="Arial"/>
              </a:defRPr>
            </a:lvl2pPr>
            <a:lvl3pPr marL="914400" marR="0" lvl="2" indent="0" algn="l" rtl="0">
              <a:lnSpc>
                <a:spcPct val="90000"/>
              </a:lnSpc>
              <a:spcBef>
                <a:spcPts val="500"/>
              </a:spcBef>
              <a:buClr>
                <a:srgbClr val="888888"/>
              </a:buClr>
              <a:buSzPts val="1800"/>
              <a:buFont typeface="Arial"/>
              <a:buNone/>
              <a:defRPr sz="1800" b="0" i="0" u="none" strike="noStrike" cap="none">
                <a:solidFill>
                  <a:srgbClr val="888888"/>
                </a:solidFill>
                <a:latin typeface="Arial"/>
                <a:ea typeface="Arial"/>
                <a:cs typeface="Arial"/>
                <a:sym typeface="Arial"/>
              </a:defRPr>
            </a:lvl3pPr>
            <a:lvl4pPr marL="1371600" marR="0" lvl="3" indent="0" algn="l" rtl="0">
              <a:lnSpc>
                <a:spcPct val="90000"/>
              </a:lnSpc>
              <a:spcBef>
                <a:spcPts val="500"/>
              </a:spcBef>
              <a:buClr>
                <a:srgbClr val="888888"/>
              </a:buClr>
              <a:buSzPts val="1600"/>
              <a:buFont typeface="Arial"/>
              <a:buNone/>
              <a:defRPr sz="1600" b="0" i="0" u="none" strike="noStrike" cap="none">
                <a:solidFill>
                  <a:srgbClr val="888888"/>
                </a:solidFill>
                <a:latin typeface="Arial"/>
                <a:ea typeface="Arial"/>
                <a:cs typeface="Arial"/>
                <a:sym typeface="Arial"/>
              </a:defRPr>
            </a:lvl4pPr>
            <a:lvl5pPr marL="1828800" marR="0" lvl="4" indent="0" algn="l" rtl="0">
              <a:lnSpc>
                <a:spcPct val="90000"/>
              </a:lnSpc>
              <a:spcBef>
                <a:spcPts val="500"/>
              </a:spcBef>
              <a:buClr>
                <a:srgbClr val="888888"/>
              </a:buClr>
              <a:buSzPts val="1600"/>
              <a:buFont typeface="Arial"/>
              <a:buNone/>
              <a:defRPr sz="1600" b="0" i="0" u="none" strike="noStrike" cap="none">
                <a:solidFill>
                  <a:srgbClr val="888888"/>
                </a:solidFill>
                <a:latin typeface="Arial"/>
                <a:ea typeface="Arial"/>
                <a:cs typeface="Arial"/>
                <a:sym typeface="Arial"/>
              </a:defRPr>
            </a:lvl5pPr>
            <a:lvl6pPr marL="2286000" marR="0" lvl="5" indent="0" algn="l" rtl="0">
              <a:lnSpc>
                <a:spcPct val="90000"/>
              </a:lnSpc>
              <a:spcBef>
                <a:spcPts val="500"/>
              </a:spcBef>
              <a:buClr>
                <a:srgbClr val="888888"/>
              </a:buClr>
              <a:buSzPts val="1600"/>
              <a:buFont typeface="Arial"/>
              <a:buNone/>
              <a:defRPr sz="1600" b="0" i="0" u="none" strike="noStrike" cap="none">
                <a:solidFill>
                  <a:srgbClr val="888888"/>
                </a:solidFill>
                <a:latin typeface="Arial"/>
                <a:ea typeface="Arial"/>
                <a:cs typeface="Arial"/>
                <a:sym typeface="Arial"/>
              </a:defRPr>
            </a:lvl6pPr>
            <a:lvl7pPr marL="2743200" marR="0" lvl="6" indent="0" algn="l" rtl="0">
              <a:lnSpc>
                <a:spcPct val="90000"/>
              </a:lnSpc>
              <a:spcBef>
                <a:spcPts val="500"/>
              </a:spcBef>
              <a:buClr>
                <a:srgbClr val="888888"/>
              </a:buClr>
              <a:buSzPts val="1600"/>
              <a:buFont typeface="Arial"/>
              <a:buNone/>
              <a:defRPr sz="1600" b="0" i="0" u="none" strike="noStrike" cap="none">
                <a:solidFill>
                  <a:srgbClr val="888888"/>
                </a:solidFill>
                <a:latin typeface="Arial"/>
                <a:ea typeface="Arial"/>
                <a:cs typeface="Arial"/>
                <a:sym typeface="Arial"/>
              </a:defRPr>
            </a:lvl7pPr>
            <a:lvl8pPr marL="3200400" marR="0" lvl="7" indent="0" algn="l" rtl="0">
              <a:lnSpc>
                <a:spcPct val="90000"/>
              </a:lnSpc>
              <a:spcBef>
                <a:spcPts val="500"/>
              </a:spcBef>
              <a:buClr>
                <a:srgbClr val="888888"/>
              </a:buClr>
              <a:buSzPts val="1600"/>
              <a:buFont typeface="Arial"/>
              <a:buNone/>
              <a:defRPr sz="1600" b="0" i="0" u="none" strike="noStrike" cap="none">
                <a:solidFill>
                  <a:srgbClr val="888888"/>
                </a:solidFill>
                <a:latin typeface="Arial"/>
                <a:ea typeface="Arial"/>
                <a:cs typeface="Arial"/>
                <a:sym typeface="Arial"/>
              </a:defRPr>
            </a:lvl8pPr>
            <a:lvl9pPr marL="3657600" marR="0" lvl="8" indent="0" algn="l" rtl="0">
              <a:lnSpc>
                <a:spcPct val="90000"/>
              </a:lnSpc>
              <a:spcBef>
                <a:spcPts val="500"/>
              </a:spcBef>
              <a:buClr>
                <a:srgbClr val="888888"/>
              </a:buClr>
              <a:buSzPts val="1600"/>
              <a:buFont typeface="Arial"/>
              <a:buNone/>
              <a:defRPr sz="1600" b="0" i="0" u="none" strike="noStrike" cap="none">
                <a:solidFill>
                  <a:srgbClr val="888888"/>
                </a:solidFill>
                <a:latin typeface="Arial"/>
                <a:ea typeface="Arial"/>
                <a:cs typeface="Arial"/>
                <a:sym typeface="Arial"/>
              </a:defRPr>
            </a:lvl9pPr>
          </a:lstStyle>
          <a:p>
            <a:endParaRPr/>
          </a:p>
        </p:txBody>
      </p:sp>
      <p:sp>
        <p:nvSpPr>
          <p:cNvPr id="30" name="Shape 30"/>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Arial"/>
                <a:ea typeface="Arial"/>
                <a:cs typeface="Arial"/>
                <a:sym typeface="Arial"/>
              </a:rPr>
              <a:t>‹#›</a:t>
            </a:fld>
            <a:endParaRPr lang="en-US" sz="1200">
              <a:solidFill>
                <a:srgbClr val="888888"/>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项内容">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Arial"/>
              <a:buNone/>
              <a:defRPr sz="4400" b="0"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5" name="Shape 35"/>
          <p:cNvSpPr txBox="1">
            <a:spLocks noGrp="1"/>
          </p:cNvSpPr>
          <p:nvPr>
            <p:ph type="body" idx="1"/>
          </p:nvPr>
        </p:nvSpPr>
        <p:spPr>
          <a:xfrm>
            <a:off x="838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body" idx="2"/>
          </p:nvPr>
        </p:nvSpPr>
        <p:spPr>
          <a:xfrm>
            <a:off x="6172200" y="1825625"/>
            <a:ext cx="5181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Arial"/>
                <a:ea typeface="Arial"/>
                <a:cs typeface="Arial"/>
                <a:sym typeface="Arial"/>
              </a:rPr>
              <a:t>‹#›</a:t>
            </a:fld>
            <a:endParaRPr lang="en-US" sz="1200">
              <a:solidFill>
                <a:srgbClr val="888888"/>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839788"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Arial"/>
              <a:buNone/>
              <a:defRPr sz="4400" b="0"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2" name="Shape 42"/>
          <p:cNvSpPr txBox="1">
            <a:spLocks noGrp="1"/>
          </p:cNvSpPr>
          <p:nvPr>
            <p:ph type="body" idx="1"/>
          </p:nvPr>
        </p:nvSpPr>
        <p:spPr>
          <a:xfrm>
            <a:off x="839788" y="1681163"/>
            <a:ext cx="5157787"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ts val="2400"/>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90000"/>
              </a:lnSpc>
              <a:spcBef>
                <a:spcPts val="500"/>
              </a:spcBef>
              <a:buClr>
                <a:schemeClr val="dk1"/>
              </a:buClr>
              <a:buSzPts val="2000"/>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90000"/>
              </a:lnSpc>
              <a:spcBef>
                <a:spcPts val="500"/>
              </a:spcBef>
              <a:buClr>
                <a:schemeClr val="dk1"/>
              </a:buClr>
              <a:buSzPts val="1800"/>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body" idx="2"/>
          </p:nvPr>
        </p:nvSpPr>
        <p:spPr>
          <a:xfrm>
            <a:off x="839788" y="2505075"/>
            <a:ext cx="5157787"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body" idx="3"/>
          </p:nvPr>
        </p:nvSpPr>
        <p:spPr>
          <a:xfrm>
            <a:off x="6172200" y="1681163"/>
            <a:ext cx="5183188" cy="823912"/>
          </a:xfrm>
          <a:prstGeom prst="rect">
            <a:avLst/>
          </a:prstGeom>
          <a:noFill/>
          <a:ln>
            <a:noFill/>
          </a:ln>
        </p:spPr>
        <p:txBody>
          <a:bodyPr wrap="square" lIns="91425" tIns="91425" rIns="91425" bIns="91425" anchor="b" anchorCtr="0"/>
          <a:lstStyle>
            <a:lvl1pPr marL="0" marR="0" lvl="0" indent="0" algn="l" rtl="0">
              <a:lnSpc>
                <a:spcPct val="90000"/>
              </a:lnSpc>
              <a:spcBef>
                <a:spcPts val="1000"/>
              </a:spcBef>
              <a:buClr>
                <a:schemeClr val="dk1"/>
              </a:buClr>
              <a:buSzPts val="2400"/>
              <a:buFont typeface="Arial"/>
              <a:buNone/>
              <a:defRPr sz="2400" b="1" i="0" u="none" strike="noStrike" cap="none">
                <a:solidFill>
                  <a:schemeClr val="dk1"/>
                </a:solidFill>
                <a:latin typeface="Arial"/>
                <a:ea typeface="Arial"/>
                <a:cs typeface="Arial"/>
                <a:sym typeface="Arial"/>
              </a:defRPr>
            </a:lvl1pPr>
            <a:lvl2pPr marL="457200" marR="0" lvl="1" indent="0" algn="l" rtl="0">
              <a:lnSpc>
                <a:spcPct val="90000"/>
              </a:lnSpc>
              <a:spcBef>
                <a:spcPts val="500"/>
              </a:spcBef>
              <a:buClr>
                <a:schemeClr val="dk1"/>
              </a:buClr>
              <a:buSzPts val="2000"/>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90000"/>
              </a:lnSpc>
              <a:spcBef>
                <a:spcPts val="500"/>
              </a:spcBef>
              <a:buClr>
                <a:schemeClr val="dk1"/>
              </a:buClr>
              <a:buSzPts val="1800"/>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body" idx="4"/>
          </p:nvPr>
        </p:nvSpPr>
        <p:spPr>
          <a:xfrm>
            <a:off x="6172200" y="2505075"/>
            <a:ext cx="5183188" cy="368458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Arial"/>
                <a:ea typeface="Arial"/>
                <a:cs typeface="Arial"/>
                <a:sym typeface="Arial"/>
              </a:rPr>
              <a:t>‹#›</a:t>
            </a:fld>
            <a:endParaRPr lang="en-US" sz="1200">
              <a:solidFill>
                <a:srgbClr val="888888"/>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Arial"/>
              <a:buNone/>
              <a:defRPr sz="4400" b="0"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1" name="Shape 51"/>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Arial"/>
                <a:ea typeface="Arial"/>
                <a:cs typeface="Arial"/>
                <a:sym typeface="Arial"/>
              </a:rPr>
              <a:t>‹#›</a:t>
            </a:fld>
            <a:endParaRPr lang="en-US" sz="1200">
              <a:solidFill>
                <a:srgbClr val="888888"/>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Arial"/>
                <a:ea typeface="Arial"/>
                <a:cs typeface="Arial"/>
                <a:sym typeface="Arial"/>
              </a:rPr>
              <a:t>‹#›</a:t>
            </a:fld>
            <a:endParaRPr lang="en-US" sz="1200">
              <a:solidFill>
                <a:srgbClr val="888888"/>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3200"/>
              <a:buFont typeface="Arial"/>
              <a:buNone/>
              <a:defRPr sz="3200" b="0"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0" name="Shape 60"/>
          <p:cNvSpPr txBox="1">
            <a:spLocks noGrp="1"/>
          </p:cNvSpPr>
          <p:nvPr>
            <p:ph type="body" idx="1"/>
          </p:nvPr>
        </p:nvSpPr>
        <p:spPr>
          <a:xfrm>
            <a:off x="5183188" y="987425"/>
            <a:ext cx="6172200" cy="4873625"/>
          </a:xfrm>
          <a:prstGeom prst="rect">
            <a:avLst/>
          </a:prstGeom>
          <a:noFill/>
          <a:ln>
            <a:noFill/>
          </a:ln>
        </p:spPr>
        <p:txBody>
          <a:bodyPr wrap="square" lIns="91425" tIns="91425" rIns="91425" bIns="91425" anchor="t" anchorCtr="0"/>
          <a:lstStyle>
            <a:lvl1pPr marL="228600" marR="0" lvl="0" indent="-25400" algn="l" rtl="0">
              <a:lnSpc>
                <a:spcPct val="90000"/>
              </a:lnSpc>
              <a:spcBef>
                <a:spcPts val="1000"/>
              </a:spcBef>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685800" marR="0" lvl="1" indent="-50800" algn="l" rtl="0">
              <a:lnSpc>
                <a:spcPct val="90000"/>
              </a:lnSpc>
              <a:spcBef>
                <a:spcPts val="500"/>
              </a:spcBef>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143000" marR="0" lvl="2" indent="-76200" algn="l" rtl="0">
              <a:lnSpc>
                <a:spcPct val="90000"/>
              </a:lnSpc>
              <a:spcBef>
                <a:spcPts val="500"/>
              </a:spcBef>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600200" marR="0" lvl="3"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057400" marR="0" lvl="4"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1" name="Shape 61"/>
          <p:cNvSpPr txBox="1">
            <a:spLocks noGrp="1"/>
          </p:cNvSpPr>
          <p:nvPr>
            <p:ph type="body" idx="2"/>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1600"/>
              <a:buFont typeface="Arial"/>
              <a:buNone/>
              <a:defRPr sz="1600" b="0" i="0" u="none" strike="noStrike" cap="none">
                <a:solidFill>
                  <a:schemeClr val="dk1"/>
                </a:solidFill>
                <a:latin typeface="Arial"/>
                <a:ea typeface="Arial"/>
                <a:cs typeface="Arial"/>
                <a:sym typeface="Arial"/>
              </a:defRPr>
            </a:lvl1pPr>
            <a:lvl2pPr marL="457200" marR="0" lvl="1" indent="0" algn="l" rtl="0">
              <a:lnSpc>
                <a:spcPct val="90000"/>
              </a:lnSpc>
              <a:spcBef>
                <a:spcPts val="500"/>
              </a:spcBef>
              <a:buClr>
                <a:schemeClr val="dk1"/>
              </a:buClr>
              <a:buSzPts val="1400"/>
              <a:buFont typeface="Arial"/>
              <a:buNone/>
              <a:defRPr sz="1400" b="0" i="0" u="none" strike="noStrike" cap="none">
                <a:solidFill>
                  <a:schemeClr val="dk1"/>
                </a:solidFill>
                <a:latin typeface="Arial"/>
                <a:ea typeface="Arial"/>
                <a:cs typeface="Arial"/>
                <a:sym typeface="Arial"/>
              </a:defRPr>
            </a:lvl2pPr>
            <a:lvl3pPr marL="914400" marR="0" lvl="2" indent="0" algn="l" rtl="0">
              <a:lnSpc>
                <a:spcPct val="90000"/>
              </a:lnSpc>
              <a:spcBef>
                <a:spcPts val="500"/>
              </a:spcBef>
              <a:buClr>
                <a:schemeClr val="dk1"/>
              </a:buClr>
              <a:buSzPts val="1200"/>
              <a:buFont typeface="Arial"/>
              <a:buNone/>
              <a:defRPr sz="1200" b="0" i="0" u="none" strike="noStrike" cap="none">
                <a:solidFill>
                  <a:schemeClr val="dk1"/>
                </a:solidFill>
                <a:latin typeface="Arial"/>
                <a:ea typeface="Arial"/>
                <a:cs typeface="Arial"/>
                <a:sym typeface="Arial"/>
              </a:defRPr>
            </a:lvl3pPr>
            <a:lvl4pPr marL="1371600" marR="0" lvl="3"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4pPr>
            <a:lvl5pPr marL="1828800" marR="0" lvl="4"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Arial"/>
                <a:ea typeface="Arial"/>
                <a:cs typeface="Arial"/>
                <a:sym typeface="Arial"/>
              </a:rPr>
              <a:t>‹#›</a:t>
            </a:fld>
            <a:endParaRPr lang="en-US" sz="1200">
              <a:solidFill>
                <a:srgbClr val="888888"/>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8" y="457200"/>
            <a:ext cx="3932237"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ts val="3200"/>
              <a:buFont typeface="Arial"/>
              <a:buNone/>
              <a:defRPr sz="3200" b="0"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7" name="Shape 67"/>
          <p:cNvSpPr>
            <a:spLocks noGrp="1"/>
          </p:cNvSpPr>
          <p:nvPr>
            <p:ph type="pic" idx="2"/>
          </p:nvPr>
        </p:nvSpPr>
        <p:spPr>
          <a:xfrm>
            <a:off x="5183188" y="987425"/>
            <a:ext cx="6172200" cy="4873625"/>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3200"/>
              <a:buFont typeface="Arial"/>
              <a:buNone/>
              <a:defRPr sz="3200" b="0" i="0" u="none" strike="noStrike" cap="none">
                <a:solidFill>
                  <a:schemeClr val="dk1"/>
                </a:solidFill>
                <a:latin typeface="Arial"/>
                <a:ea typeface="Arial"/>
                <a:cs typeface="Arial"/>
                <a:sym typeface="Arial"/>
              </a:defRPr>
            </a:lvl1pPr>
            <a:lvl2pPr marL="457200" marR="0" lvl="1" indent="0" algn="l" rtl="0">
              <a:lnSpc>
                <a:spcPct val="90000"/>
              </a:lnSpc>
              <a:spcBef>
                <a:spcPts val="500"/>
              </a:spcBef>
              <a:buClr>
                <a:schemeClr val="dk1"/>
              </a:buClr>
              <a:buSzPts val="2800"/>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90000"/>
              </a:lnSpc>
              <a:spcBef>
                <a:spcPts val="500"/>
              </a:spcBef>
              <a:buClr>
                <a:schemeClr val="dk1"/>
              </a:buClr>
              <a:buSzPts val="2400"/>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90000"/>
              </a:lnSpc>
              <a:spcBef>
                <a:spcPts val="500"/>
              </a:spcBef>
              <a:buClr>
                <a:schemeClr val="dk1"/>
              </a:buClr>
              <a:buSzPts val="2000"/>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90000"/>
              </a:lnSpc>
              <a:spcBef>
                <a:spcPts val="500"/>
              </a:spcBef>
              <a:buClr>
                <a:schemeClr val="dk1"/>
              </a:buClr>
              <a:buSzPts val="2000"/>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SzPts val="2000"/>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2000"/>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2000"/>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body" idx="1"/>
          </p:nvPr>
        </p:nvSpPr>
        <p:spPr>
          <a:xfrm>
            <a:off x="839788" y="2057400"/>
            <a:ext cx="3932237" cy="3811588"/>
          </a:xfrm>
          <a:prstGeom prst="rect">
            <a:avLst/>
          </a:prstGeom>
          <a:noFill/>
          <a:ln>
            <a:noFill/>
          </a:ln>
        </p:spPr>
        <p:txBody>
          <a:bodyPr wrap="square" lIns="91425" tIns="91425" rIns="91425" bIns="91425" anchor="t" anchorCtr="0"/>
          <a:lstStyle>
            <a:lvl1pPr marL="0" marR="0" lvl="0" indent="0" algn="l" rtl="0">
              <a:lnSpc>
                <a:spcPct val="90000"/>
              </a:lnSpc>
              <a:spcBef>
                <a:spcPts val="1000"/>
              </a:spcBef>
              <a:buClr>
                <a:schemeClr val="dk1"/>
              </a:buClr>
              <a:buSzPts val="1600"/>
              <a:buFont typeface="Arial"/>
              <a:buNone/>
              <a:defRPr sz="1600" b="0" i="0" u="none" strike="noStrike" cap="none">
                <a:solidFill>
                  <a:schemeClr val="dk1"/>
                </a:solidFill>
                <a:latin typeface="Arial"/>
                <a:ea typeface="Arial"/>
                <a:cs typeface="Arial"/>
                <a:sym typeface="Arial"/>
              </a:defRPr>
            </a:lvl1pPr>
            <a:lvl2pPr marL="457200" marR="0" lvl="1" indent="0" algn="l" rtl="0">
              <a:lnSpc>
                <a:spcPct val="90000"/>
              </a:lnSpc>
              <a:spcBef>
                <a:spcPts val="500"/>
              </a:spcBef>
              <a:buClr>
                <a:schemeClr val="dk1"/>
              </a:buClr>
              <a:buSzPts val="1400"/>
              <a:buFont typeface="Arial"/>
              <a:buNone/>
              <a:defRPr sz="1400" b="0" i="0" u="none" strike="noStrike" cap="none">
                <a:solidFill>
                  <a:schemeClr val="dk1"/>
                </a:solidFill>
                <a:latin typeface="Arial"/>
                <a:ea typeface="Arial"/>
                <a:cs typeface="Arial"/>
                <a:sym typeface="Arial"/>
              </a:defRPr>
            </a:lvl2pPr>
            <a:lvl3pPr marL="914400" marR="0" lvl="2" indent="0" algn="l" rtl="0">
              <a:lnSpc>
                <a:spcPct val="90000"/>
              </a:lnSpc>
              <a:spcBef>
                <a:spcPts val="500"/>
              </a:spcBef>
              <a:buClr>
                <a:schemeClr val="dk1"/>
              </a:buClr>
              <a:buSzPts val="1200"/>
              <a:buFont typeface="Arial"/>
              <a:buNone/>
              <a:defRPr sz="1200" b="0" i="0" u="none" strike="noStrike" cap="none">
                <a:solidFill>
                  <a:schemeClr val="dk1"/>
                </a:solidFill>
                <a:latin typeface="Arial"/>
                <a:ea typeface="Arial"/>
                <a:cs typeface="Arial"/>
                <a:sym typeface="Arial"/>
              </a:defRPr>
            </a:lvl3pPr>
            <a:lvl4pPr marL="1371600" marR="0" lvl="3"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4pPr>
            <a:lvl5pPr marL="1828800" marR="0" lvl="4"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5pPr>
            <a:lvl6pPr marL="2286000" marR="0" lvl="5"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500"/>
              </a:spcBef>
              <a:buClr>
                <a:schemeClr val="dk1"/>
              </a:buClr>
              <a:buSzPts val="1000"/>
              <a:buFont typeface="Arial"/>
              <a:buNone/>
              <a:defRPr sz="10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a:solidFill>
                  <a:srgbClr val="888888"/>
                </a:solidFill>
                <a:latin typeface="Arial"/>
                <a:ea typeface="Arial"/>
                <a:cs typeface="Arial"/>
                <a:sym typeface="Arial"/>
              </a:rPr>
              <a:t>‹#›</a:t>
            </a:fld>
            <a:endParaRPr lang="en-US" sz="1200">
              <a:solidFill>
                <a:srgbClr val="888888"/>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6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ts val="4400"/>
              <a:buFont typeface="Arial"/>
              <a:buNone/>
              <a:defRPr sz="4400" b="0" i="0" u="none" strike="noStrike" cap="none">
                <a:solidFill>
                  <a:schemeClr val="dk1"/>
                </a:solidFill>
                <a:latin typeface="Arial"/>
                <a:ea typeface="Arial"/>
                <a:cs typeface="Arial"/>
                <a:sym typeface="Arial"/>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1" name="Shape 11"/>
          <p:cNvSpPr txBox="1">
            <a:spLocks noGrp="1"/>
          </p:cNvSpPr>
          <p:nvPr>
            <p:ph type="body" idx="1"/>
          </p:nvPr>
        </p:nvSpPr>
        <p:spPr>
          <a:xfrm>
            <a:off x="838200" y="1825625"/>
            <a:ext cx="10515600" cy="4351338"/>
          </a:xfrm>
          <a:prstGeom prst="rect">
            <a:avLst/>
          </a:prstGeom>
          <a:noFill/>
          <a:ln>
            <a:noFill/>
          </a:ln>
        </p:spPr>
        <p:txBody>
          <a:bodyPr wrap="square" lIns="91425" tIns="91425" rIns="91425" bIns="91425" anchor="t" anchorCtr="0"/>
          <a:lstStyle>
            <a:lvl1pPr marL="228600" marR="0" lvl="0" indent="-50800" algn="l" rtl="0">
              <a:lnSpc>
                <a:spcPct val="90000"/>
              </a:lnSpc>
              <a:spcBef>
                <a:spcPts val="1000"/>
              </a:spcBef>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685800" marR="0" lvl="1" indent="-76200" algn="l" rtl="0">
              <a:lnSpc>
                <a:spcPct val="90000"/>
              </a:lnSpc>
              <a:spcBef>
                <a:spcPts val="500"/>
              </a:spcBef>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143000" marR="0" lvl="2" indent="-101600" algn="l" rtl="0">
              <a:lnSpc>
                <a:spcPct val="90000"/>
              </a:lnSpc>
              <a:spcBef>
                <a:spcPts val="500"/>
              </a:spcBef>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057400" marR="0" lvl="4"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514600" marR="0" lvl="5"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2971800" marR="0" lvl="6"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429000" marR="0" lvl="7"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3886200" marR="0" lvl="8" indent="-114300" algn="l" rtl="0">
              <a:lnSpc>
                <a:spcPct val="90000"/>
              </a:lnSpc>
              <a:spcBef>
                <a:spcPts val="500"/>
              </a:spcBef>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dt" idx="10"/>
          </p:nvPr>
        </p:nvSpPr>
        <p:spPr>
          <a:xfrm>
            <a:off x="838200" y="6356350"/>
            <a:ext cx="2743200"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1200" b="0" i="0" u="none" strike="noStrike" cap="none">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1200" b="0" i="0" u="none" strike="noStrike" cap="none">
                <a:solidFill>
                  <a:srgbClr val="888888"/>
                </a:solidFill>
                <a:latin typeface="Arial"/>
                <a:ea typeface="Arial"/>
                <a:cs typeface="Arial"/>
                <a:sym typeface="Arial"/>
              </a:defRPr>
            </a:lvl1pPr>
            <a:lvl2pPr marL="457200" marR="0" lvl="1" indent="0" algn="l" rtl="0">
              <a:spcBef>
                <a:spcPts val="0"/>
              </a:spcBef>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buSzPts val="1400"/>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610600" y="6356350"/>
            <a:ext cx="2743200"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1200" b="0" i="0" u="none" strike="noStrike" cap="none">
                <a:solidFill>
                  <a:srgbClr val="888888"/>
                </a:solidFill>
                <a:latin typeface="Arial"/>
                <a:ea typeface="Arial"/>
                <a:cs typeface="Arial"/>
                <a:sym typeface="Arial"/>
              </a:rPr>
              <a:t>‹#›</a:t>
            </a:fld>
            <a:endParaRPr lang="en-US" sz="1200" b="0" i="0" u="none" strike="noStrike" cap="none">
              <a:solidFill>
                <a:srgbClr val="88888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4" Type="http://schemas.openxmlformats.org/officeDocument/2006/relationships/image" Target="../media/image17.png"/><Relationship Id="rId5" Type="http://schemas.openxmlformats.org/officeDocument/2006/relationships/image" Target="../media/image18.jpg"/><Relationship Id="rId6" Type="http://schemas.openxmlformats.org/officeDocument/2006/relationships/image" Target="../media/image19.jp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hyperlink" Target="https://matthewearl.github.io/2016/05/06/cnn-anpr/" TargetMode="External"/><Relationship Id="rId4" Type="http://schemas.openxmlformats.org/officeDocument/2006/relationships/hyperlink" Target="https://blog.devcenter.co/developing-a-license-plate-recognition-system-with-machine-learning-in-python-787833569ccd" TargetMode="External"/><Relationship Id="rId5" Type="http://schemas.openxmlformats.org/officeDocument/2006/relationships/hyperlink" Target="https://medium.com/@ageitgey/machine-learning-is-fun-part-3-deep-learning-and-convolutional-neural-networks-f40359318721" TargetMode="External"/><Relationship Id="rId6" Type="http://schemas.openxmlformats.org/officeDocument/2006/relationships/hyperlink" Target="https://github.com/andela-foladeji/License-Plate-Recognition-Nigerian-vehicles" TargetMode="External"/><Relationship Id="rId7"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1524000" y="1219183"/>
            <a:ext cx="9144000" cy="2387600"/>
          </a:xfrm>
          <a:prstGeom prst="rect">
            <a:avLst/>
          </a:prstGeom>
          <a:noFill/>
          <a:ln>
            <a:noFill/>
          </a:ln>
        </p:spPr>
        <p:txBody>
          <a:bodyPr wrap="square" lIns="91425" tIns="45700" rIns="91425" bIns="45700" anchor="b" anchorCtr="0">
            <a:noAutofit/>
          </a:bodyPr>
          <a:lstStyle/>
          <a:p>
            <a:pPr marL="0" marR="0" lvl="0" indent="-205740" rtl="0">
              <a:lnSpc>
                <a:spcPct val="100000"/>
              </a:lnSpc>
              <a:spcBef>
                <a:spcPts val="0"/>
              </a:spcBef>
              <a:buClr>
                <a:schemeClr val="dk1"/>
              </a:buClr>
              <a:buSzPts val="3240"/>
              <a:buFont typeface="Arial"/>
              <a:buNone/>
            </a:pPr>
            <a:r>
              <a:rPr lang="en-US" sz="3240" b="0" i="0" u="none" strike="noStrike" cap="none" dirty="0">
                <a:solidFill>
                  <a:schemeClr val="dk1"/>
                </a:solidFill>
                <a:latin typeface="Arial"/>
                <a:ea typeface="Arial"/>
                <a:cs typeface="Arial"/>
                <a:sym typeface="Arial"/>
              </a:rPr>
              <a:t/>
            </a:r>
            <a:br>
              <a:rPr lang="en-US" sz="324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
            </a:r>
            <a:br>
              <a:rPr lang="en-US" sz="1800" b="0" i="0" u="none" strike="noStrike" cap="none" dirty="0">
                <a:solidFill>
                  <a:schemeClr val="dk1"/>
                </a:solidFill>
                <a:latin typeface="Arial"/>
                <a:ea typeface="Arial"/>
                <a:cs typeface="Arial"/>
                <a:sym typeface="Arial"/>
              </a:rPr>
            </a:br>
            <a:r>
              <a:rPr lang="en-US" sz="3959" b="0" i="0" u="none" strike="noStrike" cap="none" dirty="0">
                <a:solidFill>
                  <a:schemeClr val="dk1"/>
                </a:solidFill>
                <a:latin typeface="Arial"/>
                <a:ea typeface="Arial"/>
                <a:cs typeface="Arial"/>
                <a:sym typeface="Arial"/>
              </a:rPr>
              <a:t>Automatic License Plate Recognition and Registration System </a:t>
            </a:r>
          </a:p>
        </p:txBody>
      </p:sp>
      <p:sp>
        <p:nvSpPr>
          <p:cNvPr id="89" name="Shape 89"/>
          <p:cNvSpPr txBox="1">
            <a:spLocks noGrp="1"/>
          </p:cNvSpPr>
          <p:nvPr>
            <p:ph type="subTitle" idx="1"/>
          </p:nvPr>
        </p:nvSpPr>
        <p:spPr>
          <a:xfrm>
            <a:off x="1524000" y="4182954"/>
            <a:ext cx="9144000" cy="1655762"/>
          </a:xfrm>
          <a:prstGeom prst="rect">
            <a:avLst/>
          </a:prstGeom>
          <a:noFill/>
          <a:ln>
            <a:noFill/>
          </a:ln>
        </p:spPr>
        <p:txBody>
          <a:bodyPr wrap="square" lIns="91425" tIns="45700" rIns="91425" bIns="45700" anchor="t" anchorCtr="0">
            <a:noAutofit/>
          </a:bodyPr>
          <a:lstStyle/>
          <a:p>
            <a:pPr marL="0" marR="0" lvl="0" indent="-152400" algn="ctr" rtl="0">
              <a:lnSpc>
                <a:spcPct val="9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Group 35</a:t>
            </a:r>
          </a:p>
          <a:p>
            <a:pPr marL="0" marR="0" lvl="0" indent="-152400" algn="ctr" rtl="0">
              <a:lnSpc>
                <a:spcPct val="90000"/>
              </a:lnSpc>
              <a:spcBef>
                <a:spcPts val="100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Huihua Guan</a:t>
            </a:r>
          </a:p>
          <a:p>
            <a:pPr marL="0" marR="0" lvl="0" indent="-152400" algn="ctr" rtl="0">
              <a:lnSpc>
                <a:spcPct val="90000"/>
              </a:lnSpc>
              <a:spcBef>
                <a:spcPts val="1000"/>
              </a:spcBef>
              <a:buClr>
                <a:schemeClr val="dk1"/>
              </a:buClr>
              <a:buSzPts val="2400"/>
              <a:buFont typeface="Arial"/>
              <a:buNone/>
            </a:pPr>
            <a:r>
              <a:rPr lang="en-US" sz="2400" b="0" i="0" u="none" strike="noStrike" cap="none">
                <a:solidFill>
                  <a:schemeClr val="dk1"/>
                </a:solidFill>
                <a:latin typeface="Arial"/>
                <a:ea typeface="Arial"/>
                <a:cs typeface="Arial"/>
                <a:sym typeface="Arial"/>
              </a:rPr>
              <a:t>Yi Luo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sz="3600"/>
              <a:t>Locating the license plate</a:t>
            </a:r>
          </a:p>
        </p:txBody>
      </p:sp>
      <p:sp>
        <p:nvSpPr>
          <p:cNvPr id="171" name="Shape 171"/>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457200" lvl="0" indent="-406400">
              <a:spcBef>
                <a:spcPts val="0"/>
              </a:spcBef>
            </a:pPr>
            <a:r>
              <a:rPr lang="en-US" altLang="zh-CN" sz="2400" dirty="0" smtClean="0"/>
              <a:t>Find</a:t>
            </a:r>
            <a:r>
              <a:rPr lang="zh-CN" altLang="en-US" sz="2400" dirty="0" smtClean="0"/>
              <a:t> </a:t>
            </a:r>
            <a:r>
              <a:rPr lang="en-US" altLang="zh-CN" sz="2400" dirty="0" smtClean="0"/>
              <a:t>all</a:t>
            </a:r>
            <a:r>
              <a:rPr lang="zh-CN" altLang="en-US" sz="2400" dirty="0" smtClean="0"/>
              <a:t> </a:t>
            </a:r>
            <a:r>
              <a:rPr lang="en-US" altLang="zh-CN" sz="2400" dirty="0" smtClean="0"/>
              <a:t>connected</a:t>
            </a:r>
            <a:r>
              <a:rPr lang="zh-CN" altLang="en-US" sz="2400" dirty="0" smtClean="0"/>
              <a:t> </a:t>
            </a:r>
            <a:r>
              <a:rPr lang="en-US" altLang="zh-CN" sz="2400" dirty="0" smtClean="0"/>
              <a:t>regions</a:t>
            </a:r>
            <a:endParaRPr lang="en-US" altLang="zh-CN" sz="2400" dirty="0"/>
          </a:p>
          <a:p>
            <a:pPr marL="457200" lvl="0" indent="-406400">
              <a:spcBef>
                <a:spcPts val="0"/>
              </a:spcBef>
            </a:pPr>
            <a:r>
              <a:rPr lang="en-US" altLang="zh-CN" sz="2400" dirty="0"/>
              <a:t>For most cases, a license plate</a:t>
            </a:r>
          </a:p>
          <a:p>
            <a:pPr marL="0" lvl="0" indent="0">
              <a:spcBef>
                <a:spcPts val="0"/>
              </a:spcBef>
              <a:buNone/>
            </a:pPr>
            <a:r>
              <a:rPr lang="en-US" altLang="zh-CN" sz="2400" dirty="0"/>
              <a:t>     would be between 0.25 to 0.3 in</a:t>
            </a:r>
          </a:p>
          <a:p>
            <a:pPr marL="0" lvl="0" indent="0">
              <a:spcBef>
                <a:spcPts val="0"/>
              </a:spcBef>
              <a:buNone/>
            </a:pPr>
            <a:r>
              <a:rPr lang="en-US" altLang="zh-CN" sz="2400" dirty="0"/>
              <a:t>     height of the entire image</a:t>
            </a:r>
          </a:p>
          <a:p>
            <a:pPr marL="457200" lvl="0" indent="-406400" rtl="0">
              <a:spcBef>
                <a:spcPts val="0"/>
              </a:spcBef>
              <a:spcAft>
                <a:spcPts val="0"/>
              </a:spcAft>
              <a:buSzPts val="2800"/>
              <a:buChar char="•"/>
            </a:pPr>
            <a:r>
              <a:rPr lang="en-US" sz="2400" dirty="0" smtClean="0"/>
              <a:t>It </a:t>
            </a:r>
            <a:r>
              <a:rPr lang="en-US" sz="2400" dirty="0"/>
              <a:t>would be between </a:t>
            </a:r>
            <a:r>
              <a:rPr lang="en-US" sz="2400" dirty="0" smtClean="0"/>
              <a:t>0.</a:t>
            </a:r>
            <a:r>
              <a:rPr lang="en-US" altLang="zh-CN" sz="2400" dirty="0" smtClean="0"/>
              <a:t>1</a:t>
            </a:r>
            <a:r>
              <a:rPr lang="en-US" sz="2400" dirty="0" smtClean="0"/>
              <a:t> </a:t>
            </a:r>
            <a:r>
              <a:rPr lang="en-US" sz="2400" dirty="0"/>
              <a:t>to </a:t>
            </a:r>
            <a:r>
              <a:rPr lang="en-US" sz="2400" dirty="0" smtClean="0"/>
              <a:t>0.</a:t>
            </a:r>
            <a:r>
              <a:rPr lang="en-US" altLang="zh-CN" sz="2400" dirty="0" smtClean="0"/>
              <a:t>6</a:t>
            </a:r>
            <a:r>
              <a:rPr lang="en-US" sz="2400" dirty="0" smtClean="0"/>
              <a:t> </a:t>
            </a:r>
            <a:r>
              <a:rPr lang="en-US" sz="2400" dirty="0"/>
              <a:t>in width</a:t>
            </a:r>
          </a:p>
          <a:p>
            <a:pPr marL="457200" lvl="0" indent="-406400" rtl="0">
              <a:spcBef>
                <a:spcPts val="0"/>
              </a:spcBef>
              <a:spcAft>
                <a:spcPts val="0"/>
              </a:spcAft>
              <a:buSzPts val="2800"/>
              <a:buChar char="•"/>
            </a:pPr>
            <a:r>
              <a:rPr lang="en-US" sz="2400" dirty="0"/>
              <a:t>General approximations</a:t>
            </a:r>
          </a:p>
          <a:p>
            <a:pPr marL="457200" lvl="0" indent="-406400" rtl="0">
              <a:spcBef>
                <a:spcPts val="0"/>
              </a:spcBef>
              <a:buSzPts val="2800"/>
              <a:buChar char="•"/>
            </a:pPr>
            <a:r>
              <a:rPr lang="en-US" sz="2400" dirty="0"/>
              <a:t>May change from different angles</a:t>
            </a:r>
          </a:p>
          <a:p>
            <a:pPr marL="0" lvl="0" indent="0">
              <a:spcBef>
                <a:spcPts val="0"/>
              </a:spcBef>
              <a:buNone/>
            </a:pPr>
            <a:r>
              <a:rPr lang="en-US" sz="2400" dirty="0"/>
              <a:t>     and distance plate image was </a:t>
            </a:r>
            <a:r>
              <a:rPr lang="en-US" sz="2400" dirty="0" smtClean="0"/>
              <a:t>captured</a:t>
            </a:r>
          </a:p>
        </p:txBody>
      </p:sp>
      <p:pic>
        <p:nvPicPr>
          <p:cNvPr id="172" name="Shape 172"/>
          <p:cNvPicPr preferRelativeResize="0"/>
          <p:nvPr/>
        </p:nvPicPr>
        <p:blipFill>
          <a:blip r:embed="rId3">
            <a:alphaModFix/>
          </a:blip>
          <a:stretch>
            <a:fillRect/>
          </a:stretch>
        </p:blipFill>
        <p:spPr>
          <a:xfrm>
            <a:off x="7553325" y="2169937"/>
            <a:ext cx="3800475" cy="25146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sz="3600"/>
              <a:t>Convolutional Neural Network Models</a:t>
            </a:r>
          </a:p>
        </p:txBody>
      </p:sp>
      <p:sp>
        <p:nvSpPr>
          <p:cNvPr id="179" name="Shape 179"/>
          <p:cNvSpPr txBox="1">
            <a:spLocks noGrp="1"/>
          </p:cNvSpPr>
          <p:nvPr>
            <p:ph type="body" idx="1"/>
          </p:nvPr>
        </p:nvSpPr>
        <p:spPr>
          <a:xfrm>
            <a:off x="838200" y="5042317"/>
            <a:ext cx="10515600" cy="1043096"/>
          </a:xfrm>
          <a:prstGeom prst="rect">
            <a:avLst/>
          </a:prstGeom>
        </p:spPr>
        <p:txBody>
          <a:bodyPr wrap="square" lIns="91425" tIns="91425" rIns="91425" bIns="91425" anchor="t" anchorCtr="0">
            <a:noAutofit/>
          </a:bodyPr>
          <a:lstStyle/>
          <a:p>
            <a:pPr marL="228600" lvl="0" indent="-50800">
              <a:spcBef>
                <a:spcPts val="0"/>
              </a:spcBef>
              <a:buNone/>
            </a:pPr>
            <a:r>
              <a:rPr lang="en-US" smtClean="0"/>
              <a:t>We </a:t>
            </a:r>
            <a:r>
              <a:rPr lang="en-US" dirty="0"/>
              <a:t>encountered some problems with the low accuracy using CNN so we use SVM model.</a:t>
            </a:r>
          </a:p>
          <a:p>
            <a:pPr marL="228600" lvl="0" indent="-50800">
              <a:spcBef>
                <a:spcPts val="0"/>
              </a:spcBef>
              <a:buNone/>
            </a:pPr>
            <a:endParaRPr dirty="0"/>
          </a:p>
        </p:txBody>
      </p:sp>
      <p:pic>
        <p:nvPicPr>
          <p:cNvPr id="180" name="Shape 180"/>
          <p:cNvPicPr preferRelativeResize="0"/>
          <p:nvPr/>
        </p:nvPicPr>
        <p:blipFill>
          <a:blip r:embed="rId3">
            <a:alphaModFix/>
          </a:blip>
          <a:stretch>
            <a:fillRect/>
          </a:stretch>
        </p:blipFill>
        <p:spPr>
          <a:xfrm>
            <a:off x="838200" y="1750707"/>
            <a:ext cx="6199825" cy="2122000"/>
          </a:xfrm>
          <a:prstGeom prst="rect">
            <a:avLst/>
          </a:prstGeom>
          <a:noFill/>
          <a:ln>
            <a:noFill/>
          </a:ln>
        </p:spPr>
      </p:pic>
      <p:pic>
        <p:nvPicPr>
          <p:cNvPr id="181" name="Shape 181"/>
          <p:cNvPicPr preferRelativeResize="0"/>
          <p:nvPr/>
        </p:nvPicPr>
        <p:blipFill>
          <a:blip r:embed="rId4">
            <a:alphaModFix/>
          </a:blip>
          <a:stretch>
            <a:fillRect/>
          </a:stretch>
        </p:blipFill>
        <p:spPr>
          <a:xfrm>
            <a:off x="5153974" y="2081522"/>
            <a:ext cx="6199826" cy="2743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sz="3600"/>
              <a:t>Locating characters on the license plate</a:t>
            </a:r>
          </a:p>
        </p:txBody>
      </p:sp>
      <p:sp>
        <p:nvSpPr>
          <p:cNvPr id="189" name="Shape 189"/>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457200" lvl="0" indent="-406400" rtl="0">
              <a:spcBef>
                <a:spcPts val="0"/>
              </a:spcBef>
              <a:spcAft>
                <a:spcPts val="0"/>
              </a:spcAft>
              <a:buSzPts val="2800"/>
              <a:buChar char="•"/>
            </a:pPr>
            <a:r>
              <a:rPr lang="en-US" altLang="zh-CN" sz="2400" dirty="0" smtClean="0"/>
              <a:t>Also</a:t>
            </a:r>
            <a:r>
              <a:rPr lang="zh-CN" altLang="en-US" sz="2400" dirty="0" smtClean="0"/>
              <a:t> </a:t>
            </a:r>
            <a:r>
              <a:rPr lang="en-US" altLang="zh-CN" sz="2400" dirty="0" smtClean="0"/>
              <a:t>find</a:t>
            </a:r>
            <a:r>
              <a:rPr lang="zh-CN" altLang="en-US" sz="2400" dirty="0" smtClean="0"/>
              <a:t> </a:t>
            </a:r>
            <a:r>
              <a:rPr lang="en-US" altLang="zh-CN" sz="2400" dirty="0" smtClean="0"/>
              <a:t>the</a:t>
            </a:r>
            <a:r>
              <a:rPr lang="zh-CN" altLang="en-US" sz="2400" dirty="0" smtClean="0"/>
              <a:t> </a:t>
            </a:r>
            <a:r>
              <a:rPr lang="en-US" altLang="zh-CN" sz="2400" dirty="0" smtClean="0"/>
              <a:t>connected</a:t>
            </a:r>
            <a:r>
              <a:rPr lang="zh-CN" altLang="en-US" sz="2400" dirty="0" smtClean="0"/>
              <a:t> </a:t>
            </a:r>
            <a:r>
              <a:rPr lang="en-US" altLang="zh-CN" sz="2400" dirty="0" smtClean="0"/>
              <a:t>regions</a:t>
            </a:r>
            <a:endParaRPr lang="en-US" sz="2400" dirty="0"/>
          </a:p>
          <a:p>
            <a:pPr marL="457200" lvl="0" indent="-406400" rtl="0">
              <a:spcBef>
                <a:spcPts val="0"/>
              </a:spcBef>
              <a:buSzPts val="2800"/>
              <a:buChar char="•"/>
            </a:pPr>
            <a:r>
              <a:rPr lang="en-US" sz="2400" dirty="0"/>
              <a:t>On a license plate, we estimate that</a:t>
            </a:r>
          </a:p>
          <a:p>
            <a:pPr marL="0" lvl="0" indent="0" rtl="0">
              <a:spcBef>
                <a:spcPts val="0"/>
              </a:spcBef>
              <a:buNone/>
            </a:pPr>
            <a:r>
              <a:rPr lang="en-US" sz="2400" dirty="0"/>
              <a:t>     a ‘valid’ character would be at least </a:t>
            </a:r>
            <a:r>
              <a:rPr lang="en-US" sz="2400" dirty="0" smtClean="0"/>
              <a:t>0.</a:t>
            </a:r>
            <a:r>
              <a:rPr lang="en-US" altLang="zh-CN" sz="2400" dirty="0" smtClean="0"/>
              <a:t>35</a:t>
            </a:r>
            <a:endParaRPr lang="en-US" sz="2400" dirty="0"/>
          </a:p>
          <a:p>
            <a:pPr marL="0" lvl="0" indent="0" rtl="0">
              <a:spcBef>
                <a:spcPts val="0"/>
              </a:spcBef>
              <a:buNone/>
            </a:pPr>
            <a:r>
              <a:rPr lang="en-US" sz="2400" dirty="0"/>
              <a:t>     to </a:t>
            </a:r>
            <a:r>
              <a:rPr lang="en-US" sz="2400" dirty="0" smtClean="0"/>
              <a:t>0.</a:t>
            </a:r>
            <a:r>
              <a:rPr lang="en-US" altLang="zh-CN" sz="2400" dirty="0" smtClean="0"/>
              <a:t>8</a:t>
            </a:r>
            <a:r>
              <a:rPr lang="en-US" sz="2400" dirty="0" smtClean="0"/>
              <a:t> </a:t>
            </a:r>
            <a:r>
              <a:rPr lang="en-US" sz="2400" dirty="0"/>
              <a:t>of the plate in height</a:t>
            </a:r>
          </a:p>
          <a:p>
            <a:pPr marL="457200" lvl="0" indent="-406400" rtl="0">
              <a:spcBef>
                <a:spcPts val="0"/>
              </a:spcBef>
              <a:spcAft>
                <a:spcPts val="0"/>
              </a:spcAft>
              <a:buSzPts val="2800"/>
              <a:buChar char="•"/>
            </a:pPr>
            <a:r>
              <a:rPr lang="en-US" sz="2400" dirty="0"/>
              <a:t>Between </a:t>
            </a:r>
            <a:r>
              <a:rPr lang="en-US" sz="2400" dirty="0" smtClean="0"/>
              <a:t>0.0</a:t>
            </a:r>
            <a:r>
              <a:rPr lang="en-US" altLang="zh-CN" sz="2400" dirty="0" smtClean="0"/>
              <a:t>5</a:t>
            </a:r>
            <a:r>
              <a:rPr lang="en-US" sz="2400" dirty="0" smtClean="0"/>
              <a:t> </a:t>
            </a:r>
            <a:r>
              <a:rPr lang="en-US" sz="2400" dirty="0"/>
              <a:t>to </a:t>
            </a:r>
            <a:r>
              <a:rPr lang="en-US" sz="2400" dirty="0" smtClean="0"/>
              <a:t>0.</a:t>
            </a:r>
            <a:r>
              <a:rPr lang="en-US" altLang="zh-CN" sz="2400" dirty="0" smtClean="0"/>
              <a:t>25</a:t>
            </a:r>
            <a:r>
              <a:rPr lang="en-US" sz="2400" dirty="0" smtClean="0"/>
              <a:t> </a:t>
            </a:r>
            <a:r>
              <a:rPr lang="en-US" sz="2400" dirty="0"/>
              <a:t>in width</a:t>
            </a:r>
          </a:p>
          <a:p>
            <a:pPr marL="457200" lvl="0" indent="-406400" rtl="0">
              <a:spcBef>
                <a:spcPts val="0"/>
              </a:spcBef>
              <a:buSzPts val="2800"/>
              <a:buChar char="•"/>
            </a:pPr>
            <a:r>
              <a:rPr lang="en-US" sz="2400" dirty="0"/>
              <a:t>Another generalization</a:t>
            </a:r>
          </a:p>
          <a:p>
            <a:pPr marL="0" lvl="0" indent="0">
              <a:spcBef>
                <a:spcPts val="0"/>
              </a:spcBef>
              <a:buNone/>
            </a:pPr>
            <a:endParaRPr sz="2400" dirty="0"/>
          </a:p>
        </p:txBody>
      </p:sp>
      <p:pic>
        <p:nvPicPr>
          <p:cNvPr id="190" name="Shape 190"/>
          <p:cNvPicPr preferRelativeResize="0"/>
          <p:nvPr/>
        </p:nvPicPr>
        <p:blipFill>
          <a:blip r:embed="rId3">
            <a:alphaModFix/>
          </a:blip>
          <a:stretch>
            <a:fillRect/>
          </a:stretch>
        </p:blipFill>
        <p:spPr>
          <a:xfrm>
            <a:off x="7276900" y="2859201"/>
            <a:ext cx="3590925" cy="136207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sz="3600"/>
              <a:t>Perform recognition</a:t>
            </a:r>
          </a:p>
        </p:txBody>
      </p:sp>
      <p:sp>
        <p:nvSpPr>
          <p:cNvPr id="197" name="Shape 197"/>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457200" lvl="0" indent="-406400" rtl="0">
              <a:spcBef>
                <a:spcPts val="0"/>
              </a:spcBef>
              <a:buSzPts val="2800"/>
              <a:buChar char="•"/>
            </a:pPr>
            <a:r>
              <a:rPr lang="en-US" sz="2400"/>
              <a:t>Shown here is the results</a:t>
            </a:r>
          </a:p>
          <a:p>
            <a:pPr marL="0" lvl="0" indent="0" rtl="0">
              <a:spcBef>
                <a:spcPts val="0"/>
              </a:spcBef>
              <a:buNone/>
            </a:pPr>
            <a:r>
              <a:rPr lang="en-US" sz="2400" dirty="0"/>
              <a:t>     from the SVC model</a:t>
            </a:r>
          </a:p>
          <a:p>
            <a:pPr marL="0" lvl="0" indent="0">
              <a:spcBef>
                <a:spcPts val="0"/>
              </a:spcBef>
              <a:buNone/>
            </a:pPr>
            <a:endParaRPr sz="2400" dirty="0"/>
          </a:p>
        </p:txBody>
      </p:sp>
      <p:pic>
        <p:nvPicPr>
          <p:cNvPr id="198" name="Shape 198"/>
          <p:cNvPicPr preferRelativeResize="0"/>
          <p:nvPr/>
        </p:nvPicPr>
        <p:blipFill>
          <a:blip r:embed="rId3">
            <a:alphaModFix/>
          </a:blip>
          <a:stretch>
            <a:fillRect/>
          </a:stretch>
        </p:blipFill>
        <p:spPr>
          <a:xfrm>
            <a:off x="5596163" y="1745097"/>
            <a:ext cx="5911625" cy="408677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sz="3600"/>
              <a:t>Add to parking lot list</a:t>
            </a:r>
          </a:p>
        </p:txBody>
      </p:sp>
      <p:sp>
        <p:nvSpPr>
          <p:cNvPr id="205" name="Shape 205"/>
          <p:cNvSpPr txBox="1">
            <a:spLocks noGrp="1"/>
          </p:cNvSpPr>
          <p:nvPr>
            <p:ph type="body" idx="1"/>
          </p:nvPr>
        </p:nvSpPr>
        <p:spPr>
          <a:xfrm>
            <a:off x="838200" y="1825625"/>
            <a:ext cx="4548188" cy="4351200"/>
          </a:xfrm>
          <a:prstGeom prst="rect">
            <a:avLst/>
          </a:prstGeom>
        </p:spPr>
        <p:txBody>
          <a:bodyPr wrap="square" lIns="91425" tIns="91425" rIns="91425" bIns="91425" anchor="t" anchorCtr="0">
            <a:noAutofit/>
          </a:bodyPr>
          <a:lstStyle/>
          <a:p>
            <a:pPr marL="457200" lvl="0" indent="-406400" rtl="0">
              <a:spcBef>
                <a:spcPts val="0"/>
              </a:spcBef>
              <a:buSzPts val="2800"/>
              <a:buChar char="•"/>
            </a:pPr>
            <a:r>
              <a:rPr lang="en-US" sz="2400" dirty="0"/>
              <a:t>Vehicle plate and </a:t>
            </a:r>
            <a:r>
              <a:rPr lang="en-US" sz="2400" dirty="0" smtClean="0"/>
              <a:t>check-in </a:t>
            </a:r>
          </a:p>
          <a:p>
            <a:pPr marL="0" lvl="0" indent="0">
              <a:spcBef>
                <a:spcPts val="0"/>
              </a:spcBef>
              <a:buNone/>
            </a:pPr>
            <a:r>
              <a:rPr lang="en-US" sz="2400" dirty="0"/>
              <a:t>     time are added to </a:t>
            </a:r>
            <a:r>
              <a:rPr lang="en-US" altLang="zh-CN" sz="2400" dirty="0" err="1" smtClean="0"/>
              <a:t>cvs</a:t>
            </a:r>
            <a:r>
              <a:rPr lang="zh-CN" altLang="en-US" sz="2400" dirty="0" smtClean="0"/>
              <a:t> </a:t>
            </a:r>
            <a:r>
              <a:rPr lang="en-US" altLang="zh-CN" sz="2400" dirty="0" smtClean="0"/>
              <a:t>list</a:t>
            </a:r>
          </a:p>
          <a:p>
            <a:pPr marL="457200" indent="-406400">
              <a:spcBef>
                <a:spcPts val="0"/>
              </a:spcBef>
            </a:pPr>
            <a:r>
              <a:rPr lang="en-US" sz="2400" dirty="0"/>
              <a:t>Check if the car's license plate has been on the list </a:t>
            </a:r>
            <a:r>
              <a:rPr lang="en-US" sz="2400" dirty="0" smtClean="0"/>
              <a:t>already</a:t>
            </a:r>
            <a:endParaRPr lang="en-US" sz="2400" dirty="0"/>
          </a:p>
          <a:p>
            <a:pPr marL="457200" indent="-406400">
              <a:spcBef>
                <a:spcPts val="0"/>
              </a:spcBef>
            </a:pPr>
            <a:r>
              <a:rPr lang="en-US" sz="2400" dirty="0"/>
              <a:t>if yes, that means the car is going out, then we output the time it parked</a:t>
            </a:r>
          </a:p>
          <a:p>
            <a:pPr marL="457200" indent="-406400">
              <a:spcBef>
                <a:spcPts val="0"/>
              </a:spcBef>
            </a:pPr>
            <a:r>
              <a:rPr lang="en-US" sz="2400" dirty="0"/>
              <a:t>if no, that means it is a </a:t>
            </a:r>
            <a:r>
              <a:rPr lang="en-US" sz="2400" dirty="0" smtClean="0"/>
              <a:t>new</a:t>
            </a:r>
            <a:r>
              <a:rPr lang="en-US" altLang="zh-CN" sz="2400" dirty="0" smtClean="0"/>
              <a:t>-</a:t>
            </a:r>
            <a:r>
              <a:rPr lang="en-US" sz="2400" dirty="0" smtClean="0"/>
              <a:t>coming </a:t>
            </a:r>
            <a:r>
              <a:rPr lang="en-US" sz="2400" dirty="0"/>
              <a:t>car, we will register it </a:t>
            </a:r>
            <a:r>
              <a:rPr lang="en-US" altLang="zh-CN" sz="2400" dirty="0" smtClean="0"/>
              <a:t>into</a:t>
            </a:r>
            <a:r>
              <a:rPr lang="zh-CN" altLang="en-US" sz="2400" dirty="0" smtClean="0"/>
              <a:t> </a:t>
            </a:r>
            <a:r>
              <a:rPr lang="en-US" sz="2400" dirty="0" smtClean="0"/>
              <a:t>the </a:t>
            </a:r>
            <a:r>
              <a:rPr lang="en-US" sz="2400" dirty="0"/>
              <a:t>list</a:t>
            </a:r>
          </a:p>
          <a:p>
            <a:pPr marL="457200" indent="-406400">
              <a:spcBef>
                <a:spcPts val="0"/>
              </a:spcBef>
            </a:pPr>
            <a:endParaRPr lang="en-US" sz="2400" dirty="0"/>
          </a:p>
        </p:txBody>
      </p:sp>
      <p:pic>
        <p:nvPicPr>
          <p:cNvPr id="206" name="Shape 206"/>
          <p:cNvPicPr preferRelativeResize="0"/>
          <p:nvPr/>
        </p:nvPicPr>
        <p:blipFill rotWithShape="1">
          <a:blip r:embed="rId3">
            <a:alphaModFix/>
          </a:blip>
          <a:srcRect t="15599"/>
          <a:stretch/>
        </p:blipFill>
        <p:spPr>
          <a:xfrm>
            <a:off x="5691365" y="1690825"/>
            <a:ext cx="5904825" cy="431565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28600" algn="l" rtl="0">
              <a:lnSpc>
                <a:spcPct val="90000"/>
              </a:lnSpc>
              <a:spcBef>
                <a:spcPts val="0"/>
              </a:spcBef>
              <a:buClr>
                <a:schemeClr val="dk1"/>
              </a:buClr>
              <a:buSzPts val="3600"/>
              <a:buFont typeface="Arial"/>
              <a:buNone/>
            </a:pPr>
            <a:r>
              <a:rPr lang="en-US" sz="3600" b="0" i="0" u="none" strike="noStrike" cap="none">
                <a:solidFill>
                  <a:schemeClr val="dk1"/>
                </a:solidFill>
                <a:latin typeface="Arial"/>
                <a:ea typeface="Arial"/>
                <a:cs typeface="Arial"/>
                <a:sym typeface="Arial"/>
              </a:rPr>
              <a:t>Evaluation</a:t>
            </a:r>
          </a:p>
        </p:txBody>
      </p:sp>
      <p:sp>
        <p:nvSpPr>
          <p:cNvPr id="212" name="Shape 212"/>
          <p:cNvSpPr txBox="1">
            <a:spLocks noGrp="1"/>
          </p:cNvSpPr>
          <p:nvPr>
            <p:ph type="body" idx="1"/>
          </p:nvPr>
        </p:nvSpPr>
        <p:spPr>
          <a:xfrm>
            <a:off x="838200" y="2635250"/>
            <a:ext cx="10515600" cy="4351338"/>
          </a:xfrm>
          <a:prstGeom prst="rect">
            <a:avLst/>
          </a:prstGeom>
          <a:noFill/>
          <a:ln>
            <a:noFill/>
          </a:ln>
        </p:spPr>
        <p:txBody>
          <a:bodyPr wrap="square" lIns="91425" tIns="45700" rIns="91425" bIns="45700" anchor="t" anchorCtr="0">
            <a:noAutofit/>
          </a:bodyPr>
          <a:lstStyle/>
          <a:p>
            <a:pPr marL="228600" marR="0" lvl="0" indent="-228600" algn="l" rtl="0">
              <a:lnSpc>
                <a:spcPct val="90000"/>
              </a:lnSpc>
              <a:spcBef>
                <a:spcPts val="0"/>
              </a:spcBef>
              <a:buClr>
                <a:schemeClr val="dk1"/>
              </a:buClr>
              <a:buSzPts val="2800"/>
              <a:buFont typeface="Arial"/>
              <a:buNone/>
            </a:pPr>
            <a:endParaRPr sz="2400" dirty="0"/>
          </a:p>
          <a:p>
            <a:pPr marL="228600" marR="0" lvl="0" indent="-228600" algn="l" rtl="0">
              <a:lnSpc>
                <a:spcPct val="90000"/>
              </a:lnSpc>
              <a:spcBef>
                <a:spcPts val="0"/>
              </a:spcBef>
              <a:buClr>
                <a:schemeClr val="dk1"/>
              </a:buClr>
              <a:buSzPts val="2800"/>
              <a:buFont typeface="Arial"/>
              <a:buNone/>
            </a:pPr>
            <a:endParaRPr sz="2400" dirty="0"/>
          </a:p>
          <a:p>
            <a:pPr marL="228600" marR="0" lvl="0" indent="-228600" algn="l" rtl="0">
              <a:lnSpc>
                <a:spcPct val="90000"/>
              </a:lnSpc>
              <a:spcBef>
                <a:spcPts val="0"/>
              </a:spcBef>
              <a:buClr>
                <a:schemeClr val="dk1"/>
              </a:buClr>
              <a:buSzPts val="2800"/>
              <a:buFont typeface="Arial"/>
              <a:buNone/>
            </a:pPr>
            <a:endParaRPr sz="2400" dirty="0"/>
          </a:p>
          <a:p>
            <a:pPr marL="228600" marR="0" lvl="0" indent="-228600" algn="l" rtl="0">
              <a:lnSpc>
                <a:spcPct val="90000"/>
              </a:lnSpc>
              <a:spcBef>
                <a:spcPts val="0"/>
              </a:spcBef>
              <a:buClr>
                <a:schemeClr val="dk1"/>
              </a:buClr>
              <a:buSzPts val="2800"/>
              <a:buFont typeface="Arial"/>
              <a:buNone/>
            </a:pPr>
            <a:r>
              <a:rPr lang="en-US" sz="2400" dirty="0"/>
              <a:t>We find that the position of the license with respect to the taken image influenced the accuracy of the readings very much.</a:t>
            </a:r>
          </a:p>
          <a:p>
            <a:pPr marL="228600" marR="0" lvl="0" indent="-228600" algn="l" rtl="0">
              <a:lnSpc>
                <a:spcPct val="90000"/>
              </a:lnSpc>
              <a:spcBef>
                <a:spcPts val="0"/>
              </a:spcBef>
              <a:buClr>
                <a:schemeClr val="dk1"/>
              </a:buClr>
              <a:buSzPts val="2800"/>
              <a:buFont typeface="Arial"/>
              <a:buNone/>
            </a:pPr>
            <a:endParaRPr sz="2400" dirty="0"/>
          </a:p>
          <a:p>
            <a:pPr marL="228600" marR="0" lvl="0" indent="-228600" algn="l" rtl="0">
              <a:lnSpc>
                <a:spcPct val="90000"/>
              </a:lnSpc>
              <a:spcBef>
                <a:spcPts val="0"/>
              </a:spcBef>
              <a:buClr>
                <a:schemeClr val="dk1"/>
              </a:buClr>
              <a:buSzPts val="2800"/>
              <a:buFont typeface="Arial"/>
              <a:buNone/>
            </a:pPr>
            <a:r>
              <a:rPr lang="en-US" sz="2400" dirty="0"/>
              <a:t>As a measure to solve this problem, we will assume that the image or video feed is like in the one in the 3rd image. With this assumption, the characters on the plate were all read correctly (images from our plate dataset) but orderings of the characters sometimes had a problem</a:t>
            </a:r>
          </a:p>
        </p:txBody>
      </p:sp>
      <p:grpSp>
        <p:nvGrpSpPr>
          <p:cNvPr id="2" name="组 1"/>
          <p:cNvGrpSpPr/>
          <p:nvPr/>
        </p:nvGrpSpPr>
        <p:grpSpPr>
          <a:xfrm>
            <a:off x="1185140" y="1502412"/>
            <a:ext cx="9821719" cy="1621225"/>
            <a:chOff x="457346" y="1345250"/>
            <a:chExt cx="9821719" cy="1621225"/>
          </a:xfrm>
        </p:grpSpPr>
        <p:pic>
          <p:nvPicPr>
            <p:cNvPr id="213" name="Shape 213"/>
            <p:cNvPicPr preferRelativeResize="0"/>
            <p:nvPr/>
          </p:nvPicPr>
          <p:blipFill>
            <a:blip r:embed="rId3">
              <a:alphaModFix/>
            </a:blip>
            <a:stretch>
              <a:fillRect/>
            </a:stretch>
          </p:blipFill>
          <p:spPr>
            <a:xfrm>
              <a:off x="457346" y="1345250"/>
              <a:ext cx="2678250" cy="1621225"/>
            </a:xfrm>
            <a:prstGeom prst="rect">
              <a:avLst/>
            </a:prstGeom>
            <a:noFill/>
            <a:ln>
              <a:noFill/>
            </a:ln>
          </p:spPr>
        </p:pic>
        <p:pic>
          <p:nvPicPr>
            <p:cNvPr id="214" name="Shape 214"/>
            <p:cNvPicPr preferRelativeResize="0"/>
            <p:nvPr/>
          </p:nvPicPr>
          <p:blipFill>
            <a:blip r:embed="rId4">
              <a:alphaModFix/>
            </a:blip>
            <a:stretch>
              <a:fillRect/>
            </a:stretch>
          </p:blipFill>
          <p:spPr>
            <a:xfrm>
              <a:off x="3135600" y="1345250"/>
              <a:ext cx="2428794" cy="1621225"/>
            </a:xfrm>
            <a:prstGeom prst="rect">
              <a:avLst/>
            </a:prstGeom>
            <a:noFill/>
            <a:ln>
              <a:noFill/>
            </a:ln>
          </p:spPr>
        </p:pic>
        <p:pic>
          <p:nvPicPr>
            <p:cNvPr id="215" name="Shape 215"/>
            <p:cNvPicPr preferRelativeResize="0"/>
            <p:nvPr/>
          </p:nvPicPr>
          <p:blipFill>
            <a:blip r:embed="rId5">
              <a:extLst>
                <a:ext uri="{28A0092B-C50C-407E-A947-70E740481C1C}">
                  <a14:useLocalDpi xmlns:a14="http://schemas.microsoft.com/office/drawing/2010/main" val="0"/>
                </a:ext>
              </a:extLst>
            </a:blip>
            <a:stretch>
              <a:fillRect/>
            </a:stretch>
          </p:blipFill>
          <p:spPr>
            <a:xfrm>
              <a:off x="7993200" y="1345250"/>
              <a:ext cx="2285865" cy="1621225"/>
            </a:xfrm>
            <a:prstGeom prst="rect">
              <a:avLst/>
            </a:prstGeom>
            <a:noFill/>
            <a:ln>
              <a:noFill/>
            </a:ln>
          </p:spPr>
        </p:pic>
        <p:pic>
          <p:nvPicPr>
            <p:cNvPr id="216" name="Shape 216"/>
            <p:cNvPicPr preferRelativeResize="0"/>
            <p:nvPr/>
          </p:nvPicPr>
          <p:blipFill>
            <a:blip r:embed="rId6">
              <a:alphaModFix/>
            </a:blip>
            <a:stretch>
              <a:fillRect/>
            </a:stretch>
          </p:blipFill>
          <p:spPr>
            <a:xfrm>
              <a:off x="5564400" y="1345250"/>
              <a:ext cx="2428800" cy="1608552"/>
            </a:xfrm>
            <a:prstGeom prst="rect">
              <a:avLst/>
            </a:prstGeom>
            <a:noFill/>
            <a:ln>
              <a:noFill/>
            </a:ln>
          </p:spPr>
        </p:pic>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sz="3600"/>
              <a:t>Problems to consider</a:t>
            </a:r>
          </a:p>
        </p:txBody>
      </p:sp>
      <p:sp>
        <p:nvSpPr>
          <p:cNvPr id="223" name="Shape 223"/>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457200" lvl="0" indent="-406400" rtl="0">
              <a:spcBef>
                <a:spcPts val="0"/>
              </a:spcBef>
              <a:spcAft>
                <a:spcPts val="0"/>
              </a:spcAft>
              <a:buSzPts val="2800"/>
              <a:buChar char="•"/>
            </a:pPr>
            <a:r>
              <a:rPr lang="en-US" sz="2400" dirty="0"/>
              <a:t>Consider </a:t>
            </a:r>
            <a:r>
              <a:rPr lang="en-US" sz="2400" dirty="0" err="1"/>
              <a:t>deskewing</a:t>
            </a:r>
            <a:r>
              <a:rPr lang="en-US" sz="2400" dirty="0"/>
              <a:t> an image to improve </a:t>
            </a:r>
            <a:r>
              <a:rPr lang="en-US" sz="2400" dirty="0" smtClean="0"/>
              <a:t>accuracy</a:t>
            </a:r>
          </a:p>
          <a:p>
            <a:pPr marL="457200" lvl="0" indent="-406400" rtl="0">
              <a:spcBef>
                <a:spcPts val="0"/>
              </a:spcBef>
              <a:spcAft>
                <a:spcPts val="0"/>
              </a:spcAft>
              <a:buSzPts val="2800"/>
              <a:buChar char="•"/>
            </a:pPr>
            <a:r>
              <a:rPr lang="en-US" altLang="zh-CN" sz="2400" dirty="0" smtClean="0"/>
              <a:t>Also</a:t>
            </a:r>
            <a:r>
              <a:rPr lang="zh-CN" altLang="en-US" sz="2400" dirty="0" smtClean="0"/>
              <a:t> </a:t>
            </a:r>
            <a:r>
              <a:rPr lang="en-US" altLang="zh-CN" sz="2400" dirty="0" smtClean="0"/>
              <a:t>consider</a:t>
            </a:r>
            <a:r>
              <a:rPr lang="zh-CN" altLang="en-US" sz="2400" dirty="0" smtClean="0"/>
              <a:t> </a:t>
            </a:r>
            <a:r>
              <a:rPr lang="en-US" altLang="zh-CN" sz="2400" dirty="0" smtClean="0"/>
              <a:t>add</a:t>
            </a:r>
            <a:r>
              <a:rPr lang="zh-CN" altLang="en-US" sz="2400" dirty="0" smtClean="0"/>
              <a:t> </a:t>
            </a:r>
            <a:r>
              <a:rPr lang="en-US" altLang="zh-CN" sz="2400" dirty="0" smtClean="0"/>
              <a:t>much</a:t>
            </a:r>
            <a:r>
              <a:rPr lang="zh-CN" altLang="en-US" sz="2400" dirty="0" smtClean="0"/>
              <a:t> </a:t>
            </a:r>
            <a:r>
              <a:rPr lang="en-US" altLang="zh-CN" sz="2400" dirty="0" smtClean="0"/>
              <a:t>more</a:t>
            </a:r>
            <a:r>
              <a:rPr lang="zh-CN" altLang="en-US" sz="2400" dirty="0" smtClean="0"/>
              <a:t> </a:t>
            </a:r>
            <a:r>
              <a:rPr lang="en-US" altLang="zh-CN" sz="2400" dirty="0" smtClean="0"/>
              <a:t>training</a:t>
            </a:r>
            <a:r>
              <a:rPr lang="zh-CN" altLang="en-US" sz="2400" dirty="0" smtClean="0"/>
              <a:t> </a:t>
            </a:r>
            <a:r>
              <a:rPr lang="en-US" altLang="zh-CN" sz="2400" dirty="0" smtClean="0"/>
              <a:t>data</a:t>
            </a:r>
            <a:r>
              <a:rPr lang="zh-CN" altLang="en-US" sz="2400" dirty="0" smtClean="0"/>
              <a:t> </a:t>
            </a:r>
            <a:r>
              <a:rPr lang="en-US" altLang="zh-CN" sz="2400" dirty="0" smtClean="0"/>
              <a:t>in</a:t>
            </a:r>
            <a:r>
              <a:rPr lang="zh-CN" altLang="en-US" sz="2400" dirty="0" smtClean="0"/>
              <a:t> </a:t>
            </a:r>
            <a:r>
              <a:rPr lang="en-US" altLang="zh-CN" sz="2400" dirty="0" smtClean="0"/>
              <a:t>different</a:t>
            </a:r>
            <a:r>
              <a:rPr lang="zh-CN" altLang="en-US" sz="2400" dirty="0" smtClean="0"/>
              <a:t> </a:t>
            </a:r>
            <a:r>
              <a:rPr lang="en-US" altLang="zh-CN" sz="2400" dirty="0" smtClean="0"/>
              <a:t>conditions</a:t>
            </a:r>
            <a:r>
              <a:rPr lang="zh-CN" altLang="en-US" sz="2400" dirty="0" smtClean="0"/>
              <a:t> </a:t>
            </a:r>
            <a:r>
              <a:rPr lang="en-US" altLang="zh-CN" sz="2400" dirty="0" smtClean="0"/>
              <a:t>to</a:t>
            </a:r>
            <a:r>
              <a:rPr lang="zh-CN" altLang="en-US" sz="2400" dirty="0" smtClean="0"/>
              <a:t> </a:t>
            </a:r>
            <a:r>
              <a:rPr lang="en-US" altLang="zh-CN" sz="2400" dirty="0" smtClean="0"/>
              <a:t>improve</a:t>
            </a:r>
            <a:r>
              <a:rPr lang="zh-CN" altLang="en-US" sz="2400" dirty="0" smtClean="0"/>
              <a:t> </a:t>
            </a:r>
            <a:r>
              <a:rPr lang="en-US" altLang="zh-CN" sz="2400" dirty="0" smtClean="0"/>
              <a:t>accuracy</a:t>
            </a:r>
            <a:endParaRPr lang="en-US" sz="2400" dirty="0"/>
          </a:p>
          <a:p>
            <a:pPr marL="457200" lvl="0" indent="-406400" rtl="0">
              <a:spcBef>
                <a:spcPts val="0"/>
              </a:spcBef>
              <a:buSzPts val="2800"/>
              <a:buChar char="•"/>
            </a:pPr>
            <a:r>
              <a:rPr lang="en-US" sz="2400" dirty="0"/>
              <a:t>Distance from the plate (we may see more of the vehicle or surrounding area than the actual plate)</a:t>
            </a:r>
          </a:p>
          <a:p>
            <a:pPr marL="0" lvl="0" indent="0">
              <a:spcBef>
                <a:spcPts val="0"/>
              </a:spcBef>
              <a:buNone/>
            </a:pPr>
            <a:endParaRPr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Shape 229"/>
          <p:cNvSpPr txBox="1">
            <a:spLocks noGrp="1"/>
          </p:cNvSpPr>
          <p:nvPr>
            <p:ph type="body" idx="1"/>
          </p:nvPr>
        </p:nvSpPr>
        <p:spPr>
          <a:xfrm>
            <a:off x="838200" y="2233614"/>
            <a:ext cx="10515600" cy="4351338"/>
          </a:xfrm>
          <a:prstGeom prst="rect">
            <a:avLst/>
          </a:prstGeom>
          <a:noFill/>
          <a:ln>
            <a:noFill/>
          </a:ln>
        </p:spPr>
        <p:txBody>
          <a:bodyPr wrap="square" lIns="91425" tIns="45700" rIns="91425" bIns="45700" anchor="t" anchorCtr="0">
            <a:noAutofit/>
          </a:bodyPr>
          <a:lstStyle/>
          <a:p>
            <a:pPr marL="228600" marR="0" lvl="0" indent="-228600" algn="l" rtl="0">
              <a:lnSpc>
                <a:spcPct val="90000"/>
              </a:lnSpc>
              <a:spcBef>
                <a:spcPts val="0"/>
              </a:spcBef>
              <a:buClr>
                <a:schemeClr val="dk1"/>
              </a:buClr>
              <a:buSzPts val="2800"/>
              <a:buFont typeface="Arial"/>
              <a:buNone/>
            </a:pPr>
            <a:endParaRPr sz="2400" dirty="0"/>
          </a:p>
          <a:p>
            <a:pPr marL="457200" marR="0" lvl="0" indent="-406400" algn="l" rtl="0">
              <a:lnSpc>
                <a:spcPct val="90000"/>
              </a:lnSpc>
              <a:spcBef>
                <a:spcPts val="0"/>
              </a:spcBef>
              <a:buSzPts val="2800"/>
              <a:buChar char="•"/>
            </a:pPr>
            <a:endParaRPr sz="2400" dirty="0"/>
          </a:p>
          <a:p>
            <a:pPr marL="228600" marR="0" lvl="0" indent="-228600" algn="l" rtl="0">
              <a:lnSpc>
                <a:spcPct val="90000"/>
              </a:lnSpc>
              <a:spcBef>
                <a:spcPts val="0"/>
              </a:spcBef>
              <a:buClr>
                <a:schemeClr val="dk1"/>
              </a:buClr>
              <a:buSzPts val="2800"/>
              <a:buFont typeface="Arial"/>
              <a:buNone/>
            </a:pPr>
            <a:endParaRPr sz="2400" dirty="0"/>
          </a:p>
          <a:p>
            <a:pPr marL="457200" marR="0" lvl="0" indent="-406400" algn="l" rtl="0">
              <a:lnSpc>
                <a:spcPct val="90000"/>
              </a:lnSpc>
              <a:spcBef>
                <a:spcPts val="0"/>
              </a:spcBef>
              <a:spcAft>
                <a:spcPts val="0"/>
              </a:spcAft>
              <a:buSzPts val="2800"/>
              <a:buChar char="•"/>
            </a:pPr>
            <a:r>
              <a:rPr lang="en-US" sz="2400" u="sng" dirty="0">
                <a:solidFill>
                  <a:schemeClr val="tx1"/>
                </a:solidFill>
                <a:hlinkClick r:id="rId3"/>
              </a:rPr>
              <a:t>https://matthewearl.github.io/2016/05/06/cnn-anpr</a:t>
            </a:r>
            <a:r>
              <a:rPr lang="en-US" sz="2400" u="sng" dirty="0" smtClean="0">
                <a:solidFill>
                  <a:schemeClr val="tx1"/>
                </a:solidFill>
                <a:hlinkClick r:id="rId3"/>
              </a:rPr>
              <a:t>/</a:t>
            </a:r>
          </a:p>
          <a:p>
            <a:pPr marL="457200" indent="-406400">
              <a:spcBef>
                <a:spcPts val="0"/>
              </a:spcBef>
            </a:pPr>
            <a:r>
              <a:rPr lang="en-US" altLang="zh-CN" sz="2400" dirty="0">
                <a:solidFill>
                  <a:schemeClr val="tx1"/>
                </a:solidFill>
                <a:hlinkClick r:id="rId4"/>
              </a:rPr>
              <a:t>https://</a:t>
            </a:r>
            <a:r>
              <a:rPr lang="en-US" altLang="zh-CN" sz="2400" dirty="0" smtClean="0">
                <a:solidFill>
                  <a:schemeClr val="tx1"/>
                </a:solidFill>
                <a:hlinkClick r:id="rId4"/>
              </a:rPr>
              <a:t>blog.devcenter.co/developing-a-license-plate-recognition-system-with-machine-learning-in-python-787833569ccd</a:t>
            </a:r>
            <a:endParaRPr lang="en-US" sz="2400" u="sng" dirty="0">
              <a:solidFill>
                <a:schemeClr val="tx1"/>
              </a:solidFill>
              <a:hlinkClick r:id="rId3"/>
            </a:endParaRPr>
          </a:p>
          <a:p>
            <a:pPr marL="457200" marR="0" lvl="0" indent="-406400" algn="l" rtl="0">
              <a:lnSpc>
                <a:spcPct val="90000"/>
              </a:lnSpc>
              <a:spcBef>
                <a:spcPts val="0"/>
              </a:spcBef>
              <a:spcAft>
                <a:spcPts val="0"/>
              </a:spcAft>
              <a:buSzPts val="2800"/>
              <a:buChar char="•"/>
            </a:pPr>
            <a:r>
              <a:rPr lang="en-US" sz="2400" u="sng" dirty="0">
                <a:solidFill>
                  <a:schemeClr val="tx1"/>
                </a:solidFill>
                <a:hlinkClick r:id="rId5"/>
              </a:rPr>
              <a:t>https://medium.com/@ageitgey/machine-learning-is-fun-part-3-deep-learning-and-convolutional-neural-networks-f40359318721</a:t>
            </a:r>
          </a:p>
          <a:p>
            <a:pPr marL="457200" marR="0" lvl="0" indent="-406400" algn="l" rtl="0">
              <a:lnSpc>
                <a:spcPct val="90000"/>
              </a:lnSpc>
              <a:spcBef>
                <a:spcPts val="0"/>
              </a:spcBef>
              <a:spcAft>
                <a:spcPts val="0"/>
              </a:spcAft>
              <a:buSzPts val="2800"/>
              <a:buChar char="•"/>
            </a:pPr>
            <a:r>
              <a:rPr lang="en-US" sz="2400" u="sng" dirty="0">
                <a:solidFill>
                  <a:schemeClr val="tx1"/>
                </a:solidFill>
                <a:hlinkClick r:id="rId6"/>
              </a:rPr>
              <a:t>https://github.com/andela-foladeji/License-Plate-Recognition-Nigerian-vehicles</a:t>
            </a:r>
          </a:p>
          <a:p>
            <a:pPr marL="457200" marR="0" lvl="0" indent="-406400" algn="l" rtl="0">
              <a:lnSpc>
                <a:spcPct val="90000"/>
              </a:lnSpc>
              <a:spcBef>
                <a:spcPts val="0"/>
              </a:spcBef>
              <a:buSzPts val="2800"/>
              <a:buChar char="•"/>
            </a:pPr>
            <a:endParaRPr sz="2400" dirty="0"/>
          </a:p>
          <a:p>
            <a:pPr marL="228600" marR="0" lvl="0" indent="-228600" algn="l" rtl="0">
              <a:lnSpc>
                <a:spcPct val="90000"/>
              </a:lnSpc>
              <a:spcBef>
                <a:spcPts val="0"/>
              </a:spcBef>
              <a:buClr>
                <a:schemeClr val="dk1"/>
              </a:buClr>
              <a:buSzPts val="2800"/>
              <a:buFont typeface="Arial"/>
              <a:buNone/>
            </a:pPr>
            <a:endParaRPr sz="2400" dirty="0"/>
          </a:p>
        </p:txBody>
      </p:sp>
      <p:pic>
        <p:nvPicPr>
          <p:cNvPr id="230" name="Shape 230"/>
          <p:cNvPicPr preferRelativeResize="0"/>
          <p:nvPr/>
        </p:nvPicPr>
        <p:blipFill>
          <a:blip r:embed="rId7">
            <a:alphaModFix/>
          </a:blip>
          <a:stretch>
            <a:fillRect/>
          </a:stretch>
        </p:blipFill>
        <p:spPr>
          <a:xfrm>
            <a:off x="1377038" y="1690688"/>
            <a:ext cx="7611098" cy="1325575"/>
          </a:xfrm>
          <a:prstGeom prst="rect">
            <a:avLst/>
          </a:prstGeom>
          <a:noFill/>
          <a:ln>
            <a:noFill/>
          </a:ln>
        </p:spPr>
      </p:pic>
      <p:sp>
        <p:nvSpPr>
          <p:cNvPr id="3" name="标题 2"/>
          <p:cNvSpPr>
            <a:spLocks noGrp="1"/>
          </p:cNvSpPr>
          <p:nvPr>
            <p:ph type="title"/>
          </p:nvPr>
        </p:nvSpPr>
        <p:spPr/>
        <p:txBody>
          <a:bodyPr/>
          <a:lstStyle/>
          <a:p>
            <a:r>
              <a:rPr kumimoji="1" lang="en-US" altLang="zh-CN" sz="3600" smtClean="0"/>
              <a:t>Reference</a:t>
            </a:r>
            <a:endParaRPr kumimoji="1" lang="zh-CN" altLang="en-US"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28600" algn="l" rtl="0">
              <a:lnSpc>
                <a:spcPct val="90000"/>
              </a:lnSpc>
              <a:spcBef>
                <a:spcPts val="0"/>
              </a:spcBef>
              <a:buClr>
                <a:schemeClr val="dk1"/>
              </a:buClr>
              <a:buSzPts val="3600"/>
              <a:buFont typeface="Arial"/>
              <a:buNone/>
            </a:pPr>
            <a:r>
              <a:rPr lang="en-US" sz="3600" b="0" i="0" u="none" strike="noStrike" cap="none">
                <a:solidFill>
                  <a:schemeClr val="dk1"/>
                </a:solidFill>
                <a:latin typeface="Arial"/>
                <a:ea typeface="Arial"/>
                <a:cs typeface="Arial"/>
                <a:sym typeface="Arial"/>
              </a:rPr>
              <a:t>Have you ever seen this machine?</a:t>
            </a:r>
          </a:p>
        </p:txBody>
      </p:sp>
      <p:pic>
        <p:nvPicPr>
          <p:cNvPr id="104" name="Shape 104"/>
          <p:cNvPicPr preferRelativeResize="0">
            <a:picLocks noGrp="1"/>
          </p:cNvPicPr>
          <p:nvPr>
            <p:ph type="body" idx="1"/>
          </p:nvPr>
        </p:nvPicPr>
        <p:blipFill rotWithShape="1">
          <a:blip r:embed="rId3">
            <a:alphaModFix/>
          </a:blip>
          <a:srcRect/>
          <a:stretch/>
        </p:blipFill>
        <p:spPr>
          <a:xfrm>
            <a:off x="3158053" y="1825625"/>
            <a:ext cx="5875894" cy="4351338"/>
          </a:xfrm>
          <a:prstGeom prst="rect">
            <a:avLst/>
          </a:prstGeom>
          <a:noFill/>
          <a:ln>
            <a:noFill/>
          </a:ln>
        </p:spPr>
      </p:pic>
      <p:grpSp>
        <p:nvGrpSpPr>
          <p:cNvPr id="105" name="Shape 105"/>
          <p:cNvGrpSpPr/>
          <p:nvPr/>
        </p:nvGrpSpPr>
        <p:grpSpPr>
          <a:xfrm>
            <a:off x="3968538" y="2412870"/>
            <a:ext cx="2852973" cy="1830399"/>
            <a:chOff x="3968538" y="2412870"/>
            <a:chExt cx="2852973" cy="1830399"/>
          </a:xfrm>
        </p:grpSpPr>
        <p:sp>
          <p:nvSpPr>
            <p:cNvPr id="106" name="Shape 106"/>
            <p:cNvSpPr txBox="1"/>
            <p:nvPr/>
          </p:nvSpPr>
          <p:spPr>
            <a:xfrm>
              <a:off x="5075520" y="2412870"/>
              <a:ext cx="1745991"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b="0" i="0" u="none" strike="noStrike" cap="none">
                  <a:solidFill>
                    <a:schemeClr val="dk1"/>
                  </a:solidFill>
                  <a:latin typeface="Arial"/>
                  <a:ea typeface="Arial"/>
                  <a:cs typeface="Arial"/>
                  <a:sym typeface="Arial"/>
                </a:rPr>
                <a:t>Press for ticket</a:t>
              </a:r>
            </a:p>
          </p:txBody>
        </p:sp>
        <p:grpSp>
          <p:nvGrpSpPr>
            <p:cNvPr id="107" name="Shape 107"/>
            <p:cNvGrpSpPr/>
            <p:nvPr/>
          </p:nvGrpSpPr>
          <p:grpSpPr>
            <a:xfrm>
              <a:off x="3968538" y="2597536"/>
              <a:ext cx="1645733" cy="1645733"/>
              <a:chOff x="8978845" y="981600"/>
              <a:chExt cx="1688050" cy="1688050"/>
            </a:xfrm>
          </p:grpSpPr>
          <p:pic>
            <p:nvPicPr>
              <p:cNvPr id="108" name="Shape 108"/>
              <p:cNvPicPr preferRelativeResize="0"/>
              <p:nvPr/>
            </p:nvPicPr>
            <p:blipFill rotWithShape="1">
              <a:blip r:embed="rId3">
                <a:alphaModFix/>
              </a:blip>
              <a:srcRect l="20663" t="26723" r="69214" b="59559"/>
              <a:stretch/>
            </p:blipFill>
            <p:spPr>
              <a:xfrm>
                <a:off x="9215793" y="1216680"/>
                <a:ext cx="974856" cy="993749"/>
              </a:xfrm>
              <a:prstGeom prst="rect">
                <a:avLst/>
              </a:prstGeom>
              <a:noFill/>
              <a:ln>
                <a:noFill/>
              </a:ln>
            </p:spPr>
          </p:pic>
          <p:pic>
            <p:nvPicPr>
              <p:cNvPr id="109" name="Shape 109"/>
              <p:cNvPicPr preferRelativeResize="0"/>
              <p:nvPr/>
            </p:nvPicPr>
            <p:blipFill rotWithShape="1">
              <a:blip r:embed="rId4">
                <a:alphaModFix/>
              </a:blip>
              <a:srcRect/>
              <a:stretch/>
            </p:blipFill>
            <p:spPr>
              <a:xfrm>
                <a:off x="8978845" y="981600"/>
                <a:ext cx="1688050" cy="1688050"/>
              </a:xfrm>
              <a:prstGeom prst="rect">
                <a:avLst/>
              </a:prstGeom>
              <a:noFill/>
              <a:ln>
                <a:noFill/>
              </a:ln>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28600" algn="l" rtl="0">
              <a:lnSpc>
                <a:spcPct val="90000"/>
              </a:lnSpc>
              <a:spcBef>
                <a:spcPts val="0"/>
              </a:spcBef>
              <a:buClr>
                <a:schemeClr val="dk1"/>
              </a:buClr>
              <a:buSzPts val="3600"/>
              <a:buFont typeface="Arial"/>
              <a:buNone/>
            </a:pPr>
            <a:r>
              <a:rPr lang="en-US" sz="3600" b="0" i="0" u="none" strike="noStrike" cap="none" dirty="0">
                <a:solidFill>
                  <a:schemeClr val="dk1"/>
                </a:solidFill>
                <a:latin typeface="Arial"/>
                <a:ea typeface="Arial"/>
                <a:cs typeface="Arial"/>
                <a:sym typeface="Arial"/>
              </a:rPr>
              <a:t>Problem formulation</a:t>
            </a:r>
          </a:p>
        </p:txBody>
      </p:sp>
      <p:sp>
        <p:nvSpPr>
          <p:cNvPr id="115" name="Shape 115"/>
          <p:cNvSpPr txBox="1">
            <a:spLocks noGrp="1"/>
          </p:cNvSpPr>
          <p:nvPr>
            <p:ph type="body" idx="1"/>
          </p:nvPr>
        </p:nvSpPr>
        <p:spPr>
          <a:xfrm>
            <a:off x="838200" y="1825625"/>
            <a:ext cx="10515600" cy="4351338"/>
          </a:xfrm>
          <a:prstGeom prst="rect">
            <a:avLst/>
          </a:prstGeom>
          <a:noFill/>
          <a:ln>
            <a:noFill/>
          </a:ln>
        </p:spPr>
        <p:txBody>
          <a:bodyPr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800"/>
              <a:buFont typeface="Arial"/>
              <a:buChar char="•"/>
            </a:pPr>
            <a:r>
              <a:rPr lang="en-US" sz="2800" b="0" i="0" u="none" strike="noStrike" cap="none" dirty="0">
                <a:solidFill>
                  <a:schemeClr val="dk1"/>
                </a:solidFill>
                <a:latin typeface="Arial"/>
                <a:ea typeface="Arial"/>
                <a:cs typeface="Arial"/>
                <a:sym typeface="Arial"/>
              </a:rPr>
              <a:t>We would like to make the parking easier by abandoning the usage of physical ticket.</a:t>
            </a: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dirty="0">
                <a:solidFill>
                  <a:schemeClr val="dk1"/>
                </a:solidFill>
                <a:latin typeface="Arial"/>
                <a:ea typeface="Arial"/>
                <a:cs typeface="Arial"/>
                <a:sym typeface="Arial"/>
              </a:rPr>
              <a:t>The ticket machine makes some problems. For example:</a:t>
            </a: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1. </a:t>
            </a:r>
            <a:r>
              <a:rPr lang="en-US" dirty="0"/>
              <a:t>D</a:t>
            </a:r>
            <a:r>
              <a:rPr lang="en-US" sz="2400" b="0" i="0" u="none" strike="noStrike" cap="none" dirty="0">
                <a:solidFill>
                  <a:schemeClr val="dk1"/>
                </a:solidFill>
                <a:latin typeface="Arial"/>
                <a:ea typeface="Arial"/>
                <a:cs typeface="Arial"/>
                <a:sym typeface="Arial"/>
              </a:rPr>
              <a:t>angerous because people need to be close to the machine</a:t>
            </a: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2. </a:t>
            </a:r>
            <a:r>
              <a:rPr lang="en-US" dirty="0"/>
              <a:t>Inconvenient - </a:t>
            </a:r>
            <a:r>
              <a:rPr lang="en-US" sz="2400" b="0" i="0" u="none" strike="noStrike" cap="none" dirty="0">
                <a:solidFill>
                  <a:schemeClr val="dk1"/>
                </a:solidFill>
                <a:latin typeface="Arial"/>
                <a:ea typeface="Arial"/>
                <a:cs typeface="Arial"/>
                <a:sym typeface="Arial"/>
              </a:rPr>
              <a:t>you have to get off the vehicle to press the button</a:t>
            </a:r>
          </a:p>
          <a:p>
            <a:pPr marL="685800" marR="0" lvl="1" indent="-228600" algn="l" rtl="0">
              <a:lnSpc>
                <a:spcPct val="90000"/>
              </a:lnSpc>
              <a:spcBef>
                <a:spcPts val="500"/>
              </a:spcBef>
              <a:spcAft>
                <a:spcPts val="0"/>
              </a:spcAft>
              <a:buClr>
                <a:schemeClr val="dk1"/>
              </a:buClr>
              <a:buSzPts val="2400"/>
              <a:buFont typeface="Arial"/>
              <a:buChar char="•"/>
            </a:pPr>
            <a:r>
              <a:rPr lang="en-US" sz="2400" b="0" i="0" u="none" strike="noStrike" cap="none" dirty="0">
                <a:solidFill>
                  <a:schemeClr val="dk1"/>
                </a:solidFill>
                <a:latin typeface="Arial"/>
                <a:ea typeface="Arial"/>
                <a:cs typeface="Arial"/>
                <a:sym typeface="Arial"/>
              </a:rPr>
              <a:t>3. </a:t>
            </a:r>
            <a:r>
              <a:rPr lang="en-US" dirty="0"/>
              <a:t>P</a:t>
            </a:r>
            <a:r>
              <a:rPr lang="en-US" sz="2400" b="0" i="0" u="none" strike="noStrike" cap="none" dirty="0">
                <a:solidFill>
                  <a:schemeClr val="dk1"/>
                </a:solidFill>
                <a:latin typeface="Arial"/>
                <a:ea typeface="Arial"/>
                <a:cs typeface="Arial"/>
                <a:sym typeface="Arial"/>
              </a:rPr>
              <a:t>eople lose the ticket</a:t>
            </a:r>
          </a:p>
          <a:p>
            <a:pPr marL="228600" marR="0" lvl="0" indent="-228600" algn="l" rtl="0">
              <a:lnSpc>
                <a:spcPct val="90000"/>
              </a:lnSpc>
              <a:spcBef>
                <a:spcPts val="1000"/>
              </a:spcBef>
              <a:spcAft>
                <a:spcPts val="0"/>
              </a:spcAft>
              <a:buClr>
                <a:schemeClr val="dk1"/>
              </a:buClr>
              <a:buSzPts val="2800"/>
              <a:buFont typeface="Arial"/>
              <a:buChar char="•"/>
            </a:pPr>
            <a:r>
              <a:rPr lang="en-US" sz="2800" b="0" i="0" u="none" strike="noStrike" cap="none" dirty="0">
                <a:solidFill>
                  <a:schemeClr val="dk1"/>
                </a:solidFill>
                <a:latin typeface="Arial"/>
                <a:ea typeface="Arial"/>
                <a:cs typeface="Arial"/>
                <a:sym typeface="Arial"/>
              </a:rPr>
              <a:t>We commit ourselves to design a automatic license plate recognition and registration system.</a:t>
            </a:r>
          </a:p>
          <a:p>
            <a:pPr marL="685800" marR="0" lvl="1" indent="-228600" algn="l" rtl="0">
              <a:lnSpc>
                <a:spcPct val="90000"/>
              </a:lnSpc>
              <a:spcBef>
                <a:spcPts val="500"/>
              </a:spcBef>
              <a:buClr>
                <a:schemeClr val="dk1"/>
              </a:buClr>
              <a:buSzPts val="2400"/>
              <a:buFont typeface="Arial"/>
              <a:buNone/>
            </a:pPr>
            <a:endParaRPr sz="24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28600" algn="l" rtl="0">
              <a:lnSpc>
                <a:spcPct val="90000"/>
              </a:lnSpc>
              <a:spcBef>
                <a:spcPts val="0"/>
              </a:spcBef>
              <a:buClr>
                <a:schemeClr val="dk1"/>
              </a:buClr>
              <a:buSzPts val="3600"/>
              <a:buFont typeface="Arial"/>
              <a:buNone/>
            </a:pPr>
            <a:r>
              <a:rPr lang="en-US" sz="3600" b="0" i="0" u="none" strike="noStrike" cap="none">
                <a:solidFill>
                  <a:schemeClr val="dk1"/>
                </a:solidFill>
                <a:latin typeface="Arial"/>
                <a:ea typeface="Arial"/>
                <a:cs typeface="Arial"/>
                <a:sym typeface="Arial"/>
              </a:rPr>
              <a:t>Something like this!</a:t>
            </a:r>
          </a:p>
        </p:txBody>
      </p:sp>
      <p:pic>
        <p:nvPicPr>
          <p:cNvPr id="121" name="Shape 121"/>
          <p:cNvPicPr preferRelativeResize="0">
            <a:picLocks noGrp="1"/>
          </p:cNvPicPr>
          <p:nvPr>
            <p:ph type="body" idx="1"/>
          </p:nvPr>
        </p:nvPicPr>
        <p:blipFill rotWithShape="1">
          <a:blip r:embed="rId3">
            <a:alphaModFix/>
          </a:blip>
          <a:srcRect/>
          <a:stretch/>
        </p:blipFill>
        <p:spPr>
          <a:xfrm>
            <a:off x="1744662" y="1825625"/>
            <a:ext cx="8702676" cy="4351338"/>
          </a:xfrm>
          <a:prstGeom prst="rect">
            <a:avLst/>
          </a:prstGeom>
          <a:solidFill>
            <a:srgbClr val="ECECEC"/>
          </a:solidFill>
          <a:ln w="88900" cap="sq" cmpd="sng">
            <a:solidFill>
              <a:srgbClr val="FFFFFF"/>
            </a:solidFill>
            <a:prstDash val="solid"/>
            <a:miter lim="800000"/>
            <a:headEnd type="none" w="med" len="med"/>
            <a:tailEnd type="none" w="med" len="med"/>
          </a:ln>
          <a:effectLst>
            <a:outerShdw blurRad="55000" dist="18000" dir="5400000" algn="tl" rotWithShape="0">
              <a:srgbClr val="000000">
                <a:alpha val="40000"/>
              </a:srgbClr>
            </a:outerShdw>
          </a:effectLst>
        </p:spPr>
      </p:pic>
      <p:sp>
        <p:nvSpPr>
          <p:cNvPr id="122" name="Shape 122"/>
          <p:cNvSpPr txBox="1"/>
          <p:nvPr/>
        </p:nvSpPr>
        <p:spPr>
          <a:xfrm>
            <a:off x="7287065" y="5275385"/>
            <a:ext cx="2762295" cy="369332"/>
          </a:xfrm>
          <a:prstGeom prst="rect">
            <a:avLst/>
          </a:prstGeom>
          <a:solidFill>
            <a:schemeClr val="dk1"/>
          </a:solidFill>
          <a:ln w="19050" cap="flat" cmpd="sng">
            <a:solidFill>
              <a:schemeClr val="lt1"/>
            </a:solidFill>
            <a:prstDash val="solid"/>
            <a:miter lim="800000"/>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US" sz="1800">
                <a:solidFill>
                  <a:schemeClr val="lt1"/>
                </a:solidFill>
                <a:latin typeface="Arial"/>
                <a:ea typeface="Arial"/>
                <a:cs typeface="Arial"/>
                <a:sym typeface="Arial"/>
              </a:rPr>
              <a:t>No more pressing button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28600" algn="l" rtl="0">
              <a:lnSpc>
                <a:spcPct val="90000"/>
              </a:lnSpc>
              <a:spcBef>
                <a:spcPts val="0"/>
              </a:spcBef>
              <a:buClr>
                <a:schemeClr val="dk1"/>
              </a:buClr>
              <a:buSzPts val="3600"/>
              <a:buFont typeface="Arial"/>
              <a:buNone/>
            </a:pPr>
            <a:r>
              <a:rPr lang="en-US" altLang="zh-CN" sz="3600" b="0" i="0" u="none" strike="noStrike" cap="none" dirty="0" smtClean="0">
                <a:solidFill>
                  <a:schemeClr val="dk1"/>
                </a:solidFill>
                <a:latin typeface="Arial"/>
                <a:ea typeface="Arial"/>
                <a:cs typeface="Arial"/>
                <a:sym typeface="Arial"/>
              </a:rPr>
              <a:t>Review</a:t>
            </a:r>
            <a:r>
              <a:rPr lang="zh-CN" altLang="en-US" sz="3600" b="0" i="0" u="none" strike="noStrike" cap="none" dirty="0" smtClean="0">
                <a:solidFill>
                  <a:schemeClr val="dk1"/>
                </a:solidFill>
                <a:latin typeface="Arial"/>
                <a:ea typeface="Arial"/>
                <a:cs typeface="Arial"/>
                <a:sym typeface="Arial"/>
              </a:rPr>
              <a:t> </a:t>
            </a:r>
            <a:r>
              <a:rPr lang="en-US" altLang="zh-CN" sz="3600" b="0" i="0" u="none" strike="noStrike" cap="none" dirty="0" smtClean="0">
                <a:solidFill>
                  <a:schemeClr val="dk1"/>
                </a:solidFill>
                <a:latin typeface="Arial"/>
                <a:ea typeface="Arial"/>
                <a:cs typeface="Arial"/>
                <a:sym typeface="Arial"/>
              </a:rPr>
              <a:t>of</a:t>
            </a:r>
            <a:r>
              <a:rPr lang="zh-CN" altLang="en-US" sz="3600" b="0" i="0" u="none" strike="noStrike" cap="none" dirty="0" smtClean="0">
                <a:solidFill>
                  <a:schemeClr val="dk1"/>
                </a:solidFill>
                <a:latin typeface="Arial"/>
                <a:ea typeface="Arial"/>
                <a:cs typeface="Arial"/>
                <a:sym typeface="Arial"/>
              </a:rPr>
              <a:t> </a:t>
            </a:r>
            <a:r>
              <a:rPr lang="en-US" altLang="zh-CN" sz="3600" b="0" i="0" u="none" strike="noStrike" cap="none" dirty="0" smtClean="0">
                <a:solidFill>
                  <a:schemeClr val="dk1"/>
                </a:solidFill>
                <a:latin typeface="Arial"/>
                <a:ea typeface="Arial"/>
                <a:cs typeface="Arial"/>
                <a:sym typeface="Arial"/>
              </a:rPr>
              <a:t>previous</a:t>
            </a:r>
            <a:r>
              <a:rPr lang="zh-CN" altLang="en-US" sz="3600" b="0" i="0" u="none" strike="noStrike" cap="none" dirty="0" smtClean="0">
                <a:solidFill>
                  <a:schemeClr val="dk1"/>
                </a:solidFill>
                <a:latin typeface="Arial"/>
                <a:ea typeface="Arial"/>
                <a:cs typeface="Arial"/>
                <a:sym typeface="Arial"/>
              </a:rPr>
              <a:t> </a:t>
            </a:r>
            <a:r>
              <a:rPr lang="en-US" altLang="zh-CN" sz="3600" b="0" i="0" u="none" strike="noStrike" cap="none" dirty="0" smtClean="0">
                <a:solidFill>
                  <a:schemeClr val="dk1"/>
                </a:solidFill>
                <a:latin typeface="Arial"/>
                <a:ea typeface="Arial"/>
                <a:cs typeface="Arial"/>
                <a:sym typeface="Arial"/>
              </a:rPr>
              <a:t>techniques</a:t>
            </a:r>
            <a:endParaRPr lang="en-US" sz="3600" b="0" i="0" u="none" strike="noStrike" cap="none" dirty="0">
              <a:solidFill>
                <a:schemeClr val="dk1"/>
              </a:solidFill>
              <a:latin typeface="Arial"/>
              <a:ea typeface="Arial"/>
              <a:cs typeface="Arial"/>
              <a:sym typeface="Arial"/>
            </a:endParaRPr>
          </a:p>
        </p:txBody>
      </p:sp>
      <p:sp>
        <p:nvSpPr>
          <p:cNvPr id="129" name="Shape 129"/>
          <p:cNvSpPr txBox="1"/>
          <p:nvPr/>
        </p:nvSpPr>
        <p:spPr>
          <a:xfrm>
            <a:off x="838200" y="1690688"/>
            <a:ext cx="10515600" cy="1838325"/>
          </a:xfrm>
          <a:prstGeom prst="rect">
            <a:avLst/>
          </a:prstGeom>
          <a:noFill/>
          <a:ln>
            <a:noFill/>
          </a:ln>
        </p:spPr>
        <p:txBody>
          <a:bodyPr wrap="square" lIns="91425" tIns="45700" rIns="91425" bIns="45700" anchor="t" anchorCtr="0">
            <a:noAutofit/>
          </a:bodyPr>
          <a:lstStyle/>
          <a:p>
            <a:pPr lvl="0"/>
            <a:r>
              <a:rPr lang="en-US" sz="2000" dirty="0">
                <a:solidFill>
                  <a:schemeClr val="dk1"/>
                </a:solidFill>
              </a:rPr>
              <a:t>Natural image recognition have been researched in the field of computer vision. Some examples include the autonomous car research. MATLAB has also conveniently built in these tools to use that can be found </a:t>
            </a:r>
            <a:r>
              <a:rPr lang="en-US" sz="2000" dirty="0" smtClean="0">
                <a:solidFill>
                  <a:schemeClr val="dk1"/>
                </a:solidFill>
              </a:rPr>
              <a:t>here</a:t>
            </a:r>
            <a:r>
              <a:rPr lang="en-US" altLang="zh-CN" sz="2000" dirty="0" smtClean="0">
                <a:solidFill>
                  <a:schemeClr val="dk1"/>
                </a:solidFill>
              </a:rPr>
              <a:t>:</a:t>
            </a:r>
          </a:p>
          <a:p>
            <a:pPr lvl="0"/>
            <a:r>
              <a:rPr lang="en-US" sz="2000" dirty="0" smtClean="0">
                <a:solidFill>
                  <a:schemeClr val="dk1"/>
                </a:solidFill>
              </a:rPr>
              <a:t>https</a:t>
            </a:r>
            <a:r>
              <a:rPr lang="en-US" sz="2000" dirty="0">
                <a:solidFill>
                  <a:schemeClr val="dk1"/>
                </a:solidFill>
              </a:rPr>
              <a:t>://</a:t>
            </a:r>
            <a:r>
              <a:rPr lang="en-US" sz="2000" dirty="0" err="1">
                <a:solidFill>
                  <a:schemeClr val="dk1"/>
                </a:solidFill>
              </a:rPr>
              <a:t>www.mathworks.com</a:t>
            </a:r>
            <a:r>
              <a:rPr lang="en-US" sz="2000" dirty="0">
                <a:solidFill>
                  <a:schemeClr val="dk1"/>
                </a:solidFill>
              </a:rPr>
              <a:t>/help/vision/examples/automatically-detect-and-recognize-text-in-natural-</a:t>
            </a:r>
            <a:r>
              <a:rPr lang="en-US" sz="2000" dirty="0" err="1">
                <a:solidFill>
                  <a:schemeClr val="dk1"/>
                </a:solidFill>
              </a:rPr>
              <a:t>images.html</a:t>
            </a:r>
            <a:endParaRPr lang="en-US" sz="2000" dirty="0">
              <a:solidFill>
                <a:schemeClr val="dk1"/>
              </a:solidFill>
            </a:endParaRPr>
          </a:p>
        </p:txBody>
      </p:sp>
      <p:pic>
        <p:nvPicPr>
          <p:cNvPr id="5" name="Shape 97"/>
          <p:cNvPicPr preferRelativeResize="0"/>
          <p:nvPr/>
        </p:nvPicPr>
        <p:blipFill>
          <a:blip r:embed="rId3">
            <a:alphaModFix/>
          </a:blip>
          <a:stretch>
            <a:fillRect/>
          </a:stretch>
        </p:blipFill>
        <p:spPr>
          <a:xfrm>
            <a:off x="3705762" y="3629026"/>
            <a:ext cx="4780476" cy="2209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10877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28600" algn="l" rtl="0">
              <a:lnSpc>
                <a:spcPct val="90000"/>
              </a:lnSpc>
              <a:spcBef>
                <a:spcPts val="0"/>
              </a:spcBef>
              <a:buClr>
                <a:schemeClr val="dk1"/>
              </a:buClr>
              <a:buSzPts val="3600"/>
              <a:buFont typeface="Arial"/>
              <a:buNone/>
            </a:pPr>
            <a:r>
              <a:rPr lang="en-US" sz="3600" b="0" i="0" u="none" strike="noStrike" cap="none" dirty="0">
                <a:solidFill>
                  <a:schemeClr val="dk1"/>
                </a:solidFill>
                <a:latin typeface="Arial"/>
                <a:ea typeface="Arial"/>
                <a:cs typeface="Arial"/>
                <a:sym typeface="Arial"/>
              </a:rPr>
              <a:t>Technique overview</a:t>
            </a:r>
          </a:p>
        </p:txBody>
      </p:sp>
      <p:pic>
        <p:nvPicPr>
          <p:cNvPr id="128" name="Shape 128"/>
          <p:cNvPicPr preferRelativeResize="0"/>
          <p:nvPr/>
        </p:nvPicPr>
        <p:blipFill rotWithShape="1">
          <a:blip r:embed="rId3">
            <a:alphaModFix/>
          </a:blip>
          <a:srcRect/>
          <a:stretch/>
        </p:blipFill>
        <p:spPr>
          <a:xfrm>
            <a:off x="1024520" y="3319972"/>
            <a:ext cx="10329280" cy="1894224"/>
          </a:xfrm>
          <a:prstGeom prst="rect">
            <a:avLst/>
          </a:prstGeom>
          <a:solidFill>
            <a:srgbClr val="ECECEC"/>
          </a:solidFill>
          <a:ln w="88900" cap="sq" cmpd="sng">
            <a:solidFill>
              <a:srgbClr val="FFFFFF"/>
            </a:solidFill>
            <a:prstDash val="solid"/>
            <a:miter lim="800000"/>
            <a:headEnd type="none" w="med" len="med"/>
            <a:tailEnd type="none" w="med" len="med"/>
          </a:ln>
          <a:effectLst>
            <a:outerShdw blurRad="55000" dist="18000" dir="5400000" algn="tl" rotWithShape="0">
              <a:srgbClr val="000000">
                <a:alpha val="40000"/>
              </a:srgbClr>
            </a:outerShdw>
          </a:effectLst>
        </p:spPr>
      </p:pic>
      <p:sp>
        <p:nvSpPr>
          <p:cNvPr id="129" name="Shape 129"/>
          <p:cNvSpPr txBox="1"/>
          <p:nvPr/>
        </p:nvSpPr>
        <p:spPr>
          <a:xfrm>
            <a:off x="838200" y="1690688"/>
            <a:ext cx="10515600" cy="1323975"/>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400" dirty="0">
                <a:solidFill>
                  <a:schemeClr val="dk1"/>
                </a:solidFill>
                <a:latin typeface="Arial"/>
                <a:ea typeface="Arial"/>
                <a:cs typeface="Arial"/>
                <a:sym typeface="Arial"/>
              </a:rPr>
              <a:t>Basically, we divide the work into 4 parts:</a:t>
            </a:r>
          </a:p>
          <a:p>
            <a:pPr marL="0" marR="0" lvl="0" indent="0" algn="l" rtl="0">
              <a:spcBef>
                <a:spcPts val="0"/>
              </a:spcBef>
              <a:buNone/>
            </a:pPr>
            <a:endParaRPr sz="2400" dirty="0">
              <a:solidFill>
                <a:schemeClr val="dk1"/>
              </a:solidFill>
              <a:latin typeface="Arial"/>
              <a:ea typeface="Arial"/>
              <a:cs typeface="Arial"/>
              <a:sym typeface="Arial"/>
            </a:endParaRPr>
          </a:p>
          <a:p>
            <a:pPr marL="0" marR="0" lvl="0" indent="0" algn="l" rtl="0">
              <a:spcBef>
                <a:spcPts val="0"/>
              </a:spcBef>
              <a:buNone/>
            </a:pPr>
            <a:r>
              <a:rPr lang="en-US" sz="2400" dirty="0">
                <a:solidFill>
                  <a:schemeClr val="dk1"/>
                </a:solidFill>
                <a:latin typeface="Arial"/>
                <a:ea typeface="Arial"/>
                <a:cs typeface="Arial"/>
                <a:sym typeface="Arial"/>
              </a:rPr>
              <a:t>Model training, LP segmentation, LP character recognition, registration/delist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p:nvPr/>
        </p:nvSpPr>
        <p:spPr>
          <a:xfrm>
            <a:off x="838200" y="1590728"/>
            <a:ext cx="10515600" cy="473040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dirty="0">
                <a:solidFill>
                  <a:schemeClr val="dk1"/>
                </a:solidFill>
              </a:rPr>
              <a:t>Recognizing the characters</a:t>
            </a:r>
          </a:p>
          <a:p>
            <a:pPr marL="457200" marR="0" lvl="0" indent="-355600" algn="l" rtl="0">
              <a:spcBef>
                <a:spcPts val="0"/>
              </a:spcBef>
              <a:spcAft>
                <a:spcPts val="0"/>
              </a:spcAft>
              <a:buClr>
                <a:schemeClr val="dk1"/>
              </a:buClr>
              <a:buSzPts val="2000"/>
              <a:buAutoNum type="arabicPeriod"/>
            </a:pPr>
            <a:r>
              <a:rPr lang="en-US" sz="1800" dirty="0">
                <a:solidFill>
                  <a:schemeClr val="dk1"/>
                </a:solidFill>
              </a:rPr>
              <a:t>Find dataset of 0-9, A-Z </a:t>
            </a:r>
            <a:r>
              <a:rPr lang="en-US" sz="1800" dirty="0" smtClean="0">
                <a:solidFill>
                  <a:schemeClr val="dk1"/>
                </a:solidFill>
              </a:rPr>
              <a:t>characters</a:t>
            </a:r>
            <a:r>
              <a:rPr lang="en-US" altLang="zh-CN" sz="1800" dirty="0" smtClean="0">
                <a:solidFill>
                  <a:schemeClr val="dk1"/>
                </a:solidFill>
              </a:rPr>
              <a:t>,</a:t>
            </a:r>
            <a:r>
              <a:rPr lang="zh-CN" altLang="en-US" sz="1800" dirty="0" smtClean="0">
                <a:solidFill>
                  <a:schemeClr val="dk1"/>
                </a:solidFill>
              </a:rPr>
              <a:t> </a:t>
            </a:r>
            <a:r>
              <a:rPr lang="en-US" altLang="zh-CN" sz="1800" dirty="0" smtClean="0">
                <a:solidFill>
                  <a:schemeClr val="dk1"/>
                </a:solidFill>
              </a:rPr>
              <a:t>except</a:t>
            </a:r>
            <a:r>
              <a:rPr lang="zh-CN" altLang="en-US" sz="1800" dirty="0" smtClean="0">
                <a:solidFill>
                  <a:schemeClr val="dk1"/>
                </a:solidFill>
              </a:rPr>
              <a:t> </a:t>
            </a:r>
            <a:r>
              <a:rPr lang="en-US" altLang="zh-CN" sz="1800" dirty="0" smtClean="0">
                <a:solidFill>
                  <a:schemeClr val="dk1"/>
                </a:solidFill>
              </a:rPr>
              <a:t>character</a:t>
            </a:r>
            <a:r>
              <a:rPr lang="zh-CN" altLang="en-US" sz="1800" dirty="0" smtClean="0">
                <a:solidFill>
                  <a:schemeClr val="dk1"/>
                </a:solidFill>
              </a:rPr>
              <a:t> </a:t>
            </a:r>
            <a:r>
              <a:rPr lang="en-US" altLang="zh-CN" sz="1800" dirty="0" smtClean="0">
                <a:solidFill>
                  <a:schemeClr val="dk1"/>
                </a:solidFill>
              </a:rPr>
              <a:t>I</a:t>
            </a:r>
            <a:r>
              <a:rPr lang="zh-CN" altLang="en-US" sz="1800" dirty="0" smtClean="0">
                <a:solidFill>
                  <a:schemeClr val="dk1"/>
                </a:solidFill>
              </a:rPr>
              <a:t> </a:t>
            </a:r>
            <a:r>
              <a:rPr lang="en-US" altLang="zh-CN" sz="1800" dirty="0" smtClean="0">
                <a:solidFill>
                  <a:schemeClr val="dk1"/>
                </a:solidFill>
              </a:rPr>
              <a:t>and</a:t>
            </a:r>
            <a:r>
              <a:rPr lang="zh-CN" altLang="en-US" sz="1800" dirty="0" smtClean="0">
                <a:solidFill>
                  <a:schemeClr val="dk1"/>
                </a:solidFill>
              </a:rPr>
              <a:t> </a:t>
            </a:r>
            <a:r>
              <a:rPr lang="en-US" altLang="zh-CN" sz="1800" dirty="0" smtClean="0">
                <a:solidFill>
                  <a:schemeClr val="dk1"/>
                </a:solidFill>
              </a:rPr>
              <a:t>O(similar</a:t>
            </a:r>
            <a:r>
              <a:rPr lang="zh-CN" altLang="en-US" sz="1800" dirty="0" smtClean="0">
                <a:solidFill>
                  <a:schemeClr val="dk1"/>
                </a:solidFill>
              </a:rPr>
              <a:t> </a:t>
            </a:r>
            <a:r>
              <a:rPr lang="en-US" altLang="zh-CN" sz="1800" dirty="0" smtClean="0">
                <a:solidFill>
                  <a:schemeClr val="dk1"/>
                </a:solidFill>
              </a:rPr>
              <a:t>to</a:t>
            </a:r>
            <a:r>
              <a:rPr lang="zh-CN" altLang="en-US" sz="1800" dirty="0" smtClean="0">
                <a:solidFill>
                  <a:schemeClr val="dk1"/>
                </a:solidFill>
              </a:rPr>
              <a:t> </a:t>
            </a:r>
            <a:r>
              <a:rPr lang="en-US" altLang="zh-CN" sz="1800" dirty="0" smtClean="0">
                <a:solidFill>
                  <a:schemeClr val="dk1"/>
                </a:solidFill>
              </a:rPr>
              <a:t>1,0,</a:t>
            </a:r>
            <a:r>
              <a:rPr lang="zh-CN" altLang="en-US" sz="1800" dirty="0" smtClean="0">
                <a:solidFill>
                  <a:schemeClr val="dk1"/>
                </a:solidFill>
              </a:rPr>
              <a:t> </a:t>
            </a:r>
            <a:r>
              <a:rPr lang="en-US" altLang="zh-CN" sz="1800" dirty="0" smtClean="0">
                <a:solidFill>
                  <a:schemeClr val="dk1"/>
                </a:solidFill>
              </a:rPr>
              <a:t>will</a:t>
            </a:r>
            <a:r>
              <a:rPr lang="zh-CN" altLang="en-US" sz="1800" dirty="0" smtClean="0">
                <a:solidFill>
                  <a:schemeClr val="dk1"/>
                </a:solidFill>
              </a:rPr>
              <a:t> </a:t>
            </a:r>
            <a:r>
              <a:rPr lang="en-US" altLang="zh-CN" sz="1800" dirty="0" smtClean="0">
                <a:solidFill>
                  <a:schemeClr val="dk1"/>
                </a:solidFill>
              </a:rPr>
              <a:t>be</a:t>
            </a:r>
            <a:r>
              <a:rPr lang="zh-CN" altLang="en-US" sz="1800" dirty="0" smtClean="0">
                <a:solidFill>
                  <a:schemeClr val="dk1"/>
                </a:solidFill>
              </a:rPr>
              <a:t> </a:t>
            </a:r>
            <a:r>
              <a:rPr lang="en-US" altLang="zh-CN" sz="1800" dirty="0" smtClean="0">
                <a:solidFill>
                  <a:schemeClr val="dk1"/>
                </a:solidFill>
              </a:rPr>
              <a:t>fine)</a:t>
            </a:r>
            <a:endParaRPr lang="en-US" sz="1800" dirty="0">
              <a:solidFill>
                <a:schemeClr val="dk1"/>
              </a:solidFill>
            </a:endParaRPr>
          </a:p>
          <a:p>
            <a:pPr marL="457200" marR="0" lvl="0" indent="-355600" algn="l" rtl="0">
              <a:spcBef>
                <a:spcPts val="0"/>
              </a:spcBef>
              <a:spcAft>
                <a:spcPts val="0"/>
              </a:spcAft>
              <a:buClr>
                <a:schemeClr val="dk1"/>
              </a:buClr>
              <a:buSzPts val="2000"/>
              <a:buAutoNum type="arabicPeriod"/>
            </a:pPr>
            <a:r>
              <a:rPr lang="en-US" sz="1800" dirty="0">
                <a:solidFill>
                  <a:schemeClr val="dk1"/>
                </a:solidFill>
              </a:rPr>
              <a:t>Find license plate images</a:t>
            </a:r>
          </a:p>
          <a:p>
            <a:pPr marL="457200" marR="0" lvl="0" indent="-355600" algn="l" rtl="0">
              <a:spcBef>
                <a:spcPts val="0"/>
              </a:spcBef>
              <a:spcAft>
                <a:spcPts val="0"/>
              </a:spcAft>
              <a:buClr>
                <a:schemeClr val="dk1"/>
              </a:buClr>
              <a:buSzPts val="2000"/>
              <a:buAutoNum type="arabicPeriod"/>
            </a:pPr>
            <a:r>
              <a:rPr lang="en-US" sz="1800" dirty="0">
                <a:solidFill>
                  <a:schemeClr val="dk1"/>
                </a:solidFill>
              </a:rPr>
              <a:t>Create directory</a:t>
            </a:r>
          </a:p>
          <a:p>
            <a:pPr marL="457200" marR="0" lvl="0" indent="-355600" algn="l" rtl="0">
              <a:spcBef>
                <a:spcPts val="0"/>
              </a:spcBef>
              <a:spcAft>
                <a:spcPts val="0"/>
              </a:spcAft>
              <a:buClr>
                <a:schemeClr val="dk1"/>
              </a:buClr>
              <a:buSzPts val="2000"/>
              <a:buAutoNum type="arabicPeriod"/>
            </a:pPr>
            <a:r>
              <a:rPr lang="en-US" sz="1800" dirty="0">
                <a:solidFill>
                  <a:schemeClr val="dk1"/>
                </a:solidFill>
              </a:rPr>
              <a:t>Design appropriate models</a:t>
            </a:r>
          </a:p>
          <a:p>
            <a:pPr marL="457200" marR="0" lvl="0" indent="-355600" algn="l" rtl="0">
              <a:spcBef>
                <a:spcPts val="0"/>
              </a:spcBef>
              <a:spcAft>
                <a:spcPts val="0"/>
              </a:spcAft>
              <a:buClr>
                <a:schemeClr val="dk1"/>
              </a:buClr>
              <a:buSzPts val="2000"/>
              <a:buAutoNum type="arabicPeriod"/>
            </a:pPr>
            <a:r>
              <a:rPr lang="en-US" sz="1800" dirty="0">
                <a:solidFill>
                  <a:schemeClr val="dk1"/>
                </a:solidFill>
              </a:rPr>
              <a:t>Train and fit on images with SVC with K=10 folds</a:t>
            </a:r>
          </a:p>
          <a:p>
            <a:pPr marL="457200" marR="0" lvl="0" indent="-355600" algn="l" rtl="0">
              <a:spcBef>
                <a:spcPts val="0"/>
              </a:spcBef>
              <a:buClr>
                <a:schemeClr val="dk1"/>
              </a:buClr>
              <a:buSzPts val="2000"/>
              <a:buAutoNum type="arabicPeriod"/>
            </a:pPr>
            <a:r>
              <a:rPr lang="en-US" sz="1800" dirty="0">
                <a:solidFill>
                  <a:schemeClr val="dk1"/>
                </a:solidFill>
              </a:rPr>
              <a:t>Try with CNN </a:t>
            </a:r>
            <a:r>
              <a:rPr lang="en-US" sz="1800" dirty="0" smtClean="0">
                <a:solidFill>
                  <a:schemeClr val="dk1"/>
                </a:solidFill>
              </a:rPr>
              <a:t>too</a:t>
            </a:r>
          </a:p>
          <a:p>
            <a:pPr marL="457200" marR="0" lvl="0" indent="-355600" algn="l" rtl="0">
              <a:spcBef>
                <a:spcPts val="0"/>
              </a:spcBef>
              <a:buClr>
                <a:schemeClr val="dk1"/>
              </a:buClr>
              <a:buSzPts val="2000"/>
              <a:buAutoNum type="arabicPeriod"/>
            </a:pPr>
            <a:endParaRPr sz="1800" dirty="0">
              <a:solidFill>
                <a:schemeClr val="dk1"/>
              </a:solidFill>
            </a:endParaRPr>
          </a:p>
          <a:p>
            <a:pPr marL="0" marR="0" lvl="0" indent="0" algn="l" rtl="0">
              <a:spcBef>
                <a:spcPts val="0"/>
              </a:spcBef>
              <a:buNone/>
            </a:pPr>
            <a:r>
              <a:rPr lang="en-US" sz="1800" dirty="0">
                <a:solidFill>
                  <a:schemeClr val="dk1"/>
                </a:solidFill>
              </a:rPr>
              <a:t>Localization of license plate</a:t>
            </a:r>
          </a:p>
          <a:p>
            <a:pPr marL="457200" marR="0" lvl="0" indent="-355600" algn="l" rtl="0">
              <a:spcBef>
                <a:spcPts val="0"/>
              </a:spcBef>
              <a:spcAft>
                <a:spcPts val="0"/>
              </a:spcAft>
              <a:buClr>
                <a:schemeClr val="dk1"/>
              </a:buClr>
              <a:buSzPts val="2000"/>
              <a:buAutoNum type="arabicPeriod"/>
            </a:pPr>
            <a:r>
              <a:rPr lang="en-US" sz="1800" dirty="0">
                <a:solidFill>
                  <a:schemeClr val="dk1"/>
                </a:solidFill>
              </a:rPr>
              <a:t>Identify in the given image where the plate </a:t>
            </a:r>
            <a:r>
              <a:rPr lang="en-US" sz="1800" dirty="0" smtClean="0">
                <a:solidFill>
                  <a:schemeClr val="dk1"/>
                </a:solidFill>
              </a:rPr>
              <a:t>is</a:t>
            </a:r>
            <a:r>
              <a:rPr lang="zh-CN" altLang="en-US" sz="1800" dirty="0" smtClean="0">
                <a:solidFill>
                  <a:schemeClr val="dk1"/>
                </a:solidFill>
              </a:rPr>
              <a:t> </a:t>
            </a:r>
            <a:r>
              <a:rPr lang="en-US" altLang="zh-CN" sz="1800" dirty="0" smtClean="0">
                <a:solidFill>
                  <a:schemeClr val="dk1"/>
                </a:solidFill>
              </a:rPr>
              <a:t>using</a:t>
            </a:r>
            <a:r>
              <a:rPr lang="zh-CN" altLang="en-US" sz="1800" dirty="0" smtClean="0">
                <a:solidFill>
                  <a:schemeClr val="dk1"/>
                </a:solidFill>
              </a:rPr>
              <a:t> </a:t>
            </a:r>
            <a:r>
              <a:rPr lang="en-US" altLang="zh-CN" sz="1800" dirty="0" smtClean="0">
                <a:solidFill>
                  <a:schemeClr val="dk1"/>
                </a:solidFill>
              </a:rPr>
              <a:t>connected</a:t>
            </a:r>
            <a:r>
              <a:rPr lang="zh-CN" altLang="en-US" sz="1800" dirty="0" smtClean="0">
                <a:solidFill>
                  <a:schemeClr val="dk1"/>
                </a:solidFill>
              </a:rPr>
              <a:t> </a:t>
            </a:r>
            <a:r>
              <a:rPr lang="en-US" altLang="zh-CN" sz="1800" dirty="0" smtClean="0">
                <a:solidFill>
                  <a:schemeClr val="dk1"/>
                </a:solidFill>
              </a:rPr>
              <a:t>region</a:t>
            </a:r>
            <a:r>
              <a:rPr lang="zh-CN" altLang="en-US" sz="1800" dirty="0" smtClean="0">
                <a:solidFill>
                  <a:schemeClr val="dk1"/>
                </a:solidFill>
              </a:rPr>
              <a:t> </a:t>
            </a:r>
            <a:r>
              <a:rPr lang="en-US" altLang="zh-CN" sz="1800" dirty="0" smtClean="0">
                <a:solidFill>
                  <a:schemeClr val="dk1"/>
                </a:solidFill>
              </a:rPr>
              <a:t>method</a:t>
            </a:r>
            <a:endParaRPr lang="en-US" sz="1800" dirty="0">
              <a:solidFill>
                <a:schemeClr val="dk1"/>
              </a:solidFill>
            </a:endParaRPr>
          </a:p>
          <a:p>
            <a:pPr marL="457200" marR="0" lvl="0" indent="-355600" algn="l" rtl="0">
              <a:spcBef>
                <a:spcPts val="0"/>
              </a:spcBef>
              <a:buClr>
                <a:schemeClr val="dk1"/>
              </a:buClr>
              <a:buSzPts val="2000"/>
              <a:buAutoNum type="arabicPeriod"/>
            </a:pPr>
            <a:r>
              <a:rPr lang="en-US" sz="1800" dirty="0">
                <a:solidFill>
                  <a:schemeClr val="dk1"/>
                </a:solidFill>
              </a:rPr>
              <a:t>Extract characters </a:t>
            </a:r>
            <a:r>
              <a:rPr lang="en-US" sz="1800" dirty="0" smtClean="0">
                <a:solidFill>
                  <a:schemeClr val="dk1"/>
                </a:solidFill>
              </a:rPr>
              <a:t>separately</a:t>
            </a:r>
          </a:p>
          <a:p>
            <a:pPr marL="457200" marR="0" lvl="0" indent="-355600" algn="l" rtl="0">
              <a:spcBef>
                <a:spcPts val="0"/>
              </a:spcBef>
              <a:buClr>
                <a:schemeClr val="dk1"/>
              </a:buClr>
              <a:buSzPts val="2000"/>
              <a:buAutoNum type="arabicPeriod"/>
            </a:pPr>
            <a:endParaRPr sz="1800" dirty="0">
              <a:solidFill>
                <a:schemeClr val="dk1"/>
              </a:solidFill>
            </a:endParaRPr>
          </a:p>
          <a:p>
            <a:pPr marL="0" marR="0" lvl="0" indent="0" algn="l" rtl="0">
              <a:spcBef>
                <a:spcPts val="0"/>
              </a:spcBef>
              <a:buNone/>
            </a:pPr>
            <a:r>
              <a:rPr lang="en-US" sz="1800" dirty="0" smtClean="0">
                <a:solidFill>
                  <a:schemeClr val="dk1"/>
                </a:solidFill>
              </a:rPr>
              <a:t>Identify the letters on the plate separately</a:t>
            </a:r>
          </a:p>
          <a:p>
            <a:pPr marL="457200" marR="0" lvl="0" indent="-355600" algn="l" rtl="0">
              <a:spcBef>
                <a:spcPts val="0"/>
              </a:spcBef>
              <a:spcAft>
                <a:spcPts val="0"/>
              </a:spcAft>
              <a:buClr>
                <a:schemeClr val="dk1"/>
              </a:buClr>
              <a:buSzPts val="2000"/>
              <a:buAutoNum type="arabicPeriod"/>
            </a:pPr>
            <a:r>
              <a:rPr lang="en-US" sz="1800" dirty="0" smtClean="0">
                <a:solidFill>
                  <a:schemeClr val="dk1"/>
                </a:solidFill>
              </a:rPr>
              <a:t>Predict with the model then output results</a:t>
            </a:r>
          </a:p>
          <a:p>
            <a:pPr marL="457200" marR="0" lvl="0" indent="-355600" algn="l" rtl="0">
              <a:spcBef>
                <a:spcPts val="0"/>
              </a:spcBef>
              <a:spcAft>
                <a:spcPts val="0"/>
              </a:spcAft>
              <a:buClr>
                <a:schemeClr val="dk1"/>
              </a:buClr>
              <a:buSzPts val="2000"/>
              <a:buAutoNum type="arabicPeriod"/>
            </a:pPr>
            <a:endParaRPr lang="en-US" sz="1800" dirty="0" smtClean="0">
              <a:solidFill>
                <a:schemeClr val="dk1"/>
              </a:solidFill>
            </a:endParaRPr>
          </a:p>
          <a:p>
            <a:pPr lvl="0"/>
            <a:r>
              <a:rPr lang="en-US" altLang="zh-CN" sz="1800" dirty="0" smtClean="0">
                <a:solidFill>
                  <a:schemeClr val="dk1"/>
                </a:solidFill>
              </a:rPr>
              <a:t>Register</a:t>
            </a:r>
            <a:r>
              <a:rPr lang="zh-CN" altLang="en-US" sz="1800" dirty="0" smtClean="0">
                <a:solidFill>
                  <a:schemeClr val="dk1"/>
                </a:solidFill>
              </a:rPr>
              <a:t> </a:t>
            </a:r>
            <a:r>
              <a:rPr lang="en-US" altLang="zh-CN" sz="1800" dirty="0" smtClean="0">
                <a:solidFill>
                  <a:schemeClr val="dk1"/>
                </a:solidFill>
              </a:rPr>
              <a:t>the</a:t>
            </a:r>
            <a:r>
              <a:rPr lang="zh-CN" altLang="en-US" sz="1800" dirty="0" smtClean="0">
                <a:solidFill>
                  <a:schemeClr val="dk1"/>
                </a:solidFill>
              </a:rPr>
              <a:t> </a:t>
            </a:r>
            <a:r>
              <a:rPr lang="en-US" altLang="zh-CN" sz="1800" dirty="0" smtClean="0">
                <a:solidFill>
                  <a:schemeClr val="dk1"/>
                </a:solidFill>
              </a:rPr>
              <a:t>LP</a:t>
            </a:r>
            <a:r>
              <a:rPr lang="zh-CN" altLang="en-US" sz="1800" dirty="0" smtClean="0">
                <a:solidFill>
                  <a:schemeClr val="dk1"/>
                </a:solidFill>
              </a:rPr>
              <a:t> </a:t>
            </a:r>
            <a:r>
              <a:rPr lang="en-US" altLang="zh-CN" sz="1800" dirty="0" smtClean="0">
                <a:solidFill>
                  <a:schemeClr val="dk1"/>
                </a:solidFill>
              </a:rPr>
              <a:t>into</a:t>
            </a:r>
            <a:r>
              <a:rPr lang="zh-CN" altLang="en-US" sz="1800" dirty="0" smtClean="0">
                <a:solidFill>
                  <a:schemeClr val="dk1"/>
                </a:solidFill>
              </a:rPr>
              <a:t> </a:t>
            </a:r>
            <a:r>
              <a:rPr lang="en-US" altLang="zh-CN" sz="1800" dirty="0" smtClean="0">
                <a:solidFill>
                  <a:schemeClr val="dk1"/>
                </a:solidFill>
              </a:rPr>
              <a:t>a</a:t>
            </a:r>
            <a:r>
              <a:rPr lang="zh-CN" altLang="en-US" sz="1800" dirty="0" smtClean="0">
                <a:solidFill>
                  <a:schemeClr val="dk1"/>
                </a:solidFill>
              </a:rPr>
              <a:t> </a:t>
            </a:r>
            <a:r>
              <a:rPr lang="en-US" altLang="zh-CN" sz="1800" dirty="0" smtClean="0">
                <a:solidFill>
                  <a:schemeClr val="dk1"/>
                </a:solidFill>
              </a:rPr>
              <a:t>csv</a:t>
            </a:r>
            <a:r>
              <a:rPr lang="zh-CN" altLang="en-US" sz="1800" dirty="0" smtClean="0">
                <a:solidFill>
                  <a:schemeClr val="dk1"/>
                </a:solidFill>
              </a:rPr>
              <a:t> </a:t>
            </a:r>
            <a:r>
              <a:rPr lang="en-US" altLang="zh-CN" sz="1800" dirty="0" smtClean="0">
                <a:solidFill>
                  <a:schemeClr val="dk1"/>
                </a:solidFill>
              </a:rPr>
              <a:t>list</a:t>
            </a:r>
            <a:endParaRPr lang="en-US" sz="1800" dirty="0" smtClean="0">
              <a:solidFill>
                <a:schemeClr val="dk1"/>
              </a:solidFill>
            </a:endParaRPr>
          </a:p>
          <a:p>
            <a:pPr marL="0" marR="0" lvl="0" indent="0" algn="l" rtl="0">
              <a:spcBef>
                <a:spcPts val="0"/>
              </a:spcBef>
              <a:buNone/>
            </a:pPr>
            <a:endParaRPr sz="1800" dirty="0">
              <a:solidFill>
                <a:schemeClr val="dk1"/>
              </a:solidFill>
            </a:endParaRPr>
          </a:p>
          <a:p>
            <a:pPr marL="0" marR="0" lvl="0" indent="0" algn="l" rtl="0">
              <a:spcBef>
                <a:spcPts val="0"/>
              </a:spcBef>
              <a:buNone/>
            </a:pPr>
            <a:endParaRPr sz="1800" dirty="0">
              <a:solidFill>
                <a:schemeClr val="dk1"/>
              </a:solidFill>
              <a:sym typeface="Arial"/>
            </a:endParaRPr>
          </a:p>
          <a:p>
            <a:pPr marL="0" marR="0" lvl="0" indent="0" algn="l" rtl="0">
              <a:spcBef>
                <a:spcPts val="0"/>
              </a:spcBef>
              <a:buNone/>
            </a:pPr>
            <a:endParaRPr sz="1800" dirty="0">
              <a:solidFill>
                <a:schemeClr val="dk1"/>
              </a:solidFill>
              <a:sym typeface="Arial"/>
            </a:endParaRPr>
          </a:p>
        </p:txBody>
      </p:sp>
      <p:sp>
        <p:nvSpPr>
          <p:cNvPr id="135" name="Shape 135"/>
          <p:cNvSpPr txBox="1">
            <a:spLocks noGrp="1"/>
          </p:cNvSpPr>
          <p:nvPr>
            <p:ph type="title"/>
          </p:nvPr>
        </p:nvSpPr>
        <p:spPr>
          <a:xfrm>
            <a:off x="838200" y="365125"/>
            <a:ext cx="10515600" cy="1325563"/>
          </a:xfrm>
          <a:prstGeom prst="rect">
            <a:avLst/>
          </a:prstGeom>
          <a:noFill/>
          <a:ln>
            <a:noFill/>
          </a:ln>
        </p:spPr>
        <p:txBody>
          <a:bodyPr wrap="square" lIns="91425" tIns="45700" rIns="91425" bIns="45700" anchor="ctr" anchorCtr="0">
            <a:noAutofit/>
          </a:bodyPr>
          <a:lstStyle/>
          <a:p>
            <a:pPr marL="0" marR="0" lvl="0" indent="-279400" algn="l" rtl="0">
              <a:lnSpc>
                <a:spcPct val="90000"/>
              </a:lnSpc>
              <a:spcBef>
                <a:spcPts val="0"/>
              </a:spcBef>
              <a:buClr>
                <a:schemeClr val="dk1"/>
              </a:buClr>
              <a:buSzPts val="4400"/>
              <a:buFont typeface="Arial"/>
              <a:buNone/>
            </a:pPr>
            <a:r>
              <a:rPr lang="en-US" sz="3600" b="0" i="0" u="none" strike="noStrike" cap="none" dirty="0">
                <a:solidFill>
                  <a:schemeClr val="dk1"/>
                </a:solidFill>
                <a:latin typeface="Arial"/>
                <a:ea typeface="Arial"/>
                <a:cs typeface="Arial"/>
                <a:sym typeface="Arial"/>
              </a:rPr>
              <a:t>Proposed solution overview</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838200" y="365125"/>
            <a:ext cx="10515600" cy="1325700"/>
          </a:xfrm>
          <a:prstGeom prst="rect">
            <a:avLst/>
          </a:prstGeom>
          <a:noFill/>
          <a:ln>
            <a:noFill/>
          </a:ln>
        </p:spPr>
        <p:txBody>
          <a:bodyPr wrap="square" lIns="91425" tIns="45700" rIns="91425" bIns="45700" anchor="ctr" anchorCtr="0">
            <a:noAutofit/>
          </a:bodyPr>
          <a:lstStyle/>
          <a:p>
            <a:pPr marL="0" marR="0" lvl="0" indent="-228600" algn="l" rtl="0">
              <a:lnSpc>
                <a:spcPct val="90000"/>
              </a:lnSpc>
              <a:spcBef>
                <a:spcPts val="0"/>
              </a:spcBef>
              <a:buClr>
                <a:schemeClr val="dk1"/>
              </a:buClr>
              <a:buSzPts val="3600"/>
              <a:buFont typeface="Arial"/>
              <a:buNone/>
            </a:pPr>
            <a:r>
              <a:rPr lang="en-US" sz="3600" b="0" i="0" u="none" strike="noStrike" cap="none">
                <a:solidFill>
                  <a:schemeClr val="dk1"/>
                </a:solidFill>
                <a:latin typeface="Arial"/>
                <a:ea typeface="Arial"/>
                <a:cs typeface="Arial"/>
                <a:sym typeface="Arial"/>
              </a:rPr>
              <a:t>Proposed solution</a:t>
            </a:r>
          </a:p>
        </p:txBody>
      </p:sp>
      <p:grpSp>
        <p:nvGrpSpPr>
          <p:cNvPr id="2" name="组 1"/>
          <p:cNvGrpSpPr/>
          <p:nvPr/>
        </p:nvGrpSpPr>
        <p:grpSpPr>
          <a:xfrm>
            <a:off x="838200" y="1870889"/>
            <a:ext cx="10970448" cy="3375404"/>
            <a:chOff x="838200" y="1956613"/>
            <a:chExt cx="10970448" cy="3375404"/>
          </a:xfrm>
        </p:grpSpPr>
        <p:grpSp>
          <p:nvGrpSpPr>
            <p:cNvPr id="141" name="Shape 141"/>
            <p:cNvGrpSpPr/>
            <p:nvPr/>
          </p:nvGrpSpPr>
          <p:grpSpPr>
            <a:xfrm>
              <a:off x="838200" y="2119688"/>
              <a:ext cx="8962446" cy="3212329"/>
              <a:chOff x="838200" y="3574975"/>
              <a:chExt cx="10515600" cy="1742611"/>
            </a:xfrm>
          </p:grpSpPr>
          <p:sp>
            <p:nvSpPr>
              <p:cNvPr id="142" name="Shape 142"/>
              <p:cNvSpPr txBox="1"/>
              <p:nvPr/>
            </p:nvSpPr>
            <p:spPr>
              <a:xfrm>
                <a:off x="838200" y="4929485"/>
                <a:ext cx="2193229"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a:solidFill>
                      <a:schemeClr val="dk1"/>
                    </a:solidFill>
                    <a:latin typeface="Arial"/>
                    <a:ea typeface="Arial"/>
                    <a:cs typeface="Arial"/>
                    <a:sym typeface="Arial"/>
                  </a:rPr>
                  <a:t>Image Acquisition</a:t>
                </a:r>
              </a:p>
            </p:txBody>
          </p:sp>
          <p:sp>
            <p:nvSpPr>
              <p:cNvPr id="143" name="Shape 143"/>
              <p:cNvSpPr txBox="1"/>
              <p:nvPr/>
            </p:nvSpPr>
            <p:spPr>
              <a:xfrm>
                <a:off x="3407340" y="4929485"/>
                <a:ext cx="1590500"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a:solidFill>
                      <a:schemeClr val="dk1"/>
                    </a:solidFill>
                    <a:latin typeface="Arial"/>
                    <a:ea typeface="Arial"/>
                    <a:cs typeface="Arial"/>
                    <a:sym typeface="Arial"/>
                  </a:rPr>
                  <a:t>LP Extraction</a:t>
                </a:r>
              </a:p>
            </p:txBody>
          </p:sp>
          <p:sp>
            <p:nvSpPr>
              <p:cNvPr id="144" name="Shape 144"/>
              <p:cNvSpPr txBox="1"/>
              <p:nvPr/>
            </p:nvSpPr>
            <p:spPr>
              <a:xfrm>
                <a:off x="6202864" y="4948254"/>
                <a:ext cx="2068195"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a:solidFill>
                      <a:schemeClr val="dk1"/>
                    </a:solidFill>
                    <a:latin typeface="Arial"/>
                    <a:ea typeface="Arial"/>
                    <a:cs typeface="Arial"/>
                    <a:sym typeface="Arial"/>
                  </a:rPr>
                  <a:t>LP Segmentation</a:t>
                </a:r>
              </a:p>
            </p:txBody>
          </p:sp>
          <p:sp>
            <p:nvSpPr>
              <p:cNvPr id="145" name="Shape 145"/>
              <p:cNvSpPr txBox="1"/>
              <p:nvPr/>
            </p:nvSpPr>
            <p:spPr>
              <a:xfrm>
                <a:off x="8602726" y="4925909"/>
                <a:ext cx="2751074" cy="369332"/>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1800">
                    <a:solidFill>
                      <a:schemeClr val="dk1"/>
                    </a:solidFill>
                    <a:latin typeface="Arial"/>
                    <a:ea typeface="Arial"/>
                    <a:cs typeface="Arial"/>
                    <a:sym typeface="Arial"/>
                  </a:rPr>
                  <a:t>Character Recognition</a:t>
                </a:r>
              </a:p>
            </p:txBody>
          </p:sp>
          <p:pic>
            <p:nvPicPr>
              <p:cNvPr id="146" name="Shape 146"/>
              <p:cNvPicPr preferRelativeResize="0"/>
              <p:nvPr/>
            </p:nvPicPr>
            <p:blipFill rotWithShape="1">
              <a:blip r:embed="rId3">
                <a:alphaModFix/>
              </a:blip>
              <a:srcRect r="49804"/>
              <a:stretch/>
            </p:blipFill>
            <p:spPr>
              <a:xfrm>
                <a:off x="838200" y="3574975"/>
                <a:ext cx="1800646" cy="1290660"/>
              </a:xfrm>
              <a:prstGeom prst="rect">
                <a:avLst/>
              </a:prstGeom>
              <a:noFill/>
              <a:ln>
                <a:noFill/>
              </a:ln>
            </p:spPr>
          </p:pic>
          <p:pic>
            <p:nvPicPr>
              <p:cNvPr id="147" name="Shape 147"/>
              <p:cNvPicPr preferRelativeResize="0"/>
              <p:nvPr/>
            </p:nvPicPr>
            <p:blipFill rotWithShape="1">
              <a:blip r:embed="rId4">
                <a:alphaModFix/>
              </a:blip>
              <a:srcRect/>
              <a:stretch/>
            </p:blipFill>
            <p:spPr>
              <a:xfrm>
                <a:off x="3279435" y="3574975"/>
                <a:ext cx="1874920" cy="1270107"/>
              </a:xfrm>
              <a:prstGeom prst="rect">
                <a:avLst/>
              </a:prstGeom>
              <a:noFill/>
              <a:ln>
                <a:noFill/>
              </a:ln>
            </p:spPr>
          </p:pic>
          <p:pic>
            <p:nvPicPr>
              <p:cNvPr id="148" name="Shape 148"/>
              <p:cNvPicPr preferRelativeResize="0"/>
              <p:nvPr/>
            </p:nvPicPr>
            <p:blipFill rotWithShape="1">
              <a:blip r:embed="rId5">
                <a:alphaModFix/>
              </a:blip>
              <a:srcRect/>
              <a:stretch/>
            </p:blipFill>
            <p:spPr>
              <a:xfrm>
                <a:off x="5569861" y="3574975"/>
                <a:ext cx="3334203" cy="1290660"/>
              </a:xfrm>
              <a:prstGeom prst="rect">
                <a:avLst/>
              </a:prstGeom>
              <a:noFill/>
              <a:ln>
                <a:noFill/>
              </a:ln>
            </p:spPr>
          </p:pic>
          <p:sp>
            <p:nvSpPr>
              <p:cNvPr id="149" name="Shape 149"/>
              <p:cNvSpPr txBox="1"/>
              <p:nvPr/>
            </p:nvSpPr>
            <p:spPr>
              <a:xfrm>
                <a:off x="9664498" y="3981175"/>
                <a:ext cx="1260600" cy="461700"/>
              </a:xfrm>
              <a:prstGeom prst="rect">
                <a:avLst/>
              </a:prstGeom>
              <a:solidFill>
                <a:schemeClr val="lt1"/>
              </a:solidFill>
              <a:ln w="12700" cap="flat" cmpd="sng">
                <a:solidFill>
                  <a:schemeClr val="dk1"/>
                </a:solidFill>
                <a:prstDash val="solid"/>
                <a:miter lim="800000"/>
                <a:headEnd type="none" w="med" len="med"/>
                <a:tailEnd type="none" w="med" len="med"/>
              </a:ln>
            </p:spPr>
            <p:txBody>
              <a:bodyPr wrap="square" lIns="91425" tIns="45700" rIns="91425" bIns="45700" anchor="t" anchorCtr="0">
                <a:noAutofit/>
              </a:bodyPr>
              <a:lstStyle/>
              <a:p>
                <a:pPr marL="0" marR="0" lvl="0" indent="0" algn="l" rtl="0">
                  <a:spcBef>
                    <a:spcPts val="0"/>
                  </a:spcBef>
                  <a:buNone/>
                </a:pPr>
                <a:r>
                  <a:rPr lang="en-US" sz="2400">
                    <a:solidFill>
                      <a:schemeClr val="dk1"/>
                    </a:solidFill>
                    <a:latin typeface="Arial"/>
                    <a:ea typeface="Arial"/>
                    <a:cs typeface="Arial"/>
                    <a:sym typeface="Arial"/>
                  </a:rPr>
                  <a:t>56Y2</a:t>
                </a:r>
              </a:p>
            </p:txBody>
          </p:sp>
          <p:cxnSp>
            <p:nvCxnSpPr>
              <p:cNvPr id="150" name="Shape 150"/>
              <p:cNvCxnSpPr/>
              <p:nvPr/>
            </p:nvCxnSpPr>
            <p:spPr>
              <a:xfrm>
                <a:off x="2834008" y="4220305"/>
                <a:ext cx="338570" cy="0"/>
              </a:xfrm>
              <a:prstGeom prst="straightConnector1">
                <a:avLst/>
              </a:prstGeom>
              <a:noFill/>
              <a:ln w="57150" cap="flat" cmpd="sng">
                <a:solidFill>
                  <a:schemeClr val="dk1"/>
                </a:solidFill>
                <a:prstDash val="solid"/>
                <a:miter lim="800000"/>
                <a:headEnd type="none" w="med" len="med"/>
                <a:tailEnd type="triangle" w="lg" len="lg"/>
              </a:ln>
            </p:spPr>
          </p:cxnSp>
          <p:cxnSp>
            <p:nvCxnSpPr>
              <p:cNvPr id="151" name="Shape 151"/>
              <p:cNvCxnSpPr/>
              <p:nvPr/>
            </p:nvCxnSpPr>
            <p:spPr>
              <a:xfrm>
                <a:off x="5231291" y="4216088"/>
                <a:ext cx="338570" cy="0"/>
              </a:xfrm>
              <a:prstGeom prst="straightConnector1">
                <a:avLst/>
              </a:prstGeom>
              <a:noFill/>
              <a:ln w="57150" cap="flat" cmpd="sng">
                <a:solidFill>
                  <a:schemeClr val="dk1"/>
                </a:solidFill>
                <a:prstDash val="solid"/>
                <a:miter lim="800000"/>
                <a:headEnd type="none" w="med" len="med"/>
                <a:tailEnd type="triangle" w="lg" len="lg"/>
              </a:ln>
            </p:spPr>
          </p:cxnSp>
          <p:cxnSp>
            <p:nvCxnSpPr>
              <p:cNvPr id="152" name="Shape 152"/>
              <p:cNvCxnSpPr/>
              <p:nvPr/>
            </p:nvCxnSpPr>
            <p:spPr>
              <a:xfrm>
                <a:off x="9077719" y="4216088"/>
                <a:ext cx="338570" cy="0"/>
              </a:xfrm>
              <a:prstGeom prst="straightConnector1">
                <a:avLst/>
              </a:prstGeom>
              <a:noFill/>
              <a:ln w="57150" cap="flat" cmpd="sng">
                <a:solidFill>
                  <a:schemeClr val="dk1"/>
                </a:solidFill>
                <a:prstDash val="solid"/>
                <a:miter lim="800000"/>
                <a:headEnd type="none" w="med" len="med"/>
                <a:tailEnd type="triangle" w="lg" len="lg"/>
              </a:ln>
            </p:spPr>
          </p:cxnSp>
        </p:grpSp>
        <p:cxnSp>
          <p:nvCxnSpPr>
            <p:cNvPr id="153" name="Shape 153"/>
            <p:cNvCxnSpPr/>
            <p:nvPr/>
          </p:nvCxnSpPr>
          <p:spPr>
            <a:xfrm>
              <a:off x="9608738" y="3326265"/>
              <a:ext cx="373800" cy="0"/>
            </a:xfrm>
            <a:prstGeom prst="straightConnector1">
              <a:avLst/>
            </a:prstGeom>
            <a:noFill/>
            <a:ln w="57150" cap="flat" cmpd="sng">
              <a:solidFill>
                <a:schemeClr val="dk1"/>
              </a:solidFill>
              <a:prstDash val="solid"/>
              <a:miter lim="800000"/>
              <a:headEnd type="none" w="med" len="med"/>
              <a:tailEnd type="triangle" w="lg" len="lg"/>
            </a:ln>
          </p:spPr>
        </p:cxnSp>
        <p:sp>
          <p:nvSpPr>
            <p:cNvPr id="154" name="Shape 154"/>
            <p:cNvSpPr txBox="1"/>
            <p:nvPr/>
          </p:nvSpPr>
          <p:spPr>
            <a:xfrm>
              <a:off x="9608748" y="4639463"/>
              <a:ext cx="2199900" cy="692400"/>
            </a:xfrm>
            <a:prstGeom prst="rect">
              <a:avLst/>
            </a:prstGeom>
            <a:noFill/>
            <a:ln>
              <a:noFill/>
            </a:ln>
          </p:spPr>
          <p:txBody>
            <a:bodyPr wrap="square" lIns="91425" tIns="91425" rIns="91425" bIns="91425" anchor="t" anchorCtr="0">
              <a:noAutofit/>
            </a:bodyPr>
            <a:lstStyle/>
            <a:p>
              <a:pPr marL="0" lvl="0" indent="0">
                <a:spcBef>
                  <a:spcPts val="0"/>
                </a:spcBef>
                <a:buNone/>
              </a:pPr>
              <a:r>
                <a:rPr lang="en-US" sz="1800"/>
                <a:t>Append to csv file</a:t>
              </a:r>
            </a:p>
          </p:txBody>
        </p:sp>
        <p:sp>
          <p:nvSpPr>
            <p:cNvPr id="155" name="Shape 155"/>
            <p:cNvSpPr/>
            <p:nvPr/>
          </p:nvSpPr>
          <p:spPr>
            <a:xfrm>
              <a:off x="10087873" y="2780438"/>
              <a:ext cx="909000" cy="1325700"/>
            </a:xfrm>
            <a:prstGeom prst="rect">
              <a:avLst/>
            </a:prstGeom>
            <a:no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marL="0" lvl="0" indent="0">
                <a:spcBef>
                  <a:spcPts val="0"/>
                </a:spcBef>
                <a:buNone/>
              </a:pPr>
              <a:endParaRPr/>
            </a:p>
          </p:txBody>
        </p:sp>
        <p:sp>
          <p:nvSpPr>
            <p:cNvPr id="156" name="Shape 156"/>
            <p:cNvSpPr txBox="1"/>
            <p:nvPr/>
          </p:nvSpPr>
          <p:spPr>
            <a:xfrm>
              <a:off x="10211923" y="1956613"/>
              <a:ext cx="1187400" cy="1889100"/>
            </a:xfrm>
            <a:prstGeom prst="rect">
              <a:avLst/>
            </a:prstGeom>
            <a:noFill/>
            <a:ln>
              <a:noFill/>
            </a:ln>
          </p:spPr>
          <p:txBody>
            <a:bodyPr wrap="square" lIns="91425" tIns="91425" rIns="91425" bIns="91425" anchor="ctr" anchorCtr="0">
              <a:noAutofit/>
            </a:bodyPr>
            <a:lstStyle/>
            <a:p>
              <a:pPr marL="0" lvl="0" indent="0" rtl="0">
                <a:spcBef>
                  <a:spcPts val="0"/>
                </a:spcBef>
                <a:buNone/>
              </a:pPr>
              <a:r>
                <a:rPr lang="en-US" sz="1100">
                  <a:solidFill>
                    <a:schemeClr val="dk1"/>
                  </a:solidFill>
                </a:rPr>
                <a:t>56Y2</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838200" y="365125"/>
            <a:ext cx="10515600" cy="1325700"/>
          </a:xfrm>
          <a:prstGeom prst="rect">
            <a:avLst/>
          </a:prstGeom>
        </p:spPr>
        <p:txBody>
          <a:bodyPr wrap="square" lIns="91425" tIns="91425" rIns="91425" bIns="91425" anchor="ctr" anchorCtr="0">
            <a:noAutofit/>
          </a:bodyPr>
          <a:lstStyle/>
          <a:p>
            <a:pPr marL="0" lvl="0" indent="0">
              <a:spcBef>
                <a:spcPts val="0"/>
              </a:spcBef>
              <a:buNone/>
            </a:pPr>
            <a:r>
              <a:rPr lang="en-US" sz="3600" dirty="0"/>
              <a:t>Creating the dataset</a:t>
            </a:r>
          </a:p>
        </p:txBody>
      </p:sp>
      <p:sp>
        <p:nvSpPr>
          <p:cNvPr id="163" name="Shape 163"/>
          <p:cNvSpPr txBox="1">
            <a:spLocks noGrp="1"/>
          </p:cNvSpPr>
          <p:nvPr>
            <p:ph type="body" idx="1"/>
          </p:nvPr>
        </p:nvSpPr>
        <p:spPr>
          <a:xfrm>
            <a:off x="838200" y="1825625"/>
            <a:ext cx="10515600" cy="4351200"/>
          </a:xfrm>
          <a:prstGeom prst="rect">
            <a:avLst/>
          </a:prstGeom>
        </p:spPr>
        <p:txBody>
          <a:bodyPr wrap="square" lIns="91425" tIns="91425" rIns="91425" bIns="91425" anchor="t" anchorCtr="0">
            <a:noAutofit/>
          </a:bodyPr>
          <a:lstStyle/>
          <a:p>
            <a:pPr marL="457200" lvl="0" indent="-406400" rtl="0">
              <a:spcBef>
                <a:spcPts val="0"/>
              </a:spcBef>
              <a:spcAft>
                <a:spcPts val="0"/>
              </a:spcAft>
              <a:buSzPts val="2800"/>
              <a:buChar char="•"/>
            </a:pPr>
            <a:r>
              <a:rPr lang="en-US" sz="2400" dirty="0"/>
              <a:t>Considered CNN model</a:t>
            </a:r>
          </a:p>
          <a:p>
            <a:pPr marL="457200" lvl="0" indent="-406400" rtl="0">
              <a:spcBef>
                <a:spcPts val="0"/>
              </a:spcBef>
              <a:buSzPts val="2800"/>
              <a:buChar char="•"/>
            </a:pPr>
            <a:r>
              <a:rPr lang="en-US" sz="2400" dirty="0"/>
              <a:t>Require many, many samples</a:t>
            </a:r>
          </a:p>
          <a:p>
            <a:pPr marL="0" lvl="0" indent="0" rtl="0">
              <a:spcBef>
                <a:spcPts val="0"/>
              </a:spcBef>
              <a:buNone/>
            </a:pPr>
            <a:r>
              <a:rPr lang="en-US" sz="2400" dirty="0"/>
              <a:t>     for high accuracy</a:t>
            </a:r>
          </a:p>
          <a:p>
            <a:pPr marL="457200" lvl="0" indent="-406400" rtl="0">
              <a:spcBef>
                <a:spcPts val="0"/>
              </a:spcBef>
              <a:buSzPts val="2800"/>
              <a:buChar char="•"/>
            </a:pPr>
            <a:r>
              <a:rPr lang="en-US" sz="2400" dirty="0"/>
              <a:t>Can use data generator </a:t>
            </a:r>
          </a:p>
          <a:p>
            <a:pPr marL="0" lvl="0" indent="0" rtl="0">
              <a:spcBef>
                <a:spcPts val="0"/>
              </a:spcBef>
              <a:buNone/>
            </a:pPr>
            <a:r>
              <a:rPr lang="en-US" sz="2400" dirty="0"/>
              <a:t>     feature of </a:t>
            </a:r>
            <a:r>
              <a:rPr lang="en-US" sz="2400" dirty="0" err="1"/>
              <a:t>Keras</a:t>
            </a:r>
            <a:endParaRPr lang="en-US" sz="2400" dirty="0"/>
          </a:p>
        </p:txBody>
      </p:sp>
      <p:pic>
        <p:nvPicPr>
          <p:cNvPr id="164" name="Shape 164"/>
          <p:cNvPicPr preferRelativeResize="0"/>
          <p:nvPr/>
        </p:nvPicPr>
        <p:blipFill>
          <a:blip r:embed="rId3">
            <a:alphaModFix/>
          </a:blip>
          <a:stretch>
            <a:fillRect/>
          </a:stretch>
        </p:blipFill>
        <p:spPr>
          <a:xfrm>
            <a:off x="6083119" y="2089638"/>
            <a:ext cx="5184675" cy="291052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636</Words>
  <Application>Microsoft Macintosh PowerPoint</Application>
  <PresentationFormat>宽屏</PresentationFormat>
  <Paragraphs>108</Paragraphs>
  <Slides>17</Slides>
  <Notes>17</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17</vt:i4>
      </vt:variant>
    </vt:vector>
  </HeadingPairs>
  <TitlesOfParts>
    <vt:vector size="19" baseType="lpstr">
      <vt:lpstr>Arial</vt:lpstr>
      <vt:lpstr>Office 主题</vt:lpstr>
      <vt:lpstr>  Automatic License Plate Recognition and Registration System </vt:lpstr>
      <vt:lpstr>Have you ever seen this machine?</vt:lpstr>
      <vt:lpstr>Problem formulation</vt:lpstr>
      <vt:lpstr>Something like this!</vt:lpstr>
      <vt:lpstr>Review of previous techniques</vt:lpstr>
      <vt:lpstr>Technique overview</vt:lpstr>
      <vt:lpstr>Proposed solution overview</vt:lpstr>
      <vt:lpstr>Proposed solution</vt:lpstr>
      <vt:lpstr>Creating the dataset</vt:lpstr>
      <vt:lpstr>Locating the license plate</vt:lpstr>
      <vt:lpstr>Convolutional Neural Network Models</vt:lpstr>
      <vt:lpstr>Locating characters on the license plate</vt:lpstr>
      <vt:lpstr>Perform recognition</vt:lpstr>
      <vt:lpstr>Add to parking lot list</vt:lpstr>
      <vt:lpstr>Evaluation</vt:lpstr>
      <vt:lpstr>Problems to consider</vt:lpstr>
      <vt:lpstr>Reference</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Automatic License Plate Recognition and Registration System </dc:title>
  <cp:lastModifiedBy>Roy Luo</cp:lastModifiedBy>
  <cp:revision>4</cp:revision>
  <dcterms:modified xsi:type="dcterms:W3CDTF">2017-12-20T11:05:17Z</dcterms:modified>
</cp:coreProperties>
</file>