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1" r:id="rId3"/>
    <p:sldId id="267" r:id="rId4"/>
    <p:sldId id="268" r:id="rId5"/>
    <p:sldId id="269" r:id="rId6"/>
    <p:sldId id="270" r:id="rId7"/>
    <p:sldId id="257" r:id="rId8"/>
    <p:sldId id="272" r:id="rId9"/>
    <p:sldId id="273" r:id="rId10"/>
    <p:sldId id="274" r:id="rId11"/>
    <p:sldId id="275" r:id="rId12"/>
    <p:sldId id="276" r:id="rId13"/>
    <p:sldId id="277" r:id="rId14"/>
    <p:sldId id="278" r:id="rId15"/>
    <p:sldId id="279" r:id="rId16"/>
    <p:sldId id="281" r:id="rId17"/>
    <p:sldId id="286" r:id="rId18"/>
    <p:sldId id="282" r:id="rId19"/>
    <p:sldId id="289" r:id="rId20"/>
    <p:sldId id="290" r:id="rId21"/>
    <p:sldId id="288" r:id="rId22"/>
    <p:sldId id="285"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h Yi Da" initials="KYD" lastIdx="1" clrIdx="0">
    <p:extLst>
      <p:ext uri="{19B8F6BF-5375-455C-9EA6-DF929625EA0E}">
        <p15:presenceInfo xmlns:p15="http://schemas.microsoft.com/office/powerpoint/2012/main" userId="S::e0323258@u.nus.edu::54b4c959-ce10-44aa-9c5c-c1e85b04d1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71" autoAdjust="0"/>
  </p:normalViewPr>
  <p:slideViewPr>
    <p:cSldViewPr snapToGrid="0">
      <p:cViewPr varScale="1">
        <p:scale>
          <a:sx n="94" d="100"/>
          <a:sy n="94" d="100"/>
        </p:scale>
        <p:origin x="28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h%20Yi%20Da\Documents\NUS%20Y4S1\FYP\CA%20Report\Test%20Results\CA%20Report%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h%20Yi%20Da\Documents\NUS%20Y4S1\FYP\CA%20Report\Test%20Results\CA%20Report%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Test 1</a:t>
            </a:r>
            <a:r>
              <a:rPr lang="en-US"/>
              <a:t>: SplitSort (NVM) Time (secs) vs. </a:t>
            </a:r>
            <a:br>
              <a:rPr lang="en-US"/>
            </a:br>
            <a:r>
              <a:rPr lang="en-US"/>
              <a:t>#</a:t>
            </a:r>
            <a:r>
              <a:rPr lang="en-US" baseline="0"/>
              <a:t> of </a:t>
            </a:r>
            <a:r>
              <a:rPr lang="en-US"/>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4722121440922"/>
          <c:y val="0.20123527810134847"/>
          <c:w val="0.84646704342530033"/>
          <c:h val="0.66431716799086127"/>
        </c:manualLayout>
      </c:layout>
      <c:scatterChart>
        <c:scatterStyle val="lineMarker"/>
        <c:varyColors val="0"/>
        <c:ser>
          <c:idx val="0"/>
          <c:order val="0"/>
          <c:tx>
            <c:v>Test 1: SplitSort (NVM) Time vs. Threads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Sheet1!$L$22:$L$27</c:f>
              <c:numCache>
                <c:formatCode>General</c:formatCode>
                <c:ptCount val="6"/>
                <c:pt idx="0">
                  <c:v>1</c:v>
                </c:pt>
                <c:pt idx="1">
                  <c:v>4</c:v>
                </c:pt>
                <c:pt idx="2">
                  <c:v>8</c:v>
                </c:pt>
                <c:pt idx="3">
                  <c:v>16</c:v>
                </c:pt>
                <c:pt idx="4">
                  <c:v>32</c:v>
                </c:pt>
                <c:pt idx="5">
                  <c:v>64</c:v>
                </c:pt>
              </c:numCache>
            </c:numRef>
          </c:xVal>
          <c:yVal>
            <c:numRef>
              <c:f>Sheet1!$M$22:$M$27</c:f>
              <c:numCache>
                <c:formatCode>0.000</c:formatCode>
                <c:ptCount val="6"/>
                <c:pt idx="0">
                  <c:v>75.805000000000007</c:v>
                </c:pt>
                <c:pt idx="1">
                  <c:v>23.274000000000001</c:v>
                </c:pt>
                <c:pt idx="2">
                  <c:v>13.516</c:v>
                </c:pt>
                <c:pt idx="3">
                  <c:v>8.8350000000000009</c:v>
                </c:pt>
                <c:pt idx="4">
                  <c:v>7.34</c:v>
                </c:pt>
                <c:pt idx="5">
                  <c:v>8.1029999999999998</c:v>
                </c:pt>
              </c:numCache>
            </c:numRef>
          </c:yVal>
          <c:smooth val="0"/>
          <c:extLst>
            <c:ext xmlns:c16="http://schemas.microsoft.com/office/drawing/2014/chart" uri="{C3380CC4-5D6E-409C-BE32-E72D297353CC}">
              <c16:uniqueId val="{00000000-46DB-4F7B-A253-EE5423D3E556}"/>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Lit>
              <c:formatCode>General</c:formatCode>
              <c:ptCount val="2"/>
              <c:pt idx="0">
                <c:v>1</c:v>
              </c:pt>
              <c:pt idx="1">
                <c:v>70</c:v>
              </c:pt>
            </c:numLit>
          </c:xVal>
          <c:yVal>
            <c:numRef>
              <c:f>(Sheet1!$M$4,Sheet1!$M$11)</c:f>
              <c:numCache>
                <c:formatCode>General</c:formatCode>
                <c:ptCount val="2"/>
                <c:pt idx="0">
                  <c:v>22.341999999999999</c:v>
                </c:pt>
                <c:pt idx="1">
                  <c:v>22.341999999999999</c:v>
                </c:pt>
              </c:numCache>
            </c:numRef>
          </c:yVal>
          <c:smooth val="0"/>
          <c:extLst>
            <c:ext xmlns:c16="http://schemas.microsoft.com/office/drawing/2014/chart" uri="{C3380CC4-5D6E-409C-BE32-E72D297353CC}">
              <c16:uniqueId val="{00000001-46DB-4F7B-A253-EE5423D3E556}"/>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Lit>
              <c:formatCode>General</c:formatCode>
              <c:ptCount val="2"/>
              <c:pt idx="0">
                <c:v>1</c:v>
              </c:pt>
              <c:pt idx="1">
                <c:v>70</c:v>
              </c:pt>
            </c:numLit>
          </c:xVal>
          <c:yVal>
            <c:numRef>
              <c:f>(Sheet1!$O$4,Sheet1!$Q$4)</c:f>
              <c:numCache>
                <c:formatCode>General</c:formatCode>
                <c:ptCount val="2"/>
                <c:pt idx="0">
                  <c:v>8.8559999999999999</c:v>
                </c:pt>
                <c:pt idx="1">
                  <c:v>8.8559999999999999</c:v>
                </c:pt>
              </c:numCache>
            </c:numRef>
          </c:yVal>
          <c:smooth val="0"/>
          <c:extLst>
            <c:ext xmlns:c16="http://schemas.microsoft.com/office/drawing/2014/chart" uri="{C3380CC4-5D6E-409C-BE32-E72D297353CC}">
              <c16:uniqueId val="{00000002-46DB-4F7B-A253-EE5423D3E556}"/>
            </c:ext>
          </c:extLst>
        </c:ser>
        <c:dLbls>
          <c:showLegendKey val="0"/>
          <c:showVal val="0"/>
          <c:showCatName val="0"/>
          <c:showSerName val="0"/>
          <c:showPercent val="0"/>
          <c:showBubbleSize val="0"/>
        </c:dLbls>
        <c:axId val="591786752"/>
        <c:axId val="591787408"/>
      </c:scatterChart>
      <c:valAx>
        <c:axId val="591786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787408"/>
        <c:crosses val="autoZero"/>
        <c:crossBetween val="midCat"/>
      </c:valAx>
      <c:valAx>
        <c:axId val="59178740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7867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Test</a:t>
            </a:r>
            <a:r>
              <a:rPr lang="en-US" b="1" baseline="0"/>
              <a:t> 2: </a:t>
            </a:r>
            <a:r>
              <a:rPr lang="en-US" b="0" baseline="0"/>
              <a:t>SplitSort (NVM) Time (secs) vs.</a:t>
            </a:r>
            <a:br>
              <a:rPr lang="en-US" b="0" baseline="0"/>
            </a:br>
            <a:r>
              <a:rPr lang="en-US" b="0" baseline="0"/>
              <a:t># of Threads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601775315410702"/>
          <c:y val="0.20263415030629861"/>
          <c:w val="0.82082413876847871"/>
          <c:h val="0.67320374614292289"/>
        </c:manualLayout>
      </c:layout>
      <c:scatterChart>
        <c:scatterStyle val="lineMarker"/>
        <c:varyColors val="0"/>
        <c:ser>
          <c:idx val="0"/>
          <c:order val="0"/>
          <c:tx>
            <c:strRef>
              <c:f>Sheet1!$M$30</c:f>
              <c:strCache>
                <c:ptCount val="1"/>
                <c:pt idx="0">
                  <c:v>SplitSort (NVM) Time/s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Sheet1!$L$31:$L$36</c:f>
              <c:numCache>
                <c:formatCode>General</c:formatCode>
                <c:ptCount val="6"/>
                <c:pt idx="0">
                  <c:v>1</c:v>
                </c:pt>
                <c:pt idx="1">
                  <c:v>4</c:v>
                </c:pt>
                <c:pt idx="2">
                  <c:v>8</c:v>
                </c:pt>
                <c:pt idx="3">
                  <c:v>16</c:v>
                </c:pt>
                <c:pt idx="4">
                  <c:v>32</c:v>
                </c:pt>
                <c:pt idx="5">
                  <c:v>64</c:v>
                </c:pt>
              </c:numCache>
            </c:numRef>
          </c:xVal>
          <c:yVal>
            <c:numRef>
              <c:f>Sheet1!$M$31:$M$36</c:f>
              <c:numCache>
                <c:formatCode>0.000</c:formatCode>
                <c:ptCount val="6"/>
                <c:pt idx="0">
                  <c:v>1944.08</c:v>
                </c:pt>
                <c:pt idx="1">
                  <c:v>605.41800000000001</c:v>
                </c:pt>
                <c:pt idx="2">
                  <c:v>341.43599999999998</c:v>
                </c:pt>
                <c:pt idx="3">
                  <c:v>207.542</c:v>
                </c:pt>
                <c:pt idx="4">
                  <c:v>150.47900000000001</c:v>
                </c:pt>
                <c:pt idx="5">
                  <c:v>149.184</c:v>
                </c:pt>
              </c:numCache>
            </c:numRef>
          </c:yVal>
          <c:smooth val="0"/>
          <c:extLst>
            <c:ext xmlns:c16="http://schemas.microsoft.com/office/drawing/2014/chart" uri="{C3380CC4-5D6E-409C-BE32-E72D297353CC}">
              <c16:uniqueId val="{00000000-6422-49ED-AA47-833C0D3E337F}"/>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Lit>
              <c:formatCode>General</c:formatCode>
              <c:ptCount val="2"/>
              <c:pt idx="0">
                <c:v>1</c:v>
              </c:pt>
              <c:pt idx="1">
                <c:v>70</c:v>
              </c:pt>
            </c:numLit>
          </c:xVal>
          <c:yVal>
            <c:numRef>
              <c:f>(Sheet1!$E$4,Sheet1!$E$11)</c:f>
              <c:numCache>
                <c:formatCode>General</c:formatCode>
                <c:ptCount val="2"/>
                <c:pt idx="0">
                  <c:v>415.37400000000002</c:v>
                </c:pt>
                <c:pt idx="1">
                  <c:v>415.37400000000002</c:v>
                </c:pt>
              </c:numCache>
            </c:numRef>
          </c:yVal>
          <c:smooth val="0"/>
          <c:extLst>
            <c:ext xmlns:c16="http://schemas.microsoft.com/office/drawing/2014/chart" uri="{C3380CC4-5D6E-409C-BE32-E72D297353CC}">
              <c16:uniqueId val="{00000001-6422-49ED-AA47-833C0D3E337F}"/>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Lit>
              <c:formatCode>General</c:formatCode>
              <c:ptCount val="2"/>
              <c:pt idx="0">
                <c:v>1</c:v>
              </c:pt>
              <c:pt idx="1">
                <c:v>70</c:v>
              </c:pt>
            </c:numLit>
          </c:xVal>
          <c:yVal>
            <c:numRef>
              <c:f>(Sheet1!$G$4,Sheet1!$G$11)</c:f>
              <c:numCache>
                <c:formatCode>General</c:formatCode>
                <c:ptCount val="2"/>
                <c:pt idx="0">
                  <c:v>170.87</c:v>
                </c:pt>
                <c:pt idx="1">
                  <c:v>170.87</c:v>
                </c:pt>
              </c:numCache>
            </c:numRef>
          </c:yVal>
          <c:smooth val="0"/>
          <c:extLst>
            <c:ext xmlns:c16="http://schemas.microsoft.com/office/drawing/2014/chart" uri="{C3380CC4-5D6E-409C-BE32-E72D297353CC}">
              <c16:uniqueId val="{00000002-6422-49ED-AA47-833C0D3E337F}"/>
            </c:ext>
          </c:extLst>
        </c:ser>
        <c:dLbls>
          <c:showLegendKey val="0"/>
          <c:showVal val="0"/>
          <c:showCatName val="0"/>
          <c:showSerName val="0"/>
          <c:showPercent val="0"/>
          <c:showBubbleSize val="0"/>
        </c:dLbls>
        <c:axId val="665355840"/>
        <c:axId val="665357152"/>
      </c:scatterChart>
      <c:valAx>
        <c:axId val="665355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357152"/>
        <c:crosses val="autoZero"/>
        <c:crossBetween val="midCat"/>
      </c:valAx>
      <c:valAx>
        <c:axId val="66535715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3558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FD83A-E07A-4484-B68A-543293B60295}" type="datetimeFigureOut">
              <a:rPr lang="en-SG" smtClean="0"/>
              <a:t>11/11/2021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9DF68-7A97-41D4-BBD6-D008063D2737}" type="slidenum">
              <a:rPr lang="en-SG" smtClean="0"/>
              <a:t>‹#›</a:t>
            </a:fld>
            <a:endParaRPr lang="en-SG"/>
          </a:p>
        </p:txBody>
      </p:sp>
    </p:spTree>
    <p:extLst>
      <p:ext uri="{BB962C8B-B14F-4D97-AF65-F5344CB8AC3E}">
        <p14:creationId xmlns:p14="http://schemas.microsoft.com/office/powerpoint/2010/main" val="210238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Pointer Indirection works because byte-addressable</a:t>
            </a:r>
          </a:p>
        </p:txBody>
      </p:sp>
      <p:sp>
        <p:nvSpPr>
          <p:cNvPr id="4" name="Slide Number Placeholder 3"/>
          <p:cNvSpPr>
            <a:spLocks noGrp="1"/>
          </p:cNvSpPr>
          <p:nvPr>
            <p:ph type="sldNum" sz="quarter" idx="5"/>
          </p:nvPr>
        </p:nvSpPr>
        <p:spPr/>
        <p:txBody>
          <a:bodyPr/>
          <a:lstStyle/>
          <a:p>
            <a:fld id="{1889DF68-7A97-41D4-BBD6-D008063D2737}" type="slidenum">
              <a:rPr lang="en-SG" smtClean="0"/>
              <a:t>10</a:t>
            </a:fld>
            <a:endParaRPr lang="en-SG"/>
          </a:p>
        </p:txBody>
      </p:sp>
    </p:spTree>
    <p:extLst>
      <p:ext uri="{BB962C8B-B14F-4D97-AF65-F5344CB8AC3E}">
        <p14:creationId xmlns:p14="http://schemas.microsoft.com/office/powerpoint/2010/main" val="239718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89DF68-7A97-41D4-BBD6-D008063D2737}" type="slidenum">
              <a:rPr lang="en-SG" smtClean="0"/>
              <a:t>22</a:t>
            </a:fld>
            <a:endParaRPr lang="en-SG"/>
          </a:p>
        </p:txBody>
      </p:sp>
    </p:spTree>
    <p:extLst>
      <p:ext uri="{BB962C8B-B14F-4D97-AF65-F5344CB8AC3E}">
        <p14:creationId xmlns:p14="http://schemas.microsoft.com/office/powerpoint/2010/main" val="361285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77611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38728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175591-CE43-4D5E-8293-4DD069DC0039}"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76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65113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175591-CE43-4D5E-8293-4DD069DC0039}"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2485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220498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23813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334643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4888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B35F7-E1BA-497E-A529-DA4948080D60}" type="datetimeFigureOut">
              <a:rPr lang="en-SG" smtClean="0"/>
              <a:t>11/11/2021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67193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22855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B35F7-E1BA-497E-A529-DA4948080D60}" type="datetimeFigureOut">
              <a:rPr lang="en-SG" smtClean="0"/>
              <a:t>11/11/2021</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333376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B35F7-E1BA-497E-A529-DA4948080D60}" type="datetimeFigureOut">
              <a:rPr lang="en-SG" smtClean="0"/>
              <a:t>11/11/2021</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224840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B35F7-E1BA-497E-A529-DA4948080D60}" type="datetimeFigureOut">
              <a:rPr lang="en-SG" smtClean="0"/>
              <a:t>11/11/2021</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41551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166630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B35F7-E1BA-497E-A529-DA4948080D60}" type="datetimeFigureOut">
              <a:rPr lang="en-SG" smtClean="0"/>
              <a:t>11/11/2021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175591-CE43-4D5E-8293-4DD069DC0039}" type="slidenum">
              <a:rPr lang="en-SG" smtClean="0"/>
              <a:t>‹#›</a:t>
            </a:fld>
            <a:endParaRPr lang="en-SG"/>
          </a:p>
        </p:txBody>
      </p:sp>
    </p:spTree>
    <p:extLst>
      <p:ext uri="{BB962C8B-B14F-4D97-AF65-F5344CB8AC3E}">
        <p14:creationId xmlns:p14="http://schemas.microsoft.com/office/powerpoint/2010/main" val="204607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7B35F7-E1BA-497E-A529-DA4948080D60}" type="datetimeFigureOut">
              <a:rPr lang="en-SG" smtClean="0"/>
              <a:t>11/11/2021</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175591-CE43-4D5E-8293-4DD069DC0039}" type="slidenum">
              <a:rPr lang="en-SG" smtClean="0"/>
              <a:t>‹#›</a:t>
            </a:fld>
            <a:endParaRPr lang="en-SG"/>
          </a:p>
        </p:txBody>
      </p:sp>
    </p:spTree>
    <p:extLst>
      <p:ext uri="{BB962C8B-B14F-4D97-AF65-F5344CB8AC3E}">
        <p14:creationId xmlns:p14="http://schemas.microsoft.com/office/powerpoint/2010/main" val="1738638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1D3A-38DE-421D-A961-09BC93F298F3}"/>
              </a:ext>
            </a:extLst>
          </p:cNvPr>
          <p:cNvSpPr>
            <a:spLocks noGrp="1"/>
          </p:cNvSpPr>
          <p:nvPr>
            <p:ph type="ctrTitle"/>
          </p:nvPr>
        </p:nvSpPr>
        <p:spPr/>
        <p:txBody>
          <a:bodyPr/>
          <a:lstStyle/>
          <a:p>
            <a:r>
              <a:rPr lang="en-US" dirty="0"/>
              <a:t>Query Processing on NVM</a:t>
            </a:r>
            <a:endParaRPr lang="en-SG" dirty="0"/>
          </a:p>
        </p:txBody>
      </p:sp>
      <p:sp>
        <p:nvSpPr>
          <p:cNvPr id="3" name="Subtitle 2">
            <a:extLst>
              <a:ext uri="{FF2B5EF4-FFF2-40B4-BE49-F238E27FC236}">
                <a16:creationId xmlns:a16="http://schemas.microsoft.com/office/drawing/2014/main" id="{424B37C6-8B64-4A73-B06E-505D3E2A55FC}"/>
              </a:ext>
            </a:extLst>
          </p:cNvPr>
          <p:cNvSpPr>
            <a:spLocks noGrp="1"/>
          </p:cNvSpPr>
          <p:nvPr>
            <p:ph type="subTitle" idx="1"/>
          </p:nvPr>
        </p:nvSpPr>
        <p:spPr>
          <a:xfrm>
            <a:off x="2589213" y="4777379"/>
            <a:ext cx="10061467" cy="1907083"/>
          </a:xfrm>
        </p:spPr>
        <p:txBody>
          <a:bodyPr>
            <a:normAutofit/>
          </a:bodyPr>
          <a:lstStyle/>
          <a:p>
            <a:r>
              <a:rPr lang="en-US" sz="3600" dirty="0">
                <a:effectLst>
                  <a:outerShdw blurRad="38100" dist="38100" dir="2700000" algn="tl">
                    <a:srgbClr val="000000">
                      <a:alpha val="43137"/>
                    </a:srgbClr>
                  </a:outerShdw>
                </a:effectLst>
              </a:rPr>
              <a:t>Koh Yi Da</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FYP CA Presentation</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AY 21/22</a:t>
            </a:r>
            <a:endParaRPr lang="en-SG" sz="3600" i="1" dirty="0">
              <a:effectLst>
                <a:outerShdw blurRad="38100" dist="38100" dir="2700000" algn="tl">
                  <a:srgbClr val="000000">
                    <a:alpha val="43137"/>
                  </a:srgbClr>
                </a:outerShdw>
              </a:effectLst>
            </a:endParaRPr>
          </a:p>
        </p:txBody>
      </p:sp>
      <p:pic>
        <p:nvPicPr>
          <p:cNvPr id="1026" name="Picture 2" descr="Structure of Query Evaluation Plans - Database Systems: Concepts, Design  and Applications [Book]">
            <a:extLst>
              <a:ext uri="{FF2B5EF4-FFF2-40B4-BE49-F238E27FC236}">
                <a16:creationId xmlns:a16="http://schemas.microsoft.com/office/drawing/2014/main" id="{3A292752-20FD-485A-BB66-53B276511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016" y="607519"/>
            <a:ext cx="3667125" cy="2695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tic Program Analysis: Its Usage And Limits | by Siddharth Swain | Medium">
            <a:extLst>
              <a:ext uri="{FF2B5EF4-FFF2-40B4-BE49-F238E27FC236}">
                <a16:creationId xmlns:a16="http://schemas.microsoft.com/office/drawing/2014/main" id="{9679A636-F75A-479F-9AFF-F3BA94CAB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143" y="524944"/>
            <a:ext cx="4043363"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1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B8A4-D5F3-405A-8D3D-12895966B0FB}"/>
              </a:ext>
            </a:extLst>
          </p:cNvPr>
          <p:cNvSpPr>
            <a:spLocks noGrp="1"/>
          </p:cNvSpPr>
          <p:nvPr>
            <p:ph type="title"/>
          </p:nvPr>
        </p:nvSpPr>
        <p:spPr/>
        <p:txBody>
          <a:bodyPr/>
          <a:lstStyle/>
          <a:p>
            <a:r>
              <a:rPr lang="en-US" dirty="0"/>
              <a:t>Literature Review – </a:t>
            </a:r>
            <a:r>
              <a:rPr lang="en-US" b="1" i="1" dirty="0"/>
              <a:t>Pointer Indirection</a:t>
            </a:r>
            <a:endParaRPr lang="en-SG" b="1" i="1" dirty="0"/>
          </a:p>
        </p:txBody>
      </p:sp>
      <p:sp>
        <p:nvSpPr>
          <p:cNvPr id="7" name="Content Placeholder 2">
            <a:extLst>
              <a:ext uri="{FF2B5EF4-FFF2-40B4-BE49-F238E27FC236}">
                <a16:creationId xmlns:a16="http://schemas.microsoft.com/office/drawing/2014/main" id="{2A147C9F-B5B5-41A1-ACB2-32CFAB303324}"/>
              </a:ext>
            </a:extLst>
          </p:cNvPr>
          <p:cNvSpPr>
            <a:spLocks noGrp="1"/>
          </p:cNvSpPr>
          <p:nvPr>
            <p:ph idx="1"/>
          </p:nvPr>
        </p:nvSpPr>
        <p:spPr>
          <a:xfrm>
            <a:off x="858067" y="1412302"/>
            <a:ext cx="8915400" cy="4821587"/>
          </a:xfrm>
        </p:spPr>
        <p:txBody>
          <a:bodyPr/>
          <a:lstStyle/>
          <a:p>
            <a:r>
              <a:rPr lang="en-SG" dirty="0"/>
              <a:t>No need to sort actual </a:t>
            </a:r>
            <a:r>
              <a:rPr lang="en-SG" b="1" dirty="0"/>
              <a:t>Records</a:t>
            </a:r>
            <a:br>
              <a:rPr lang="en-SG" dirty="0"/>
            </a:br>
            <a:endParaRPr lang="en-SG" dirty="0"/>
          </a:p>
          <a:p>
            <a:r>
              <a:rPr lang="en-SG" dirty="0"/>
              <a:t>Just sort </a:t>
            </a:r>
            <a:r>
              <a:rPr lang="en-SG" b="1" dirty="0"/>
              <a:t>pointer to the Record</a:t>
            </a:r>
            <a:br>
              <a:rPr lang="en-SG" dirty="0"/>
            </a:br>
            <a:endParaRPr lang="en-SG" dirty="0"/>
          </a:p>
          <a:p>
            <a:r>
              <a:rPr lang="en-SG" b="1" dirty="0"/>
              <a:t>(key, pointer) </a:t>
            </a:r>
            <a:r>
              <a:rPr lang="en-SG" dirty="0"/>
              <a:t>pairs instead of </a:t>
            </a:r>
            <a:r>
              <a:rPr lang="en-SG" b="1" dirty="0"/>
              <a:t>(key, value)</a:t>
            </a:r>
            <a:r>
              <a:rPr lang="en-SG" dirty="0"/>
              <a:t> pairs</a:t>
            </a:r>
            <a:br>
              <a:rPr lang="en-SG" dirty="0"/>
            </a:br>
            <a:endParaRPr lang="en-SG" dirty="0"/>
          </a:p>
          <a:p>
            <a:r>
              <a:rPr lang="en-SG" b="1" dirty="0"/>
              <a:t>Significantly reduce</a:t>
            </a:r>
            <a:r>
              <a:rPr lang="en-SG" dirty="0"/>
              <a:t> size of each sortable element</a:t>
            </a:r>
            <a:br>
              <a:rPr lang="en-SG" dirty="0"/>
            </a:br>
            <a:endParaRPr lang="en-SG" dirty="0"/>
          </a:p>
          <a:p>
            <a:r>
              <a:rPr lang="en-SG" dirty="0"/>
              <a:t>Scalable to large </a:t>
            </a:r>
            <a:r>
              <a:rPr lang="en-SG" b="1" dirty="0"/>
              <a:t>values</a:t>
            </a:r>
            <a:r>
              <a:rPr lang="en-SG" dirty="0"/>
              <a:t>. Keys tend to stay </a:t>
            </a:r>
            <a:r>
              <a:rPr lang="en-SG" b="1" dirty="0"/>
              <a:t>small</a:t>
            </a:r>
            <a:br>
              <a:rPr lang="en-SG" b="1" dirty="0"/>
            </a:br>
            <a:endParaRPr lang="en-SG" b="1" dirty="0"/>
          </a:p>
          <a:p>
            <a:r>
              <a:rPr lang="en-SG" dirty="0"/>
              <a:t>Some </a:t>
            </a:r>
            <a:r>
              <a:rPr lang="en-SG" b="1" dirty="0"/>
              <a:t>overhead</a:t>
            </a:r>
            <a:r>
              <a:rPr lang="en-SG" dirty="0"/>
              <a:t> in dereferencing pointer after sorting</a:t>
            </a:r>
            <a:br>
              <a:rPr lang="en-SG" dirty="0"/>
            </a:br>
            <a:endParaRPr lang="en-SG" dirty="0"/>
          </a:p>
          <a:p>
            <a:r>
              <a:rPr lang="en-SG" dirty="0"/>
              <a:t>Reduce </a:t>
            </a:r>
            <a:r>
              <a:rPr lang="en-SG" b="1" dirty="0"/>
              <a:t>size (in bytes) of single write</a:t>
            </a:r>
            <a:r>
              <a:rPr lang="en-SG" dirty="0"/>
              <a:t> to NVM</a:t>
            </a:r>
          </a:p>
          <a:p>
            <a:endParaRPr lang="en-SG" b="1" dirty="0"/>
          </a:p>
        </p:txBody>
      </p:sp>
      <p:sp>
        <p:nvSpPr>
          <p:cNvPr id="74" name="Rectangle 73">
            <a:extLst>
              <a:ext uri="{FF2B5EF4-FFF2-40B4-BE49-F238E27FC236}">
                <a16:creationId xmlns:a16="http://schemas.microsoft.com/office/drawing/2014/main" id="{9076BAAA-3321-48A3-B0B8-4143431AD032}"/>
              </a:ext>
            </a:extLst>
          </p:cNvPr>
          <p:cNvSpPr/>
          <p:nvPr/>
        </p:nvSpPr>
        <p:spPr>
          <a:xfrm>
            <a:off x="8722351" y="2693192"/>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75" name="Rectangle 74">
            <a:extLst>
              <a:ext uri="{FF2B5EF4-FFF2-40B4-BE49-F238E27FC236}">
                <a16:creationId xmlns:a16="http://schemas.microsoft.com/office/drawing/2014/main" id="{ADB7C478-5661-400A-B868-4399AFFEB8F7}"/>
              </a:ext>
            </a:extLst>
          </p:cNvPr>
          <p:cNvSpPr/>
          <p:nvPr/>
        </p:nvSpPr>
        <p:spPr>
          <a:xfrm>
            <a:off x="9112095" y="2693192"/>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76" name="Rectangle 75">
            <a:extLst>
              <a:ext uri="{FF2B5EF4-FFF2-40B4-BE49-F238E27FC236}">
                <a16:creationId xmlns:a16="http://schemas.microsoft.com/office/drawing/2014/main" id="{DB3E43A4-08F7-46E8-BEFF-59A1F97FA739}"/>
              </a:ext>
            </a:extLst>
          </p:cNvPr>
          <p:cNvSpPr/>
          <p:nvPr/>
        </p:nvSpPr>
        <p:spPr>
          <a:xfrm>
            <a:off x="8722351" y="4102892"/>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77" name="Rectangle 76">
            <a:extLst>
              <a:ext uri="{FF2B5EF4-FFF2-40B4-BE49-F238E27FC236}">
                <a16:creationId xmlns:a16="http://schemas.microsoft.com/office/drawing/2014/main" id="{BE18869F-E087-41C5-9F90-E75678232FBB}"/>
              </a:ext>
            </a:extLst>
          </p:cNvPr>
          <p:cNvSpPr/>
          <p:nvPr/>
        </p:nvSpPr>
        <p:spPr>
          <a:xfrm>
            <a:off x="9112095" y="4102892"/>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cxnSp>
        <p:nvCxnSpPr>
          <p:cNvPr id="78" name="Straight Arrow Connector 77">
            <a:extLst>
              <a:ext uri="{FF2B5EF4-FFF2-40B4-BE49-F238E27FC236}">
                <a16:creationId xmlns:a16="http://schemas.microsoft.com/office/drawing/2014/main" id="{CD217C7D-B49C-4DD1-8593-202FC59691BF}"/>
              </a:ext>
            </a:extLst>
          </p:cNvPr>
          <p:cNvCxnSpPr>
            <a:cxnSpLocks/>
            <a:stCxn id="77" idx="0"/>
            <a:endCxn id="74" idx="2"/>
          </p:cNvCxnSpPr>
          <p:nvPr/>
        </p:nvCxnSpPr>
        <p:spPr>
          <a:xfrm flipH="1" flipV="1">
            <a:off x="8917223" y="3052955"/>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3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5E8FCEF-0E41-4501-BB67-5C751A658CD1}"/>
              </a:ext>
            </a:extLst>
          </p:cNvPr>
          <p:cNvGrpSpPr/>
          <p:nvPr/>
        </p:nvGrpSpPr>
        <p:grpSpPr>
          <a:xfrm>
            <a:off x="1335607" y="2022360"/>
            <a:ext cx="9179146" cy="4626963"/>
            <a:chOff x="829314" y="423865"/>
            <a:chExt cx="9179146" cy="4626963"/>
          </a:xfrm>
        </p:grpSpPr>
        <p:sp>
          <p:nvSpPr>
            <p:cNvPr id="5" name="Rectangle 4">
              <a:extLst>
                <a:ext uri="{FF2B5EF4-FFF2-40B4-BE49-F238E27FC236}">
                  <a16:creationId xmlns:a16="http://schemas.microsoft.com/office/drawing/2014/main" id="{78FE9873-3854-43C4-8116-79E68C2B70F2}"/>
                </a:ext>
              </a:extLst>
            </p:cNvPr>
            <p:cNvSpPr/>
            <p:nvPr/>
          </p:nvSpPr>
          <p:spPr>
            <a:xfrm>
              <a:off x="2341708"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6" name="Rectangle 5">
              <a:extLst>
                <a:ext uri="{FF2B5EF4-FFF2-40B4-BE49-F238E27FC236}">
                  <a16:creationId xmlns:a16="http://schemas.microsoft.com/office/drawing/2014/main" id="{75D37E87-D67E-4627-95E7-ED87377A93E2}"/>
                </a:ext>
              </a:extLst>
            </p:cNvPr>
            <p:cNvSpPr/>
            <p:nvPr/>
          </p:nvSpPr>
          <p:spPr>
            <a:xfrm>
              <a:off x="2731452"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7" name="Rectangle 6">
              <a:extLst>
                <a:ext uri="{FF2B5EF4-FFF2-40B4-BE49-F238E27FC236}">
                  <a16:creationId xmlns:a16="http://schemas.microsoft.com/office/drawing/2014/main" id="{C590F3EC-1E66-4A51-952E-BDBB0AE46136}"/>
                </a:ext>
              </a:extLst>
            </p:cNvPr>
            <p:cNvSpPr/>
            <p:nvPr/>
          </p:nvSpPr>
          <p:spPr>
            <a:xfrm>
              <a:off x="3619500"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2</a:t>
              </a:r>
            </a:p>
          </p:txBody>
        </p:sp>
        <p:sp>
          <p:nvSpPr>
            <p:cNvPr id="8" name="Rectangle 7">
              <a:extLst>
                <a:ext uri="{FF2B5EF4-FFF2-40B4-BE49-F238E27FC236}">
                  <a16:creationId xmlns:a16="http://schemas.microsoft.com/office/drawing/2014/main" id="{3095D38F-26E9-4AA4-A23E-5E2C192CA535}"/>
                </a:ext>
              </a:extLst>
            </p:cNvPr>
            <p:cNvSpPr/>
            <p:nvPr/>
          </p:nvSpPr>
          <p:spPr>
            <a:xfrm>
              <a:off x="4009244"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9" name="Rectangle 8">
              <a:extLst>
                <a:ext uri="{FF2B5EF4-FFF2-40B4-BE49-F238E27FC236}">
                  <a16:creationId xmlns:a16="http://schemas.microsoft.com/office/drawing/2014/main" id="{D3B27AEB-ABAA-4BA6-8852-A278AF9604AD}"/>
                </a:ext>
              </a:extLst>
            </p:cNvPr>
            <p:cNvSpPr/>
            <p:nvPr/>
          </p:nvSpPr>
          <p:spPr>
            <a:xfrm>
              <a:off x="4897292"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5</a:t>
              </a:r>
            </a:p>
          </p:txBody>
        </p:sp>
        <p:sp>
          <p:nvSpPr>
            <p:cNvPr id="10" name="Rectangle 9">
              <a:extLst>
                <a:ext uri="{FF2B5EF4-FFF2-40B4-BE49-F238E27FC236}">
                  <a16:creationId xmlns:a16="http://schemas.microsoft.com/office/drawing/2014/main" id="{E18EFD69-8485-448D-B5F8-C1C486209F2C}"/>
                </a:ext>
              </a:extLst>
            </p:cNvPr>
            <p:cNvSpPr/>
            <p:nvPr/>
          </p:nvSpPr>
          <p:spPr>
            <a:xfrm>
              <a:off x="5287036"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11" name="Rectangle 10">
              <a:extLst>
                <a:ext uri="{FF2B5EF4-FFF2-40B4-BE49-F238E27FC236}">
                  <a16:creationId xmlns:a16="http://schemas.microsoft.com/office/drawing/2014/main" id="{201ECCEF-589D-4711-8F02-FCFCAFE4A97A}"/>
                </a:ext>
              </a:extLst>
            </p:cNvPr>
            <p:cNvSpPr/>
            <p:nvPr/>
          </p:nvSpPr>
          <p:spPr>
            <a:xfrm>
              <a:off x="6175084"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1</a:t>
              </a:r>
            </a:p>
          </p:txBody>
        </p:sp>
        <p:sp>
          <p:nvSpPr>
            <p:cNvPr id="12" name="Rectangle 11">
              <a:extLst>
                <a:ext uri="{FF2B5EF4-FFF2-40B4-BE49-F238E27FC236}">
                  <a16:creationId xmlns:a16="http://schemas.microsoft.com/office/drawing/2014/main" id="{F1A8CC84-8BC1-43A3-8A1C-2791D21BF370}"/>
                </a:ext>
              </a:extLst>
            </p:cNvPr>
            <p:cNvSpPr/>
            <p:nvPr/>
          </p:nvSpPr>
          <p:spPr>
            <a:xfrm>
              <a:off x="6564828"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13" name="Rectangle 12">
              <a:extLst>
                <a:ext uri="{FF2B5EF4-FFF2-40B4-BE49-F238E27FC236}">
                  <a16:creationId xmlns:a16="http://schemas.microsoft.com/office/drawing/2014/main" id="{D292EB19-E15A-4F8C-BB22-738DD255DF40}"/>
                </a:ext>
              </a:extLst>
            </p:cNvPr>
            <p:cNvSpPr/>
            <p:nvPr/>
          </p:nvSpPr>
          <p:spPr>
            <a:xfrm>
              <a:off x="7452876"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3</a:t>
              </a:r>
            </a:p>
          </p:txBody>
        </p:sp>
        <p:sp>
          <p:nvSpPr>
            <p:cNvPr id="14" name="Rectangle 13">
              <a:extLst>
                <a:ext uri="{FF2B5EF4-FFF2-40B4-BE49-F238E27FC236}">
                  <a16:creationId xmlns:a16="http://schemas.microsoft.com/office/drawing/2014/main" id="{286C90E9-89E6-488F-953D-2459222E6043}"/>
                </a:ext>
              </a:extLst>
            </p:cNvPr>
            <p:cNvSpPr/>
            <p:nvPr/>
          </p:nvSpPr>
          <p:spPr>
            <a:xfrm>
              <a:off x="7842620"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15" name="Rectangle 14">
              <a:extLst>
                <a:ext uri="{FF2B5EF4-FFF2-40B4-BE49-F238E27FC236}">
                  <a16:creationId xmlns:a16="http://schemas.microsoft.com/office/drawing/2014/main" id="{0790C6CC-3DA8-4CDD-8F2B-52B9079D80E2}"/>
                </a:ext>
              </a:extLst>
            </p:cNvPr>
            <p:cNvSpPr/>
            <p:nvPr/>
          </p:nvSpPr>
          <p:spPr>
            <a:xfrm>
              <a:off x="8730668" y="4238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6</a:t>
              </a:r>
            </a:p>
          </p:txBody>
        </p:sp>
        <p:sp>
          <p:nvSpPr>
            <p:cNvPr id="16" name="Rectangle 15">
              <a:extLst>
                <a:ext uri="{FF2B5EF4-FFF2-40B4-BE49-F238E27FC236}">
                  <a16:creationId xmlns:a16="http://schemas.microsoft.com/office/drawing/2014/main" id="{F54AB466-83BB-47D4-9642-47FCFFD7B62B}"/>
                </a:ext>
              </a:extLst>
            </p:cNvPr>
            <p:cNvSpPr/>
            <p:nvPr/>
          </p:nvSpPr>
          <p:spPr>
            <a:xfrm>
              <a:off x="9120412" y="4238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17" name="Rectangle 16">
              <a:extLst>
                <a:ext uri="{FF2B5EF4-FFF2-40B4-BE49-F238E27FC236}">
                  <a16:creationId xmlns:a16="http://schemas.microsoft.com/office/drawing/2014/main" id="{C0139D30-97E2-4F15-A12C-06506E47B0CF}"/>
                </a:ext>
              </a:extLst>
            </p:cNvPr>
            <p:cNvSpPr/>
            <p:nvPr/>
          </p:nvSpPr>
          <p:spPr>
            <a:xfrm>
              <a:off x="2341708"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18" name="Rectangle 17">
              <a:extLst>
                <a:ext uri="{FF2B5EF4-FFF2-40B4-BE49-F238E27FC236}">
                  <a16:creationId xmlns:a16="http://schemas.microsoft.com/office/drawing/2014/main" id="{E2B931C9-4730-431E-9B1A-4A56304BF5E8}"/>
                </a:ext>
              </a:extLst>
            </p:cNvPr>
            <p:cNvSpPr/>
            <p:nvPr/>
          </p:nvSpPr>
          <p:spPr>
            <a:xfrm>
              <a:off x="2731452"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19" name="Rectangle 18">
              <a:extLst>
                <a:ext uri="{FF2B5EF4-FFF2-40B4-BE49-F238E27FC236}">
                  <a16:creationId xmlns:a16="http://schemas.microsoft.com/office/drawing/2014/main" id="{3A248FE0-DB24-4FBD-A165-55B8EEAEF249}"/>
                </a:ext>
              </a:extLst>
            </p:cNvPr>
            <p:cNvSpPr/>
            <p:nvPr/>
          </p:nvSpPr>
          <p:spPr>
            <a:xfrm>
              <a:off x="3619500"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2</a:t>
              </a:r>
            </a:p>
          </p:txBody>
        </p:sp>
        <p:sp>
          <p:nvSpPr>
            <p:cNvPr id="20" name="Rectangle 19">
              <a:extLst>
                <a:ext uri="{FF2B5EF4-FFF2-40B4-BE49-F238E27FC236}">
                  <a16:creationId xmlns:a16="http://schemas.microsoft.com/office/drawing/2014/main" id="{3E029988-40E3-4CBF-B4EF-43E85ED12E82}"/>
                </a:ext>
              </a:extLst>
            </p:cNvPr>
            <p:cNvSpPr/>
            <p:nvPr/>
          </p:nvSpPr>
          <p:spPr>
            <a:xfrm>
              <a:off x="4009244"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21" name="Rectangle 20">
              <a:extLst>
                <a:ext uri="{FF2B5EF4-FFF2-40B4-BE49-F238E27FC236}">
                  <a16:creationId xmlns:a16="http://schemas.microsoft.com/office/drawing/2014/main" id="{8DC424A2-D12D-4618-86F8-0739FC75D58D}"/>
                </a:ext>
              </a:extLst>
            </p:cNvPr>
            <p:cNvSpPr/>
            <p:nvPr/>
          </p:nvSpPr>
          <p:spPr>
            <a:xfrm>
              <a:off x="4897292"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5</a:t>
              </a:r>
            </a:p>
          </p:txBody>
        </p:sp>
        <p:sp>
          <p:nvSpPr>
            <p:cNvPr id="22" name="Rectangle 21">
              <a:extLst>
                <a:ext uri="{FF2B5EF4-FFF2-40B4-BE49-F238E27FC236}">
                  <a16:creationId xmlns:a16="http://schemas.microsoft.com/office/drawing/2014/main" id="{904E099A-E16D-4E18-9ACA-2DB5387F9B1D}"/>
                </a:ext>
              </a:extLst>
            </p:cNvPr>
            <p:cNvSpPr/>
            <p:nvPr/>
          </p:nvSpPr>
          <p:spPr>
            <a:xfrm>
              <a:off x="5287036"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23" name="Rectangle 22">
              <a:extLst>
                <a:ext uri="{FF2B5EF4-FFF2-40B4-BE49-F238E27FC236}">
                  <a16:creationId xmlns:a16="http://schemas.microsoft.com/office/drawing/2014/main" id="{DC3B1826-7A30-4648-8C89-3CC0ABC02A8A}"/>
                </a:ext>
              </a:extLst>
            </p:cNvPr>
            <p:cNvSpPr/>
            <p:nvPr/>
          </p:nvSpPr>
          <p:spPr>
            <a:xfrm>
              <a:off x="6175084"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1</a:t>
              </a:r>
            </a:p>
          </p:txBody>
        </p:sp>
        <p:sp>
          <p:nvSpPr>
            <p:cNvPr id="24" name="Rectangle 23">
              <a:extLst>
                <a:ext uri="{FF2B5EF4-FFF2-40B4-BE49-F238E27FC236}">
                  <a16:creationId xmlns:a16="http://schemas.microsoft.com/office/drawing/2014/main" id="{7A0753C1-AA28-492B-9B46-55758310AD6B}"/>
                </a:ext>
              </a:extLst>
            </p:cNvPr>
            <p:cNvSpPr/>
            <p:nvPr/>
          </p:nvSpPr>
          <p:spPr>
            <a:xfrm>
              <a:off x="6564828"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25" name="Rectangle 24">
              <a:extLst>
                <a:ext uri="{FF2B5EF4-FFF2-40B4-BE49-F238E27FC236}">
                  <a16:creationId xmlns:a16="http://schemas.microsoft.com/office/drawing/2014/main" id="{F067F987-8DF2-4120-BFFF-BA8F3D792AD4}"/>
                </a:ext>
              </a:extLst>
            </p:cNvPr>
            <p:cNvSpPr/>
            <p:nvPr/>
          </p:nvSpPr>
          <p:spPr>
            <a:xfrm>
              <a:off x="7452876"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3</a:t>
              </a:r>
            </a:p>
          </p:txBody>
        </p:sp>
        <p:sp>
          <p:nvSpPr>
            <p:cNvPr id="26" name="Rectangle 25">
              <a:extLst>
                <a:ext uri="{FF2B5EF4-FFF2-40B4-BE49-F238E27FC236}">
                  <a16:creationId xmlns:a16="http://schemas.microsoft.com/office/drawing/2014/main" id="{12941AC4-22B2-408E-BE1B-2E4B41057DDD}"/>
                </a:ext>
              </a:extLst>
            </p:cNvPr>
            <p:cNvSpPr/>
            <p:nvPr/>
          </p:nvSpPr>
          <p:spPr>
            <a:xfrm>
              <a:off x="7842620"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27" name="Rectangle 26">
              <a:extLst>
                <a:ext uri="{FF2B5EF4-FFF2-40B4-BE49-F238E27FC236}">
                  <a16:creationId xmlns:a16="http://schemas.microsoft.com/office/drawing/2014/main" id="{26F7DDB8-2AE3-4D6C-A501-AC11668C0E11}"/>
                </a:ext>
              </a:extLst>
            </p:cNvPr>
            <p:cNvSpPr/>
            <p:nvPr/>
          </p:nvSpPr>
          <p:spPr>
            <a:xfrm>
              <a:off x="8730668" y="18335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6</a:t>
              </a:r>
            </a:p>
          </p:txBody>
        </p:sp>
        <p:sp>
          <p:nvSpPr>
            <p:cNvPr id="28" name="Rectangle 27">
              <a:extLst>
                <a:ext uri="{FF2B5EF4-FFF2-40B4-BE49-F238E27FC236}">
                  <a16:creationId xmlns:a16="http://schemas.microsoft.com/office/drawing/2014/main" id="{8A833EF3-65C8-4E05-9D54-477A459FA454}"/>
                </a:ext>
              </a:extLst>
            </p:cNvPr>
            <p:cNvSpPr/>
            <p:nvPr/>
          </p:nvSpPr>
          <p:spPr>
            <a:xfrm>
              <a:off x="9120412" y="18335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cxnSp>
          <p:nvCxnSpPr>
            <p:cNvPr id="29" name="Straight Arrow Connector 28">
              <a:extLst>
                <a:ext uri="{FF2B5EF4-FFF2-40B4-BE49-F238E27FC236}">
                  <a16:creationId xmlns:a16="http://schemas.microsoft.com/office/drawing/2014/main" id="{548547AB-515D-4AEE-9ED5-BC8420B3EF7D}"/>
                </a:ext>
              </a:extLst>
            </p:cNvPr>
            <p:cNvCxnSpPr>
              <a:cxnSpLocks/>
              <a:stCxn id="18" idx="0"/>
              <a:endCxn id="5" idx="2"/>
            </p:cNvCxnSpPr>
            <p:nvPr/>
          </p:nvCxnSpPr>
          <p:spPr>
            <a:xfrm flipH="1" flipV="1">
              <a:off x="2536580"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8FF5041-44AD-40D0-9566-9785D8D00BAB}"/>
                </a:ext>
              </a:extLst>
            </p:cNvPr>
            <p:cNvCxnSpPr>
              <a:cxnSpLocks/>
              <a:stCxn id="20" idx="0"/>
              <a:endCxn id="7" idx="2"/>
            </p:cNvCxnSpPr>
            <p:nvPr/>
          </p:nvCxnSpPr>
          <p:spPr>
            <a:xfrm flipH="1" flipV="1">
              <a:off x="3814372"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ED3BAA0-3935-4C1A-A7B8-EDA8215DEC28}"/>
                </a:ext>
              </a:extLst>
            </p:cNvPr>
            <p:cNvCxnSpPr>
              <a:cxnSpLocks/>
              <a:stCxn id="22" idx="0"/>
              <a:endCxn id="9" idx="2"/>
            </p:cNvCxnSpPr>
            <p:nvPr/>
          </p:nvCxnSpPr>
          <p:spPr>
            <a:xfrm flipH="1" flipV="1">
              <a:off x="5092164"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AEBB4D-1872-4CE5-971D-66FB0EA889A8}"/>
                </a:ext>
              </a:extLst>
            </p:cNvPr>
            <p:cNvCxnSpPr>
              <a:stCxn id="24" idx="0"/>
              <a:endCxn id="11" idx="2"/>
            </p:cNvCxnSpPr>
            <p:nvPr/>
          </p:nvCxnSpPr>
          <p:spPr>
            <a:xfrm flipH="1" flipV="1">
              <a:off x="6369956"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9AEFEE3-A410-4581-AA21-2813BCFE2D36}"/>
                </a:ext>
              </a:extLst>
            </p:cNvPr>
            <p:cNvCxnSpPr>
              <a:stCxn id="26" idx="0"/>
              <a:endCxn id="13" idx="2"/>
            </p:cNvCxnSpPr>
            <p:nvPr/>
          </p:nvCxnSpPr>
          <p:spPr>
            <a:xfrm flipH="1" flipV="1">
              <a:off x="7647748"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AA0D51-02BD-49A4-AF61-27358C766F66}"/>
                </a:ext>
              </a:extLst>
            </p:cNvPr>
            <p:cNvCxnSpPr>
              <a:stCxn id="28" idx="0"/>
              <a:endCxn id="15" idx="2"/>
            </p:cNvCxnSpPr>
            <p:nvPr/>
          </p:nvCxnSpPr>
          <p:spPr>
            <a:xfrm flipH="1" flipV="1">
              <a:off x="8925540" y="7836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D32334A-C15C-4DA9-AC6B-0B90A72ABE09}"/>
                </a:ext>
              </a:extLst>
            </p:cNvPr>
            <p:cNvSpPr/>
            <p:nvPr/>
          </p:nvSpPr>
          <p:spPr>
            <a:xfrm>
              <a:off x="2341708"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36" name="Rectangle 35">
              <a:extLst>
                <a:ext uri="{FF2B5EF4-FFF2-40B4-BE49-F238E27FC236}">
                  <a16:creationId xmlns:a16="http://schemas.microsoft.com/office/drawing/2014/main" id="{775F75C0-F8E7-497B-9C3F-ABC239463150}"/>
                </a:ext>
              </a:extLst>
            </p:cNvPr>
            <p:cNvSpPr/>
            <p:nvPr/>
          </p:nvSpPr>
          <p:spPr>
            <a:xfrm>
              <a:off x="2731452"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37" name="Rectangle 36">
              <a:extLst>
                <a:ext uri="{FF2B5EF4-FFF2-40B4-BE49-F238E27FC236}">
                  <a16:creationId xmlns:a16="http://schemas.microsoft.com/office/drawing/2014/main" id="{6D93F1EE-B9C2-4C31-B200-4A49D6E3F166}"/>
                </a:ext>
              </a:extLst>
            </p:cNvPr>
            <p:cNvSpPr/>
            <p:nvPr/>
          </p:nvSpPr>
          <p:spPr>
            <a:xfrm>
              <a:off x="3619500"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2</a:t>
              </a:r>
            </a:p>
          </p:txBody>
        </p:sp>
        <p:sp>
          <p:nvSpPr>
            <p:cNvPr id="38" name="Rectangle 37">
              <a:extLst>
                <a:ext uri="{FF2B5EF4-FFF2-40B4-BE49-F238E27FC236}">
                  <a16:creationId xmlns:a16="http://schemas.microsoft.com/office/drawing/2014/main" id="{1E532029-6C11-4716-992E-7DEB0172B2DE}"/>
                </a:ext>
              </a:extLst>
            </p:cNvPr>
            <p:cNvSpPr/>
            <p:nvPr/>
          </p:nvSpPr>
          <p:spPr>
            <a:xfrm>
              <a:off x="4009244"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39" name="Rectangle 38">
              <a:extLst>
                <a:ext uri="{FF2B5EF4-FFF2-40B4-BE49-F238E27FC236}">
                  <a16:creationId xmlns:a16="http://schemas.microsoft.com/office/drawing/2014/main" id="{2B09A7BB-F718-40AB-BDD2-A6F561A92C43}"/>
                </a:ext>
              </a:extLst>
            </p:cNvPr>
            <p:cNvSpPr/>
            <p:nvPr/>
          </p:nvSpPr>
          <p:spPr>
            <a:xfrm>
              <a:off x="4897292"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5</a:t>
              </a:r>
            </a:p>
          </p:txBody>
        </p:sp>
        <p:sp>
          <p:nvSpPr>
            <p:cNvPr id="40" name="Rectangle 39">
              <a:extLst>
                <a:ext uri="{FF2B5EF4-FFF2-40B4-BE49-F238E27FC236}">
                  <a16:creationId xmlns:a16="http://schemas.microsoft.com/office/drawing/2014/main" id="{719126CC-DB3D-4EE8-AF4C-75B72E584391}"/>
                </a:ext>
              </a:extLst>
            </p:cNvPr>
            <p:cNvSpPr/>
            <p:nvPr/>
          </p:nvSpPr>
          <p:spPr>
            <a:xfrm>
              <a:off x="5287036"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41" name="Rectangle 40">
              <a:extLst>
                <a:ext uri="{FF2B5EF4-FFF2-40B4-BE49-F238E27FC236}">
                  <a16:creationId xmlns:a16="http://schemas.microsoft.com/office/drawing/2014/main" id="{263A9287-A2EA-48D2-9304-C3DD0CE42BDA}"/>
                </a:ext>
              </a:extLst>
            </p:cNvPr>
            <p:cNvSpPr/>
            <p:nvPr/>
          </p:nvSpPr>
          <p:spPr>
            <a:xfrm>
              <a:off x="6175084"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1</a:t>
              </a:r>
            </a:p>
          </p:txBody>
        </p:sp>
        <p:sp>
          <p:nvSpPr>
            <p:cNvPr id="42" name="Rectangle 41">
              <a:extLst>
                <a:ext uri="{FF2B5EF4-FFF2-40B4-BE49-F238E27FC236}">
                  <a16:creationId xmlns:a16="http://schemas.microsoft.com/office/drawing/2014/main" id="{1B65969B-F7F9-461E-BE20-966A2751EC30}"/>
                </a:ext>
              </a:extLst>
            </p:cNvPr>
            <p:cNvSpPr/>
            <p:nvPr/>
          </p:nvSpPr>
          <p:spPr>
            <a:xfrm>
              <a:off x="6564828"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43" name="Rectangle 42">
              <a:extLst>
                <a:ext uri="{FF2B5EF4-FFF2-40B4-BE49-F238E27FC236}">
                  <a16:creationId xmlns:a16="http://schemas.microsoft.com/office/drawing/2014/main" id="{B45AED1D-2F9F-4F29-932B-AC2602AABB26}"/>
                </a:ext>
              </a:extLst>
            </p:cNvPr>
            <p:cNvSpPr/>
            <p:nvPr/>
          </p:nvSpPr>
          <p:spPr>
            <a:xfrm>
              <a:off x="7452876"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3</a:t>
              </a:r>
            </a:p>
          </p:txBody>
        </p:sp>
        <p:sp>
          <p:nvSpPr>
            <p:cNvPr id="44" name="Rectangle 43">
              <a:extLst>
                <a:ext uri="{FF2B5EF4-FFF2-40B4-BE49-F238E27FC236}">
                  <a16:creationId xmlns:a16="http://schemas.microsoft.com/office/drawing/2014/main" id="{63132ABD-48F3-423E-B0CF-E90152919C3D}"/>
                </a:ext>
              </a:extLst>
            </p:cNvPr>
            <p:cNvSpPr/>
            <p:nvPr/>
          </p:nvSpPr>
          <p:spPr>
            <a:xfrm>
              <a:off x="7842620"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45" name="Rectangle 44">
              <a:extLst>
                <a:ext uri="{FF2B5EF4-FFF2-40B4-BE49-F238E27FC236}">
                  <a16:creationId xmlns:a16="http://schemas.microsoft.com/office/drawing/2014/main" id="{E7AA4B6B-5102-423B-9F22-A591F220CB50}"/>
                </a:ext>
              </a:extLst>
            </p:cNvPr>
            <p:cNvSpPr/>
            <p:nvPr/>
          </p:nvSpPr>
          <p:spPr>
            <a:xfrm>
              <a:off x="8730668" y="32813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6</a:t>
              </a:r>
            </a:p>
          </p:txBody>
        </p:sp>
        <p:sp>
          <p:nvSpPr>
            <p:cNvPr id="46" name="Rectangle 45">
              <a:extLst>
                <a:ext uri="{FF2B5EF4-FFF2-40B4-BE49-F238E27FC236}">
                  <a16:creationId xmlns:a16="http://schemas.microsoft.com/office/drawing/2014/main" id="{BC9CCFC4-E96E-4D04-9C44-1E8B106F2D4D}"/>
                </a:ext>
              </a:extLst>
            </p:cNvPr>
            <p:cNvSpPr/>
            <p:nvPr/>
          </p:nvSpPr>
          <p:spPr>
            <a:xfrm>
              <a:off x="9120412" y="32813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value</a:t>
              </a:r>
            </a:p>
          </p:txBody>
        </p:sp>
        <p:sp>
          <p:nvSpPr>
            <p:cNvPr id="47" name="Rectangle 46">
              <a:extLst>
                <a:ext uri="{FF2B5EF4-FFF2-40B4-BE49-F238E27FC236}">
                  <a16:creationId xmlns:a16="http://schemas.microsoft.com/office/drawing/2014/main" id="{3C59DEFB-A272-4240-8B39-60CFE7868EC0}"/>
                </a:ext>
              </a:extLst>
            </p:cNvPr>
            <p:cNvSpPr/>
            <p:nvPr/>
          </p:nvSpPr>
          <p:spPr>
            <a:xfrm>
              <a:off x="6175084"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4</a:t>
              </a:r>
            </a:p>
          </p:txBody>
        </p:sp>
        <p:sp>
          <p:nvSpPr>
            <p:cNvPr id="48" name="Rectangle 47">
              <a:extLst>
                <a:ext uri="{FF2B5EF4-FFF2-40B4-BE49-F238E27FC236}">
                  <a16:creationId xmlns:a16="http://schemas.microsoft.com/office/drawing/2014/main" id="{DCCEEC51-B22C-4715-A98B-D850E51059A8}"/>
                </a:ext>
              </a:extLst>
            </p:cNvPr>
            <p:cNvSpPr/>
            <p:nvPr/>
          </p:nvSpPr>
          <p:spPr>
            <a:xfrm>
              <a:off x="6564828"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49" name="Rectangle 48">
              <a:extLst>
                <a:ext uri="{FF2B5EF4-FFF2-40B4-BE49-F238E27FC236}">
                  <a16:creationId xmlns:a16="http://schemas.microsoft.com/office/drawing/2014/main" id="{A5872A4F-6A4C-419C-9A4E-BD6F3F8F5DD3}"/>
                </a:ext>
              </a:extLst>
            </p:cNvPr>
            <p:cNvSpPr/>
            <p:nvPr/>
          </p:nvSpPr>
          <p:spPr>
            <a:xfrm>
              <a:off x="3619500"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2</a:t>
              </a:r>
            </a:p>
          </p:txBody>
        </p:sp>
        <p:sp>
          <p:nvSpPr>
            <p:cNvPr id="50" name="Rectangle 49">
              <a:extLst>
                <a:ext uri="{FF2B5EF4-FFF2-40B4-BE49-F238E27FC236}">
                  <a16:creationId xmlns:a16="http://schemas.microsoft.com/office/drawing/2014/main" id="{625380F8-C25D-4343-AE14-B772FACDEAB1}"/>
                </a:ext>
              </a:extLst>
            </p:cNvPr>
            <p:cNvSpPr/>
            <p:nvPr/>
          </p:nvSpPr>
          <p:spPr>
            <a:xfrm>
              <a:off x="4009244"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51" name="Rectangle 50">
              <a:extLst>
                <a:ext uri="{FF2B5EF4-FFF2-40B4-BE49-F238E27FC236}">
                  <a16:creationId xmlns:a16="http://schemas.microsoft.com/office/drawing/2014/main" id="{FF83497F-F629-4F1E-8B58-8451D95FD6B7}"/>
                </a:ext>
              </a:extLst>
            </p:cNvPr>
            <p:cNvSpPr/>
            <p:nvPr/>
          </p:nvSpPr>
          <p:spPr>
            <a:xfrm>
              <a:off x="7452876"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5</a:t>
              </a:r>
            </a:p>
          </p:txBody>
        </p:sp>
        <p:sp>
          <p:nvSpPr>
            <p:cNvPr id="52" name="Rectangle 51">
              <a:extLst>
                <a:ext uri="{FF2B5EF4-FFF2-40B4-BE49-F238E27FC236}">
                  <a16:creationId xmlns:a16="http://schemas.microsoft.com/office/drawing/2014/main" id="{AC8E756D-7100-4648-894C-ADC3A161CE1C}"/>
                </a:ext>
              </a:extLst>
            </p:cNvPr>
            <p:cNvSpPr/>
            <p:nvPr/>
          </p:nvSpPr>
          <p:spPr>
            <a:xfrm>
              <a:off x="7842620"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53" name="Rectangle 52">
              <a:extLst>
                <a:ext uri="{FF2B5EF4-FFF2-40B4-BE49-F238E27FC236}">
                  <a16:creationId xmlns:a16="http://schemas.microsoft.com/office/drawing/2014/main" id="{2BC8DE76-734A-4C5C-BE37-78CC73025EEF}"/>
                </a:ext>
              </a:extLst>
            </p:cNvPr>
            <p:cNvSpPr/>
            <p:nvPr/>
          </p:nvSpPr>
          <p:spPr>
            <a:xfrm>
              <a:off x="2341708"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1</a:t>
              </a:r>
            </a:p>
          </p:txBody>
        </p:sp>
        <p:sp>
          <p:nvSpPr>
            <p:cNvPr id="54" name="Rectangle 53">
              <a:extLst>
                <a:ext uri="{FF2B5EF4-FFF2-40B4-BE49-F238E27FC236}">
                  <a16:creationId xmlns:a16="http://schemas.microsoft.com/office/drawing/2014/main" id="{E5EA114D-4A1E-42CD-9B1D-F1F56C4EF697}"/>
                </a:ext>
              </a:extLst>
            </p:cNvPr>
            <p:cNvSpPr/>
            <p:nvPr/>
          </p:nvSpPr>
          <p:spPr>
            <a:xfrm>
              <a:off x="2731452"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55" name="Rectangle 54">
              <a:extLst>
                <a:ext uri="{FF2B5EF4-FFF2-40B4-BE49-F238E27FC236}">
                  <a16:creationId xmlns:a16="http://schemas.microsoft.com/office/drawing/2014/main" id="{D81879BF-2C05-4DDE-9DC4-570A78FFF76F}"/>
                </a:ext>
              </a:extLst>
            </p:cNvPr>
            <p:cNvSpPr/>
            <p:nvPr/>
          </p:nvSpPr>
          <p:spPr>
            <a:xfrm>
              <a:off x="4897292"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3</a:t>
              </a:r>
            </a:p>
          </p:txBody>
        </p:sp>
        <p:sp>
          <p:nvSpPr>
            <p:cNvPr id="56" name="Rectangle 55">
              <a:extLst>
                <a:ext uri="{FF2B5EF4-FFF2-40B4-BE49-F238E27FC236}">
                  <a16:creationId xmlns:a16="http://schemas.microsoft.com/office/drawing/2014/main" id="{93D55BCA-8019-4F27-96B6-9CEC2B4441FE}"/>
                </a:ext>
              </a:extLst>
            </p:cNvPr>
            <p:cNvSpPr/>
            <p:nvPr/>
          </p:nvSpPr>
          <p:spPr>
            <a:xfrm>
              <a:off x="5287036"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sp>
          <p:nvSpPr>
            <p:cNvPr id="57" name="Rectangle 56">
              <a:extLst>
                <a:ext uri="{FF2B5EF4-FFF2-40B4-BE49-F238E27FC236}">
                  <a16:creationId xmlns:a16="http://schemas.microsoft.com/office/drawing/2014/main" id="{D72781DC-A060-401F-BDEA-E93FA12C189E}"/>
                </a:ext>
              </a:extLst>
            </p:cNvPr>
            <p:cNvSpPr/>
            <p:nvPr/>
          </p:nvSpPr>
          <p:spPr>
            <a:xfrm>
              <a:off x="8730668" y="4691065"/>
              <a:ext cx="389744"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6</a:t>
              </a:r>
            </a:p>
          </p:txBody>
        </p:sp>
        <p:sp>
          <p:nvSpPr>
            <p:cNvPr id="58" name="Rectangle 57">
              <a:extLst>
                <a:ext uri="{FF2B5EF4-FFF2-40B4-BE49-F238E27FC236}">
                  <a16:creationId xmlns:a16="http://schemas.microsoft.com/office/drawing/2014/main" id="{AA100551-19D4-46B3-890F-41ECACB09194}"/>
                </a:ext>
              </a:extLst>
            </p:cNvPr>
            <p:cNvSpPr/>
            <p:nvPr/>
          </p:nvSpPr>
          <p:spPr>
            <a:xfrm>
              <a:off x="9120412" y="4691065"/>
              <a:ext cx="888048" cy="359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i="1" dirty="0" err="1">
                  <a:solidFill>
                    <a:schemeClr val="tx1"/>
                  </a:solidFill>
                </a:rPr>
                <a:t>ptr</a:t>
              </a:r>
              <a:endParaRPr lang="en-SG" sz="1600" b="1" i="1" dirty="0">
                <a:solidFill>
                  <a:schemeClr val="tx1"/>
                </a:solidFill>
              </a:endParaRPr>
            </a:p>
          </p:txBody>
        </p:sp>
        <p:cxnSp>
          <p:nvCxnSpPr>
            <p:cNvPr id="59" name="Straight Arrow Connector 58">
              <a:extLst>
                <a:ext uri="{FF2B5EF4-FFF2-40B4-BE49-F238E27FC236}">
                  <a16:creationId xmlns:a16="http://schemas.microsoft.com/office/drawing/2014/main" id="{E0B9403E-0C95-405D-A33C-A432FE83FD78}"/>
                </a:ext>
              </a:extLst>
            </p:cNvPr>
            <p:cNvCxnSpPr>
              <a:cxnSpLocks/>
              <a:stCxn id="48" idx="0"/>
              <a:endCxn id="35" idx="2"/>
            </p:cNvCxnSpPr>
            <p:nvPr/>
          </p:nvCxnSpPr>
          <p:spPr>
            <a:xfrm flipH="1" flipV="1">
              <a:off x="2536580" y="3641128"/>
              <a:ext cx="4472272"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279C0A-3ADD-44F0-897B-84BCC3450EA8}"/>
                </a:ext>
              </a:extLst>
            </p:cNvPr>
            <p:cNvCxnSpPr>
              <a:cxnSpLocks/>
              <a:stCxn id="50" idx="0"/>
              <a:endCxn id="37" idx="2"/>
            </p:cNvCxnSpPr>
            <p:nvPr/>
          </p:nvCxnSpPr>
          <p:spPr>
            <a:xfrm flipH="1" flipV="1">
              <a:off x="3814372" y="36411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54676BC-600E-4897-A8DD-EB21CC7BD750}"/>
                </a:ext>
              </a:extLst>
            </p:cNvPr>
            <p:cNvCxnSpPr>
              <a:cxnSpLocks/>
              <a:stCxn id="52" idx="0"/>
              <a:endCxn id="39" idx="2"/>
            </p:cNvCxnSpPr>
            <p:nvPr/>
          </p:nvCxnSpPr>
          <p:spPr>
            <a:xfrm flipH="1" flipV="1">
              <a:off x="5092164" y="3641128"/>
              <a:ext cx="3194480"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504A21C-3F73-4FA1-A3AB-45DAA288B44F}"/>
                </a:ext>
              </a:extLst>
            </p:cNvPr>
            <p:cNvCxnSpPr>
              <a:stCxn id="54" idx="0"/>
              <a:endCxn id="41" idx="2"/>
            </p:cNvCxnSpPr>
            <p:nvPr/>
          </p:nvCxnSpPr>
          <p:spPr>
            <a:xfrm flipV="1">
              <a:off x="3175476" y="3641128"/>
              <a:ext cx="3194480"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FB80F79-EA9C-410C-8CE0-50B9DDFBFB22}"/>
                </a:ext>
              </a:extLst>
            </p:cNvPr>
            <p:cNvCxnSpPr>
              <a:stCxn id="56" idx="0"/>
              <a:endCxn id="43" idx="2"/>
            </p:cNvCxnSpPr>
            <p:nvPr/>
          </p:nvCxnSpPr>
          <p:spPr>
            <a:xfrm flipV="1">
              <a:off x="5731060" y="3641128"/>
              <a:ext cx="1916688"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F35F4F-3B51-48CC-AADD-6AE15A5B7681}"/>
                </a:ext>
              </a:extLst>
            </p:cNvPr>
            <p:cNvCxnSpPr>
              <a:stCxn id="58" idx="0"/>
              <a:endCxn id="45" idx="2"/>
            </p:cNvCxnSpPr>
            <p:nvPr/>
          </p:nvCxnSpPr>
          <p:spPr>
            <a:xfrm flipH="1" flipV="1">
              <a:off x="8925540" y="3641128"/>
              <a:ext cx="638896" cy="10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Arrow: Curved Right 64">
              <a:extLst>
                <a:ext uri="{FF2B5EF4-FFF2-40B4-BE49-F238E27FC236}">
                  <a16:creationId xmlns:a16="http://schemas.microsoft.com/office/drawing/2014/main" id="{50378E54-6646-4D00-970D-4A53C9A00F14}"/>
                </a:ext>
              </a:extLst>
            </p:cNvPr>
            <p:cNvSpPr/>
            <p:nvPr/>
          </p:nvSpPr>
          <p:spPr>
            <a:xfrm>
              <a:off x="845736" y="553454"/>
              <a:ext cx="607924" cy="1639874"/>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solidFill>
                  <a:schemeClr val="tx1"/>
                </a:solidFill>
              </a:endParaRPr>
            </a:p>
          </p:txBody>
        </p:sp>
        <p:sp>
          <p:nvSpPr>
            <p:cNvPr id="66" name="TextBox 65">
              <a:extLst>
                <a:ext uri="{FF2B5EF4-FFF2-40B4-BE49-F238E27FC236}">
                  <a16:creationId xmlns:a16="http://schemas.microsoft.com/office/drawing/2014/main" id="{3DB737E5-1FD9-498D-8AE4-37716D4902DB}"/>
                </a:ext>
              </a:extLst>
            </p:cNvPr>
            <p:cNvSpPr txBox="1"/>
            <p:nvPr/>
          </p:nvSpPr>
          <p:spPr>
            <a:xfrm>
              <a:off x="829314" y="1046986"/>
              <a:ext cx="2136739" cy="523220"/>
            </a:xfrm>
            <a:prstGeom prst="rect">
              <a:avLst/>
            </a:prstGeom>
            <a:noFill/>
          </p:spPr>
          <p:txBody>
            <a:bodyPr wrap="none" rtlCol="0">
              <a:spAutoFit/>
            </a:bodyPr>
            <a:lstStyle/>
            <a:p>
              <a:r>
                <a:rPr lang="en-SG" sz="1400" i="1" dirty="0"/>
                <a:t>Create (key, pointer) pairs</a:t>
              </a:r>
              <a:br>
                <a:rPr lang="en-SG" sz="1400" i="1" dirty="0"/>
              </a:br>
              <a:r>
                <a:rPr lang="en-SG" sz="1400" i="1" dirty="0"/>
                <a:t>for each (key, value) record</a:t>
              </a:r>
            </a:p>
          </p:txBody>
        </p:sp>
        <p:sp>
          <p:nvSpPr>
            <p:cNvPr id="67" name="Arrow: Down 66">
              <a:extLst>
                <a:ext uri="{FF2B5EF4-FFF2-40B4-BE49-F238E27FC236}">
                  <a16:creationId xmlns:a16="http://schemas.microsoft.com/office/drawing/2014/main" id="{45406355-019F-48C0-A1B9-E578874D726D}"/>
                </a:ext>
              </a:extLst>
            </p:cNvPr>
            <p:cNvSpPr/>
            <p:nvPr/>
          </p:nvSpPr>
          <p:spPr>
            <a:xfrm>
              <a:off x="5806440" y="2263140"/>
              <a:ext cx="4572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TextBox 67">
              <a:extLst>
                <a:ext uri="{FF2B5EF4-FFF2-40B4-BE49-F238E27FC236}">
                  <a16:creationId xmlns:a16="http://schemas.microsoft.com/office/drawing/2014/main" id="{7F282921-625E-4606-84BE-AC2B789C172E}"/>
                </a:ext>
              </a:extLst>
            </p:cNvPr>
            <p:cNvSpPr txBox="1"/>
            <p:nvPr/>
          </p:nvSpPr>
          <p:spPr>
            <a:xfrm>
              <a:off x="6369956" y="2456239"/>
              <a:ext cx="1864228" cy="307777"/>
            </a:xfrm>
            <a:prstGeom prst="rect">
              <a:avLst/>
            </a:prstGeom>
            <a:noFill/>
          </p:spPr>
          <p:txBody>
            <a:bodyPr wrap="none" rtlCol="0">
              <a:spAutoFit/>
            </a:bodyPr>
            <a:lstStyle/>
            <a:p>
              <a:r>
                <a:rPr lang="en-SG" sz="1400" i="1" dirty="0"/>
                <a:t>Sort (key, pointer) pairs</a:t>
              </a:r>
            </a:p>
          </p:txBody>
        </p:sp>
        <p:sp>
          <p:nvSpPr>
            <p:cNvPr id="69" name="TextBox 68">
              <a:extLst>
                <a:ext uri="{FF2B5EF4-FFF2-40B4-BE49-F238E27FC236}">
                  <a16:creationId xmlns:a16="http://schemas.microsoft.com/office/drawing/2014/main" id="{E8281ABA-0889-44BE-BC1A-F9173E6FDF03}"/>
                </a:ext>
              </a:extLst>
            </p:cNvPr>
            <p:cNvSpPr txBox="1"/>
            <p:nvPr/>
          </p:nvSpPr>
          <p:spPr>
            <a:xfrm>
              <a:off x="1297616" y="3854192"/>
              <a:ext cx="1780424" cy="738664"/>
            </a:xfrm>
            <a:prstGeom prst="rect">
              <a:avLst/>
            </a:prstGeom>
            <a:noFill/>
          </p:spPr>
          <p:txBody>
            <a:bodyPr wrap="none" rtlCol="0">
              <a:spAutoFit/>
            </a:bodyPr>
            <a:lstStyle/>
            <a:p>
              <a:r>
                <a:rPr lang="en-SG" sz="1400" i="1" dirty="0"/>
                <a:t>Follow pointer in each</a:t>
              </a:r>
              <a:br>
                <a:rPr lang="en-SG" sz="1400" i="1" dirty="0"/>
              </a:br>
              <a:r>
                <a:rPr lang="en-SG" sz="1400" i="1" dirty="0"/>
                <a:t>(key, pointer) pair to </a:t>
              </a:r>
              <a:br>
                <a:rPr lang="en-SG" sz="1400" i="1" dirty="0"/>
              </a:br>
              <a:r>
                <a:rPr lang="en-SG" sz="1400" i="1" dirty="0"/>
                <a:t>access original record</a:t>
              </a:r>
            </a:p>
          </p:txBody>
        </p:sp>
        <p:sp>
          <p:nvSpPr>
            <p:cNvPr id="70" name="Arrow: Curved Right 69">
              <a:extLst>
                <a:ext uri="{FF2B5EF4-FFF2-40B4-BE49-F238E27FC236}">
                  <a16:creationId xmlns:a16="http://schemas.microsoft.com/office/drawing/2014/main" id="{34AE50D6-1519-4B22-9DE5-364290A21451}"/>
                </a:ext>
              </a:extLst>
            </p:cNvPr>
            <p:cNvSpPr/>
            <p:nvPr/>
          </p:nvSpPr>
          <p:spPr>
            <a:xfrm flipV="1">
              <a:off x="1040608" y="3410954"/>
              <a:ext cx="607924" cy="1639874"/>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solidFill>
                  <a:schemeClr val="tx1"/>
                </a:solidFill>
              </a:endParaRPr>
            </a:p>
          </p:txBody>
        </p:sp>
      </p:grpSp>
      <p:sp>
        <p:nvSpPr>
          <p:cNvPr id="72" name="Title 1">
            <a:extLst>
              <a:ext uri="{FF2B5EF4-FFF2-40B4-BE49-F238E27FC236}">
                <a16:creationId xmlns:a16="http://schemas.microsoft.com/office/drawing/2014/main" id="{911EF6F1-8458-476C-ADCE-38ED94E269E5}"/>
              </a:ext>
            </a:extLst>
          </p:cNvPr>
          <p:cNvSpPr>
            <a:spLocks noGrp="1"/>
          </p:cNvSpPr>
          <p:nvPr>
            <p:ph type="title"/>
          </p:nvPr>
        </p:nvSpPr>
        <p:spPr>
          <a:xfrm>
            <a:off x="2592925" y="624110"/>
            <a:ext cx="8911687" cy="1280890"/>
          </a:xfrm>
        </p:spPr>
        <p:txBody>
          <a:bodyPr/>
          <a:lstStyle/>
          <a:p>
            <a:r>
              <a:rPr lang="en-US" dirty="0"/>
              <a:t>Literature Review – </a:t>
            </a:r>
            <a:r>
              <a:rPr lang="en-US" b="1" i="1" dirty="0"/>
              <a:t>Pointer Indirection</a:t>
            </a:r>
            <a:endParaRPr lang="en-SG" b="1" i="1" dirty="0"/>
          </a:p>
        </p:txBody>
      </p:sp>
    </p:spTree>
    <p:extLst>
      <p:ext uri="{BB962C8B-B14F-4D97-AF65-F5344CB8AC3E}">
        <p14:creationId xmlns:p14="http://schemas.microsoft.com/office/powerpoint/2010/main" val="173241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911EF6F1-8458-476C-ADCE-38ED94E269E5}"/>
              </a:ext>
            </a:extLst>
          </p:cNvPr>
          <p:cNvSpPr>
            <a:spLocks noGrp="1"/>
          </p:cNvSpPr>
          <p:nvPr>
            <p:ph type="title"/>
          </p:nvPr>
        </p:nvSpPr>
        <p:spPr>
          <a:xfrm>
            <a:off x="2592925" y="624110"/>
            <a:ext cx="8911687" cy="1280890"/>
          </a:xfrm>
        </p:spPr>
        <p:txBody>
          <a:bodyPr/>
          <a:lstStyle/>
          <a:p>
            <a:r>
              <a:rPr lang="en-US" dirty="0"/>
              <a:t>Literature Review – </a:t>
            </a:r>
            <a:r>
              <a:rPr lang="en-US" b="1" i="1" dirty="0"/>
              <a:t>Parallel Sort</a:t>
            </a:r>
            <a:endParaRPr lang="en-SG" b="1" i="1" dirty="0"/>
          </a:p>
        </p:txBody>
      </p:sp>
      <p:sp>
        <p:nvSpPr>
          <p:cNvPr id="71" name="Content Placeholder 2">
            <a:extLst>
              <a:ext uri="{FF2B5EF4-FFF2-40B4-BE49-F238E27FC236}">
                <a16:creationId xmlns:a16="http://schemas.microsoft.com/office/drawing/2014/main" id="{3B914CF2-687D-4E3C-AF10-D63427F4027C}"/>
              </a:ext>
            </a:extLst>
          </p:cNvPr>
          <p:cNvSpPr>
            <a:spLocks noGrp="1"/>
          </p:cNvSpPr>
          <p:nvPr>
            <p:ph idx="1"/>
          </p:nvPr>
        </p:nvSpPr>
        <p:spPr>
          <a:xfrm>
            <a:off x="858067" y="1412302"/>
            <a:ext cx="8915400" cy="4821587"/>
          </a:xfrm>
        </p:spPr>
        <p:txBody>
          <a:bodyPr>
            <a:normAutofit lnSpcReduction="10000"/>
          </a:bodyPr>
          <a:lstStyle/>
          <a:p>
            <a:r>
              <a:rPr lang="en-SG" dirty="0"/>
              <a:t>Modern architectures are </a:t>
            </a:r>
            <a:r>
              <a:rPr lang="en-SG" b="1" dirty="0"/>
              <a:t>multi-core</a:t>
            </a:r>
            <a:br>
              <a:rPr lang="en-SG" dirty="0"/>
            </a:br>
            <a:endParaRPr lang="en-SG" dirty="0"/>
          </a:p>
          <a:p>
            <a:r>
              <a:rPr lang="en-SG" dirty="0"/>
              <a:t>Maximise throughput and performance</a:t>
            </a:r>
            <a:br>
              <a:rPr lang="en-SG" dirty="0"/>
            </a:br>
            <a:endParaRPr lang="en-SG" dirty="0"/>
          </a:p>
          <a:p>
            <a:r>
              <a:rPr lang="en-SG" b="1" dirty="0"/>
              <a:t>Divide-and-conquer</a:t>
            </a:r>
            <a:r>
              <a:rPr lang="en-SG" dirty="0"/>
              <a:t> approach</a:t>
            </a:r>
            <a:br>
              <a:rPr lang="en-SG" dirty="0"/>
            </a:br>
            <a:endParaRPr lang="en-SG" dirty="0"/>
          </a:p>
          <a:p>
            <a:r>
              <a:rPr lang="en-SG" b="1" dirty="0"/>
              <a:t>Sample </a:t>
            </a:r>
            <a:r>
              <a:rPr lang="en-SG" dirty="0"/>
              <a:t>elements to use as partition </a:t>
            </a:r>
            <a:br>
              <a:rPr lang="en-SG" dirty="0"/>
            </a:br>
            <a:r>
              <a:rPr lang="en-SG" dirty="0"/>
              <a:t>pivots</a:t>
            </a:r>
            <a:br>
              <a:rPr lang="en-SG" b="1" dirty="0"/>
            </a:br>
            <a:endParaRPr lang="en-SG" dirty="0"/>
          </a:p>
          <a:p>
            <a:r>
              <a:rPr lang="en-SG" b="1" dirty="0"/>
              <a:t>K-partition</a:t>
            </a:r>
            <a:r>
              <a:rPr lang="en-SG" dirty="0"/>
              <a:t>, instead of halving</a:t>
            </a:r>
            <a:br>
              <a:rPr lang="en-SG" dirty="0"/>
            </a:br>
            <a:endParaRPr lang="en-SG" b="1" dirty="0"/>
          </a:p>
          <a:p>
            <a:r>
              <a:rPr lang="en-SG" dirty="0"/>
              <a:t>Quicksort on individual </a:t>
            </a:r>
            <a:r>
              <a:rPr lang="en-SG" b="1" dirty="0"/>
              <a:t>partitions </a:t>
            </a:r>
            <a:br>
              <a:rPr lang="en-SG" b="1" dirty="0"/>
            </a:br>
            <a:r>
              <a:rPr lang="en-SG" b="1" dirty="0"/>
              <a:t>in parallel</a:t>
            </a:r>
            <a:br>
              <a:rPr lang="en-SG" dirty="0"/>
            </a:br>
            <a:endParaRPr lang="en-SG" dirty="0"/>
          </a:p>
          <a:p>
            <a:r>
              <a:rPr lang="en-SG" dirty="0"/>
              <a:t>Proposed by </a:t>
            </a:r>
            <a:r>
              <a:rPr lang="en-SG" b="1" dirty="0"/>
              <a:t>Frazer and </a:t>
            </a:r>
            <a:r>
              <a:rPr lang="en-SG" b="1" dirty="0" err="1"/>
              <a:t>Mckellar</a:t>
            </a:r>
            <a:endParaRPr lang="en-SG" dirty="0"/>
          </a:p>
          <a:p>
            <a:endParaRPr lang="en-SG" b="1" dirty="0"/>
          </a:p>
        </p:txBody>
      </p:sp>
      <p:pic>
        <p:nvPicPr>
          <p:cNvPr id="6146" name="Picture 2" descr="mklz-fps by firephinx">
            <a:extLst>
              <a:ext uri="{FF2B5EF4-FFF2-40B4-BE49-F238E27FC236}">
                <a16:creationId xmlns:a16="http://schemas.microsoft.com/office/drawing/2014/main" id="{30A09DE4-54BE-45F2-9471-9C1EC17C3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89" y="2535723"/>
            <a:ext cx="6559751" cy="336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7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AC2B-1AC3-4D30-8BC6-9E2FDFE09809}"/>
              </a:ext>
            </a:extLst>
          </p:cNvPr>
          <p:cNvSpPr>
            <a:spLocks noGrp="1"/>
          </p:cNvSpPr>
          <p:nvPr>
            <p:ph type="title"/>
          </p:nvPr>
        </p:nvSpPr>
        <p:spPr/>
        <p:txBody>
          <a:bodyPr/>
          <a:lstStyle/>
          <a:p>
            <a:r>
              <a:rPr lang="en-SG" dirty="0"/>
              <a:t>Current Progress – </a:t>
            </a:r>
            <a:r>
              <a:rPr lang="en-SG" b="1" i="1" dirty="0" err="1"/>
              <a:t>SplitSort</a:t>
            </a:r>
            <a:r>
              <a:rPr lang="en-SG" i="1" dirty="0"/>
              <a:t> (tentative)</a:t>
            </a:r>
            <a:endParaRPr lang="en-SG" dirty="0"/>
          </a:p>
        </p:txBody>
      </p:sp>
      <p:sp>
        <p:nvSpPr>
          <p:cNvPr id="3" name="Content Placeholder 2">
            <a:extLst>
              <a:ext uri="{FF2B5EF4-FFF2-40B4-BE49-F238E27FC236}">
                <a16:creationId xmlns:a16="http://schemas.microsoft.com/office/drawing/2014/main" id="{B8FD37F2-3989-45BD-BEEB-A98FCE6D6C2A}"/>
              </a:ext>
            </a:extLst>
          </p:cNvPr>
          <p:cNvSpPr>
            <a:spLocks noGrp="1"/>
          </p:cNvSpPr>
          <p:nvPr>
            <p:ph idx="1"/>
          </p:nvPr>
        </p:nvSpPr>
        <p:spPr>
          <a:xfrm>
            <a:off x="879595" y="1833683"/>
            <a:ext cx="8915400" cy="3777622"/>
          </a:xfrm>
        </p:spPr>
        <p:txBody>
          <a:bodyPr>
            <a:normAutofit lnSpcReduction="10000"/>
          </a:bodyPr>
          <a:lstStyle/>
          <a:p>
            <a:r>
              <a:rPr lang="en-SG" b="1" dirty="0"/>
              <a:t>Parallel-capable</a:t>
            </a:r>
            <a:r>
              <a:rPr lang="en-SG" dirty="0"/>
              <a:t> sort</a:t>
            </a:r>
            <a:br>
              <a:rPr lang="en-SG" dirty="0"/>
            </a:br>
            <a:endParaRPr lang="en-SG" dirty="0"/>
          </a:p>
          <a:p>
            <a:r>
              <a:rPr lang="en-SG" b="1" dirty="0"/>
              <a:t>“Write-once” </a:t>
            </a:r>
            <a:r>
              <a:rPr lang="en-SG" dirty="0"/>
              <a:t>guarantee</a:t>
            </a:r>
            <a:br>
              <a:rPr lang="en-SG" dirty="0"/>
            </a:br>
            <a:endParaRPr lang="en-SG" dirty="0"/>
          </a:p>
          <a:p>
            <a:r>
              <a:rPr lang="en-SG" dirty="0"/>
              <a:t>Uses </a:t>
            </a:r>
            <a:r>
              <a:rPr lang="en-SG" b="1" dirty="0"/>
              <a:t>BSTs</a:t>
            </a:r>
            <a:r>
              <a:rPr lang="en-SG" dirty="0"/>
              <a:t> and </a:t>
            </a:r>
            <a:r>
              <a:rPr lang="en-SG" b="1" dirty="0"/>
              <a:t>Sampling/Partitioning</a:t>
            </a:r>
            <a:br>
              <a:rPr lang="en-SG" b="1" dirty="0"/>
            </a:br>
            <a:r>
              <a:rPr lang="en-SG" dirty="0"/>
              <a:t>technique</a:t>
            </a:r>
            <a:br>
              <a:rPr lang="en-SG" dirty="0"/>
            </a:br>
            <a:endParaRPr lang="en-SG" dirty="0"/>
          </a:p>
          <a:p>
            <a:r>
              <a:rPr lang="en-SG" b="1" dirty="0"/>
              <a:t>Pointer-indirect</a:t>
            </a:r>
            <a:r>
              <a:rPr lang="en-SG" dirty="0"/>
              <a:t> approach</a:t>
            </a:r>
            <a:br>
              <a:rPr lang="en-SG" dirty="0"/>
            </a:br>
            <a:endParaRPr lang="en-SG" dirty="0"/>
          </a:p>
          <a:p>
            <a:r>
              <a:rPr lang="en-SG" dirty="0"/>
              <a:t>Sorts mainly in </a:t>
            </a:r>
            <a:r>
              <a:rPr lang="en-SG" b="1" dirty="0"/>
              <a:t>NVM</a:t>
            </a:r>
            <a:br>
              <a:rPr lang="en-SG" dirty="0"/>
            </a:br>
            <a:endParaRPr lang="en-SG" dirty="0"/>
          </a:p>
          <a:p>
            <a:r>
              <a:rPr lang="en-SG" b="1" dirty="0"/>
              <a:t>DRAM-NVM </a:t>
            </a:r>
            <a:r>
              <a:rPr lang="en-SG" dirty="0"/>
              <a:t>hybrid approach</a:t>
            </a:r>
            <a:endParaRPr lang="en-SG" b="1" dirty="0"/>
          </a:p>
        </p:txBody>
      </p:sp>
      <p:pic>
        <p:nvPicPr>
          <p:cNvPr id="5" name="Picture 4">
            <a:extLst>
              <a:ext uri="{FF2B5EF4-FFF2-40B4-BE49-F238E27FC236}">
                <a16:creationId xmlns:a16="http://schemas.microsoft.com/office/drawing/2014/main" id="{E823BE99-7025-4879-BB85-0C5784727649}"/>
              </a:ext>
            </a:extLst>
          </p:cNvPr>
          <p:cNvPicPr>
            <a:picLocks noChangeAspect="1"/>
          </p:cNvPicPr>
          <p:nvPr/>
        </p:nvPicPr>
        <p:blipFill>
          <a:blip r:embed="rId2"/>
          <a:stretch>
            <a:fillRect/>
          </a:stretch>
        </p:blipFill>
        <p:spPr>
          <a:xfrm>
            <a:off x="5788241" y="1621941"/>
            <a:ext cx="5793770" cy="4729277"/>
          </a:xfrm>
          <a:prstGeom prst="rect">
            <a:avLst/>
          </a:prstGeom>
        </p:spPr>
      </p:pic>
    </p:spTree>
    <p:extLst>
      <p:ext uri="{BB962C8B-B14F-4D97-AF65-F5344CB8AC3E}">
        <p14:creationId xmlns:p14="http://schemas.microsoft.com/office/powerpoint/2010/main" val="330993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err="1"/>
              <a:t>SplitSort</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dirty="0"/>
              <a:t>Sampling and Partitioning Phase</a:t>
            </a:r>
          </a:p>
        </p:txBody>
      </p:sp>
      <p:pic>
        <p:nvPicPr>
          <p:cNvPr id="83" name="Picture 82">
            <a:extLst>
              <a:ext uri="{FF2B5EF4-FFF2-40B4-BE49-F238E27FC236}">
                <a16:creationId xmlns:a16="http://schemas.microsoft.com/office/drawing/2014/main" id="{2271763A-E119-4E0F-8D22-086F24F61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82" y="2739430"/>
            <a:ext cx="10297036" cy="3651821"/>
          </a:xfrm>
          <a:prstGeom prst="rect">
            <a:avLst/>
          </a:prstGeom>
        </p:spPr>
      </p:pic>
    </p:spTree>
    <p:extLst>
      <p:ext uri="{BB962C8B-B14F-4D97-AF65-F5344CB8AC3E}">
        <p14:creationId xmlns:p14="http://schemas.microsoft.com/office/powerpoint/2010/main" val="46756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err="1"/>
              <a:t>SplitSort</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dirty="0"/>
              <a:t>Insertion phase</a:t>
            </a:r>
          </a:p>
        </p:txBody>
      </p:sp>
      <p:pic>
        <p:nvPicPr>
          <p:cNvPr id="5" name="Picture 4">
            <a:extLst>
              <a:ext uri="{FF2B5EF4-FFF2-40B4-BE49-F238E27FC236}">
                <a16:creationId xmlns:a16="http://schemas.microsoft.com/office/drawing/2014/main" id="{C22BC7D2-C07E-4B8B-AFBA-1330DEB64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76" y="2544232"/>
            <a:ext cx="10297036" cy="3846909"/>
          </a:xfrm>
          <a:prstGeom prst="rect">
            <a:avLst/>
          </a:prstGeom>
        </p:spPr>
      </p:pic>
    </p:spTree>
    <p:extLst>
      <p:ext uri="{BB962C8B-B14F-4D97-AF65-F5344CB8AC3E}">
        <p14:creationId xmlns:p14="http://schemas.microsoft.com/office/powerpoint/2010/main" val="323858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err="1"/>
              <a:t>SplitSort</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dirty="0"/>
              <a:t>Traversal and Retrieval Phase</a:t>
            </a:r>
          </a:p>
        </p:txBody>
      </p:sp>
      <p:pic>
        <p:nvPicPr>
          <p:cNvPr id="5" name="Picture 4">
            <a:extLst>
              <a:ext uri="{FF2B5EF4-FFF2-40B4-BE49-F238E27FC236}">
                <a16:creationId xmlns:a16="http://schemas.microsoft.com/office/drawing/2014/main" id="{3AD52AA4-09E9-403F-B667-CD61F3311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90" y="2668520"/>
            <a:ext cx="10400677" cy="3846909"/>
          </a:xfrm>
          <a:prstGeom prst="rect">
            <a:avLst/>
          </a:prstGeom>
        </p:spPr>
      </p:pic>
    </p:spTree>
    <p:extLst>
      <p:ext uri="{BB962C8B-B14F-4D97-AF65-F5344CB8AC3E}">
        <p14:creationId xmlns:p14="http://schemas.microsoft.com/office/powerpoint/2010/main" val="98535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err="1"/>
              <a:t>SplitSort</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dirty="0"/>
              <a:t>Concurrency control – multiple threads </a:t>
            </a:r>
            <a:r>
              <a:rPr lang="en-SG" b="1" dirty="0"/>
              <a:t>inserting into the same BST</a:t>
            </a:r>
            <a:br>
              <a:rPr lang="en-SG" dirty="0"/>
            </a:br>
            <a:endParaRPr lang="en-SG" dirty="0"/>
          </a:p>
          <a:p>
            <a:r>
              <a:rPr lang="en-SG" b="1" dirty="0"/>
              <a:t>Dynamic Partition Sizing</a:t>
            </a:r>
            <a:r>
              <a:rPr lang="en-SG" dirty="0"/>
              <a:t> – don’t know each partition’s size at compile time</a:t>
            </a:r>
            <a:br>
              <a:rPr lang="en-SG" dirty="0"/>
            </a:br>
            <a:endParaRPr lang="en-SG" dirty="0"/>
          </a:p>
          <a:p>
            <a:r>
              <a:rPr lang="en-SG" dirty="0"/>
              <a:t>As many samples that can fit in </a:t>
            </a:r>
            <a:r>
              <a:rPr lang="en-SG" b="1" dirty="0"/>
              <a:t>DRAM (more samples is better)</a:t>
            </a:r>
            <a:br>
              <a:rPr lang="en-SG" b="1" dirty="0"/>
            </a:br>
            <a:endParaRPr lang="en-SG" b="1" dirty="0"/>
          </a:p>
          <a:p>
            <a:r>
              <a:rPr lang="en-SG" dirty="0"/>
              <a:t>Metadata for each partition (</a:t>
            </a:r>
            <a:r>
              <a:rPr lang="en-SG" dirty="0" err="1"/>
              <a:t>ie</a:t>
            </a:r>
            <a:r>
              <a:rPr lang="en-SG" dirty="0"/>
              <a:t>. mutex, partition range) in </a:t>
            </a:r>
            <a:r>
              <a:rPr lang="en-SG" b="1" dirty="0"/>
              <a:t>DRAM</a:t>
            </a:r>
          </a:p>
        </p:txBody>
      </p:sp>
    </p:spTree>
    <p:extLst>
      <p:ext uri="{BB962C8B-B14F-4D97-AF65-F5344CB8AC3E}">
        <p14:creationId xmlns:p14="http://schemas.microsoft.com/office/powerpoint/2010/main" val="170145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a:t>Experiments</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b="1" dirty="0"/>
              <a:t>Uniform</a:t>
            </a:r>
            <a:r>
              <a:rPr lang="en-SG" dirty="0"/>
              <a:t> Distribution</a:t>
            </a:r>
            <a:br>
              <a:rPr lang="en-SG" dirty="0"/>
            </a:br>
            <a:endParaRPr lang="en-SG" dirty="0"/>
          </a:p>
          <a:p>
            <a:r>
              <a:rPr lang="en-SG" dirty="0"/>
              <a:t>Two different </a:t>
            </a:r>
            <a:r>
              <a:rPr lang="en-SG" b="1" dirty="0"/>
              <a:t>workloads</a:t>
            </a:r>
            <a:br>
              <a:rPr lang="en-SG" dirty="0"/>
            </a:br>
            <a:endParaRPr lang="en-SG" dirty="0"/>
          </a:p>
          <a:p>
            <a:r>
              <a:rPr lang="en-SG" b="1" dirty="0"/>
              <a:t>Varying number</a:t>
            </a:r>
            <a:r>
              <a:rPr lang="en-SG" dirty="0"/>
              <a:t> of threads</a:t>
            </a:r>
            <a:br>
              <a:rPr lang="en-SG" dirty="0"/>
            </a:br>
            <a:endParaRPr lang="en-SG" dirty="0"/>
          </a:p>
          <a:p>
            <a:r>
              <a:rPr lang="en-SG" dirty="0"/>
              <a:t>Benchmark against </a:t>
            </a:r>
            <a:r>
              <a:rPr lang="en-SG" b="1" dirty="0"/>
              <a:t>C++17 Sequential Sort (</a:t>
            </a:r>
            <a:r>
              <a:rPr lang="en-SG" b="1" dirty="0" err="1"/>
              <a:t>Introsort</a:t>
            </a:r>
            <a:r>
              <a:rPr lang="en-SG" b="1" dirty="0"/>
              <a:t>)</a:t>
            </a:r>
            <a:br>
              <a:rPr lang="en-SG" dirty="0"/>
            </a:br>
            <a:endParaRPr lang="en-SG" dirty="0"/>
          </a:p>
          <a:p>
            <a:r>
              <a:rPr lang="en-SG" dirty="0"/>
              <a:t>Implement in </a:t>
            </a:r>
            <a:r>
              <a:rPr lang="en-SG" b="1" dirty="0"/>
              <a:t>C++17</a:t>
            </a:r>
            <a:r>
              <a:rPr lang="en-SG" dirty="0"/>
              <a:t>, </a:t>
            </a:r>
            <a:r>
              <a:rPr lang="en-SG" b="1" dirty="0"/>
              <a:t>GCC 9.3.0</a:t>
            </a:r>
            <a:r>
              <a:rPr lang="en-SG" dirty="0"/>
              <a:t>, Intel </a:t>
            </a:r>
            <a:r>
              <a:rPr lang="en-SG" b="1" dirty="0"/>
              <a:t>PMDK</a:t>
            </a:r>
            <a:r>
              <a:rPr lang="en-SG" dirty="0"/>
              <a:t> Library Direct </a:t>
            </a:r>
            <a:r>
              <a:rPr lang="en-SG" dirty="0" err="1"/>
              <a:t>Acess</a:t>
            </a:r>
            <a:r>
              <a:rPr lang="en-SG" b="1" dirty="0"/>
              <a:t>, App Direct </a:t>
            </a:r>
            <a:r>
              <a:rPr lang="en-SG" dirty="0"/>
              <a:t>Mode, </a:t>
            </a:r>
            <a:r>
              <a:rPr lang="en-SG" b="1" dirty="0"/>
              <a:t>OpenMP</a:t>
            </a:r>
            <a:r>
              <a:rPr lang="en-SG" dirty="0"/>
              <a:t> for parallelization, no optimization flags</a:t>
            </a:r>
          </a:p>
        </p:txBody>
      </p:sp>
    </p:spTree>
    <p:extLst>
      <p:ext uri="{BB962C8B-B14F-4D97-AF65-F5344CB8AC3E}">
        <p14:creationId xmlns:p14="http://schemas.microsoft.com/office/powerpoint/2010/main" val="113707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a:t>Results</a:t>
            </a:r>
            <a:endParaRPr lang="en-SG" dirty="0"/>
          </a:p>
        </p:txBody>
      </p:sp>
      <p:pic>
        <p:nvPicPr>
          <p:cNvPr id="5" name="Picture 4">
            <a:extLst>
              <a:ext uri="{FF2B5EF4-FFF2-40B4-BE49-F238E27FC236}">
                <a16:creationId xmlns:a16="http://schemas.microsoft.com/office/drawing/2014/main" id="{75063CF2-EAE4-4408-B7CA-0095990F5446}"/>
              </a:ext>
            </a:extLst>
          </p:cNvPr>
          <p:cNvPicPr>
            <a:picLocks noChangeAspect="1"/>
          </p:cNvPicPr>
          <p:nvPr/>
        </p:nvPicPr>
        <p:blipFill>
          <a:blip r:embed="rId2"/>
          <a:stretch>
            <a:fillRect/>
          </a:stretch>
        </p:blipFill>
        <p:spPr>
          <a:xfrm>
            <a:off x="1659862" y="2444926"/>
            <a:ext cx="9536898" cy="1897577"/>
          </a:xfrm>
          <a:prstGeom prst="rect">
            <a:avLst/>
          </a:prstGeom>
        </p:spPr>
      </p:pic>
      <p:pic>
        <p:nvPicPr>
          <p:cNvPr id="7" name="Picture 6">
            <a:extLst>
              <a:ext uri="{FF2B5EF4-FFF2-40B4-BE49-F238E27FC236}">
                <a16:creationId xmlns:a16="http://schemas.microsoft.com/office/drawing/2014/main" id="{593E59AA-F5A3-4540-832E-41FF1AC258E5}"/>
              </a:ext>
            </a:extLst>
          </p:cNvPr>
          <p:cNvPicPr>
            <a:picLocks noChangeAspect="1"/>
          </p:cNvPicPr>
          <p:nvPr/>
        </p:nvPicPr>
        <p:blipFill>
          <a:blip r:embed="rId3"/>
          <a:stretch>
            <a:fillRect/>
          </a:stretch>
        </p:blipFill>
        <p:spPr>
          <a:xfrm>
            <a:off x="1659861" y="4618736"/>
            <a:ext cx="4663473" cy="1615154"/>
          </a:xfrm>
          <a:prstGeom prst="rect">
            <a:avLst/>
          </a:prstGeom>
        </p:spPr>
      </p:pic>
      <p:sp>
        <p:nvSpPr>
          <p:cNvPr id="8" name="Content Placeholder 2">
            <a:extLst>
              <a:ext uri="{FF2B5EF4-FFF2-40B4-BE49-F238E27FC236}">
                <a16:creationId xmlns:a16="http://schemas.microsoft.com/office/drawing/2014/main" id="{1BF71A8C-902B-45B6-BA05-5E1D0AC385FE}"/>
              </a:ext>
            </a:extLst>
          </p:cNvPr>
          <p:cNvSpPr txBox="1">
            <a:spLocks/>
          </p:cNvSpPr>
          <p:nvPr/>
        </p:nvSpPr>
        <p:spPr>
          <a:xfrm>
            <a:off x="683675" y="160782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SG" b="1" dirty="0"/>
              <a:t>Test 1 (256 Byte record) * 2</a:t>
            </a:r>
            <a:r>
              <a:rPr lang="en-SG" b="1" baseline="30000" dirty="0"/>
              <a:t>24</a:t>
            </a:r>
            <a:r>
              <a:rPr lang="en-SG" b="1" dirty="0"/>
              <a:t> = 4 GB</a:t>
            </a:r>
            <a:br>
              <a:rPr lang="en-SG" b="1" dirty="0"/>
            </a:br>
            <a:br>
              <a:rPr lang="en-SG" b="1" dirty="0"/>
            </a:br>
            <a:br>
              <a:rPr lang="en-SG" b="1" dirty="0"/>
            </a:br>
            <a:endParaRPr lang="en-SG" b="1" dirty="0"/>
          </a:p>
        </p:txBody>
      </p:sp>
    </p:spTree>
    <p:extLst>
      <p:ext uri="{BB962C8B-B14F-4D97-AF65-F5344CB8AC3E}">
        <p14:creationId xmlns:p14="http://schemas.microsoft.com/office/powerpoint/2010/main" val="298322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607-9443-4583-A357-68672B5F0271}"/>
              </a:ext>
            </a:extLst>
          </p:cNvPr>
          <p:cNvSpPr>
            <a:spLocks noGrp="1"/>
          </p:cNvSpPr>
          <p:nvPr>
            <p:ph type="title"/>
          </p:nvPr>
        </p:nvSpPr>
        <p:spPr/>
        <p:txBody>
          <a:bodyPr/>
          <a:lstStyle/>
          <a:p>
            <a:r>
              <a:rPr lang="en-SG" dirty="0"/>
              <a:t>Problem Description</a:t>
            </a:r>
          </a:p>
        </p:txBody>
      </p:sp>
      <p:sp>
        <p:nvSpPr>
          <p:cNvPr id="3" name="Content Placeholder 2">
            <a:extLst>
              <a:ext uri="{FF2B5EF4-FFF2-40B4-BE49-F238E27FC236}">
                <a16:creationId xmlns:a16="http://schemas.microsoft.com/office/drawing/2014/main" id="{0712B0A9-0267-4A7E-8808-EA489E46790C}"/>
              </a:ext>
            </a:extLst>
          </p:cNvPr>
          <p:cNvSpPr>
            <a:spLocks noGrp="1"/>
          </p:cNvSpPr>
          <p:nvPr>
            <p:ph idx="1"/>
          </p:nvPr>
        </p:nvSpPr>
        <p:spPr>
          <a:xfrm>
            <a:off x="1097764" y="1412303"/>
            <a:ext cx="8915400" cy="3777622"/>
          </a:xfrm>
        </p:spPr>
        <p:txBody>
          <a:bodyPr/>
          <a:lstStyle/>
          <a:p>
            <a:pPr algn="l"/>
            <a:r>
              <a:rPr lang="en-SG" b="1" dirty="0"/>
              <a:t>Given the limited write endurance of Non-Volatile Memory (NVM) such as the Intel Optane DCPMM, we want to devise novel sorting algorithms for large datasets that limit the number of writes, while still being efficient and scalable. In particular we seek to address the two considerations:</a:t>
            </a:r>
            <a:br>
              <a:rPr lang="en-SG" b="1" dirty="0"/>
            </a:br>
            <a:br>
              <a:rPr lang="en-SG" b="1" dirty="0"/>
            </a:br>
            <a:r>
              <a:rPr lang="en-SG" sz="2400" b="1" i="1" dirty="0"/>
              <a:t>(1) </a:t>
            </a:r>
            <a:r>
              <a:rPr lang="en-SG" sz="2400" b="0" i="1" u="none" strike="noStrike" baseline="0" dirty="0">
                <a:latin typeface="CMR10"/>
              </a:rPr>
              <a:t>Minimal (</a:t>
            </a:r>
            <a:r>
              <a:rPr lang="en-SG" sz="2400" b="0" i="1" u="none" strike="noStrike" baseline="0" dirty="0" err="1">
                <a:latin typeface="CMR10"/>
              </a:rPr>
              <a:t>ie</a:t>
            </a:r>
            <a:r>
              <a:rPr lang="en-SG" sz="2400" b="0" i="1" u="none" strike="noStrike" baseline="0" dirty="0">
                <a:latin typeface="CMR10"/>
              </a:rPr>
              <a:t>. </a:t>
            </a:r>
            <a:r>
              <a:rPr lang="en-SG" sz="2400" b="0" i="1" u="none" strike="noStrike" baseline="0" dirty="0">
                <a:latin typeface="CMMI10"/>
              </a:rPr>
              <a:t>O</a:t>
            </a:r>
            <a:r>
              <a:rPr lang="en-SG" sz="2400" b="0" i="1" u="none" strike="noStrike" baseline="0" dirty="0">
                <a:latin typeface="CMR10"/>
              </a:rPr>
              <a:t>(</a:t>
            </a:r>
            <a:r>
              <a:rPr lang="en-SG" sz="2400" b="0" i="1" u="none" strike="noStrike" baseline="0" dirty="0">
                <a:latin typeface="CMMI10"/>
              </a:rPr>
              <a:t>n</a:t>
            </a:r>
            <a:r>
              <a:rPr lang="en-SG" sz="2400" b="0" i="1" u="none" strike="noStrike" baseline="0" dirty="0">
                <a:latin typeface="CMR10"/>
              </a:rPr>
              <a:t>)) write complexity in NVM to reduce hardware wearing</a:t>
            </a:r>
            <a:br>
              <a:rPr lang="en-SG" sz="2400" b="0" i="1" u="none" strike="noStrike" baseline="0" dirty="0">
                <a:latin typeface="CMR10"/>
              </a:rPr>
            </a:br>
            <a:br>
              <a:rPr lang="en-SG" sz="2400" b="0" i="1" u="none" strike="noStrike" baseline="0" dirty="0">
                <a:latin typeface="CMR10"/>
              </a:rPr>
            </a:br>
            <a:r>
              <a:rPr lang="en-SG" sz="2400" b="1" i="1" dirty="0"/>
              <a:t>(2) </a:t>
            </a:r>
            <a:r>
              <a:rPr lang="en-SG" sz="2400" b="0" i="1" u="none" strike="noStrike" baseline="0" dirty="0">
                <a:latin typeface="CMR10"/>
              </a:rPr>
              <a:t>Practical time efficiency and scalability</a:t>
            </a:r>
            <a:endParaRPr lang="en-SG" sz="1800" b="0" i="1" u="none" strike="noStrike" baseline="0" dirty="0">
              <a:latin typeface="CMR10"/>
            </a:endParaRPr>
          </a:p>
        </p:txBody>
      </p:sp>
      <p:pic>
        <p:nvPicPr>
          <p:cNvPr id="8" name="Picture 2" descr="DCPMM : Fujitsu CEMEA&amp;amp;I">
            <a:extLst>
              <a:ext uri="{FF2B5EF4-FFF2-40B4-BE49-F238E27FC236}">
                <a16:creationId xmlns:a16="http://schemas.microsoft.com/office/drawing/2014/main" id="{1056CD1F-DB6D-4E47-AE5B-53EAC795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277" y="4953001"/>
            <a:ext cx="7297445" cy="141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8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a:t>Results</a:t>
            </a:r>
            <a:endParaRPr lang="en-SG" dirty="0"/>
          </a:p>
        </p:txBody>
      </p:sp>
      <p:sp>
        <p:nvSpPr>
          <p:cNvPr id="8" name="Content Placeholder 2">
            <a:extLst>
              <a:ext uri="{FF2B5EF4-FFF2-40B4-BE49-F238E27FC236}">
                <a16:creationId xmlns:a16="http://schemas.microsoft.com/office/drawing/2014/main" id="{1BF71A8C-902B-45B6-BA05-5E1D0AC385FE}"/>
              </a:ext>
            </a:extLst>
          </p:cNvPr>
          <p:cNvSpPr txBox="1">
            <a:spLocks/>
          </p:cNvSpPr>
          <p:nvPr/>
        </p:nvSpPr>
        <p:spPr>
          <a:xfrm>
            <a:off x="683675" y="160782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SG" b="1" dirty="0"/>
              <a:t>Test 2 (256 Byte record) * 2</a:t>
            </a:r>
            <a:r>
              <a:rPr lang="en-SG" b="1" baseline="30000" dirty="0"/>
              <a:t>28</a:t>
            </a:r>
            <a:r>
              <a:rPr lang="en-SG" b="1" dirty="0"/>
              <a:t> = 64 GB</a:t>
            </a:r>
            <a:br>
              <a:rPr lang="en-SG" b="1" dirty="0"/>
            </a:br>
            <a:br>
              <a:rPr lang="en-SG" b="1" dirty="0"/>
            </a:br>
            <a:br>
              <a:rPr lang="en-SG" b="1" dirty="0"/>
            </a:br>
            <a:endParaRPr lang="en-SG" b="1" dirty="0"/>
          </a:p>
        </p:txBody>
      </p:sp>
      <p:pic>
        <p:nvPicPr>
          <p:cNvPr id="6" name="Picture 5">
            <a:extLst>
              <a:ext uri="{FF2B5EF4-FFF2-40B4-BE49-F238E27FC236}">
                <a16:creationId xmlns:a16="http://schemas.microsoft.com/office/drawing/2014/main" id="{7DF8C446-C75F-407F-8D73-786BD82E76C5}"/>
              </a:ext>
            </a:extLst>
          </p:cNvPr>
          <p:cNvPicPr>
            <a:picLocks noChangeAspect="1"/>
          </p:cNvPicPr>
          <p:nvPr/>
        </p:nvPicPr>
        <p:blipFill>
          <a:blip r:embed="rId2"/>
          <a:stretch>
            <a:fillRect/>
          </a:stretch>
        </p:blipFill>
        <p:spPr>
          <a:xfrm>
            <a:off x="1659861" y="2367338"/>
            <a:ext cx="9579580" cy="1911699"/>
          </a:xfrm>
          <a:prstGeom prst="rect">
            <a:avLst/>
          </a:prstGeom>
        </p:spPr>
      </p:pic>
      <p:pic>
        <p:nvPicPr>
          <p:cNvPr id="4" name="Picture 3">
            <a:extLst>
              <a:ext uri="{FF2B5EF4-FFF2-40B4-BE49-F238E27FC236}">
                <a16:creationId xmlns:a16="http://schemas.microsoft.com/office/drawing/2014/main" id="{D47A2FCC-FFCE-4AAD-9233-7303297536D6}"/>
              </a:ext>
            </a:extLst>
          </p:cNvPr>
          <p:cNvPicPr>
            <a:picLocks noChangeAspect="1"/>
          </p:cNvPicPr>
          <p:nvPr/>
        </p:nvPicPr>
        <p:blipFill>
          <a:blip r:embed="rId3"/>
          <a:stretch>
            <a:fillRect/>
          </a:stretch>
        </p:blipFill>
        <p:spPr>
          <a:xfrm>
            <a:off x="1659861" y="4483417"/>
            <a:ext cx="5104923" cy="1915833"/>
          </a:xfrm>
          <a:prstGeom prst="rect">
            <a:avLst/>
          </a:prstGeom>
        </p:spPr>
      </p:pic>
    </p:spTree>
    <p:extLst>
      <p:ext uri="{BB962C8B-B14F-4D97-AF65-F5344CB8AC3E}">
        <p14:creationId xmlns:p14="http://schemas.microsoft.com/office/powerpoint/2010/main" val="86255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A9ADD95-95FA-42B8-AC39-72C4C96F70A5}"/>
              </a:ext>
            </a:extLst>
          </p:cNvPr>
          <p:cNvGrpSpPr/>
          <p:nvPr/>
        </p:nvGrpSpPr>
        <p:grpSpPr>
          <a:xfrm>
            <a:off x="693051" y="1411082"/>
            <a:ext cx="5478780" cy="4509144"/>
            <a:chOff x="1289907" y="457902"/>
            <a:chExt cx="4578792" cy="3763823"/>
          </a:xfrm>
        </p:grpSpPr>
        <p:graphicFrame>
          <p:nvGraphicFramePr>
            <p:cNvPr id="17" name="Chart 16">
              <a:extLst>
                <a:ext uri="{FF2B5EF4-FFF2-40B4-BE49-F238E27FC236}">
                  <a16:creationId xmlns:a16="http://schemas.microsoft.com/office/drawing/2014/main" id="{687407E0-0FAC-485C-AFCD-538420354B10}"/>
                </a:ext>
              </a:extLst>
            </p:cNvPr>
            <p:cNvGraphicFramePr>
              <a:graphicFrameLocks/>
            </p:cNvGraphicFramePr>
            <p:nvPr>
              <p:extLst>
                <p:ext uri="{D42A27DB-BD31-4B8C-83A1-F6EECF244321}">
                  <p14:modId xmlns:p14="http://schemas.microsoft.com/office/powerpoint/2010/main" val="3284828711"/>
                </p:ext>
              </p:extLst>
            </p:nvPr>
          </p:nvGraphicFramePr>
          <p:xfrm>
            <a:off x="1289907" y="457902"/>
            <a:ext cx="4578792" cy="3395705"/>
          </p:xfrm>
          <a:graphic>
            <a:graphicData uri="http://schemas.openxmlformats.org/drawingml/2006/chart">
              <c:chart xmlns:c="http://schemas.openxmlformats.org/drawingml/2006/chart" xmlns:r="http://schemas.openxmlformats.org/officeDocument/2006/relationships" r:id="rId2"/>
            </a:graphicData>
          </a:graphic>
        </p:graphicFrame>
        <p:grpSp>
          <p:nvGrpSpPr>
            <p:cNvPr id="18" name="Group 17">
              <a:extLst>
                <a:ext uri="{FF2B5EF4-FFF2-40B4-BE49-F238E27FC236}">
                  <a16:creationId xmlns:a16="http://schemas.microsoft.com/office/drawing/2014/main" id="{27E121FF-2CBD-4538-BBB5-984013D83B84}"/>
                </a:ext>
              </a:extLst>
            </p:cNvPr>
            <p:cNvGrpSpPr/>
            <p:nvPr/>
          </p:nvGrpSpPr>
          <p:grpSpPr>
            <a:xfrm>
              <a:off x="2178342" y="3760060"/>
              <a:ext cx="2801922" cy="461665"/>
              <a:chOff x="2273417" y="3716323"/>
              <a:chExt cx="2801922" cy="461665"/>
            </a:xfrm>
          </p:grpSpPr>
          <p:cxnSp>
            <p:nvCxnSpPr>
              <p:cNvPr id="19" name="Straight Connector 18">
                <a:extLst>
                  <a:ext uri="{FF2B5EF4-FFF2-40B4-BE49-F238E27FC236}">
                    <a16:creationId xmlns:a16="http://schemas.microsoft.com/office/drawing/2014/main" id="{BD5C9A45-4557-412B-94C3-CE6208412748}"/>
                  </a:ext>
                </a:extLst>
              </p:cNvPr>
              <p:cNvCxnSpPr/>
              <p:nvPr/>
            </p:nvCxnSpPr>
            <p:spPr>
              <a:xfrm>
                <a:off x="2273417" y="3853608"/>
                <a:ext cx="45300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BC1BEB3D-7351-47DD-8574-D3F3FBF7A93C}"/>
                  </a:ext>
                </a:extLst>
              </p:cNvPr>
              <p:cNvCxnSpPr/>
              <p:nvPr/>
            </p:nvCxnSpPr>
            <p:spPr>
              <a:xfrm>
                <a:off x="2273417" y="4046555"/>
                <a:ext cx="453005" cy="0"/>
              </a:xfrm>
              <a:prstGeom prst="line">
                <a:avLst/>
              </a:prstGeom>
              <a:ln>
                <a:solidFill>
                  <a:schemeClr val="bg1">
                    <a:lumMod val="65000"/>
                  </a:schemeClr>
                </a:solidFill>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677E353B-A859-495C-B395-945919F64A27}"/>
                  </a:ext>
                </a:extLst>
              </p:cNvPr>
              <p:cNvSpPr txBox="1"/>
              <p:nvPr/>
            </p:nvSpPr>
            <p:spPr>
              <a:xfrm>
                <a:off x="2835479" y="3716323"/>
                <a:ext cx="2239860" cy="461665"/>
              </a:xfrm>
              <a:prstGeom prst="rect">
                <a:avLst/>
              </a:prstGeom>
              <a:noFill/>
            </p:spPr>
            <p:txBody>
              <a:bodyPr wrap="square" rtlCol="0">
                <a:spAutoFit/>
              </a:bodyPr>
              <a:lstStyle/>
              <a:p>
                <a:r>
                  <a:rPr lang="en-US" sz="1200" dirty="0"/>
                  <a:t>Single-Thread STL </a:t>
                </a:r>
                <a:r>
                  <a:rPr lang="en-US" sz="1200" i="1" dirty="0"/>
                  <a:t>Sort (NVM)</a:t>
                </a:r>
                <a:br>
                  <a:rPr lang="en-US" sz="1200" i="1" dirty="0"/>
                </a:br>
                <a:r>
                  <a:rPr lang="en-US" sz="1200" dirty="0"/>
                  <a:t>Single-Thread STL </a:t>
                </a:r>
                <a:r>
                  <a:rPr lang="en-US" sz="1200" i="1" dirty="0"/>
                  <a:t>Sort (DRAM)</a:t>
                </a:r>
                <a:endParaRPr lang="en-SG" sz="1200" i="1" dirty="0"/>
              </a:p>
            </p:txBody>
          </p:sp>
        </p:grpSp>
      </p:grpSp>
      <p:grpSp>
        <p:nvGrpSpPr>
          <p:cNvPr id="22" name="Group 21">
            <a:extLst>
              <a:ext uri="{FF2B5EF4-FFF2-40B4-BE49-F238E27FC236}">
                <a16:creationId xmlns:a16="http://schemas.microsoft.com/office/drawing/2014/main" id="{FC4D0CD6-ACF2-4A10-9A74-98876F2B8081}"/>
              </a:ext>
            </a:extLst>
          </p:cNvPr>
          <p:cNvGrpSpPr/>
          <p:nvPr/>
        </p:nvGrpSpPr>
        <p:grpSpPr>
          <a:xfrm>
            <a:off x="6387299" y="1319642"/>
            <a:ext cx="5478780" cy="4509142"/>
            <a:chOff x="6648875" y="457902"/>
            <a:chExt cx="4578792" cy="3763823"/>
          </a:xfrm>
        </p:grpSpPr>
        <p:graphicFrame>
          <p:nvGraphicFramePr>
            <p:cNvPr id="23" name="Chart 22">
              <a:extLst>
                <a:ext uri="{FF2B5EF4-FFF2-40B4-BE49-F238E27FC236}">
                  <a16:creationId xmlns:a16="http://schemas.microsoft.com/office/drawing/2014/main" id="{EE21DDB4-DA0D-4C9A-96B3-7DC919EC9D0E}"/>
                </a:ext>
              </a:extLst>
            </p:cNvPr>
            <p:cNvGraphicFramePr>
              <a:graphicFrameLocks/>
            </p:cNvGraphicFramePr>
            <p:nvPr>
              <p:extLst>
                <p:ext uri="{D42A27DB-BD31-4B8C-83A1-F6EECF244321}">
                  <p14:modId xmlns:p14="http://schemas.microsoft.com/office/powerpoint/2010/main" val="3622787324"/>
                </p:ext>
              </p:extLst>
            </p:nvPr>
          </p:nvGraphicFramePr>
          <p:xfrm>
            <a:off x="6648875" y="457902"/>
            <a:ext cx="4578792" cy="3395706"/>
          </p:xfrm>
          <a:graphic>
            <a:graphicData uri="http://schemas.openxmlformats.org/drawingml/2006/chart">
              <c:chart xmlns:c="http://schemas.openxmlformats.org/drawingml/2006/chart" xmlns:r="http://schemas.openxmlformats.org/officeDocument/2006/relationships" r:id="rId3"/>
            </a:graphicData>
          </a:graphic>
        </p:graphicFrame>
        <p:grpSp>
          <p:nvGrpSpPr>
            <p:cNvPr id="24" name="Group 23">
              <a:extLst>
                <a:ext uri="{FF2B5EF4-FFF2-40B4-BE49-F238E27FC236}">
                  <a16:creationId xmlns:a16="http://schemas.microsoft.com/office/drawing/2014/main" id="{79BABEEC-0F2B-4D2C-B127-ADF30EF8755C}"/>
                </a:ext>
              </a:extLst>
            </p:cNvPr>
            <p:cNvGrpSpPr/>
            <p:nvPr/>
          </p:nvGrpSpPr>
          <p:grpSpPr>
            <a:xfrm>
              <a:off x="7537310" y="3760060"/>
              <a:ext cx="2801922" cy="461665"/>
              <a:chOff x="2273417" y="3716323"/>
              <a:chExt cx="2801922" cy="461665"/>
            </a:xfrm>
          </p:grpSpPr>
          <p:cxnSp>
            <p:nvCxnSpPr>
              <p:cNvPr id="25" name="Straight Connector 24">
                <a:extLst>
                  <a:ext uri="{FF2B5EF4-FFF2-40B4-BE49-F238E27FC236}">
                    <a16:creationId xmlns:a16="http://schemas.microsoft.com/office/drawing/2014/main" id="{2BC51A0D-11A9-4E23-B769-A24433A3BC87}"/>
                  </a:ext>
                </a:extLst>
              </p:cNvPr>
              <p:cNvCxnSpPr/>
              <p:nvPr/>
            </p:nvCxnSpPr>
            <p:spPr>
              <a:xfrm>
                <a:off x="2273417" y="3853608"/>
                <a:ext cx="45300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DEE35271-E4C3-4A40-9B8C-F15E843DB7DA}"/>
                  </a:ext>
                </a:extLst>
              </p:cNvPr>
              <p:cNvCxnSpPr/>
              <p:nvPr/>
            </p:nvCxnSpPr>
            <p:spPr>
              <a:xfrm>
                <a:off x="2273417" y="4046555"/>
                <a:ext cx="453005" cy="0"/>
              </a:xfrm>
              <a:prstGeom prst="line">
                <a:avLst/>
              </a:prstGeom>
              <a:ln>
                <a:solidFill>
                  <a:schemeClr val="bg1">
                    <a:lumMod val="65000"/>
                  </a:schemeClr>
                </a:solidFill>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5CAC99B1-2D84-4C77-97EE-2692F9D44DA3}"/>
                  </a:ext>
                </a:extLst>
              </p:cNvPr>
              <p:cNvSpPr txBox="1"/>
              <p:nvPr/>
            </p:nvSpPr>
            <p:spPr>
              <a:xfrm>
                <a:off x="2835479" y="3716323"/>
                <a:ext cx="2239860" cy="461665"/>
              </a:xfrm>
              <a:prstGeom prst="rect">
                <a:avLst/>
              </a:prstGeom>
              <a:noFill/>
            </p:spPr>
            <p:txBody>
              <a:bodyPr wrap="square" rtlCol="0">
                <a:spAutoFit/>
              </a:bodyPr>
              <a:lstStyle/>
              <a:p>
                <a:r>
                  <a:rPr lang="en-US" sz="1200" dirty="0"/>
                  <a:t>Single-Thread STL </a:t>
                </a:r>
                <a:r>
                  <a:rPr lang="en-US" sz="1200" i="1" dirty="0"/>
                  <a:t>Sort (NVM)</a:t>
                </a:r>
                <a:br>
                  <a:rPr lang="en-US" sz="1200" i="1" dirty="0"/>
                </a:br>
                <a:r>
                  <a:rPr lang="en-US" sz="1200" dirty="0"/>
                  <a:t>Single-Thread STL </a:t>
                </a:r>
                <a:r>
                  <a:rPr lang="en-US" sz="1200" i="1" dirty="0"/>
                  <a:t>Sort (DRAM)</a:t>
                </a:r>
                <a:endParaRPr lang="en-SG" sz="1200" i="1" dirty="0"/>
              </a:p>
            </p:txBody>
          </p:sp>
        </p:grpSp>
      </p:grpSp>
      <p:sp>
        <p:nvSpPr>
          <p:cNvPr id="28" name="Rectangle 27">
            <a:extLst>
              <a:ext uri="{FF2B5EF4-FFF2-40B4-BE49-F238E27FC236}">
                <a16:creationId xmlns:a16="http://schemas.microsoft.com/office/drawing/2014/main" id="{508CB5A4-D347-491A-9F02-52CEF21FAC8F}"/>
              </a:ext>
            </a:extLst>
          </p:cNvPr>
          <p:cNvSpPr/>
          <p:nvPr/>
        </p:nvSpPr>
        <p:spPr>
          <a:xfrm>
            <a:off x="647331" y="1319642"/>
            <a:ext cx="5609475" cy="466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F4DD4E6B-C2BE-46A0-806F-6C78189FEF50}"/>
              </a:ext>
            </a:extLst>
          </p:cNvPr>
          <p:cNvSpPr/>
          <p:nvPr/>
        </p:nvSpPr>
        <p:spPr>
          <a:xfrm>
            <a:off x="6467858" y="1319641"/>
            <a:ext cx="5609475" cy="466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Content Placeholder 2">
            <a:extLst>
              <a:ext uri="{FF2B5EF4-FFF2-40B4-BE49-F238E27FC236}">
                <a16:creationId xmlns:a16="http://schemas.microsoft.com/office/drawing/2014/main" id="{20221AAA-511D-4A58-BDF5-B3C9AEEDF148}"/>
              </a:ext>
            </a:extLst>
          </p:cNvPr>
          <p:cNvSpPr txBox="1">
            <a:spLocks/>
          </p:cNvSpPr>
          <p:nvPr/>
        </p:nvSpPr>
        <p:spPr>
          <a:xfrm>
            <a:off x="1047659" y="615137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SG" b="1" dirty="0"/>
              <a:t>Test 1 (256 Byte record) * 2</a:t>
            </a:r>
            <a:r>
              <a:rPr lang="en-SG" b="1" baseline="30000" dirty="0"/>
              <a:t>24</a:t>
            </a:r>
            <a:r>
              <a:rPr lang="en-SG" b="1" dirty="0"/>
              <a:t> = 4 GB</a:t>
            </a:r>
            <a:br>
              <a:rPr lang="en-SG" b="1" dirty="0"/>
            </a:br>
            <a:br>
              <a:rPr lang="en-SG" b="1" dirty="0"/>
            </a:br>
            <a:br>
              <a:rPr lang="en-SG" b="1" dirty="0"/>
            </a:br>
            <a:endParaRPr lang="en-SG" b="1" dirty="0"/>
          </a:p>
        </p:txBody>
      </p:sp>
      <p:sp>
        <p:nvSpPr>
          <p:cNvPr id="31" name="Content Placeholder 2">
            <a:extLst>
              <a:ext uri="{FF2B5EF4-FFF2-40B4-BE49-F238E27FC236}">
                <a16:creationId xmlns:a16="http://schemas.microsoft.com/office/drawing/2014/main" id="{7E866228-C090-4236-B599-DEDB3A3CFEAE}"/>
              </a:ext>
            </a:extLst>
          </p:cNvPr>
          <p:cNvSpPr txBox="1">
            <a:spLocks/>
          </p:cNvSpPr>
          <p:nvPr/>
        </p:nvSpPr>
        <p:spPr>
          <a:xfrm>
            <a:off x="950006" y="1980684"/>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SG" b="1" dirty="0"/>
          </a:p>
        </p:txBody>
      </p:sp>
      <p:sp>
        <p:nvSpPr>
          <p:cNvPr id="32" name="Content Placeholder 2">
            <a:extLst>
              <a:ext uri="{FF2B5EF4-FFF2-40B4-BE49-F238E27FC236}">
                <a16:creationId xmlns:a16="http://schemas.microsoft.com/office/drawing/2014/main" id="{3FA09840-44D9-4CE8-A03D-400649AC7CDA}"/>
              </a:ext>
            </a:extLst>
          </p:cNvPr>
          <p:cNvSpPr txBox="1">
            <a:spLocks/>
          </p:cNvSpPr>
          <p:nvPr/>
        </p:nvSpPr>
        <p:spPr>
          <a:xfrm>
            <a:off x="6686641" y="6101728"/>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SG" b="1" dirty="0"/>
              <a:t>Test 2 (256 Byte record) * 2</a:t>
            </a:r>
            <a:r>
              <a:rPr lang="en-SG" b="1" baseline="30000" dirty="0"/>
              <a:t>28</a:t>
            </a:r>
            <a:r>
              <a:rPr lang="en-SG" b="1" dirty="0"/>
              <a:t> = 64 GB</a:t>
            </a:r>
            <a:br>
              <a:rPr lang="en-SG" b="1" dirty="0"/>
            </a:br>
            <a:br>
              <a:rPr lang="en-SG" b="1" dirty="0"/>
            </a:br>
            <a:br>
              <a:rPr lang="en-SG" b="1" dirty="0"/>
            </a:br>
            <a:endParaRPr lang="en-SG" b="1" dirty="0"/>
          </a:p>
        </p:txBody>
      </p:sp>
      <p:sp>
        <p:nvSpPr>
          <p:cNvPr id="33" name="Title 1">
            <a:extLst>
              <a:ext uri="{FF2B5EF4-FFF2-40B4-BE49-F238E27FC236}">
                <a16:creationId xmlns:a16="http://schemas.microsoft.com/office/drawing/2014/main" id="{9805D745-7722-4382-908E-74160B38E282}"/>
              </a:ext>
            </a:extLst>
          </p:cNvPr>
          <p:cNvSpPr>
            <a:spLocks noGrp="1"/>
          </p:cNvSpPr>
          <p:nvPr>
            <p:ph type="title"/>
          </p:nvPr>
        </p:nvSpPr>
        <p:spPr>
          <a:xfrm>
            <a:off x="2592925" y="624110"/>
            <a:ext cx="8911687" cy="1280890"/>
          </a:xfrm>
        </p:spPr>
        <p:txBody>
          <a:bodyPr/>
          <a:lstStyle/>
          <a:p>
            <a:r>
              <a:rPr lang="en-SG" dirty="0"/>
              <a:t>Current Progress - </a:t>
            </a:r>
            <a:r>
              <a:rPr lang="en-SG" b="1" i="1" dirty="0"/>
              <a:t>Results</a:t>
            </a:r>
            <a:endParaRPr lang="en-SG" dirty="0"/>
          </a:p>
        </p:txBody>
      </p:sp>
    </p:spTree>
    <p:extLst>
      <p:ext uri="{BB962C8B-B14F-4D97-AF65-F5344CB8AC3E}">
        <p14:creationId xmlns:p14="http://schemas.microsoft.com/office/powerpoint/2010/main" val="236242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784-59FB-46C0-9B77-A44354AC5225}"/>
              </a:ext>
            </a:extLst>
          </p:cNvPr>
          <p:cNvSpPr>
            <a:spLocks noGrp="1"/>
          </p:cNvSpPr>
          <p:nvPr>
            <p:ph type="title"/>
          </p:nvPr>
        </p:nvSpPr>
        <p:spPr/>
        <p:txBody>
          <a:bodyPr/>
          <a:lstStyle/>
          <a:p>
            <a:r>
              <a:rPr lang="en-SG" dirty="0"/>
              <a:t>Current Progress – </a:t>
            </a:r>
            <a:r>
              <a:rPr lang="en-SG" b="1" i="1" dirty="0"/>
              <a:t>Result Discussion</a:t>
            </a:r>
            <a:endParaRPr lang="en-SG" dirty="0"/>
          </a:p>
        </p:txBody>
      </p:sp>
      <p:sp>
        <p:nvSpPr>
          <p:cNvPr id="3" name="Content Placeholder 2">
            <a:extLst>
              <a:ext uri="{FF2B5EF4-FFF2-40B4-BE49-F238E27FC236}">
                <a16:creationId xmlns:a16="http://schemas.microsoft.com/office/drawing/2014/main" id="{02767EA7-11F2-4C57-81C9-DF3B0D399514}"/>
              </a:ext>
            </a:extLst>
          </p:cNvPr>
          <p:cNvSpPr>
            <a:spLocks noGrp="1"/>
          </p:cNvSpPr>
          <p:nvPr>
            <p:ph idx="1"/>
          </p:nvPr>
        </p:nvSpPr>
        <p:spPr/>
        <p:txBody>
          <a:bodyPr/>
          <a:lstStyle/>
          <a:p>
            <a:r>
              <a:rPr lang="en-SG" dirty="0"/>
              <a:t>Given enough threads and cores, we </a:t>
            </a:r>
            <a:r>
              <a:rPr lang="en-SG" b="1" dirty="0"/>
              <a:t>can be as fast as the STL Sort</a:t>
            </a:r>
            <a:br>
              <a:rPr lang="en-SG" dirty="0"/>
            </a:br>
            <a:endParaRPr lang="en-SG" dirty="0"/>
          </a:p>
          <a:p>
            <a:r>
              <a:rPr lang="en-SG" dirty="0"/>
              <a:t>Keep in mind STL Sort is essentially </a:t>
            </a:r>
            <a:r>
              <a:rPr lang="en-SG" b="1" dirty="0"/>
              <a:t>quicksort</a:t>
            </a:r>
            <a:r>
              <a:rPr lang="en-SG" dirty="0"/>
              <a:t>, </a:t>
            </a:r>
            <a:r>
              <a:rPr lang="en-SG" b="1" dirty="0"/>
              <a:t>O(n</a:t>
            </a:r>
            <a:r>
              <a:rPr lang="en-SG" b="1" baseline="30000" dirty="0"/>
              <a:t>2</a:t>
            </a:r>
            <a:r>
              <a:rPr lang="en-SG" b="1" dirty="0"/>
              <a:t>) or O(n </a:t>
            </a:r>
            <a:r>
              <a:rPr lang="en-SG" b="1" dirty="0" err="1"/>
              <a:t>logn</a:t>
            </a:r>
            <a:r>
              <a:rPr lang="en-SG" b="1" dirty="0"/>
              <a:t>) writes</a:t>
            </a:r>
            <a:br>
              <a:rPr lang="en-SG" dirty="0"/>
            </a:br>
            <a:endParaRPr lang="en-SG" dirty="0"/>
          </a:p>
          <a:p>
            <a:r>
              <a:rPr lang="en-SG" dirty="0"/>
              <a:t>Given enough threads and cores, we can be as fast as </a:t>
            </a:r>
            <a:r>
              <a:rPr lang="en-SG" b="1" dirty="0"/>
              <a:t>sorting everything</a:t>
            </a:r>
            <a:br>
              <a:rPr lang="en-SG" b="1" dirty="0"/>
            </a:br>
            <a:r>
              <a:rPr lang="en-SG" b="1" dirty="0"/>
              <a:t>in DRAM using STL Sort</a:t>
            </a:r>
            <a:br>
              <a:rPr lang="en-SG" b="1" dirty="0"/>
            </a:br>
            <a:endParaRPr lang="en-SG" b="1" dirty="0"/>
          </a:p>
          <a:p>
            <a:r>
              <a:rPr lang="en-SG" dirty="0"/>
              <a:t>Scalable, but can be improved</a:t>
            </a:r>
          </a:p>
        </p:txBody>
      </p:sp>
    </p:spTree>
    <p:extLst>
      <p:ext uri="{BB962C8B-B14F-4D97-AF65-F5344CB8AC3E}">
        <p14:creationId xmlns:p14="http://schemas.microsoft.com/office/powerpoint/2010/main" val="187937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3C03-8AEA-4784-8023-4403012081B5}"/>
              </a:ext>
            </a:extLst>
          </p:cNvPr>
          <p:cNvSpPr>
            <a:spLocks noGrp="1"/>
          </p:cNvSpPr>
          <p:nvPr>
            <p:ph type="title"/>
          </p:nvPr>
        </p:nvSpPr>
        <p:spPr/>
        <p:txBody>
          <a:bodyPr/>
          <a:lstStyle/>
          <a:p>
            <a:r>
              <a:rPr lang="en-SG" dirty="0"/>
              <a:t>Issues and Future Plans</a:t>
            </a:r>
          </a:p>
        </p:txBody>
      </p:sp>
      <p:sp>
        <p:nvSpPr>
          <p:cNvPr id="3" name="Content Placeholder 2">
            <a:extLst>
              <a:ext uri="{FF2B5EF4-FFF2-40B4-BE49-F238E27FC236}">
                <a16:creationId xmlns:a16="http://schemas.microsoft.com/office/drawing/2014/main" id="{148F26F6-F8AA-4FC7-835C-4CD1A1B2B475}"/>
              </a:ext>
            </a:extLst>
          </p:cNvPr>
          <p:cNvSpPr>
            <a:spLocks noGrp="1"/>
          </p:cNvSpPr>
          <p:nvPr>
            <p:ph idx="1"/>
          </p:nvPr>
        </p:nvSpPr>
        <p:spPr>
          <a:xfrm>
            <a:off x="1950020" y="1751859"/>
            <a:ext cx="8915400" cy="4657818"/>
          </a:xfrm>
        </p:spPr>
        <p:txBody>
          <a:bodyPr>
            <a:normAutofit fontScale="92500" lnSpcReduction="10000"/>
          </a:bodyPr>
          <a:lstStyle/>
          <a:p>
            <a:r>
              <a:rPr lang="en-SG" b="1" dirty="0"/>
              <a:t>Sampling and Distribution </a:t>
            </a:r>
            <a:r>
              <a:rPr lang="en-SG" dirty="0"/>
              <a:t>affects performance</a:t>
            </a:r>
            <a:br>
              <a:rPr lang="en-SG" dirty="0"/>
            </a:br>
            <a:endParaRPr lang="en-SG" dirty="0"/>
          </a:p>
          <a:p>
            <a:r>
              <a:rPr lang="en-SG" dirty="0"/>
              <a:t>Distribution </a:t>
            </a:r>
            <a:r>
              <a:rPr lang="en-SG" b="1" dirty="0"/>
              <a:t>awareness/adaptivity </a:t>
            </a:r>
            <a:br>
              <a:rPr lang="en-SG" b="1" dirty="0"/>
            </a:br>
            <a:endParaRPr lang="en-SG" b="1" dirty="0"/>
          </a:p>
          <a:p>
            <a:r>
              <a:rPr lang="en-SG" dirty="0"/>
              <a:t>Performance Tuning – change </a:t>
            </a:r>
            <a:r>
              <a:rPr lang="en-SG" b="1" dirty="0"/>
              <a:t>parameters</a:t>
            </a:r>
            <a:br>
              <a:rPr lang="en-SG" dirty="0"/>
            </a:br>
            <a:endParaRPr lang="en-SG" dirty="0"/>
          </a:p>
          <a:p>
            <a:r>
              <a:rPr lang="en-SG" dirty="0"/>
              <a:t>Benchmark against other parallel algorithms, explicitly track writes</a:t>
            </a:r>
            <a:br>
              <a:rPr lang="en-SG" dirty="0"/>
            </a:br>
            <a:endParaRPr lang="en-SG" dirty="0"/>
          </a:p>
          <a:p>
            <a:r>
              <a:rPr lang="en-SG" b="1" dirty="0"/>
              <a:t>Cache performance</a:t>
            </a:r>
            <a:r>
              <a:rPr lang="en-SG" dirty="0"/>
              <a:t> is big consideration</a:t>
            </a:r>
            <a:br>
              <a:rPr lang="en-SG" b="1" dirty="0"/>
            </a:br>
            <a:endParaRPr lang="en-SG" b="1" dirty="0"/>
          </a:p>
          <a:p>
            <a:r>
              <a:rPr lang="en-SG" dirty="0"/>
              <a:t>Adaptivity to DRAM size (fall-back to external sort?)</a:t>
            </a:r>
            <a:br>
              <a:rPr lang="en-SG" dirty="0"/>
            </a:br>
            <a:endParaRPr lang="en-SG" dirty="0"/>
          </a:p>
          <a:p>
            <a:r>
              <a:rPr lang="en-SG" b="1" dirty="0"/>
              <a:t>Hybrid Partition Storage</a:t>
            </a:r>
            <a:r>
              <a:rPr lang="en-SG" dirty="0"/>
              <a:t> (leaves in NVM, internal nodes in DRAM)</a:t>
            </a:r>
            <a:br>
              <a:rPr lang="en-SG" dirty="0"/>
            </a:br>
            <a:endParaRPr lang="en-SG" dirty="0"/>
          </a:p>
          <a:p>
            <a:r>
              <a:rPr lang="en-SG" b="1" dirty="0"/>
              <a:t>B+ tree </a:t>
            </a:r>
            <a:r>
              <a:rPr lang="en-SG" dirty="0"/>
              <a:t>techniques</a:t>
            </a:r>
            <a:r>
              <a:rPr lang="en-SG" b="1" dirty="0"/>
              <a:t> </a:t>
            </a:r>
            <a:r>
              <a:rPr lang="en-SG" dirty="0"/>
              <a:t>(multiple elements in one node)</a:t>
            </a:r>
          </a:p>
          <a:p>
            <a:endParaRPr lang="en-SG" b="1" dirty="0"/>
          </a:p>
        </p:txBody>
      </p:sp>
    </p:spTree>
    <p:extLst>
      <p:ext uri="{BB962C8B-B14F-4D97-AF65-F5344CB8AC3E}">
        <p14:creationId xmlns:p14="http://schemas.microsoft.com/office/powerpoint/2010/main" val="35000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607-9443-4583-A357-68672B5F0271}"/>
              </a:ext>
            </a:extLst>
          </p:cNvPr>
          <p:cNvSpPr>
            <a:spLocks noGrp="1"/>
          </p:cNvSpPr>
          <p:nvPr>
            <p:ph type="title"/>
          </p:nvPr>
        </p:nvSpPr>
        <p:spPr/>
        <p:txBody>
          <a:bodyPr/>
          <a:lstStyle/>
          <a:p>
            <a:r>
              <a:rPr lang="en-SG" dirty="0"/>
              <a:t>What is Non-Volatile Memory?</a:t>
            </a:r>
          </a:p>
        </p:txBody>
      </p:sp>
      <p:sp>
        <p:nvSpPr>
          <p:cNvPr id="3" name="Content Placeholder 2">
            <a:extLst>
              <a:ext uri="{FF2B5EF4-FFF2-40B4-BE49-F238E27FC236}">
                <a16:creationId xmlns:a16="http://schemas.microsoft.com/office/drawing/2014/main" id="{0712B0A9-0267-4A7E-8808-EA489E46790C}"/>
              </a:ext>
            </a:extLst>
          </p:cNvPr>
          <p:cNvSpPr>
            <a:spLocks noGrp="1"/>
          </p:cNvSpPr>
          <p:nvPr>
            <p:ph idx="1"/>
          </p:nvPr>
        </p:nvSpPr>
        <p:spPr>
          <a:xfrm>
            <a:off x="1097764" y="1412303"/>
            <a:ext cx="8915400" cy="3777622"/>
          </a:xfrm>
        </p:spPr>
        <p:txBody>
          <a:bodyPr/>
          <a:lstStyle/>
          <a:p>
            <a:r>
              <a:rPr lang="en-SG" b="1" dirty="0"/>
              <a:t>“In-between”</a:t>
            </a:r>
            <a:r>
              <a:rPr lang="en-SG" dirty="0"/>
              <a:t> DRAM and SSD/Disk</a:t>
            </a:r>
            <a:br>
              <a:rPr lang="en-SG" dirty="0"/>
            </a:br>
            <a:endParaRPr lang="en-SG" dirty="0"/>
          </a:p>
          <a:p>
            <a:r>
              <a:rPr lang="en-SG" b="1" dirty="0"/>
              <a:t>DRAM Comparable</a:t>
            </a:r>
            <a:r>
              <a:rPr lang="en-SG" dirty="0"/>
              <a:t> Read-Write speed</a:t>
            </a:r>
            <a:br>
              <a:rPr lang="en-SG" dirty="0"/>
            </a:br>
            <a:endParaRPr lang="en-SG" dirty="0"/>
          </a:p>
          <a:p>
            <a:r>
              <a:rPr lang="en-SG" b="1" dirty="0"/>
              <a:t>Persistence</a:t>
            </a:r>
            <a:r>
              <a:rPr lang="en-SG" dirty="0"/>
              <a:t>, unlike DRAM</a:t>
            </a:r>
            <a:br>
              <a:rPr lang="en-SG" dirty="0"/>
            </a:br>
            <a:endParaRPr lang="en-SG" dirty="0"/>
          </a:p>
          <a:p>
            <a:r>
              <a:rPr lang="en-SG" dirty="0"/>
              <a:t>Cost Effective, </a:t>
            </a:r>
            <a:r>
              <a:rPr lang="en-SG" b="1" dirty="0"/>
              <a:t>Cheap</a:t>
            </a:r>
            <a:r>
              <a:rPr lang="en-SG" dirty="0"/>
              <a:t>, Easy-to-scale</a:t>
            </a:r>
          </a:p>
        </p:txBody>
      </p:sp>
      <p:pic>
        <p:nvPicPr>
          <p:cNvPr id="1026" name="Picture 2" descr="Intel Persistent Memory Event: Live Blog">
            <a:extLst>
              <a:ext uri="{FF2B5EF4-FFF2-40B4-BE49-F238E27FC236}">
                <a16:creationId xmlns:a16="http://schemas.microsoft.com/office/drawing/2014/main" id="{CFFAFDAD-FEE8-410C-8437-50D4F4F0E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435" y="1488220"/>
            <a:ext cx="5076970" cy="4118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08D69A-25A8-4E9B-BC2F-E572EEC20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56" y="3971622"/>
            <a:ext cx="5909671" cy="285586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311010D-1FF3-4152-82E0-37EF5A585502}"/>
              </a:ext>
            </a:extLst>
          </p:cNvPr>
          <p:cNvSpPr/>
          <p:nvPr/>
        </p:nvSpPr>
        <p:spPr>
          <a:xfrm>
            <a:off x="7214478" y="3061416"/>
            <a:ext cx="1775534" cy="47939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2" descr="DCPMM : Fujitsu CEMEA&amp;amp;I">
            <a:extLst>
              <a:ext uri="{FF2B5EF4-FFF2-40B4-BE49-F238E27FC236}">
                <a16:creationId xmlns:a16="http://schemas.microsoft.com/office/drawing/2014/main" id="{1056CD1F-DB6D-4E47-AE5B-53EAC7956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1753" y="5826881"/>
            <a:ext cx="4202282" cy="81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74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607-9443-4583-A357-68672B5F0271}"/>
              </a:ext>
            </a:extLst>
          </p:cNvPr>
          <p:cNvSpPr>
            <a:spLocks noGrp="1"/>
          </p:cNvSpPr>
          <p:nvPr>
            <p:ph type="title"/>
          </p:nvPr>
        </p:nvSpPr>
        <p:spPr/>
        <p:txBody>
          <a:bodyPr/>
          <a:lstStyle/>
          <a:p>
            <a:r>
              <a:rPr lang="en-SG" dirty="0"/>
              <a:t>What are the trade-offs?</a:t>
            </a:r>
          </a:p>
        </p:txBody>
      </p:sp>
      <p:sp>
        <p:nvSpPr>
          <p:cNvPr id="3" name="Content Placeholder 2">
            <a:extLst>
              <a:ext uri="{FF2B5EF4-FFF2-40B4-BE49-F238E27FC236}">
                <a16:creationId xmlns:a16="http://schemas.microsoft.com/office/drawing/2014/main" id="{0712B0A9-0267-4A7E-8808-EA489E46790C}"/>
              </a:ext>
            </a:extLst>
          </p:cNvPr>
          <p:cNvSpPr>
            <a:spLocks noGrp="1"/>
          </p:cNvSpPr>
          <p:nvPr>
            <p:ph idx="1"/>
          </p:nvPr>
        </p:nvSpPr>
        <p:spPr>
          <a:xfrm>
            <a:off x="1000110" y="1421180"/>
            <a:ext cx="8915400" cy="3777622"/>
          </a:xfrm>
        </p:spPr>
        <p:txBody>
          <a:bodyPr/>
          <a:lstStyle/>
          <a:p>
            <a:r>
              <a:rPr lang="en-SG" dirty="0"/>
              <a:t>Read vs. Write</a:t>
            </a:r>
            <a:r>
              <a:rPr lang="en-SG" b="1" dirty="0"/>
              <a:t> latency</a:t>
            </a:r>
            <a:r>
              <a:rPr lang="en-SG" dirty="0"/>
              <a:t> </a:t>
            </a:r>
            <a:r>
              <a:rPr lang="en-SG" b="1" dirty="0"/>
              <a:t>asymmetry</a:t>
            </a:r>
            <a:br>
              <a:rPr lang="en-SG" dirty="0"/>
            </a:br>
            <a:endParaRPr lang="en-SG" dirty="0"/>
          </a:p>
          <a:p>
            <a:r>
              <a:rPr lang="en-SG" dirty="0"/>
              <a:t>Read vs Write </a:t>
            </a:r>
            <a:r>
              <a:rPr lang="en-SG" b="1" dirty="0"/>
              <a:t>bandwidth asymmetry</a:t>
            </a:r>
            <a:br>
              <a:rPr lang="en-SG" dirty="0"/>
            </a:br>
            <a:endParaRPr lang="en-SG" dirty="0"/>
          </a:p>
          <a:p>
            <a:r>
              <a:rPr lang="en-SG" dirty="0"/>
              <a:t>Limited </a:t>
            </a:r>
            <a:r>
              <a:rPr lang="en-SG" b="1" dirty="0"/>
              <a:t>write endurance</a:t>
            </a:r>
            <a:r>
              <a:rPr lang="en-SG" dirty="0"/>
              <a:t> (compared to DRAM)</a:t>
            </a:r>
            <a:br>
              <a:rPr lang="en-SG" dirty="0"/>
            </a:br>
            <a:endParaRPr lang="en-SG" dirty="0"/>
          </a:p>
          <a:p>
            <a:r>
              <a:rPr lang="en-SG" dirty="0"/>
              <a:t>Empirical studies show Intel Optane DCPMM</a:t>
            </a:r>
            <a:br>
              <a:rPr lang="en-SG" dirty="0"/>
            </a:br>
            <a:r>
              <a:rPr lang="en-SG" dirty="0"/>
              <a:t> </a:t>
            </a:r>
            <a:r>
              <a:rPr lang="en-SG" b="1" dirty="0"/>
              <a:t>3x slower read latency than DRAM,</a:t>
            </a:r>
            <a:br>
              <a:rPr lang="en-SG" b="1" dirty="0"/>
            </a:br>
            <a:r>
              <a:rPr lang="en-SG" dirty="0"/>
              <a:t>similar </a:t>
            </a:r>
            <a:r>
              <a:rPr lang="en-SG" b="1" dirty="0"/>
              <a:t>write</a:t>
            </a:r>
            <a:r>
              <a:rPr lang="en-SG" dirty="0"/>
              <a:t> </a:t>
            </a:r>
            <a:r>
              <a:rPr lang="en-SG" b="1" dirty="0"/>
              <a:t>latency</a:t>
            </a:r>
            <a:endParaRPr lang="en-SG" dirty="0"/>
          </a:p>
        </p:txBody>
      </p:sp>
      <p:pic>
        <p:nvPicPr>
          <p:cNvPr id="2050" name="Picture 2" descr="DCPMM : Fujitsu CEMEA&amp;amp;I">
            <a:extLst>
              <a:ext uri="{FF2B5EF4-FFF2-40B4-BE49-F238E27FC236}">
                <a16:creationId xmlns:a16="http://schemas.microsoft.com/office/drawing/2014/main" id="{24179B10-0BE0-4F82-A94B-2121F2788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12" y="5331412"/>
            <a:ext cx="4202282" cy="814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E63627-BDFB-43E5-ADC3-DCE43910132A}"/>
              </a:ext>
            </a:extLst>
          </p:cNvPr>
          <p:cNvPicPr>
            <a:picLocks noChangeAspect="1"/>
          </p:cNvPicPr>
          <p:nvPr/>
        </p:nvPicPr>
        <p:blipFill>
          <a:blip r:embed="rId3"/>
          <a:stretch>
            <a:fillRect/>
          </a:stretch>
        </p:blipFill>
        <p:spPr>
          <a:xfrm>
            <a:off x="6891337" y="1659198"/>
            <a:ext cx="5132495" cy="3539604"/>
          </a:xfrm>
          <a:prstGeom prst="rect">
            <a:avLst/>
          </a:prstGeom>
        </p:spPr>
      </p:pic>
      <p:sp>
        <p:nvSpPr>
          <p:cNvPr id="8" name="Rectangle 7">
            <a:extLst>
              <a:ext uri="{FF2B5EF4-FFF2-40B4-BE49-F238E27FC236}">
                <a16:creationId xmlns:a16="http://schemas.microsoft.com/office/drawing/2014/main" id="{B62B00F3-F3E0-411E-83E6-2F0AD32E6B87}"/>
              </a:ext>
            </a:extLst>
          </p:cNvPr>
          <p:cNvSpPr/>
          <p:nvPr/>
        </p:nvSpPr>
        <p:spPr>
          <a:xfrm>
            <a:off x="8717871" y="4624527"/>
            <a:ext cx="1890944" cy="328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4815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607-9443-4583-A357-68672B5F0271}"/>
              </a:ext>
            </a:extLst>
          </p:cNvPr>
          <p:cNvSpPr>
            <a:spLocks noGrp="1"/>
          </p:cNvSpPr>
          <p:nvPr>
            <p:ph type="title"/>
          </p:nvPr>
        </p:nvSpPr>
        <p:spPr/>
        <p:txBody>
          <a:bodyPr/>
          <a:lstStyle/>
          <a:p>
            <a:r>
              <a:rPr lang="en-SG" dirty="0"/>
              <a:t>NVM Context in Query Processing?</a:t>
            </a:r>
          </a:p>
        </p:txBody>
      </p:sp>
      <p:sp>
        <p:nvSpPr>
          <p:cNvPr id="3" name="Content Placeholder 2">
            <a:extLst>
              <a:ext uri="{FF2B5EF4-FFF2-40B4-BE49-F238E27FC236}">
                <a16:creationId xmlns:a16="http://schemas.microsoft.com/office/drawing/2014/main" id="{0712B0A9-0267-4A7E-8808-EA489E46790C}"/>
              </a:ext>
            </a:extLst>
          </p:cNvPr>
          <p:cNvSpPr>
            <a:spLocks noGrp="1"/>
          </p:cNvSpPr>
          <p:nvPr>
            <p:ph idx="1"/>
          </p:nvPr>
        </p:nvSpPr>
        <p:spPr>
          <a:xfrm>
            <a:off x="1000110" y="1421180"/>
            <a:ext cx="8915400" cy="3777622"/>
          </a:xfrm>
        </p:spPr>
        <p:txBody>
          <a:bodyPr/>
          <a:lstStyle/>
          <a:p>
            <a:r>
              <a:rPr lang="en-SG" dirty="0"/>
              <a:t>Database systems typically house </a:t>
            </a:r>
            <a:r>
              <a:rPr lang="en-SG" b="1" dirty="0"/>
              <a:t>large datasets</a:t>
            </a:r>
            <a:br>
              <a:rPr lang="en-SG" dirty="0"/>
            </a:br>
            <a:endParaRPr lang="en-SG" dirty="0"/>
          </a:p>
          <a:p>
            <a:r>
              <a:rPr lang="en-SG" dirty="0"/>
              <a:t>DRAM has </a:t>
            </a:r>
            <a:r>
              <a:rPr lang="en-SG" b="1" dirty="0"/>
              <a:t>limited size</a:t>
            </a:r>
            <a:r>
              <a:rPr lang="en-SG" dirty="0"/>
              <a:t>, is </a:t>
            </a:r>
            <a:r>
              <a:rPr lang="en-SG" b="1" dirty="0"/>
              <a:t>expensive</a:t>
            </a:r>
            <a:br>
              <a:rPr lang="en-SG" dirty="0"/>
            </a:br>
            <a:endParaRPr lang="en-SG" dirty="0"/>
          </a:p>
          <a:p>
            <a:r>
              <a:rPr lang="en-SG" b="1" dirty="0"/>
              <a:t>IO overhead</a:t>
            </a:r>
            <a:r>
              <a:rPr lang="en-SG" dirty="0"/>
              <a:t> and </a:t>
            </a:r>
            <a:r>
              <a:rPr lang="en-SG" b="1" dirty="0"/>
              <a:t>complexity</a:t>
            </a:r>
            <a:r>
              <a:rPr lang="en-SG" dirty="0"/>
              <a:t> in moving between disk and DRAM</a:t>
            </a:r>
            <a:br>
              <a:rPr lang="en-SG" dirty="0"/>
            </a:br>
            <a:endParaRPr lang="en-SG" dirty="0"/>
          </a:p>
          <a:p>
            <a:r>
              <a:rPr lang="en-SG" dirty="0"/>
              <a:t>Often requires </a:t>
            </a:r>
            <a:r>
              <a:rPr lang="en-SG" b="1" dirty="0"/>
              <a:t>persistence</a:t>
            </a:r>
            <a:br>
              <a:rPr lang="en-SG" b="1" dirty="0"/>
            </a:br>
            <a:endParaRPr lang="en-SG" b="1" dirty="0"/>
          </a:p>
          <a:p>
            <a:r>
              <a:rPr lang="en-SG" dirty="0"/>
              <a:t>Cannot use traditional </a:t>
            </a:r>
            <a:r>
              <a:rPr lang="en-SG" b="1" dirty="0"/>
              <a:t>in-memory algorithms</a:t>
            </a:r>
            <a:br>
              <a:rPr lang="en-SG" b="1" dirty="0"/>
            </a:br>
            <a:endParaRPr lang="en-SG" b="1" dirty="0"/>
          </a:p>
          <a:p>
            <a:r>
              <a:rPr lang="en-SG" b="1" dirty="0"/>
              <a:t>Sorting</a:t>
            </a:r>
            <a:r>
              <a:rPr lang="en-SG" dirty="0"/>
              <a:t> is a fundamental and common operation in Query Processing</a:t>
            </a:r>
          </a:p>
        </p:txBody>
      </p:sp>
      <p:sp>
        <p:nvSpPr>
          <p:cNvPr id="9" name="TextBox 8">
            <a:extLst>
              <a:ext uri="{FF2B5EF4-FFF2-40B4-BE49-F238E27FC236}">
                <a16:creationId xmlns:a16="http://schemas.microsoft.com/office/drawing/2014/main" id="{EEF8785E-A280-4A24-851B-00ADFAD8597C}"/>
              </a:ext>
            </a:extLst>
          </p:cNvPr>
          <p:cNvSpPr txBox="1"/>
          <p:nvPr/>
        </p:nvSpPr>
        <p:spPr>
          <a:xfrm>
            <a:off x="1997374" y="5580373"/>
            <a:ext cx="10102788" cy="830997"/>
          </a:xfrm>
          <a:prstGeom prst="rect">
            <a:avLst/>
          </a:prstGeom>
          <a:noFill/>
        </p:spPr>
        <p:txBody>
          <a:bodyPr wrap="square">
            <a:spAutoFit/>
          </a:bodyPr>
          <a:lstStyle/>
          <a:p>
            <a:r>
              <a:rPr lang="en-SG" sz="1600" b="0" i="1" dirty="0">
                <a:solidFill>
                  <a:srgbClr val="202124"/>
                </a:solidFill>
                <a:effectLst/>
                <a:latin typeface="+mj-lt"/>
              </a:rPr>
              <a:t>“Facebook generates 4 petabytes of data per day—that's </a:t>
            </a:r>
            <a:r>
              <a:rPr lang="en-SG" sz="1600" b="1" i="1" dirty="0">
                <a:solidFill>
                  <a:srgbClr val="202124"/>
                </a:solidFill>
                <a:effectLst/>
                <a:latin typeface="+mj-lt"/>
              </a:rPr>
              <a:t>a million gigabytes</a:t>
            </a:r>
            <a:r>
              <a:rPr lang="en-SG" sz="1600" b="0" i="1" dirty="0">
                <a:solidFill>
                  <a:srgbClr val="202124"/>
                </a:solidFill>
                <a:effectLst/>
                <a:latin typeface="+mj-lt"/>
              </a:rPr>
              <a:t>.”</a:t>
            </a:r>
            <a:br>
              <a:rPr lang="en-SG" sz="1600" b="0" i="1" dirty="0">
                <a:solidFill>
                  <a:srgbClr val="202124"/>
                </a:solidFill>
                <a:effectLst/>
                <a:latin typeface="+mj-lt"/>
              </a:rPr>
            </a:br>
            <a:br>
              <a:rPr lang="en-SG" sz="1600" b="0" i="1" dirty="0">
                <a:solidFill>
                  <a:srgbClr val="202124"/>
                </a:solidFill>
                <a:effectLst/>
                <a:latin typeface="+mj-lt"/>
              </a:rPr>
            </a:br>
            <a:r>
              <a:rPr lang="en-SG" sz="1600" b="0" i="1" dirty="0">
                <a:solidFill>
                  <a:srgbClr val="0070C0"/>
                </a:solidFill>
                <a:effectLst/>
                <a:latin typeface="+mj-lt"/>
              </a:rPr>
              <a:t>Facebook 2020 Statistics</a:t>
            </a:r>
            <a:endParaRPr lang="en-SG" sz="1600" i="1" dirty="0">
              <a:solidFill>
                <a:srgbClr val="0070C0"/>
              </a:solidFill>
              <a:latin typeface="+mj-lt"/>
            </a:endParaRPr>
          </a:p>
        </p:txBody>
      </p:sp>
      <p:sp>
        <p:nvSpPr>
          <p:cNvPr id="5" name="Rectangle: Rounded Corners 4">
            <a:extLst>
              <a:ext uri="{FF2B5EF4-FFF2-40B4-BE49-F238E27FC236}">
                <a16:creationId xmlns:a16="http://schemas.microsoft.com/office/drawing/2014/main" id="{0FF03A19-E1AB-4F50-B6EA-4B4485F21061}"/>
              </a:ext>
            </a:extLst>
          </p:cNvPr>
          <p:cNvSpPr/>
          <p:nvPr/>
        </p:nvSpPr>
        <p:spPr>
          <a:xfrm>
            <a:off x="1784411" y="5530788"/>
            <a:ext cx="8291743"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797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607-9443-4583-A357-68672B5F0271}"/>
              </a:ext>
            </a:extLst>
          </p:cNvPr>
          <p:cNvSpPr>
            <a:spLocks noGrp="1"/>
          </p:cNvSpPr>
          <p:nvPr>
            <p:ph type="title"/>
          </p:nvPr>
        </p:nvSpPr>
        <p:spPr/>
        <p:txBody>
          <a:bodyPr/>
          <a:lstStyle/>
          <a:p>
            <a:r>
              <a:rPr lang="en-SG" dirty="0"/>
              <a:t>How does NVM help?</a:t>
            </a:r>
          </a:p>
        </p:txBody>
      </p:sp>
      <p:sp>
        <p:nvSpPr>
          <p:cNvPr id="3" name="Content Placeholder 2">
            <a:extLst>
              <a:ext uri="{FF2B5EF4-FFF2-40B4-BE49-F238E27FC236}">
                <a16:creationId xmlns:a16="http://schemas.microsoft.com/office/drawing/2014/main" id="{0712B0A9-0267-4A7E-8808-EA489E46790C}"/>
              </a:ext>
            </a:extLst>
          </p:cNvPr>
          <p:cNvSpPr>
            <a:spLocks noGrp="1"/>
          </p:cNvSpPr>
          <p:nvPr>
            <p:ph idx="1"/>
          </p:nvPr>
        </p:nvSpPr>
        <p:spPr>
          <a:xfrm>
            <a:off x="1097764" y="1412302"/>
            <a:ext cx="8915400" cy="4821587"/>
          </a:xfrm>
        </p:spPr>
        <p:txBody>
          <a:bodyPr/>
          <a:lstStyle/>
          <a:p>
            <a:r>
              <a:rPr lang="en-SG" b="1" dirty="0"/>
              <a:t>Byte-addressable</a:t>
            </a:r>
            <a:r>
              <a:rPr lang="en-SG" dirty="0"/>
              <a:t> memory</a:t>
            </a:r>
            <a:br>
              <a:rPr lang="en-SG" dirty="0"/>
            </a:br>
            <a:endParaRPr lang="en-SG" dirty="0"/>
          </a:p>
          <a:p>
            <a:r>
              <a:rPr lang="en-SG" dirty="0"/>
              <a:t>Much simplified </a:t>
            </a:r>
            <a:r>
              <a:rPr lang="en-SG" b="1" dirty="0"/>
              <a:t>IO</a:t>
            </a:r>
            <a:br>
              <a:rPr lang="en-SG" b="1" dirty="0"/>
            </a:br>
            <a:endParaRPr lang="en-SG" b="1" dirty="0"/>
          </a:p>
          <a:p>
            <a:r>
              <a:rPr lang="en-SG" b="1" dirty="0"/>
              <a:t>Intel PMDK</a:t>
            </a:r>
            <a:r>
              <a:rPr lang="en-SG" dirty="0"/>
              <a:t> Library exposes</a:t>
            </a:r>
            <a:br>
              <a:rPr lang="en-SG" dirty="0"/>
            </a:br>
            <a:r>
              <a:rPr lang="en-SG" dirty="0"/>
              <a:t>NVM directly to user space</a:t>
            </a:r>
            <a:br>
              <a:rPr lang="en-SG" dirty="0"/>
            </a:br>
            <a:endParaRPr lang="en-SG" dirty="0"/>
          </a:p>
          <a:p>
            <a:r>
              <a:rPr lang="en-SG" dirty="0"/>
              <a:t>Increased </a:t>
            </a:r>
            <a:r>
              <a:rPr lang="en-SG" b="1" dirty="0"/>
              <a:t>throughput</a:t>
            </a:r>
            <a:r>
              <a:rPr lang="en-SG" dirty="0"/>
              <a:t>, </a:t>
            </a:r>
            <a:br>
              <a:rPr lang="en-SG" dirty="0"/>
            </a:br>
            <a:r>
              <a:rPr lang="en-SG" dirty="0"/>
              <a:t>reduced </a:t>
            </a:r>
            <a:r>
              <a:rPr lang="en-SG" b="1" dirty="0"/>
              <a:t>latency</a:t>
            </a:r>
            <a:br>
              <a:rPr lang="en-SG" dirty="0"/>
            </a:br>
            <a:endParaRPr lang="en-SG" dirty="0"/>
          </a:p>
          <a:p>
            <a:r>
              <a:rPr lang="en-SG" dirty="0"/>
              <a:t>Works </a:t>
            </a:r>
            <a:r>
              <a:rPr lang="en-SG" b="1" dirty="0"/>
              <a:t>alongside DRAM</a:t>
            </a:r>
            <a:br>
              <a:rPr lang="en-SG" b="1" dirty="0"/>
            </a:br>
            <a:endParaRPr lang="en-SG" b="1" dirty="0"/>
          </a:p>
          <a:p>
            <a:r>
              <a:rPr lang="en-SG" dirty="0"/>
              <a:t>Direct Access (</a:t>
            </a:r>
            <a:r>
              <a:rPr lang="en-SG" b="1" dirty="0"/>
              <a:t>DAX</a:t>
            </a:r>
            <a:r>
              <a:rPr lang="en-SG" dirty="0"/>
              <a:t>)</a:t>
            </a:r>
          </a:p>
        </p:txBody>
      </p:sp>
      <p:pic>
        <p:nvPicPr>
          <p:cNvPr id="4098" name="Picture 2" descr="PMDK介绍">
            <a:extLst>
              <a:ext uri="{FF2B5EF4-FFF2-40B4-BE49-F238E27FC236}">
                <a16:creationId xmlns:a16="http://schemas.microsoft.com/office/drawing/2014/main" id="{253CE287-0451-48F1-B62A-5CFE817E0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880" y="1612373"/>
            <a:ext cx="7091077" cy="363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0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B8A4-D5F3-405A-8D3D-12895966B0FB}"/>
              </a:ext>
            </a:extLst>
          </p:cNvPr>
          <p:cNvSpPr>
            <a:spLocks noGrp="1"/>
          </p:cNvSpPr>
          <p:nvPr>
            <p:ph type="title"/>
          </p:nvPr>
        </p:nvSpPr>
        <p:spPr/>
        <p:txBody>
          <a:bodyPr/>
          <a:lstStyle/>
          <a:p>
            <a:r>
              <a:rPr lang="en-US" dirty="0"/>
              <a:t>Sorting in NVM – The Problem</a:t>
            </a:r>
            <a:endParaRPr lang="en-SG" dirty="0"/>
          </a:p>
        </p:txBody>
      </p:sp>
      <p:sp>
        <p:nvSpPr>
          <p:cNvPr id="7" name="Content Placeholder 2">
            <a:extLst>
              <a:ext uri="{FF2B5EF4-FFF2-40B4-BE49-F238E27FC236}">
                <a16:creationId xmlns:a16="http://schemas.microsoft.com/office/drawing/2014/main" id="{2A147C9F-B5B5-41A1-ACB2-32CFAB303324}"/>
              </a:ext>
            </a:extLst>
          </p:cNvPr>
          <p:cNvSpPr>
            <a:spLocks noGrp="1"/>
          </p:cNvSpPr>
          <p:nvPr>
            <p:ph idx="1"/>
          </p:nvPr>
        </p:nvSpPr>
        <p:spPr>
          <a:xfrm>
            <a:off x="1097764" y="1412302"/>
            <a:ext cx="8915400" cy="4821587"/>
          </a:xfrm>
        </p:spPr>
        <p:txBody>
          <a:bodyPr/>
          <a:lstStyle/>
          <a:p>
            <a:r>
              <a:rPr lang="en-SG" dirty="0"/>
              <a:t>Standard sorting algorithms generally have </a:t>
            </a:r>
            <a:r>
              <a:rPr lang="en-SG" b="1" dirty="0"/>
              <a:t>high write volume</a:t>
            </a:r>
            <a:br>
              <a:rPr lang="en-SG" dirty="0"/>
            </a:br>
            <a:endParaRPr lang="en-SG" dirty="0"/>
          </a:p>
          <a:p>
            <a:r>
              <a:rPr lang="en-SG" b="1" dirty="0"/>
              <a:t>Selection Sort</a:t>
            </a:r>
            <a:r>
              <a:rPr lang="en-SG" dirty="0"/>
              <a:t> is O(n) writes, but </a:t>
            </a:r>
            <a:r>
              <a:rPr lang="en-SG" b="1" dirty="0"/>
              <a:t>O(n</a:t>
            </a:r>
            <a:r>
              <a:rPr lang="en-SG" b="1" baseline="30000" dirty="0"/>
              <a:t>2</a:t>
            </a:r>
            <a:r>
              <a:rPr lang="en-SG" b="1" dirty="0"/>
              <a:t>) overall complexity</a:t>
            </a:r>
            <a:br>
              <a:rPr lang="en-SG" b="1" dirty="0"/>
            </a:br>
            <a:endParaRPr lang="en-SG" b="1" dirty="0"/>
          </a:p>
          <a:p>
            <a:r>
              <a:rPr lang="en-SG" dirty="0"/>
              <a:t>Assume </a:t>
            </a:r>
            <a:r>
              <a:rPr lang="en-SG" b="1" dirty="0"/>
              <a:t>large file is in</a:t>
            </a:r>
            <a:r>
              <a:rPr lang="en-SG" dirty="0"/>
              <a:t> </a:t>
            </a:r>
            <a:r>
              <a:rPr lang="en-SG" b="1" dirty="0"/>
              <a:t>NVM</a:t>
            </a:r>
            <a:br>
              <a:rPr lang="en-SG" b="1" dirty="0"/>
            </a:br>
            <a:endParaRPr lang="en-SG" b="1" dirty="0"/>
          </a:p>
          <a:p>
            <a:r>
              <a:rPr lang="en-SG" dirty="0"/>
              <a:t>File might not even fit in </a:t>
            </a:r>
            <a:r>
              <a:rPr lang="en-SG" b="1" dirty="0"/>
              <a:t>DRAM</a:t>
            </a:r>
            <a:br>
              <a:rPr lang="en-SG" b="1" dirty="0"/>
            </a:br>
            <a:endParaRPr lang="en-SG" b="1" dirty="0"/>
          </a:p>
          <a:p>
            <a:endParaRPr lang="en-SG" b="1" dirty="0"/>
          </a:p>
        </p:txBody>
      </p:sp>
      <p:pic>
        <p:nvPicPr>
          <p:cNvPr id="6" name="Picture 5">
            <a:extLst>
              <a:ext uri="{FF2B5EF4-FFF2-40B4-BE49-F238E27FC236}">
                <a16:creationId xmlns:a16="http://schemas.microsoft.com/office/drawing/2014/main" id="{B44BA334-94D7-4DAE-96B4-9D7A38B4F396}"/>
              </a:ext>
            </a:extLst>
          </p:cNvPr>
          <p:cNvPicPr>
            <a:picLocks noChangeAspect="1"/>
          </p:cNvPicPr>
          <p:nvPr/>
        </p:nvPicPr>
        <p:blipFill>
          <a:blip r:embed="rId2"/>
          <a:stretch>
            <a:fillRect/>
          </a:stretch>
        </p:blipFill>
        <p:spPr>
          <a:xfrm>
            <a:off x="959636" y="4088385"/>
            <a:ext cx="10134600" cy="2714625"/>
          </a:xfrm>
          <a:prstGeom prst="rect">
            <a:avLst/>
          </a:prstGeom>
        </p:spPr>
      </p:pic>
    </p:spTree>
    <p:extLst>
      <p:ext uri="{BB962C8B-B14F-4D97-AF65-F5344CB8AC3E}">
        <p14:creationId xmlns:p14="http://schemas.microsoft.com/office/powerpoint/2010/main" val="308615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B8A4-D5F3-405A-8D3D-12895966B0FB}"/>
              </a:ext>
            </a:extLst>
          </p:cNvPr>
          <p:cNvSpPr>
            <a:spLocks noGrp="1"/>
          </p:cNvSpPr>
          <p:nvPr>
            <p:ph type="title"/>
          </p:nvPr>
        </p:nvSpPr>
        <p:spPr/>
        <p:txBody>
          <a:bodyPr/>
          <a:lstStyle/>
          <a:p>
            <a:r>
              <a:rPr lang="en-US" dirty="0"/>
              <a:t>Literature Review – </a:t>
            </a:r>
            <a:r>
              <a:rPr lang="en-US" b="1" i="1" dirty="0"/>
              <a:t>B*-sort</a:t>
            </a:r>
            <a:endParaRPr lang="en-SG" b="1" i="1" dirty="0"/>
          </a:p>
        </p:txBody>
      </p:sp>
      <p:sp>
        <p:nvSpPr>
          <p:cNvPr id="7" name="Content Placeholder 2">
            <a:extLst>
              <a:ext uri="{FF2B5EF4-FFF2-40B4-BE49-F238E27FC236}">
                <a16:creationId xmlns:a16="http://schemas.microsoft.com/office/drawing/2014/main" id="{2A147C9F-B5B5-41A1-ACB2-32CFAB303324}"/>
              </a:ext>
            </a:extLst>
          </p:cNvPr>
          <p:cNvSpPr>
            <a:spLocks noGrp="1"/>
          </p:cNvSpPr>
          <p:nvPr>
            <p:ph idx="1"/>
          </p:nvPr>
        </p:nvSpPr>
        <p:spPr>
          <a:xfrm>
            <a:off x="858067" y="1412302"/>
            <a:ext cx="8915400" cy="4821587"/>
          </a:xfrm>
        </p:spPr>
        <p:txBody>
          <a:bodyPr/>
          <a:lstStyle/>
          <a:p>
            <a:r>
              <a:rPr lang="en-SG" dirty="0"/>
              <a:t>Some research effort into NVM-aware sort</a:t>
            </a:r>
            <a:br>
              <a:rPr lang="en-SG" dirty="0"/>
            </a:br>
            <a:endParaRPr lang="en-SG" dirty="0"/>
          </a:p>
          <a:p>
            <a:r>
              <a:rPr lang="en-SG" b="1" dirty="0"/>
              <a:t>“Write Once”</a:t>
            </a:r>
            <a:r>
              <a:rPr lang="en-SG" dirty="0"/>
              <a:t> guarantee (</a:t>
            </a:r>
            <a:r>
              <a:rPr lang="en-SG" dirty="0" err="1"/>
              <a:t>ie</a:t>
            </a:r>
            <a:r>
              <a:rPr lang="en-SG" dirty="0"/>
              <a:t>. exactly </a:t>
            </a:r>
            <a:r>
              <a:rPr lang="en-SG" b="1" dirty="0"/>
              <a:t>n</a:t>
            </a:r>
            <a:r>
              <a:rPr lang="en-SG" dirty="0"/>
              <a:t> writes)</a:t>
            </a:r>
            <a:br>
              <a:rPr lang="en-SG" dirty="0"/>
            </a:br>
            <a:endParaRPr lang="en-SG" dirty="0"/>
          </a:p>
          <a:p>
            <a:r>
              <a:rPr lang="en-SG" b="1" dirty="0"/>
              <a:t>Binary Search Tree </a:t>
            </a:r>
            <a:r>
              <a:rPr lang="en-SG" dirty="0"/>
              <a:t>inspired (non-balancing)</a:t>
            </a:r>
            <a:br>
              <a:rPr lang="en-SG" dirty="0"/>
            </a:br>
            <a:endParaRPr lang="en-SG" dirty="0"/>
          </a:p>
          <a:p>
            <a:r>
              <a:rPr lang="en-SG" b="1" dirty="0"/>
              <a:t>“Tunnel Entries”</a:t>
            </a:r>
            <a:r>
              <a:rPr lang="en-SG" dirty="0"/>
              <a:t> instead of tree-balancing</a:t>
            </a:r>
            <a:br>
              <a:rPr lang="en-SG" dirty="0"/>
            </a:br>
            <a:endParaRPr lang="en-SG" dirty="0"/>
          </a:p>
          <a:p>
            <a:r>
              <a:rPr lang="en-SG" dirty="0"/>
              <a:t>Divide BST logically into sub-BSTs of size</a:t>
            </a:r>
            <a:br>
              <a:rPr lang="en-SG" dirty="0"/>
            </a:br>
            <a:r>
              <a:rPr lang="en-SG" b="1" dirty="0"/>
              <a:t>sqrt(n)</a:t>
            </a:r>
            <a:br>
              <a:rPr lang="en-SG" b="1" dirty="0"/>
            </a:br>
            <a:endParaRPr lang="en-SG" b="1" dirty="0"/>
          </a:p>
          <a:p>
            <a:r>
              <a:rPr lang="en-SG" b="1" dirty="0"/>
              <a:t>Keep lightweight tunnel entries </a:t>
            </a:r>
            <a:r>
              <a:rPr lang="en-SG" dirty="0"/>
              <a:t>and</a:t>
            </a:r>
            <a:br>
              <a:rPr lang="en-SG" dirty="0"/>
            </a:br>
            <a:r>
              <a:rPr lang="en-SG" dirty="0"/>
              <a:t>metadata registers in DRAM </a:t>
            </a:r>
            <a:br>
              <a:rPr lang="en-SG" b="1" dirty="0"/>
            </a:br>
            <a:endParaRPr lang="en-SG" b="1" dirty="0"/>
          </a:p>
        </p:txBody>
      </p:sp>
      <p:pic>
        <p:nvPicPr>
          <p:cNvPr id="4" name="Picture 3">
            <a:extLst>
              <a:ext uri="{FF2B5EF4-FFF2-40B4-BE49-F238E27FC236}">
                <a16:creationId xmlns:a16="http://schemas.microsoft.com/office/drawing/2014/main" id="{1820E343-FBCD-49C2-BA58-87B862A79F18}"/>
              </a:ext>
            </a:extLst>
          </p:cNvPr>
          <p:cNvPicPr>
            <a:picLocks noChangeAspect="1"/>
          </p:cNvPicPr>
          <p:nvPr/>
        </p:nvPicPr>
        <p:blipFill>
          <a:blip r:embed="rId2"/>
          <a:stretch>
            <a:fillRect/>
          </a:stretch>
        </p:blipFill>
        <p:spPr>
          <a:xfrm>
            <a:off x="6772179" y="1258934"/>
            <a:ext cx="4732433" cy="2836881"/>
          </a:xfrm>
          <a:prstGeom prst="rect">
            <a:avLst/>
          </a:prstGeom>
        </p:spPr>
      </p:pic>
      <p:pic>
        <p:nvPicPr>
          <p:cNvPr id="8" name="Picture 7">
            <a:extLst>
              <a:ext uri="{FF2B5EF4-FFF2-40B4-BE49-F238E27FC236}">
                <a16:creationId xmlns:a16="http://schemas.microsoft.com/office/drawing/2014/main" id="{062B3860-C0A1-4CC7-BF1F-4D688CDFFFFC}"/>
              </a:ext>
            </a:extLst>
          </p:cNvPr>
          <p:cNvPicPr>
            <a:picLocks noChangeAspect="1"/>
          </p:cNvPicPr>
          <p:nvPr/>
        </p:nvPicPr>
        <p:blipFill>
          <a:blip r:embed="rId3"/>
          <a:stretch>
            <a:fillRect/>
          </a:stretch>
        </p:blipFill>
        <p:spPr>
          <a:xfrm>
            <a:off x="6824597" y="4249183"/>
            <a:ext cx="4580357" cy="2576828"/>
          </a:xfrm>
          <a:prstGeom prst="rect">
            <a:avLst/>
          </a:prstGeom>
        </p:spPr>
      </p:pic>
    </p:spTree>
    <p:extLst>
      <p:ext uri="{BB962C8B-B14F-4D97-AF65-F5344CB8AC3E}">
        <p14:creationId xmlns:p14="http://schemas.microsoft.com/office/powerpoint/2010/main" val="345782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B8A4-D5F3-405A-8D3D-12895966B0FB}"/>
              </a:ext>
            </a:extLst>
          </p:cNvPr>
          <p:cNvSpPr>
            <a:spLocks noGrp="1"/>
          </p:cNvSpPr>
          <p:nvPr>
            <p:ph type="title"/>
          </p:nvPr>
        </p:nvSpPr>
        <p:spPr/>
        <p:txBody>
          <a:bodyPr/>
          <a:lstStyle/>
          <a:p>
            <a:r>
              <a:rPr lang="en-US" dirty="0"/>
              <a:t>Literature Review – </a:t>
            </a:r>
            <a:r>
              <a:rPr lang="en-US" b="1" i="1" dirty="0"/>
              <a:t>B*-sort</a:t>
            </a:r>
            <a:endParaRPr lang="en-SG" b="1" i="1" dirty="0"/>
          </a:p>
        </p:txBody>
      </p:sp>
      <p:sp>
        <p:nvSpPr>
          <p:cNvPr id="7" name="Content Placeholder 2">
            <a:extLst>
              <a:ext uri="{FF2B5EF4-FFF2-40B4-BE49-F238E27FC236}">
                <a16:creationId xmlns:a16="http://schemas.microsoft.com/office/drawing/2014/main" id="{2A147C9F-B5B5-41A1-ACB2-32CFAB303324}"/>
              </a:ext>
            </a:extLst>
          </p:cNvPr>
          <p:cNvSpPr>
            <a:spLocks noGrp="1"/>
          </p:cNvSpPr>
          <p:nvPr>
            <p:ph idx="1"/>
          </p:nvPr>
        </p:nvSpPr>
        <p:spPr>
          <a:xfrm>
            <a:off x="858067" y="1412302"/>
            <a:ext cx="8915400" cy="4821587"/>
          </a:xfrm>
        </p:spPr>
        <p:txBody>
          <a:bodyPr/>
          <a:lstStyle/>
          <a:p>
            <a:r>
              <a:rPr lang="en-SG" dirty="0"/>
              <a:t>Tested and evaluated on </a:t>
            </a:r>
            <a:r>
              <a:rPr lang="en-SG" b="1" dirty="0"/>
              <a:t>DRAM-simulated NVM environment</a:t>
            </a:r>
            <a:br>
              <a:rPr lang="en-SG" dirty="0"/>
            </a:br>
            <a:endParaRPr lang="en-SG" dirty="0"/>
          </a:p>
          <a:p>
            <a:r>
              <a:rPr lang="en-SG" b="1" dirty="0"/>
              <a:t>Pessimistic assumption</a:t>
            </a:r>
            <a:r>
              <a:rPr lang="en-SG" dirty="0"/>
              <a:t> about writes to NVM</a:t>
            </a:r>
            <a:br>
              <a:rPr lang="en-SG" dirty="0"/>
            </a:br>
            <a:endParaRPr lang="en-SG" dirty="0"/>
          </a:p>
          <a:p>
            <a:r>
              <a:rPr lang="en-SG" dirty="0"/>
              <a:t>Assumed NVM writes</a:t>
            </a:r>
            <a:r>
              <a:rPr lang="en-SG" b="1" dirty="0"/>
              <a:t> much more costly</a:t>
            </a:r>
            <a:br>
              <a:rPr lang="en-SG" dirty="0"/>
            </a:br>
            <a:endParaRPr lang="en-SG" dirty="0"/>
          </a:p>
          <a:p>
            <a:r>
              <a:rPr lang="en-SG" b="1" dirty="0"/>
              <a:t>Worst case</a:t>
            </a:r>
            <a:r>
              <a:rPr lang="en-SG" dirty="0"/>
              <a:t> O(n) writes, </a:t>
            </a:r>
            <a:r>
              <a:rPr lang="en-SG" b="1" dirty="0"/>
              <a:t>O(n * sqrt(n))</a:t>
            </a:r>
            <a:r>
              <a:rPr lang="en-SG" dirty="0"/>
              <a:t> reads</a:t>
            </a:r>
            <a:br>
              <a:rPr lang="en-SG" b="1" dirty="0"/>
            </a:br>
            <a:endParaRPr lang="en-SG" b="1" dirty="0"/>
          </a:p>
          <a:p>
            <a:r>
              <a:rPr lang="en-SG" b="1" dirty="0"/>
              <a:t>Average case</a:t>
            </a:r>
            <a:r>
              <a:rPr lang="en-SG" dirty="0"/>
              <a:t> O(n) writes, </a:t>
            </a:r>
            <a:r>
              <a:rPr lang="en-SG" b="1" dirty="0"/>
              <a:t>O(n </a:t>
            </a:r>
            <a:r>
              <a:rPr lang="en-SG" b="1" dirty="0" err="1"/>
              <a:t>logn</a:t>
            </a:r>
            <a:r>
              <a:rPr lang="en-SG" b="1" dirty="0"/>
              <a:t>) </a:t>
            </a:r>
            <a:r>
              <a:rPr lang="en-SG" dirty="0"/>
              <a:t>reads</a:t>
            </a:r>
            <a:br>
              <a:rPr lang="en-SG" dirty="0"/>
            </a:br>
            <a:endParaRPr lang="en-SG" dirty="0"/>
          </a:p>
          <a:p>
            <a:r>
              <a:rPr lang="en-SG" dirty="0"/>
              <a:t>Empirically shown to be rather slow </a:t>
            </a:r>
            <a:r>
              <a:rPr lang="en-SG" b="1" dirty="0"/>
              <a:t>in </a:t>
            </a:r>
            <a:br>
              <a:rPr lang="en-SG" dirty="0"/>
            </a:br>
            <a:r>
              <a:rPr lang="en-SG" b="1" dirty="0"/>
              <a:t>practice on the Intel Optane</a:t>
            </a:r>
            <a:br>
              <a:rPr lang="en-SG" dirty="0"/>
            </a:br>
            <a:endParaRPr lang="en-SG" dirty="0"/>
          </a:p>
          <a:p>
            <a:endParaRPr lang="en-SG" b="1" dirty="0"/>
          </a:p>
        </p:txBody>
      </p:sp>
      <p:pic>
        <p:nvPicPr>
          <p:cNvPr id="5" name="Picture 4">
            <a:extLst>
              <a:ext uri="{FF2B5EF4-FFF2-40B4-BE49-F238E27FC236}">
                <a16:creationId xmlns:a16="http://schemas.microsoft.com/office/drawing/2014/main" id="{F1236FE7-8DA9-4864-948C-EB72F6560FD7}"/>
              </a:ext>
            </a:extLst>
          </p:cNvPr>
          <p:cNvPicPr>
            <a:picLocks noChangeAspect="1"/>
          </p:cNvPicPr>
          <p:nvPr/>
        </p:nvPicPr>
        <p:blipFill>
          <a:blip r:embed="rId2"/>
          <a:stretch>
            <a:fillRect/>
          </a:stretch>
        </p:blipFill>
        <p:spPr>
          <a:xfrm>
            <a:off x="6778989" y="2084359"/>
            <a:ext cx="4956443" cy="3362520"/>
          </a:xfrm>
          <a:prstGeom prst="rect">
            <a:avLst/>
          </a:prstGeom>
        </p:spPr>
      </p:pic>
    </p:spTree>
    <p:extLst>
      <p:ext uri="{BB962C8B-B14F-4D97-AF65-F5344CB8AC3E}">
        <p14:creationId xmlns:p14="http://schemas.microsoft.com/office/powerpoint/2010/main" val="934211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574</TotalTime>
  <Words>1136</Words>
  <Application>Microsoft Office PowerPoint</Application>
  <PresentationFormat>Widescreen</PresentationFormat>
  <Paragraphs>172</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CMMI10</vt:lpstr>
      <vt:lpstr>CMR10</vt:lpstr>
      <vt:lpstr>Arial</vt:lpstr>
      <vt:lpstr>Calibri</vt:lpstr>
      <vt:lpstr>Century Gothic</vt:lpstr>
      <vt:lpstr>Wingdings 3</vt:lpstr>
      <vt:lpstr>Wisp</vt:lpstr>
      <vt:lpstr>Query Processing on NVM</vt:lpstr>
      <vt:lpstr>Problem Description</vt:lpstr>
      <vt:lpstr>What is Non-Volatile Memory?</vt:lpstr>
      <vt:lpstr>What are the trade-offs?</vt:lpstr>
      <vt:lpstr>NVM Context in Query Processing?</vt:lpstr>
      <vt:lpstr>How does NVM help?</vt:lpstr>
      <vt:lpstr>Sorting in NVM – The Problem</vt:lpstr>
      <vt:lpstr>Literature Review – B*-sort</vt:lpstr>
      <vt:lpstr>Literature Review – B*-sort</vt:lpstr>
      <vt:lpstr>Literature Review – Pointer Indirection</vt:lpstr>
      <vt:lpstr>Literature Review – Pointer Indirection</vt:lpstr>
      <vt:lpstr>Literature Review – Parallel Sort</vt:lpstr>
      <vt:lpstr>Current Progress – SplitSort (tentative)</vt:lpstr>
      <vt:lpstr>Current Progress – SplitSort</vt:lpstr>
      <vt:lpstr>Current Progress - SplitSort</vt:lpstr>
      <vt:lpstr>Current Progress - SplitSort</vt:lpstr>
      <vt:lpstr>Current Progress - SplitSort</vt:lpstr>
      <vt:lpstr>Current Progress - Experiments</vt:lpstr>
      <vt:lpstr>Current Progress - Results</vt:lpstr>
      <vt:lpstr>Current Progress - Results</vt:lpstr>
      <vt:lpstr>Current Progress - Results</vt:lpstr>
      <vt:lpstr>Current Progress – Result Discussion</vt:lpstr>
      <vt:lpstr>Issues and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CS3203 Iteration 2</dc:title>
  <dc:creator>Koh</dc:creator>
  <cp:lastModifiedBy>Koh Yi Da</cp:lastModifiedBy>
  <cp:revision>16</cp:revision>
  <dcterms:created xsi:type="dcterms:W3CDTF">2021-10-19T17:02:19Z</dcterms:created>
  <dcterms:modified xsi:type="dcterms:W3CDTF">2021-11-11T08:59:44Z</dcterms:modified>
</cp:coreProperties>
</file>