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  <p:sldId id="275" r:id="rId20"/>
    <p:sldId id="280" r:id="rId21"/>
    <p:sldId id="282" r:id="rId22"/>
    <p:sldId id="281" r:id="rId23"/>
    <p:sldId id="284" r:id="rId24"/>
    <p:sldId id="286" r:id="rId25"/>
    <p:sldId id="285" r:id="rId26"/>
    <p:sldId id="283" r:id="rId27"/>
    <p:sldId id="279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ひな型作成" id="{89291A4E-19FB-414E-9577-59FFFAD53C16}">
          <p14:sldIdLst>
            <p14:sldId id="260"/>
            <p14:sldId id="258"/>
            <p14:sldId id="259"/>
            <p14:sldId id="261"/>
          </p14:sldIdLst>
        </p14:section>
        <p14:section name="要件定義" id="{D8BC942B-B96F-4814-9431-ACCCB6725906}">
          <p14:sldIdLst>
            <p14:sldId id="262"/>
          </p14:sldIdLst>
        </p14:section>
        <p14:section name="画面設計" id="{7980A2ED-EE3F-4DC8-8ED4-8CC2230DB9FF}">
          <p14:sldIdLst>
            <p14:sldId id="264"/>
            <p14:sldId id="265"/>
            <p14:sldId id="266"/>
            <p14:sldId id="267"/>
          </p14:sldIdLst>
        </p14:section>
        <p14:section name="機能設計" id="{834C852E-60E2-480A-9FC1-1F9BA362AB4C}">
          <p14:sldIdLst>
            <p14:sldId id="268"/>
            <p14:sldId id="269"/>
            <p14:sldId id="270"/>
            <p14:sldId id="271"/>
            <p14:sldId id="272"/>
          </p14:sldIdLst>
        </p14:section>
        <p14:section name="データ設計" id="{D9C22049-D671-43FB-A900-123F7635F5D4}">
          <p14:sldIdLst>
            <p14:sldId id="273"/>
            <p14:sldId id="274"/>
          </p14:sldIdLst>
        </p14:section>
        <p14:section name="データベースと画面遷移の関係" id="{DCE190E0-FBAA-4FE8-A5D2-FD2DF68FC25B}">
          <p14:sldIdLst>
            <p14:sldId id="277"/>
          </p14:sldIdLst>
        </p14:section>
        <p14:section name="ステータス" id="{5026B56F-AAE5-4FFB-B0AE-92858BAE15A0}">
          <p14:sldIdLst>
            <p14:sldId id="278"/>
          </p14:sldIdLst>
        </p14:section>
        <p14:section name="実装" id="{142F2B2F-978D-40A2-92F4-1D14EC79CB34}">
          <p14:sldIdLst>
            <p14:sldId id="275"/>
          </p14:sldIdLst>
        </p14:section>
        <p14:section name="アプリをローカルサーバーにデプロイ" id="{30990890-A7C5-452C-933D-B0A5BF36C468}">
          <p14:sldIdLst>
            <p14:sldId id="280"/>
            <p14:sldId id="282"/>
            <p14:sldId id="281"/>
            <p14:sldId id="284"/>
          </p14:sldIdLst>
        </p14:section>
        <p14:section name="git入門" id="{5D911665-FC80-482D-83F2-40AE4FB4DEB5}">
          <p14:sldIdLst>
            <p14:sldId id="286"/>
          </p14:sldIdLst>
        </p14:section>
        <p14:section name="TODO" id="{927E4659-A05C-4824-A0B3-25310A618CA2}">
          <p14:sldIdLst>
            <p14:sldId id="285"/>
          </p14:sldIdLst>
        </p14:section>
        <p14:section name="AWS rootユーザーへの切り替え" id="{D6AD6A2A-D9B3-42D9-874C-39265B580A0D}">
          <p14:sldIdLst>
            <p14:sldId id="283"/>
          </p14:sldIdLst>
        </p14:section>
        <p14:section name="アイディアシート" id="{32EA1408-7C24-4160-8056-4226BA6E58F9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364" y="60"/>
      </p:cViewPr>
      <p:guideLst>
        <p:guide orient="horz" pos="17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E136F-B915-6633-83A0-BBA320B3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3751F3-8408-936A-31CA-DEB596F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E8002-E7B5-8950-BF58-3533C4F2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5D3983-31B3-4573-1E0A-5A4DD5E3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84EF0-534D-4F42-5A99-ACA1DB2C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19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7B8C0-F9BF-43DE-9D00-57852692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C263F3-BFCB-C585-0BB7-C3A9CFD4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B856D-8EEA-C54C-D6A4-66DA95EE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49593-2F08-2DC6-637D-DE8B784A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DC357-7769-2215-7307-2C29C89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9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366319-D480-55AD-D2A0-274D6DC01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62343A-98CD-B61E-EF8B-6BA00414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67C6B-D299-D12C-DCA8-87594CF8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BDB71A-A118-0F7E-AACA-F2ED7A4D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4B50F8-5568-02A9-4FAC-58010942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71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F5B5C-F0C2-3C2C-B573-B88AFCC8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3B37D-EA65-11C0-EEDE-9D3BFE0D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0F092-12D6-03F7-CAA7-D8F8018A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2330E3-25EE-0724-90BD-72DACDD0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76A82-BACC-8185-0928-ED5B7D1A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5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86387-014B-6FDA-3DCC-E483B151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36CB1-23C8-83E3-8759-E5CBDD36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F26CB7-DA2C-1B6E-A796-E52642F9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19D93-9842-6302-4510-B733264F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B6250-2F91-AE53-CF18-7F79F50A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7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5823E-51B0-D045-9117-E300E4E7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F4BD07-E193-4B02-F64D-C89E9516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591D5-709C-0499-657E-C3ED3471A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19470-40EF-513C-E6F0-DC0F03BB8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CD5A2F-965E-C13A-76EF-935EB5C0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F7D4B1-AC4C-726B-4ED5-E564116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0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7550A-6ABB-30F4-F2F8-12F103C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A0526F-D493-A229-534D-BC1C1CF5E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8AB3B3-513F-2A55-6EC1-2D07FF2F6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120B80-52F2-D20F-4ABE-AA0609195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D4690F-8F19-BBFE-CCF5-52D85702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FE4C31-D817-A2D7-B076-2AD97402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ECEED9-659E-A8FE-B6D1-A97DC07C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2F0B1DC-E008-68A7-4360-0A5E9409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3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49FEF-B16B-AF3C-2552-F2BE3CBF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B99A40-7DD8-9C32-2245-2D6E7407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DC6C2B-F1B4-49B1-42FD-D6783AC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A9198-8916-1171-E8C6-87A24423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0673C3-0F47-FA73-EA80-8566266C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D4E141-BA20-B178-2466-324EE54A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A7493-8DC5-06B4-4CE4-19E85B93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1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029D0-6E1C-11F6-D6CE-F07A1404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52E46-804B-FD2D-8742-3F68E83BD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7B8817-CDE6-9067-16C4-77761D17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AA2E4-FB5A-91F9-EA70-65950C71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4C703-65A6-C6C5-39AF-7BCF16AF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4A7DB-16D7-C937-4A52-8085C66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39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1B103-4EF2-6186-CE82-5E24DB28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E71F93-66C6-45C4-ABE3-4BACC9437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EAFBEF-0FBD-3B20-7F2C-D8F519E0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5B782B-B4EB-4EF4-3B9F-C219F2EF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19794C-4B04-0832-8719-4768A0C7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AC4CA-3F36-8CAB-84EE-758C1F9A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6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E57445-9843-A0D5-D20E-D887CD0C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D5DFF5-CFD4-AE6F-967E-D629DE60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DFCD9-51E6-1201-DECF-84AC80EF8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AC54-808D-4CD0-A948-6D179F384A19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74D97-BF46-B726-06B5-00DA2B824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33530-02C6-2CFB-CFBF-154511A9A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BCBD-6AF0-4288-A913-A00EADE508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6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ppotennis.com/posts/ec2-larave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D7A3E6-DCA4-0194-FEA8-895353C6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631" y="3024110"/>
            <a:ext cx="10515600" cy="147686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/>
              <a:t>モデル</a:t>
            </a:r>
            <a:r>
              <a:rPr kumimoji="1" lang="ja-JP" altLang="en-US" dirty="0"/>
              <a:t>を作って</a:t>
            </a:r>
            <a:r>
              <a:rPr kumimoji="1" lang="ja-JP" altLang="en-US" b="1" dirty="0"/>
              <a:t>データベース</a:t>
            </a:r>
            <a:r>
              <a:rPr kumimoji="1" lang="ja-JP" altLang="en-US" dirty="0"/>
              <a:t>にテーブルとデータを登録し、次に</a:t>
            </a:r>
            <a:r>
              <a:rPr kumimoji="1" lang="ja-JP" altLang="en-US" b="1" dirty="0"/>
              <a:t>コントローラー</a:t>
            </a:r>
            <a:r>
              <a:rPr kumimoji="1" lang="ja-JP" altLang="en-US" dirty="0"/>
              <a:t>を整備して、その次に</a:t>
            </a:r>
            <a:r>
              <a:rPr kumimoji="1" lang="ja-JP" altLang="en-US" b="1" dirty="0"/>
              <a:t>ビュー</a:t>
            </a:r>
            <a:r>
              <a:rPr kumimoji="1" lang="ja-JP" altLang="en-US" dirty="0"/>
              <a:t>を作成し、最後に</a:t>
            </a:r>
            <a:r>
              <a:rPr kumimoji="1" lang="ja-JP" altLang="en-US" b="1" dirty="0"/>
              <a:t>ルーティング</a:t>
            </a:r>
            <a:r>
              <a:rPr kumimoji="1" lang="ja-JP" altLang="en-US" dirty="0"/>
              <a:t>。という手順でやるといいのかなと思います！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4B05374-A303-78CF-C22E-5E90849E0D9D}"/>
              </a:ext>
            </a:extLst>
          </p:cNvPr>
          <p:cNvSpPr txBox="1">
            <a:spLocks/>
          </p:cNvSpPr>
          <p:nvPr/>
        </p:nvSpPr>
        <p:spPr>
          <a:xfrm>
            <a:off x="838200" y="422953"/>
            <a:ext cx="10515600" cy="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作成する順番</a:t>
            </a:r>
          </a:p>
        </p:txBody>
      </p:sp>
    </p:spTree>
    <p:extLst>
      <p:ext uri="{BB962C8B-B14F-4D97-AF65-F5344CB8AC3E}">
        <p14:creationId xmlns:p14="http://schemas.microsoft.com/office/powerpoint/2010/main" val="100349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361CD-427F-A0FC-2025-2C64AD20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kumimoji="1" lang="ja-JP" altLang="en-US" u="sng" dirty="0"/>
              <a:t>機能設計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21827-2FF1-F16B-3316-4DF378E2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1603375"/>
          </a:xfrm>
        </p:spPr>
        <p:txBody>
          <a:bodyPr/>
          <a:lstStyle/>
          <a:p>
            <a:r>
              <a:rPr kumimoji="1" lang="ja-JP" altLang="en-US" dirty="0"/>
              <a:t>各画面がもつ機能について、大まかに記載する</a:t>
            </a:r>
          </a:p>
          <a:p>
            <a:r>
              <a:rPr kumimoji="1" lang="ja-JP" altLang="en-US" dirty="0"/>
              <a:t>機能設計は、</a:t>
            </a:r>
            <a:r>
              <a:rPr kumimoji="1" lang="en-US" altLang="ja-JP" dirty="0"/>
              <a:t>MVC</a:t>
            </a:r>
            <a:r>
              <a:rPr kumimoji="1" lang="ja-JP" altLang="en-US" dirty="0"/>
              <a:t>でいうところの「</a:t>
            </a:r>
            <a:r>
              <a:rPr kumimoji="1" lang="en-US" altLang="ja-JP" b="1" dirty="0"/>
              <a:t>C</a:t>
            </a:r>
            <a:r>
              <a:rPr kumimoji="1" lang="ja-JP" altLang="en-US" dirty="0"/>
              <a:t>（</a:t>
            </a:r>
            <a:r>
              <a:rPr kumimoji="1" lang="en-US" altLang="ja-JP" dirty="0"/>
              <a:t>Controller</a:t>
            </a:r>
            <a:r>
              <a:rPr kumimoji="1" lang="ja-JP" altLang="en-US" dirty="0"/>
              <a:t>）」に相当</a:t>
            </a:r>
          </a:p>
        </p:txBody>
      </p:sp>
    </p:spTree>
    <p:extLst>
      <p:ext uri="{BB962C8B-B14F-4D97-AF65-F5344CB8AC3E}">
        <p14:creationId xmlns:p14="http://schemas.microsoft.com/office/powerpoint/2010/main" val="295485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23F4A-8989-352F-9D33-52748754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431831"/>
            <a:ext cx="3875843" cy="9086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機能名：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kumimoji="1" lang="ja-JP" altLang="en-US" sz="2000" dirty="0"/>
              <a:t>タスクを登録する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6CAC46-CEA9-4AE8-B3F7-60C4D5DE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605" y="2565141"/>
            <a:ext cx="7366446" cy="336514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C47C7D-DB23-A153-B42D-1ADB5A35914D}"/>
              </a:ext>
            </a:extLst>
          </p:cNvPr>
          <p:cNvSpPr txBox="1">
            <a:spLocks/>
          </p:cNvSpPr>
          <p:nvPr/>
        </p:nvSpPr>
        <p:spPr>
          <a:xfrm>
            <a:off x="420949" y="1349401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処理内容：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・入力フォームからタスクを受け取る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・受け取った値を</a:t>
            </a:r>
            <a:r>
              <a:rPr lang="en-US" altLang="ja-JP" sz="2000" dirty="0"/>
              <a:t>DB</a:t>
            </a:r>
            <a:r>
              <a:rPr lang="ja-JP" altLang="en-US" sz="2000" dirty="0"/>
              <a:t>に保存する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325453-2DD1-8480-518E-CB714FC37C9F}"/>
              </a:ext>
            </a:extLst>
          </p:cNvPr>
          <p:cNvSpPr/>
          <p:nvPr/>
        </p:nvSpPr>
        <p:spPr>
          <a:xfrm>
            <a:off x="7688062" y="4607509"/>
            <a:ext cx="807868" cy="514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CCC624-24F5-1C1F-7CB6-46BB479EB047}"/>
              </a:ext>
            </a:extLst>
          </p:cNvPr>
          <p:cNvSpPr/>
          <p:nvPr/>
        </p:nvSpPr>
        <p:spPr>
          <a:xfrm>
            <a:off x="6161103" y="3972503"/>
            <a:ext cx="3826275" cy="617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4DECFD7-B477-67AC-1143-80A2570D384A}"/>
              </a:ext>
            </a:extLst>
          </p:cNvPr>
          <p:cNvSpPr txBox="1">
            <a:spLocks/>
          </p:cNvSpPr>
          <p:nvPr/>
        </p:nvSpPr>
        <p:spPr>
          <a:xfrm>
            <a:off x="420949" y="3323569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必要なデータ：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・タスク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取得元：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・入力フォーム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9A967B8-8C35-3665-4813-49C0155B07AB}"/>
              </a:ext>
            </a:extLst>
          </p:cNvPr>
          <p:cNvSpPr txBox="1">
            <a:spLocks/>
          </p:cNvSpPr>
          <p:nvPr/>
        </p:nvSpPr>
        <p:spPr>
          <a:xfrm>
            <a:off x="420949" y="5306615"/>
            <a:ext cx="3875843" cy="121721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ユーザー操作：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・フォームに入力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・「追加する」ボタンをクリック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FC6202-07B0-6F1B-96E0-16B314A055E1}"/>
              </a:ext>
            </a:extLst>
          </p:cNvPr>
          <p:cNvSpPr txBox="1"/>
          <p:nvPr/>
        </p:nvSpPr>
        <p:spPr>
          <a:xfrm>
            <a:off x="7122110" y="2039990"/>
            <a:ext cx="173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トップページ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6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26326B8-FE65-B724-5E92-6B3C62558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501" y="2610034"/>
            <a:ext cx="7259791" cy="3799644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23F4A-8989-352F-9D33-52748754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431831"/>
            <a:ext cx="3875843" cy="9086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機能名：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kumimoji="1" lang="ja-JP" altLang="en-US" sz="2000" dirty="0"/>
              <a:t>タスクを表示する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C47C7D-DB23-A153-B42D-1ADB5A35914D}"/>
              </a:ext>
            </a:extLst>
          </p:cNvPr>
          <p:cNvSpPr txBox="1">
            <a:spLocks/>
          </p:cNvSpPr>
          <p:nvPr/>
        </p:nvSpPr>
        <p:spPr>
          <a:xfrm>
            <a:off x="420949" y="1349401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処理内容：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  <a:r>
              <a:rPr lang="ja-JP" altLang="en-US" sz="2000" dirty="0"/>
              <a:t>から未完了タスクを取得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・未完了タスクを一覧表示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CCC624-24F5-1C1F-7CB6-46BB479EB047}"/>
              </a:ext>
            </a:extLst>
          </p:cNvPr>
          <p:cNvSpPr/>
          <p:nvPr/>
        </p:nvSpPr>
        <p:spPr>
          <a:xfrm>
            <a:off x="6001305" y="5078026"/>
            <a:ext cx="4847208" cy="1091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4DECFD7-B477-67AC-1143-80A2570D384A}"/>
              </a:ext>
            </a:extLst>
          </p:cNvPr>
          <p:cNvSpPr txBox="1">
            <a:spLocks/>
          </p:cNvSpPr>
          <p:nvPr/>
        </p:nvSpPr>
        <p:spPr>
          <a:xfrm>
            <a:off x="420949" y="3323569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必要なデータ：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・未完了のタスク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取得元：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  <a:r>
              <a:rPr lang="ja-JP" altLang="en-US" sz="2000" dirty="0"/>
              <a:t>から取得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9A967B8-8C35-3665-4813-49C0155B07AB}"/>
              </a:ext>
            </a:extLst>
          </p:cNvPr>
          <p:cNvSpPr txBox="1">
            <a:spLocks/>
          </p:cNvSpPr>
          <p:nvPr/>
        </p:nvSpPr>
        <p:spPr>
          <a:xfrm>
            <a:off x="420949" y="5306615"/>
            <a:ext cx="3875843" cy="121721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ユーザー操作：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・特になし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8EAA6-51FB-5BD3-C865-ACE2EA3168A0}"/>
              </a:ext>
            </a:extLst>
          </p:cNvPr>
          <p:cNvSpPr txBox="1"/>
          <p:nvPr/>
        </p:nvSpPr>
        <p:spPr>
          <a:xfrm>
            <a:off x="6571694" y="2146827"/>
            <a:ext cx="325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トップページ（タスク表示）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414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29D6C15-1612-B5F7-FF66-0031B8E4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19" y="3105809"/>
            <a:ext cx="7084380" cy="331669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23F4A-8989-352F-9D33-52748754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431831"/>
            <a:ext cx="3875843" cy="9086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機能名：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kumimoji="1" lang="ja-JP" altLang="en-US" sz="2000" dirty="0"/>
              <a:t>タスクを</a:t>
            </a:r>
            <a:r>
              <a:rPr lang="ja-JP" altLang="en-US" sz="2000" dirty="0"/>
              <a:t>削除</a:t>
            </a:r>
            <a:r>
              <a:rPr kumimoji="1" lang="ja-JP" altLang="en-US" sz="2000" dirty="0"/>
              <a:t>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C47C7D-DB23-A153-B42D-1ADB5A35914D}"/>
              </a:ext>
            </a:extLst>
          </p:cNvPr>
          <p:cNvSpPr txBox="1">
            <a:spLocks/>
          </p:cNvSpPr>
          <p:nvPr/>
        </p:nvSpPr>
        <p:spPr>
          <a:xfrm>
            <a:off x="420949" y="1349401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処理内容：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  <a:r>
              <a:rPr lang="ja-JP" altLang="en-US" sz="2000" dirty="0"/>
              <a:t>からタスクを削除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・タスク削除をキャンセルする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CCC624-24F5-1C1F-7CB6-46BB479EB047}"/>
              </a:ext>
            </a:extLst>
          </p:cNvPr>
          <p:cNvSpPr/>
          <p:nvPr/>
        </p:nvSpPr>
        <p:spPr>
          <a:xfrm>
            <a:off x="10138299" y="5861953"/>
            <a:ext cx="692459" cy="661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4DECFD7-B477-67AC-1143-80A2570D384A}"/>
              </a:ext>
            </a:extLst>
          </p:cNvPr>
          <p:cNvSpPr txBox="1">
            <a:spLocks/>
          </p:cNvSpPr>
          <p:nvPr/>
        </p:nvSpPr>
        <p:spPr>
          <a:xfrm>
            <a:off x="420949" y="3323569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必要なデータ：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・削除するタスクの</a:t>
            </a:r>
            <a:r>
              <a:rPr lang="en-US" altLang="ja-JP" sz="20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取得元：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9A967B8-8C35-3665-4813-49C0155B07AB}"/>
              </a:ext>
            </a:extLst>
          </p:cNvPr>
          <p:cNvSpPr txBox="1">
            <a:spLocks/>
          </p:cNvSpPr>
          <p:nvPr/>
        </p:nvSpPr>
        <p:spPr>
          <a:xfrm>
            <a:off x="420949" y="5306614"/>
            <a:ext cx="3875843" cy="139602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ユーザー操作：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・「削除」ボタンをクリック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・「キャンセル」 </a:t>
            </a:r>
            <a:r>
              <a:rPr lang="en-US" altLang="ja-JP" sz="2000" dirty="0"/>
              <a:t>or </a:t>
            </a:r>
            <a:r>
              <a:rPr lang="ja-JP" altLang="en-US" sz="2000" dirty="0"/>
              <a:t>「</a:t>
            </a:r>
            <a:r>
              <a:rPr lang="en-US" altLang="ja-JP" sz="2000" dirty="0"/>
              <a:t>OK</a:t>
            </a:r>
            <a:r>
              <a:rPr lang="ja-JP" altLang="en-US" sz="2000" dirty="0"/>
              <a:t>」をクリック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8EAA6-51FB-5BD3-C865-ACE2EA3168A0}"/>
              </a:ext>
            </a:extLst>
          </p:cNvPr>
          <p:cNvSpPr txBox="1"/>
          <p:nvPr/>
        </p:nvSpPr>
        <p:spPr>
          <a:xfrm>
            <a:off x="6571694" y="2146827"/>
            <a:ext cx="325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トップページ（タスク削除）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18C767-7224-FC8C-EF27-9B561B98205E}"/>
              </a:ext>
            </a:extLst>
          </p:cNvPr>
          <p:cNvSpPr/>
          <p:nvPr/>
        </p:nvSpPr>
        <p:spPr>
          <a:xfrm>
            <a:off x="8815526" y="3852908"/>
            <a:ext cx="603682" cy="23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F745E2F-3CC4-7673-FA3B-E42C7F50AB73}"/>
              </a:ext>
            </a:extLst>
          </p:cNvPr>
          <p:cNvSpPr/>
          <p:nvPr/>
        </p:nvSpPr>
        <p:spPr>
          <a:xfrm>
            <a:off x="9419208" y="3852908"/>
            <a:ext cx="603682" cy="239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56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91898F0-A43F-D62E-F64C-F70EDDC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684" y="3701990"/>
            <a:ext cx="6665367" cy="2733058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23F4A-8989-352F-9D33-52748754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49" y="431831"/>
            <a:ext cx="3875843" cy="908698"/>
          </a:xfr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機能名：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・</a:t>
            </a:r>
            <a:r>
              <a:rPr kumimoji="1" lang="ja-JP" altLang="en-US" sz="2000" dirty="0"/>
              <a:t>タスクを編集する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A3C47C7D-DB23-A153-B42D-1ADB5A35914D}"/>
              </a:ext>
            </a:extLst>
          </p:cNvPr>
          <p:cNvSpPr txBox="1">
            <a:spLocks/>
          </p:cNvSpPr>
          <p:nvPr/>
        </p:nvSpPr>
        <p:spPr>
          <a:xfrm>
            <a:off x="420949" y="1349401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処理内容：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  <a:r>
              <a:rPr lang="ja-JP" altLang="en-US" sz="2000" dirty="0"/>
              <a:t>のタスクを編集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・タスクを更新する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CCC624-24F5-1C1F-7CB6-46BB479EB047}"/>
              </a:ext>
            </a:extLst>
          </p:cNvPr>
          <p:cNvSpPr/>
          <p:nvPr/>
        </p:nvSpPr>
        <p:spPr>
          <a:xfrm>
            <a:off x="8074240" y="5240243"/>
            <a:ext cx="692459" cy="4059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34DECFD7-B477-67AC-1143-80A2570D384A}"/>
              </a:ext>
            </a:extLst>
          </p:cNvPr>
          <p:cNvSpPr txBox="1">
            <a:spLocks/>
          </p:cNvSpPr>
          <p:nvPr/>
        </p:nvSpPr>
        <p:spPr>
          <a:xfrm>
            <a:off x="420949" y="3323569"/>
            <a:ext cx="3875843" cy="196418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必要なデータ：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・削除するタスクの</a:t>
            </a:r>
            <a:r>
              <a:rPr lang="en-US" altLang="ja-JP" sz="2000" dirty="0"/>
              <a:t>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取得元：</a:t>
            </a:r>
            <a:endParaRPr lang="en-US" altLang="ja-JP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000" dirty="0"/>
              <a:t>・</a:t>
            </a:r>
            <a:r>
              <a:rPr lang="en-US" altLang="ja-JP" sz="2000" dirty="0"/>
              <a:t>DB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9A967B8-8C35-3665-4813-49C0155B07AB}"/>
              </a:ext>
            </a:extLst>
          </p:cNvPr>
          <p:cNvSpPr txBox="1">
            <a:spLocks/>
          </p:cNvSpPr>
          <p:nvPr/>
        </p:nvSpPr>
        <p:spPr>
          <a:xfrm>
            <a:off x="420949" y="5306614"/>
            <a:ext cx="3875843" cy="139602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ユーザー操作：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・フォームに更新内容を入力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・「編集」ボタンをクリック</a:t>
            </a:r>
            <a:endParaRPr lang="en-US" altLang="ja-JP" sz="2000" dirty="0"/>
          </a:p>
          <a:p>
            <a:pPr marL="0" indent="0">
              <a:lnSpc>
                <a:spcPct val="110000"/>
              </a:lnSpc>
              <a:buNone/>
            </a:pPr>
            <a:endParaRPr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58EAA6-51FB-5BD3-C865-ACE2EA3168A0}"/>
              </a:ext>
            </a:extLst>
          </p:cNvPr>
          <p:cNvSpPr txBox="1"/>
          <p:nvPr/>
        </p:nvSpPr>
        <p:spPr>
          <a:xfrm>
            <a:off x="7024455" y="3156010"/>
            <a:ext cx="3255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トップページ（タスク編集）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18C767-7224-FC8C-EF27-9B561B98205E}"/>
              </a:ext>
            </a:extLst>
          </p:cNvPr>
          <p:cNvSpPr/>
          <p:nvPr/>
        </p:nvSpPr>
        <p:spPr>
          <a:xfrm>
            <a:off x="6844684" y="4757800"/>
            <a:ext cx="3151572" cy="32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35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361CD-427F-A0FC-2025-2C64AD20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ja-JP" altLang="en-US" u="sng" dirty="0"/>
              <a:t>データ</a:t>
            </a:r>
            <a:r>
              <a:rPr kumimoji="1" lang="ja-JP" altLang="en-US" u="sng" dirty="0"/>
              <a:t>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21827-2FF1-F16B-3316-4DF378E20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6"/>
            <a:ext cx="10515600" cy="1603375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データ設計は、</a:t>
            </a:r>
            <a:r>
              <a:rPr kumimoji="1" lang="en-US" altLang="ja-JP" dirty="0"/>
              <a:t>MVC</a:t>
            </a:r>
            <a:r>
              <a:rPr kumimoji="1" lang="ja-JP" altLang="en-US" dirty="0"/>
              <a:t>でいうところの「</a:t>
            </a:r>
            <a:r>
              <a:rPr kumimoji="1" lang="en-US" altLang="ja-JP" b="1" dirty="0"/>
              <a:t>M</a:t>
            </a:r>
            <a:r>
              <a:rPr kumimoji="1" lang="en-US" altLang="ja-JP" dirty="0"/>
              <a:t>(model)</a:t>
            </a:r>
            <a:r>
              <a:rPr kumimoji="1" lang="ja-JP" altLang="en-US" dirty="0"/>
              <a:t>」に相当するものになる</a:t>
            </a:r>
          </a:p>
          <a:p>
            <a:r>
              <a:rPr kumimoji="1" lang="ja-JP" altLang="en-US" dirty="0"/>
              <a:t>今回登場するテーブルは「タスク」を管理するテーブルだけ</a:t>
            </a:r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CBC24766-448D-A6B0-B9AB-F416550E17B1}"/>
              </a:ext>
            </a:extLst>
          </p:cNvPr>
          <p:cNvSpPr/>
          <p:nvPr/>
        </p:nvSpPr>
        <p:spPr>
          <a:xfrm>
            <a:off x="7297444" y="4655074"/>
            <a:ext cx="2334828" cy="1677879"/>
          </a:xfrm>
          <a:prstGeom prst="can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</a:t>
            </a:r>
            <a:r>
              <a:rPr kumimoji="1" lang="en-US" altLang="ja-JP" dirty="0"/>
              <a:t>asks</a:t>
            </a:r>
          </a:p>
          <a:p>
            <a:pPr algn="ctr"/>
            <a:r>
              <a:rPr lang="ja-JP" altLang="en-US" dirty="0"/>
              <a:t>テーブル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73521F-A157-825D-87D0-61655A82880C}"/>
              </a:ext>
            </a:extLst>
          </p:cNvPr>
          <p:cNvSpPr/>
          <p:nvPr/>
        </p:nvSpPr>
        <p:spPr>
          <a:xfrm>
            <a:off x="1429305" y="3675355"/>
            <a:ext cx="3932808" cy="28175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352B73-109B-563D-E64D-F8CA04950486}"/>
              </a:ext>
            </a:extLst>
          </p:cNvPr>
          <p:cNvSpPr/>
          <p:nvPr/>
        </p:nvSpPr>
        <p:spPr>
          <a:xfrm>
            <a:off x="1429305" y="3684230"/>
            <a:ext cx="3932808" cy="6924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　・タスク</a:t>
            </a:r>
            <a:r>
              <a:rPr lang="en-US" altLang="ja-JP" dirty="0"/>
              <a:t>id (id)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00946F-E1F8-DF6B-C5DA-5414E4789A1C}"/>
              </a:ext>
            </a:extLst>
          </p:cNvPr>
          <p:cNvSpPr txBox="1"/>
          <p:nvPr/>
        </p:nvSpPr>
        <p:spPr>
          <a:xfrm>
            <a:off x="1686755" y="4464984"/>
            <a:ext cx="30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・タスク名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name,string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B28788-1BC9-3F6F-9218-045030B65FAC}"/>
              </a:ext>
            </a:extLst>
          </p:cNvPr>
          <p:cNvSpPr txBox="1"/>
          <p:nvPr/>
        </p:nvSpPr>
        <p:spPr>
          <a:xfrm>
            <a:off x="1686754" y="4917772"/>
            <a:ext cx="342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・ステータス </a:t>
            </a:r>
            <a:r>
              <a:rPr kumimoji="1" lang="en-US" altLang="ja-JP" dirty="0"/>
              <a:t>(</a:t>
            </a:r>
            <a:r>
              <a:rPr lang="en-US" altLang="ja-JP" dirty="0" err="1"/>
              <a:t>status</a:t>
            </a:r>
            <a:r>
              <a:rPr kumimoji="1" lang="en-US" altLang="ja-JP" dirty="0" err="1"/>
              <a:t>,boolean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9970C6-D15D-1936-FFED-DA58DACA9C99}"/>
              </a:ext>
            </a:extLst>
          </p:cNvPr>
          <p:cNvSpPr txBox="1"/>
          <p:nvPr/>
        </p:nvSpPr>
        <p:spPr>
          <a:xfrm>
            <a:off x="1686755" y="5383166"/>
            <a:ext cx="30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・作成日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created_at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7F956B-EE84-9C86-8203-3DD72A41BC40}"/>
              </a:ext>
            </a:extLst>
          </p:cNvPr>
          <p:cNvSpPr txBox="1"/>
          <p:nvPr/>
        </p:nvSpPr>
        <p:spPr>
          <a:xfrm>
            <a:off x="1686755" y="5898187"/>
            <a:ext cx="307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・更新日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updated_at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3D28E4A-60F4-0430-5E7E-65B0DD90A69D}"/>
              </a:ext>
            </a:extLst>
          </p:cNvPr>
          <p:cNvSpPr txBox="1"/>
          <p:nvPr/>
        </p:nvSpPr>
        <p:spPr>
          <a:xfrm>
            <a:off x="5637319" y="2974019"/>
            <a:ext cx="6320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ステータスは、タスクが完了のときは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-sans-cjk-jp"/>
              </a:rPr>
              <a:t>true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、</a:t>
            </a:r>
            <a:endParaRPr lang="en-US" altLang="ja-JP" b="0" i="0" dirty="0">
              <a:solidFill>
                <a:srgbClr val="333333"/>
              </a:solidFill>
              <a:effectLst/>
              <a:latin typeface="noto-sans-cjk-jp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未完了のときは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-sans-cjk-jp"/>
              </a:rPr>
              <a:t>false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タスクを新規追加したときは、</a:t>
            </a:r>
            <a:endParaRPr lang="en-US" altLang="ja-JP" b="0" i="0" dirty="0">
              <a:solidFill>
                <a:srgbClr val="333333"/>
              </a:solidFill>
              <a:effectLst/>
              <a:latin typeface="noto-sans-cjk-jp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デフォルトで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-sans-cjk-jp"/>
              </a:rPr>
              <a:t>false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になるように設定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08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8198C7-DC16-78FF-4057-B75B74BF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288"/>
            <a:ext cx="12192000" cy="57172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043317-2DA4-2054-54AD-12FD7B4AB0E7}"/>
              </a:ext>
            </a:extLst>
          </p:cNvPr>
          <p:cNvSpPr txBox="1"/>
          <p:nvPr/>
        </p:nvSpPr>
        <p:spPr>
          <a:xfrm>
            <a:off x="952129" y="1660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noto-sans-cjk-jp"/>
              </a:rPr>
              <a:t>データベースと画面遷移の関係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345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54C95F-0CE0-B55E-734F-1A3B79CE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783674"/>
            <a:ext cx="2463892" cy="112979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56943CC-6119-B39B-441F-1C71AACCDBD7}"/>
              </a:ext>
            </a:extLst>
          </p:cNvPr>
          <p:cNvCxnSpPr>
            <a:cxnSpLocks/>
          </p:cNvCxnSpPr>
          <p:nvPr/>
        </p:nvCxnSpPr>
        <p:spPr>
          <a:xfrm>
            <a:off x="2844893" y="1348571"/>
            <a:ext cx="711110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1B99D2-2853-8DE3-5345-B91D24A0DC5F}"/>
              </a:ext>
            </a:extLst>
          </p:cNvPr>
          <p:cNvSpPr/>
          <p:nvPr/>
        </p:nvSpPr>
        <p:spPr>
          <a:xfrm>
            <a:off x="3606805" y="992970"/>
            <a:ext cx="1854195" cy="745067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/>
              <a:t>・フォームに入力</a:t>
            </a:r>
            <a:endParaRPr kumimoji="1" lang="en-US" altLang="ja-JP" sz="1400" dirty="0"/>
          </a:p>
          <a:p>
            <a:r>
              <a:rPr lang="ja-JP" altLang="en-US" sz="1400" dirty="0"/>
              <a:t>・「追加する」をクリック</a:t>
            </a:r>
            <a:endParaRPr kumimoji="1" lang="ja-JP" altLang="en-US" sz="1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B86D85-B735-1354-50E2-A4E781DE098C}"/>
              </a:ext>
            </a:extLst>
          </p:cNvPr>
          <p:cNvCxnSpPr>
            <a:cxnSpLocks/>
          </p:cNvCxnSpPr>
          <p:nvPr/>
        </p:nvCxnSpPr>
        <p:spPr>
          <a:xfrm>
            <a:off x="5511892" y="1348571"/>
            <a:ext cx="711110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1701BC-3280-8F4A-6608-BF10F2CDF9C5}"/>
              </a:ext>
            </a:extLst>
          </p:cNvPr>
          <p:cNvSpPr txBox="1"/>
          <p:nvPr/>
        </p:nvSpPr>
        <p:spPr>
          <a:xfrm>
            <a:off x="1075266" y="475897"/>
            <a:ext cx="109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Top</a:t>
            </a:r>
            <a:r>
              <a:rPr kumimoji="1" lang="ja-JP" altLang="en-US" sz="1400" dirty="0"/>
              <a:t>ページ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764E1-E4E3-C340-0287-0FEE46E0C504}"/>
              </a:ext>
            </a:extLst>
          </p:cNvPr>
          <p:cNvSpPr/>
          <p:nvPr/>
        </p:nvSpPr>
        <p:spPr>
          <a:xfrm>
            <a:off x="6239938" y="1012270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へ登録</a:t>
            </a: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675679CC-7431-5E5A-36D0-067E33AC6154}"/>
              </a:ext>
            </a:extLst>
          </p:cNvPr>
          <p:cNvSpPr/>
          <p:nvPr/>
        </p:nvSpPr>
        <p:spPr>
          <a:xfrm>
            <a:off x="7179646" y="612506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E6E5A32-E584-8439-5EC6-61317C53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32" y="2362133"/>
            <a:ext cx="2629127" cy="1445019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9BCF057-68FF-CCB5-C721-72447A595BEF}"/>
              </a:ext>
            </a:extLst>
          </p:cNvPr>
          <p:cNvCxnSpPr>
            <a:cxnSpLocks/>
          </p:cNvCxnSpPr>
          <p:nvPr/>
        </p:nvCxnSpPr>
        <p:spPr>
          <a:xfrm>
            <a:off x="6741696" y="1693334"/>
            <a:ext cx="0" cy="60322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622CD6-D000-D57A-418D-F5547CF18600}"/>
              </a:ext>
            </a:extLst>
          </p:cNvPr>
          <p:cNvSpPr txBox="1"/>
          <p:nvPr/>
        </p:nvSpPr>
        <p:spPr>
          <a:xfrm>
            <a:off x="6786928" y="2078602"/>
            <a:ext cx="242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Top</a:t>
            </a:r>
            <a:r>
              <a:rPr kumimoji="1" lang="ja-JP" altLang="en-US" sz="1400" dirty="0"/>
              <a:t>ページへリダイレクト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F06357-AB41-1B23-7261-05CB37F4E9B9}"/>
              </a:ext>
            </a:extLst>
          </p:cNvPr>
          <p:cNvSpPr txBox="1"/>
          <p:nvPr/>
        </p:nvSpPr>
        <p:spPr>
          <a:xfrm>
            <a:off x="3532651" y="664122"/>
            <a:ext cx="242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Store() (Create)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BFDAAF-FB6A-7B37-B204-6764EB9F68E9}"/>
              </a:ext>
            </a:extLst>
          </p:cNvPr>
          <p:cNvSpPr txBox="1"/>
          <p:nvPr/>
        </p:nvSpPr>
        <p:spPr>
          <a:xfrm>
            <a:off x="6799851" y="1725711"/>
            <a:ext cx="188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 $tasks = Task::all();</a:t>
            </a:r>
            <a:endParaRPr kumimoji="1" lang="ja-JP" altLang="en-US" sz="14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A44808E-4CFD-754D-AC7F-29827F29930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731002" y="3852333"/>
            <a:ext cx="10694" cy="57891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5411E7-434E-5FC4-EF12-26796233C9CB}"/>
              </a:ext>
            </a:extLst>
          </p:cNvPr>
          <p:cNvSpPr/>
          <p:nvPr/>
        </p:nvSpPr>
        <p:spPr>
          <a:xfrm>
            <a:off x="6239938" y="4431248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編集ボタンを押す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F2DFC34-2381-FE50-15B1-3C7C4556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32" y="5529892"/>
            <a:ext cx="2629128" cy="1078044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06F77EE-0107-DFCC-086E-C2B07E4B5E8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41696" y="5090494"/>
            <a:ext cx="0" cy="43939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AFD12E-4034-0134-A49E-CAC5FB857814}"/>
              </a:ext>
            </a:extLst>
          </p:cNvPr>
          <p:cNvSpPr txBox="1"/>
          <p:nvPr/>
        </p:nvSpPr>
        <p:spPr>
          <a:xfrm>
            <a:off x="6731003" y="5120843"/>
            <a:ext cx="148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編集画面に遷移</a:t>
            </a:r>
            <a:endParaRPr kumimoji="1" lang="ja-JP" altLang="en-US" sz="14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8382DC6-511A-9354-359A-303E4A5A822C}"/>
              </a:ext>
            </a:extLst>
          </p:cNvPr>
          <p:cNvCxnSpPr>
            <a:cxnSpLocks/>
          </p:cNvCxnSpPr>
          <p:nvPr/>
        </p:nvCxnSpPr>
        <p:spPr>
          <a:xfrm flipH="1">
            <a:off x="4743562" y="6105626"/>
            <a:ext cx="573504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6D5BFB-0EFD-FAB7-BC1A-2DCB8F5742B9}"/>
              </a:ext>
            </a:extLst>
          </p:cNvPr>
          <p:cNvSpPr/>
          <p:nvPr/>
        </p:nvSpPr>
        <p:spPr>
          <a:xfrm>
            <a:off x="3761434" y="5749891"/>
            <a:ext cx="982128" cy="70170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編集するボタンを押す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0B3A718-B6E9-9560-34F9-CB13A3A304F8}"/>
              </a:ext>
            </a:extLst>
          </p:cNvPr>
          <p:cNvCxnSpPr>
            <a:cxnSpLocks/>
          </p:cNvCxnSpPr>
          <p:nvPr/>
        </p:nvCxnSpPr>
        <p:spPr>
          <a:xfrm flipH="1">
            <a:off x="3117962" y="6105626"/>
            <a:ext cx="573504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8FECB69-A7BF-AEFC-5CC0-94D15405C5B4}"/>
              </a:ext>
            </a:extLst>
          </p:cNvPr>
          <p:cNvSpPr/>
          <p:nvPr/>
        </p:nvSpPr>
        <p:spPr>
          <a:xfrm>
            <a:off x="2167467" y="5781721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を更新</a:t>
            </a: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CE1B8974-1D82-C848-FEB7-2041922596A7}"/>
              </a:ext>
            </a:extLst>
          </p:cNvPr>
          <p:cNvSpPr/>
          <p:nvPr/>
        </p:nvSpPr>
        <p:spPr>
          <a:xfrm>
            <a:off x="1668069" y="6083207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A5DA8B5-E6D7-82C9-316B-E18ADB8E3C83}"/>
              </a:ext>
            </a:extLst>
          </p:cNvPr>
          <p:cNvCxnSpPr>
            <a:cxnSpLocks/>
          </p:cNvCxnSpPr>
          <p:nvPr/>
        </p:nvCxnSpPr>
        <p:spPr>
          <a:xfrm flipH="1">
            <a:off x="4381167" y="3174181"/>
            <a:ext cx="860259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0581BD-C782-025E-FCAA-605B40359197}"/>
              </a:ext>
            </a:extLst>
          </p:cNvPr>
          <p:cNvSpPr/>
          <p:nvPr/>
        </p:nvSpPr>
        <p:spPr>
          <a:xfrm>
            <a:off x="3339819" y="2853947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完了ボタンを押す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75085DF-8EEE-DF0A-2702-AF998D1D2F23}"/>
              </a:ext>
            </a:extLst>
          </p:cNvPr>
          <p:cNvCxnSpPr>
            <a:cxnSpLocks/>
          </p:cNvCxnSpPr>
          <p:nvPr/>
        </p:nvCxnSpPr>
        <p:spPr>
          <a:xfrm flipH="1">
            <a:off x="2440164" y="3174181"/>
            <a:ext cx="860259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2C61276-C2F5-73C7-19FD-58E70B6B4E19}"/>
              </a:ext>
            </a:extLst>
          </p:cNvPr>
          <p:cNvSpPr/>
          <p:nvPr/>
        </p:nvSpPr>
        <p:spPr>
          <a:xfrm>
            <a:off x="1438338" y="2890526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を更新</a:t>
            </a: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66971DD1-7A2F-25E3-C7B7-2C601D22FE85}"/>
              </a:ext>
            </a:extLst>
          </p:cNvPr>
          <p:cNvSpPr/>
          <p:nvPr/>
        </p:nvSpPr>
        <p:spPr>
          <a:xfrm>
            <a:off x="1027659" y="2214953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CF8CC893-F64D-92C5-CC53-D4BE87991FFA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 flipH="1" flipV="1">
            <a:off x="3923366" y="2191018"/>
            <a:ext cx="2963912" cy="5493583"/>
          </a:xfrm>
          <a:prstGeom prst="curvedConnector4">
            <a:avLst>
              <a:gd name="adj1" fmla="val -7713"/>
              <a:gd name="adj2" fmla="val 161772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33C9C726-3497-6C1B-4444-B9974D854AB5}"/>
              </a:ext>
            </a:extLst>
          </p:cNvPr>
          <p:cNvCxnSpPr>
            <a:stCxn id="43" idx="0"/>
            <a:endCxn id="15" idx="0"/>
          </p:cNvCxnSpPr>
          <p:nvPr/>
        </p:nvCxnSpPr>
        <p:spPr>
          <a:xfrm rot="5400000" flipH="1" flipV="1">
            <a:off x="4071353" y="220183"/>
            <a:ext cx="528393" cy="4812294"/>
          </a:xfrm>
          <a:prstGeom prst="curvedConnector3">
            <a:avLst>
              <a:gd name="adj1" fmla="val 143263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31ED4C0-0A4E-AADE-3B8B-9B544E1F1AD7}"/>
              </a:ext>
            </a:extLst>
          </p:cNvPr>
          <p:cNvSpPr txBox="1"/>
          <p:nvPr/>
        </p:nvSpPr>
        <p:spPr>
          <a:xfrm>
            <a:off x="4191247" y="4616655"/>
            <a:ext cx="242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$task = Task::find($id);</a:t>
            </a:r>
            <a:endParaRPr kumimoji="1" lang="ja-JP" altLang="en-US" sz="1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8E5C574-CC37-130E-39B8-E3EBC16B25AD}"/>
              </a:ext>
            </a:extLst>
          </p:cNvPr>
          <p:cNvCxnSpPr>
            <a:cxnSpLocks/>
          </p:cNvCxnSpPr>
          <p:nvPr/>
        </p:nvCxnSpPr>
        <p:spPr>
          <a:xfrm flipV="1">
            <a:off x="8212667" y="2676095"/>
            <a:ext cx="821595" cy="35570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E7297D-3310-117F-9429-FDF2CEB5F0A1}"/>
              </a:ext>
            </a:extLst>
          </p:cNvPr>
          <p:cNvSpPr/>
          <p:nvPr/>
        </p:nvSpPr>
        <p:spPr>
          <a:xfrm>
            <a:off x="9161444" y="2197343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削除ボタンを押す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AE7AB4-D5DB-1755-D908-A8D39F420113}"/>
              </a:ext>
            </a:extLst>
          </p:cNvPr>
          <p:cNvCxnSpPr>
            <a:cxnSpLocks/>
          </p:cNvCxnSpPr>
          <p:nvPr/>
        </p:nvCxnSpPr>
        <p:spPr>
          <a:xfrm flipV="1">
            <a:off x="10164077" y="2078602"/>
            <a:ext cx="567559" cy="35570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E31DACD5-2882-9E0D-0A96-BB4EB55E7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987" y="783674"/>
            <a:ext cx="2393758" cy="112068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625A7-0BD0-1C90-A482-63092C0B658B}"/>
              </a:ext>
            </a:extLst>
          </p:cNvPr>
          <p:cNvSpPr txBox="1"/>
          <p:nvPr/>
        </p:nvSpPr>
        <p:spPr>
          <a:xfrm>
            <a:off x="10351738" y="2368318"/>
            <a:ext cx="1481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javaSqript</a:t>
            </a:r>
            <a:r>
              <a:rPr kumimoji="1" lang="ja-JP" altLang="en-US" sz="1400" dirty="0"/>
              <a:t>によるポップアップを表示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6DA865-5C2F-2DCC-F6C2-61D9FAE202D3}"/>
              </a:ext>
            </a:extLst>
          </p:cNvPr>
          <p:cNvCxnSpPr>
            <a:cxnSpLocks/>
          </p:cNvCxnSpPr>
          <p:nvPr/>
        </p:nvCxnSpPr>
        <p:spPr>
          <a:xfrm>
            <a:off x="11074815" y="3166828"/>
            <a:ext cx="0" cy="57805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AB8AE0-41E7-4322-9C87-60C8486D11D2}"/>
              </a:ext>
            </a:extLst>
          </p:cNvPr>
          <p:cNvSpPr/>
          <p:nvPr/>
        </p:nvSpPr>
        <p:spPr>
          <a:xfrm>
            <a:off x="10351738" y="3804724"/>
            <a:ext cx="1214141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から削除</a:t>
            </a:r>
          </a:p>
        </p:txBody>
      </p:sp>
      <p:sp>
        <p:nvSpPr>
          <p:cNvPr id="47" name="円柱 46">
            <a:extLst>
              <a:ext uri="{FF2B5EF4-FFF2-40B4-BE49-F238E27FC236}">
                <a16:creationId xmlns:a16="http://schemas.microsoft.com/office/drawing/2014/main" id="{C2F87453-CA84-71C5-B6F7-4308ECBEAA4C}"/>
              </a:ext>
            </a:extLst>
          </p:cNvPr>
          <p:cNvSpPr/>
          <p:nvPr/>
        </p:nvSpPr>
        <p:spPr>
          <a:xfrm>
            <a:off x="11092570" y="4071855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D849D9AC-8D53-863E-9241-D43AD1B9BB00}"/>
              </a:ext>
            </a:extLst>
          </p:cNvPr>
          <p:cNvCxnSpPr>
            <a:cxnSpLocks/>
            <a:stCxn id="47" idx="3"/>
          </p:cNvCxnSpPr>
          <p:nvPr/>
        </p:nvCxnSpPr>
        <p:spPr>
          <a:xfrm rot="5400000" flipH="1">
            <a:off x="9209062" y="2496454"/>
            <a:ext cx="1017748" cy="3570627"/>
          </a:xfrm>
          <a:prstGeom prst="curvedConnector4">
            <a:avLst>
              <a:gd name="adj1" fmla="val -22461"/>
              <a:gd name="adj2" fmla="val 100256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3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54C95F-0CE0-B55E-734F-1A3B79CE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783674"/>
            <a:ext cx="2463892" cy="1129793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56943CC-6119-B39B-441F-1C71AACCDBD7}"/>
              </a:ext>
            </a:extLst>
          </p:cNvPr>
          <p:cNvCxnSpPr>
            <a:cxnSpLocks/>
          </p:cNvCxnSpPr>
          <p:nvPr/>
        </p:nvCxnSpPr>
        <p:spPr>
          <a:xfrm>
            <a:off x="2844893" y="1348571"/>
            <a:ext cx="711110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D1B99D2-2853-8DE3-5345-B91D24A0DC5F}"/>
              </a:ext>
            </a:extLst>
          </p:cNvPr>
          <p:cNvSpPr/>
          <p:nvPr/>
        </p:nvSpPr>
        <p:spPr>
          <a:xfrm>
            <a:off x="3606805" y="992970"/>
            <a:ext cx="1854195" cy="745067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/>
              <a:t>・フォームに入力</a:t>
            </a:r>
            <a:endParaRPr kumimoji="1" lang="en-US" altLang="ja-JP" sz="1400" dirty="0"/>
          </a:p>
          <a:p>
            <a:r>
              <a:rPr lang="ja-JP" altLang="en-US" sz="1400" dirty="0"/>
              <a:t>・「追加する」をクリック</a:t>
            </a:r>
            <a:endParaRPr kumimoji="1" lang="ja-JP" altLang="en-US" sz="1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B86D85-B735-1354-50E2-A4E781DE098C}"/>
              </a:ext>
            </a:extLst>
          </p:cNvPr>
          <p:cNvCxnSpPr>
            <a:cxnSpLocks/>
          </p:cNvCxnSpPr>
          <p:nvPr/>
        </p:nvCxnSpPr>
        <p:spPr>
          <a:xfrm>
            <a:off x="5511892" y="1348571"/>
            <a:ext cx="711110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1701BC-3280-8F4A-6608-BF10F2CDF9C5}"/>
              </a:ext>
            </a:extLst>
          </p:cNvPr>
          <p:cNvSpPr txBox="1"/>
          <p:nvPr/>
        </p:nvSpPr>
        <p:spPr>
          <a:xfrm>
            <a:off x="1075266" y="475897"/>
            <a:ext cx="109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Top</a:t>
            </a:r>
            <a:r>
              <a:rPr kumimoji="1" lang="ja-JP" altLang="en-US" sz="1400" dirty="0"/>
              <a:t>ページ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764E1-E4E3-C340-0287-0FEE46E0C504}"/>
              </a:ext>
            </a:extLst>
          </p:cNvPr>
          <p:cNvSpPr/>
          <p:nvPr/>
        </p:nvSpPr>
        <p:spPr>
          <a:xfrm>
            <a:off x="6239938" y="1012270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へ登録</a:t>
            </a: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675679CC-7431-5E5A-36D0-067E33AC6154}"/>
              </a:ext>
            </a:extLst>
          </p:cNvPr>
          <p:cNvSpPr/>
          <p:nvPr/>
        </p:nvSpPr>
        <p:spPr>
          <a:xfrm>
            <a:off x="7179646" y="612506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EE6E5A32-E584-8439-5EC6-61317C53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32" y="2362133"/>
            <a:ext cx="2629127" cy="1445019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9BCF057-68FF-CCB5-C721-72447A595BEF}"/>
              </a:ext>
            </a:extLst>
          </p:cNvPr>
          <p:cNvCxnSpPr>
            <a:cxnSpLocks/>
          </p:cNvCxnSpPr>
          <p:nvPr/>
        </p:nvCxnSpPr>
        <p:spPr>
          <a:xfrm>
            <a:off x="6741696" y="1693334"/>
            <a:ext cx="0" cy="60322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622CD6-D000-D57A-418D-F5547CF18600}"/>
              </a:ext>
            </a:extLst>
          </p:cNvPr>
          <p:cNvSpPr txBox="1"/>
          <p:nvPr/>
        </p:nvSpPr>
        <p:spPr>
          <a:xfrm>
            <a:off x="6786928" y="2078602"/>
            <a:ext cx="242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Top</a:t>
            </a:r>
            <a:r>
              <a:rPr kumimoji="1" lang="ja-JP" altLang="en-US" sz="1400" dirty="0"/>
              <a:t>ページへリダイレクト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F06357-AB41-1B23-7261-05CB37F4E9B9}"/>
              </a:ext>
            </a:extLst>
          </p:cNvPr>
          <p:cNvSpPr txBox="1"/>
          <p:nvPr/>
        </p:nvSpPr>
        <p:spPr>
          <a:xfrm>
            <a:off x="3532651" y="664122"/>
            <a:ext cx="242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Store() (Create)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BFDAAF-FB6A-7B37-B204-6764EB9F68E9}"/>
              </a:ext>
            </a:extLst>
          </p:cNvPr>
          <p:cNvSpPr txBox="1"/>
          <p:nvPr/>
        </p:nvSpPr>
        <p:spPr>
          <a:xfrm>
            <a:off x="6799851" y="1725711"/>
            <a:ext cx="1886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 $tasks = Task::all();</a:t>
            </a:r>
            <a:endParaRPr kumimoji="1" lang="ja-JP" altLang="en-US" sz="14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A44808E-4CFD-754D-AC7F-29827F29930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731002" y="3852333"/>
            <a:ext cx="10694" cy="578915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95411E7-434E-5FC4-EF12-26796233C9CB}"/>
              </a:ext>
            </a:extLst>
          </p:cNvPr>
          <p:cNvSpPr/>
          <p:nvPr/>
        </p:nvSpPr>
        <p:spPr>
          <a:xfrm>
            <a:off x="6239938" y="4431248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編集ボタンを押す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F2DFC34-2381-FE50-15B1-3C7C4556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32" y="5529892"/>
            <a:ext cx="2629128" cy="1078044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06F77EE-0107-DFCC-086E-C2B07E4B5E8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41696" y="5090494"/>
            <a:ext cx="0" cy="439398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DAFD12E-4034-0134-A49E-CAC5FB857814}"/>
              </a:ext>
            </a:extLst>
          </p:cNvPr>
          <p:cNvSpPr txBox="1"/>
          <p:nvPr/>
        </p:nvSpPr>
        <p:spPr>
          <a:xfrm>
            <a:off x="6731003" y="5120843"/>
            <a:ext cx="148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編集画面に遷移</a:t>
            </a:r>
            <a:endParaRPr kumimoji="1" lang="ja-JP" altLang="en-US" sz="1400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8382DC6-511A-9354-359A-303E4A5A822C}"/>
              </a:ext>
            </a:extLst>
          </p:cNvPr>
          <p:cNvCxnSpPr>
            <a:cxnSpLocks/>
          </p:cNvCxnSpPr>
          <p:nvPr/>
        </p:nvCxnSpPr>
        <p:spPr>
          <a:xfrm flipH="1">
            <a:off x="4743562" y="6105626"/>
            <a:ext cx="573504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6D5BFB-0EFD-FAB7-BC1A-2DCB8F5742B9}"/>
              </a:ext>
            </a:extLst>
          </p:cNvPr>
          <p:cNvSpPr/>
          <p:nvPr/>
        </p:nvSpPr>
        <p:spPr>
          <a:xfrm>
            <a:off x="3761434" y="5749891"/>
            <a:ext cx="982128" cy="701706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編集するボタンを押す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0B3A718-B6E9-9560-34F9-CB13A3A304F8}"/>
              </a:ext>
            </a:extLst>
          </p:cNvPr>
          <p:cNvCxnSpPr>
            <a:cxnSpLocks/>
          </p:cNvCxnSpPr>
          <p:nvPr/>
        </p:nvCxnSpPr>
        <p:spPr>
          <a:xfrm flipH="1">
            <a:off x="3117962" y="6105626"/>
            <a:ext cx="573504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8FECB69-A7BF-AEFC-5CC0-94D15405C5B4}"/>
              </a:ext>
            </a:extLst>
          </p:cNvPr>
          <p:cNvSpPr/>
          <p:nvPr/>
        </p:nvSpPr>
        <p:spPr>
          <a:xfrm>
            <a:off x="2167467" y="5781721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を更新</a:t>
            </a: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CE1B8974-1D82-C848-FEB7-2041922596A7}"/>
              </a:ext>
            </a:extLst>
          </p:cNvPr>
          <p:cNvSpPr/>
          <p:nvPr/>
        </p:nvSpPr>
        <p:spPr>
          <a:xfrm>
            <a:off x="1668069" y="6083207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A5DA8B5-E6D7-82C9-316B-E18ADB8E3C83}"/>
              </a:ext>
            </a:extLst>
          </p:cNvPr>
          <p:cNvCxnSpPr>
            <a:cxnSpLocks/>
          </p:cNvCxnSpPr>
          <p:nvPr/>
        </p:nvCxnSpPr>
        <p:spPr>
          <a:xfrm flipH="1">
            <a:off x="4381167" y="3174181"/>
            <a:ext cx="860259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50581BD-C782-025E-FCAA-605B40359197}"/>
              </a:ext>
            </a:extLst>
          </p:cNvPr>
          <p:cNvSpPr/>
          <p:nvPr/>
        </p:nvSpPr>
        <p:spPr>
          <a:xfrm>
            <a:off x="3339819" y="2853947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完了ボタンを押す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75085DF-8EEE-DF0A-2702-AF998D1D2F23}"/>
              </a:ext>
            </a:extLst>
          </p:cNvPr>
          <p:cNvCxnSpPr>
            <a:cxnSpLocks/>
          </p:cNvCxnSpPr>
          <p:nvPr/>
        </p:nvCxnSpPr>
        <p:spPr>
          <a:xfrm flipH="1">
            <a:off x="2440164" y="3174181"/>
            <a:ext cx="860259" cy="0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2C61276-C2F5-73C7-19FD-58E70B6B4E19}"/>
              </a:ext>
            </a:extLst>
          </p:cNvPr>
          <p:cNvSpPr/>
          <p:nvPr/>
        </p:nvSpPr>
        <p:spPr>
          <a:xfrm>
            <a:off x="1438338" y="2890526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を更新</a:t>
            </a:r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66971DD1-7A2F-25E3-C7B7-2C601D22FE85}"/>
              </a:ext>
            </a:extLst>
          </p:cNvPr>
          <p:cNvSpPr/>
          <p:nvPr/>
        </p:nvSpPr>
        <p:spPr>
          <a:xfrm>
            <a:off x="1027659" y="2214953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CF8CC893-F64D-92C5-CC53-D4BE87991FFA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 flipH="1" flipV="1">
            <a:off x="3923366" y="2191018"/>
            <a:ext cx="2963912" cy="5493583"/>
          </a:xfrm>
          <a:prstGeom prst="curvedConnector4">
            <a:avLst>
              <a:gd name="adj1" fmla="val -7713"/>
              <a:gd name="adj2" fmla="val 161772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曲線 66">
            <a:extLst>
              <a:ext uri="{FF2B5EF4-FFF2-40B4-BE49-F238E27FC236}">
                <a16:creationId xmlns:a16="http://schemas.microsoft.com/office/drawing/2014/main" id="{33C9C726-3497-6C1B-4444-B9974D854AB5}"/>
              </a:ext>
            </a:extLst>
          </p:cNvPr>
          <p:cNvCxnSpPr>
            <a:stCxn id="43" idx="0"/>
            <a:endCxn id="15" idx="0"/>
          </p:cNvCxnSpPr>
          <p:nvPr/>
        </p:nvCxnSpPr>
        <p:spPr>
          <a:xfrm rot="5400000" flipH="1" flipV="1">
            <a:off x="4071353" y="220183"/>
            <a:ext cx="528393" cy="4812294"/>
          </a:xfrm>
          <a:prstGeom prst="curvedConnector3">
            <a:avLst>
              <a:gd name="adj1" fmla="val 143263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31ED4C0-0A4E-AADE-3B8B-9B544E1F1AD7}"/>
              </a:ext>
            </a:extLst>
          </p:cNvPr>
          <p:cNvSpPr txBox="1"/>
          <p:nvPr/>
        </p:nvSpPr>
        <p:spPr>
          <a:xfrm>
            <a:off x="4191247" y="4616655"/>
            <a:ext cx="242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$task = Task::find($id);</a:t>
            </a:r>
            <a:endParaRPr kumimoji="1" lang="ja-JP" altLang="en-US" sz="1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8E5C574-CC37-130E-39B8-E3EBC16B25AD}"/>
              </a:ext>
            </a:extLst>
          </p:cNvPr>
          <p:cNvCxnSpPr>
            <a:cxnSpLocks/>
          </p:cNvCxnSpPr>
          <p:nvPr/>
        </p:nvCxnSpPr>
        <p:spPr>
          <a:xfrm flipV="1">
            <a:off x="8212667" y="2676095"/>
            <a:ext cx="821595" cy="35570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E7297D-3310-117F-9429-FDF2CEB5F0A1}"/>
              </a:ext>
            </a:extLst>
          </p:cNvPr>
          <p:cNvSpPr/>
          <p:nvPr/>
        </p:nvSpPr>
        <p:spPr>
          <a:xfrm>
            <a:off x="9161444" y="2197343"/>
            <a:ext cx="982128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/>
              <a:t>削除ボタンを押す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DAE7AB4-D5DB-1755-D908-A8D39F420113}"/>
              </a:ext>
            </a:extLst>
          </p:cNvPr>
          <p:cNvCxnSpPr>
            <a:cxnSpLocks/>
          </p:cNvCxnSpPr>
          <p:nvPr/>
        </p:nvCxnSpPr>
        <p:spPr>
          <a:xfrm flipV="1">
            <a:off x="10164077" y="2078602"/>
            <a:ext cx="567559" cy="355704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E31DACD5-2882-9E0D-0A96-BB4EB55E7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987" y="783674"/>
            <a:ext cx="2393758" cy="112068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D7625A7-0BD0-1C90-A482-63092C0B658B}"/>
              </a:ext>
            </a:extLst>
          </p:cNvPr>
          <p:cNvSpPr txBox="1"/>
          <p:nvPr/>
        </p:nvSpPr>
        <p:spPr>
          <a:xfrm>
            <a:off x="10217976" y="1050527"/>
            <a:ext cx="1481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javaSqript</a:t>
            </a:r>
            <a:r>
              <a:rPr kumimoji="1" lang="ja-JP" altLang="en-US" sz="1400" dirty="0"/>
              <a:t>によるポップアップを表示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86DA865-5C2F-2DCC-F6C2-61D9FAE202D3}"/>
              </a:ext>
            </a:extLst>
          </p:cNvPr>
          <p:cNvCxnSpPr>
            <a:cxnSpLocks/>
          </p:cNvCxnSpPr>
          <p:nvPr/>
        </p:nvCxnSpPr>
        <p:spPr>
          <a:xfrm flipH="1">
            <a:off x="11074815" y="2137770"/>
            <a:ext cx="17755" cy="1607108"/>
          </a:xfrm>
          <a:prstGeom prst="straightConnector1">
            <a:avLst/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88AB8AE0-41E7-4322-9C87-60C8486D11D2}"/>
              </a:ext>
            </a:extLst>
          </p:cNvPr>
          <p:cNvSpPr/>
          <p:nvPr/>
        </p:nvSpPr>
        <p:spPr>
          <a:xfrm>
            <a:off x="10351738" y="3804724"/>
            <a:ext cx="1214141" cy="63804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/>
              <a:t>DB</a:t>
            </a:r>
            <a:r>
              <a:rPr lang="ja-JP" altLang="en-US" sz="1400" dirty="0"/>
              <a:t>から削除</a:t>
            </a:r>
          </a:p>
        </p:txBody>
      </p:sp>
      <p:sp>
        <p:nvSpPr>
          <p:cNvPr id="47" name="円柱 46">
            <a:extLst>
              <a:ext uri="{FF2B5EF4-FFF2-40B4-BE49-F238E27FC236}">
                <a16:creationId xmlns:a16="http://schemas.microsoft.com/office/drawing/2014/main" id="{C2F87453-CA84-71C5-B6F7-4308ECBEAA4C}"/>
              </a:ext>
            </a:extLst>
          </p:cNvPr>
          <p:cNvSpPr/>
          <p:nvPr/>
        </p:nvSpPr>
        <p:spPr>
          <a:xfrm>
            <a:off x="11092570" y="4071855"/>
            <a:ext cx="821358" cy="7187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Task</a:t>
            </a:r>
          </a:p>
          <a:p>
            <a:pPr algn="ctr"/>
            <a:r>
              <a:rPr lang="ja-JP" altLang="en-US" sz="1200" dirty="0"/>
              <a:t>テーブル</a:t>
            </a:r>
            <a:endParaRPr kumimoji="1" lang="ja-JP" altLang="en-US" sz="1200" dirty="0"/>
          </a:p>
        </p:txBody>
      </p: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D849D9AC-8D53-863E-9241-D43AD1B9BB00}"/>
              </a:ext>
            </a:extLst>
          </p:cNvPr>
          <p:cNvCxnSpPr>
            <a:cxnSpLocks/>
            <a:stCxn id="47" idx="3"/>
          </p:cNvCxnSpPr>
          <p:nvPr/>
        </p:nvCxnSpPr>
        <p:spPr>
          <a:xfrm rot="5400000" flipH="1">
            <a:off x="9209062" y="2496454"/>
            <a:ext cx="1017748" cy="3570627"/>
          </a:xfrm>
          <a:prstGeom prst="curvedConnector4">
            <a:avLst>
              <a:gd name="adj1" fmla="val -22461"/>
              <a:gd name="adj2" fmla="val 100256"/>
            </a:avLst>
          </a:prstGeom>
          <a:ln w="31750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2097A8F-F2F8-C92C-977C-8240906D1007}"/>
              </a:ext>
            </a:extLst>
          </p:cNvPr>
          <p:cNvSpPr/>
          <p:nvPr/>
        </p:nvSpPr>
        <p:spPr>
          <a:xfrm>
            <a:off x="3330314" y="128212"/>
            <a:ext cx="5059081" cy="186477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826B432-62B7-4F34-4826-16BDBD11C158}"/>
              </a:ext>
            </a:extLst>
          </p:cNvPr>
          <p:cNvSpPr/>
          <p:nvPr/>
        </p:nvSpPr>
        <p:spPr>
          <a:xfrm>
            <a:off x="1773930" y="5155170"/>
            <a:ext cx="3277459" cy="1574619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F4CCD2-2C96-EF59-44A6-5012587E061E}"/>
              </a:ext>
            </a:extLst>
          </p:cNvPr>
          <p:cNvSpPr txBox="1"/>
          <p:nvPr/>
        </p:nvSpPr>
        <p:spPr>
          <a:xfrm>
            <a:off x="8717987" y="43795"/>
            <a:ext cx="31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赤</a:t>
            </a:r>
            <a:r>
              <a:rPr kumimoji="1" lang="ja-JP" altLang="en-US" dirty="0"/>
              <a:t>で囲んだ箇所は完了済み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EFA6FD-E9DA-3F72-B322-6B1F7DEE22A7}"/>
              </a:ext>
            </a:extLst>
          </p:cNvPr>
          <p:cNvSpPr txBox="1"/>
          <p:nvPr/>
        </p:nvSpPr>
        <p:spPr>
          <a:xfrm>
            <a:off x="2310481" y="3573915"/>
            <a:ext cx="327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0" i="0" dirty="0">
                <a:solidFill>
                  <a:srgbClr val="333333"/>
                </a:solidFill>
                <a:effectLst/>
                <a:latin typeface="noto-sans-cjk-jp"/>
              </a:rPr>
              <a:t>status</a:t>
            </a:r>
            <a:r>
              <a:rPr lang="ja-JP" altLang="en-US" sz="1400" b="0" i="0" dirty="0">
                <a:solidFill>
                  <a:srgbClr val="333333"/>
                </a:solidFill>
                <a:effectLst/>
                <a:latin typeface="noto-sans-cjk-jp"/>
              </a:rPr>
              <a:t>カラムの値を</a:t>
            </a:r>
            <a:r>
              <a:rPr lang="en-US" altLang="ja-JP" sz="1400" b="0" i="0" dirty="0">
                <a:solidFill>
                  <a:srgbClr val="333333"/>
                </a:solidFill>
                <a:effectLst/>
                <a:latin typeface="noto-sans-cjk-jp"/>
              </a:rPr>
              <a:t>true</a:t>
            </a:r>
            <a:r>
              <a:rPr lang="ja-JP" altLang="en-US" sz="1400" b="0" i="0" dirty="0">
                <a:solidFill>
                  <a:srgbClr val="333333"/>
                </a:solidFill>
                <a:effectLst/>
                <a:latin typeface="noto-sans-cjk-jp"/>
              </a:rPr>
              <a:t>にする</a:t>
            </a:r>
            <a:endParaRPr lang="en-US" altLang="ja-JP" sz="1400" b="0" i="0" dirty="0">
              <a:solidFill>
                <a:srgbClr val="333333"/>
              </a:solidFill>
              <a:effectLst/>
              <a:latin typeface="noto-sans-cjk-jp"/>
            </a:endParaRPr>
          </a:p>
          <a:p>
            <a:r>
              <a:rPr kumimoji="1" lang="en-US" altLang="ja-JP" sz="1400" dirty="0">
                <a:solidFill>
                  <a:srgbClr val="333333"/>
                </a:solidFill>
                <a:latin typeface="noto-sans-cjk-jp"/>
              </a:rPr>
              <a:t>(</a:t>
            </a:r>
            <a:r>
              <a:rPr kumimoji="1" lang="ja-JP" altLang="en-US" sz="1400" dirty="0">
                <a:solidFill>
                  <a:srgbClr val="333333"/>
                </a:solidFill>
                <a:latin typeface="noto-sans-cjk-jp"/>
              </a:rPr>
              <a:t>デフォルトだと</a:t>
            </a:r>
            <a:r>
              <a:rPr kumimoji="1" lang="en-US" altLang="ja-JP" sz="1400" dirty="0">
                <a:solidFill>
                  <a:srgbClr val="333333"/>
                </a:solidFill>
                <a:latin typeface="noto-sans-cjk-jp"/>
              </a:rPr>
              <a:t>false</a:t>
            </a:r>
            <a:r>
              <a:rPr kumimoji="1" lang="ja-JP" altLang="en-US" sz="1400" dirty="0">
                <a:solidFill>
                  <a:srgbClr val="333333"/>
                </a:solidFill>
                <a:latin typeface="noto-sans-cjk-jp"/>
              </a:rPr>
              <a:t>になっている</a:t>
            </a:r>
            <a:r>
              <a:rPr kumimoji="1" lang="en-US" altLang="ja-JP" sz="1400" dirty="0">
                <a:solidFill>
                  <a:srgbClr val="333333"/>
                </a:solidFill>
                <a:latin typeface="noto-sans-cjk-jp"/>
              </a:rPr>
              <a:t>)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20BA80-48DF-26D2-EFDD-80D9DA636FB5}"/>
              </a:ext>
            </a:extLst>
          </p:cNvPr>
          <p:cNvSpPr txBox="1"/>
          <p:nvPr/>
        </p:nvSpPr>
        <p:spPr>
          <a:xfrm>
            <a:off x="8717987" y="391785"/>
            <a:ext cx="319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緑</a:t>
            </a:r>
            <a:r>
              <a:rPr kumimoji="1" lang="ja-JP" altLang="en-US" dirty="0"/>
              <a:t>で囲んだ箇所は着手中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93C524-2341-F5F9-445F-B3B053F7CD86}"/>
              </a:ext>
            </a:extLst>
          </p:cNvPr>
          <p:cNvSpPr txBox="1"/>
          <p:nvPr/>
        </p:nvSpPr>
        <p:spPr>
          <a:xfrm>
            <a:off x="2310481" y="2170559"/>
            <a:ext cx="3277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333333"/>
                </a:solidFill>
                <a:latin typeface="noto-sans-cjk-jp"/>
              </a:rPr>
              <a:t>Status</a:t>
            </a:r>
            <a:r>
              <a:rPr kumimoji="1" lang="ja-JP" altLang="en-US" sz="1400" dirty="0">
                <a:solidFill>
                  <a:srgbClr val="333333"/>
                </a:solidFill>
                <a:latin typeface="noto-sans-cjk-jp"/>
              </a:rPr>
              <a:t>が</a:t>
            </a:r>
            <a:r>
              <a:rPr lang="en-US" altLang="ja-JP" sz="1400" dirty="0">
                <a:solidFill>
                  <a:srgbClr val="333333"/>
                </a:solidFill>
                <a:latin typeface="noto-sans-cjk-jp"/>
              </a:rPr>
              <a:t>false</a:t>
            </a:r>
            <a:r>
              <a:rPr lang="ja-JP" altLang="en-US" sz="1400" dirty="0">
                <a:solidFill>
                  <a:srgbClr val="333333"/>
                </a:solidFill>
                <a:latin typeface="noto-sans-cjk-jp"/>
              </a:rPr>
              <a:t>になっている</a:t>
            </a:r>
            <a:r>
              <a:rPr lang="en-US" altLang="ja-JP" sz="1400" dirty="0">
                <a:solidFill>
                  <a:srgbClr val="333333"/>
                </a:solidFill>
                <a:latin typeface="noto-sans-cjk-jp"/>
              </a:rPr>
              <a:t>id</a:t>
            </a:r>
            <a:r>
              <a:rPr lang="ja-JP" altLang="en-US" sz="1400" dirty="0">
                <a:solidFill>
                  <a:srgbClr val="333333"/>
                </a:solidFill>
                <a:latin typeface="noto-sans-cjk-jp"/>
              </a:rPr>
              <a:t>のみ</a:t>
            </a:r>
            <a:endParaRPr lang="en-US" altLang="ja-JP" sz="1400" dirty="0">
              <a:solidFill>
                <a:srgbClr val="333333"/>
              </a:solidFill>
              <a:latin typeface="noto-sans-cjk-jp"/>
            </a:endParaRPr>
          </a:p>
          <a:p>
            <a:r>
              <a:rPr lang="ja-JP" altLang="en-US" sz="1400" dirty="0">
                <a:solidFill>
                  <a:srgbClr val="333333"/>
                </a:solidFill>
                <a:latin typeface="noto-sans-cjk-jp"/>
              </a:rPr>
              <a:t>表示させる</a:t>
            </a:r>
            <a:endParaRPr kumimoji="1" lang="ja-JP" altLang="en-US" sz="14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A4792EF-7966-38F3-D011-B945E5A24791}"/>
              </a:ext>
            </a:extLst>
          </p:cNvPr>
          <p:cNvSpPr/>
          <p:nvPr/>
        </p:nvSpPr>
        <p:spPr>
          <a:xfrm>
            <a:off x="641662" y="2137770"/>
            <a:ext cx="5059081" cy="186477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34080B6-0770-D7E6-9A2C-A593002CD1E2}"/>
              </a:ext>
            </a:extLst>
          </p:cNvPr>
          <p:cNvSpPr txBox="1"/>
          <p:nvPr/>
        </p:nvSpPr>
        <p:spPr>
          <a:xfrm>
            <a:off x="10447856" y="2996363"/>
            <a:ext cx="242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OK or </a:t>
            </a:r>
            <a:r>
              <a:rPr lang="ja-JP" altLang="en-US" sz="1400" dirty="0"/>
              <a:t>キャンセル</a:t>
            </a:r>
            <a:endParaRPr kumimoji="1" lang="ja-JP" altLang="en-US" sz="1400" dirty="0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C0CAACFA-7F48-6E63-87A3-2C331971DA7B}"/>
              </a:ext>
            </a:extLst>
          </p:cNvPr>
          <p:cNvSpPr/>
          <p:nvPr/>
        </p:nvSpPr>
        <p:spPr>
          <a:xfrm>
            <a:off x="5292657" y="2137770"/>
            <a:ext cx="5059081" cy="186477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52504B5A-9898-DF7E-7CF6-DA37C6B49565}"/>
              </a:ext>
            </a:extLst>
          </p:cNvPr>
          <p:cNvSpPr/>
          <p:nvPr/>
        </p:nvSpPr>
        <p:spPr>
          <a:xfrm>
            <a:off x="7160038" y="664121"/>
            <a:ext cx="5059081" cy="219928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602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452755-D379-FC50-E907-793DFB0A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411691"/>
            <a:ext cx="10515600" cy="11207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まずは、モデルを作る</a:t>
            </a:r>
            <a:endParaRPr kumimoji="1" lang="en-US" altLang="ja-JP" dirty="0"/>
          </a:p>
          <a:p>
            <a:r>
              <a:rPr kumimoji="1" lang="ja-JP" altLang="en-US" dirty="0"/>
              <a:t>テーブルを作ってからモデルを作成</a:t>
            </a:r>
          </a:p>
        </p:txBody>
      </p:sp>
    </p:spTree>
    <p:extLst>
      <p:ext uri="{BB962C8B-B14F-4D97-AF65-F5344CB8AC3E}">
        <p14:creationId xmlns:p14="http://schemas.microsoft.com/office/powerpoint/2010/main" val="307506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11A5F-CDA9-9E31-C946-819A4878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3"/>
            <a:ext cx="10515600" cy="597979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 完成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224FF44-582D-6FB0-AC28-915B13A42B28}"/>
              </a:ext>
            </a:extLst>
          </p:cNvPr>
          <p:cNvGrpSpPr/>
          <p:nvPr/>
        </p:nvGrpSpPr>
        <p:grpSpPr>
          <a:xfrm>
            <a:off x="1109709" y="1811045"/>
            <a:ext cx="790112" cy="790113"/>
            <a:chOff x="1020932" y="1322773"/>
            <a:chExt cx="790112" cy="79011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181865-ED3E-C8DD-BD53-87F45E468A90}"/>
                </a:ext>
              </a:extLst>
            </p:cNvPr>
            <p:cNvSpPr/>
            <p:nvPr/>
          </p:nvSpPr>
          <p:spPr>
            <a:xfrm>
              <a:off x="1020932" y="1322773"/>
              <a:ext cx="790112" cy="488272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CL</a:t>
              </a:r>
              <a:endParaRPr kumimoji="1" lang="ja-JP" altLang="en-US" sz="1600" dirty="0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DEDC1D47-0A0E-43E6-CF00-04107D8D62A9}"/>
                </a:ext>
              </a:extLst>
            </p:cNvPr>
            <p:cNvSpPr/>
            <p:nvPr/>
          </p:nvSpPr>
          <p:spPr>
            <a:xfrm>
              <a:off x="1149657" y="1784412"/>
              <a:ext cx="532661" cy="328474"/>
            </a:xfrm>
            <a:prstGeom prst="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0D743F-FF79-7CF4-E8F4-82967039E9EC}"/>
              </a:ext>
            </a:extLst>
          </p:cNvPr>
          <p:cNvCxnSpPr>
            <a:stCxn id="4" idx="3"/>
          </p:cNvCxnSpPr>
          <p:nvPr/>
        </p:nvCxnSpPr>
        <p:spPr>
          <a:xfrm>
            <a:off x="1899821" y="2055181"/>
            <a:ext cx="36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2A43B-0400-6A83-C8A2-BD2988A47701}"/>
              </a:ext>
            </a:extLst>
          </p:cNvPr>
          <p:cNvSpPr txBox="1"/>
          <p:nvPr/>
        </p:nvSpPr>
        <p:spPr>
          <a:xfrm>
            <a:off x="2499065" y="1642372"/>
            <a:ext cx="26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https://todo.com/list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4CD094-8703-E9B7-09AA-CD7BF1E6995D}"/>
              </a:ext>
            </a:extLst>
          </p:cNvPr>
          <p:cNvSpPr txBox="1"/>
          <p:nvPr/>
        </p:nvSpPr>
        <p:spPr>
          <a:xfrm>
            <a:off x="3011749" y="2098659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URI</a:t>
            </a:r>
            <a:r>
              <a:rPr kumimoji="1" lang="ja-JP" altLang="en-US" sz="1600" dirty="0"/>
              <a:t>アクセス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275DA0-CAE3-C027-897A-CA397DCF4543}"/>
              </a:ext>
            </a:extLst>
          </p:cNvPr>
          <p:cNvSpPr/>
          <p:nvPr/>
        </p:nvSpPr>
        <p:spPr>
          <a:xfrm>
            <a:off x="5521911" y="1754422"/>
            <a:ext cx="2424343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 </a:t>
            </a:r>
            <a:r>
              <a:rPr kumimoji="1" lang="en-US" altLang="ja-JP" dirty="0"/>
              <a:t>Routing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43F8FF-DC2D-387D-5A50-FDDD261459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34083" y="2355940"/>
            <a:ext cx="0" cy="60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C4B9B01-4031-43BF-68CF-7557E28C86D8}"/>
              </a:ext>
            </a:extLst>
          </p:cNvPr>
          <p:cNvSpPr/>
          <p:nvPr/>
        </p:nvSpPr>
        <p:spPr>
          <a:xfrm>
            <a:off x="5521911" y="2957458"/>
            <a:ext cx="2424343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③</a:t>
            </a:r>
            <a:r>
              <a:rPr kumimoji="1" lang="ja-JP" altLang="en-US" dirty="0"/>
              <a:t> </a:t>
            </a:r>
            <a:r>
              <a:rPr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E087DAA-13BF-F265-7A96-EF5F8DED5307}"/>
              </a:ext>
            </a:extLst>
          </p:cNvPr>
          <p:cNvCxnSpPr>
            <a:cxnSpLocks/>
          </p:cNvCxnSpPr>
          <p:nvPr/>
        </p:nvCxnSpPr>
        <p:spPr>
          <a:xfrm>
            <a:off x="7164278" y="3558976"/>
            <a:ext cx="0" cy="6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F8F8C1D-58D1-2DD6-F378-35D6606CBAD5}"/>
              </a:ext>
            </a:extLst>
          </p:cNvPr>
          <p:cNvSpPr/>
          <p:nvPr/>
        </p:nvSpPr>
        <p:spPr>
          <a:xfrm>
            <a:off x="6782538" y="4232486"/>
            <a:ext cx="1260629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555F3F-1F1E-8851-1652-5D93BCD35AA1}"/>
              </a:ext>
            </a:extLst>
          </p:cNvPr>
          <p:cNvCxnSpPr>
            <a:cxnSpLocks/>
          </p:cNvCxnSpPr>
          <p:nvPr/>
        </p:nvCxnSpPr>
        <p:spPr>
          <a:xfrm>
            <a:off x="8069801" y="4429958"/>
            <a:ext cx="5237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00DAC25-6B04-1720-3382-3C0EE9305812}"/>
              </a:ext>
            </a:extLst>
          </p:cNvPr>
          <p:cNvCxnSpPr>
            <a:cxnSpLocks/>
          </p:cNvCxnSpPr>
          <p:nvPr/>
        </p:nvCxnSpPr>
        <p:spPr>
          <a:xfrm flipH="1">
            <a:off x="8032069" y="4691961"/>
            <a:ext cx="563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柱 34">
            <a:extLst>
              <a:ext uri="{FF2B5EF4-FFF2-40B4-BE49-F238E27FC236}">
                <a16:creationId xmlns:a16="http://schemas.microsoft.com/office/drawing/2014/main" id="{52EC1567-0587-139B-6BA6-8394B74D6AD4}"/>
              </a:ext>
            </a:extLst>
          </p:cNvPr>
          <p:cNvSpPr/>
          <p:nvPr/>
        </p:nvSpPr>
        <p:spPr>
          <a:xfrm>
            <a:off x="8651286" y="4232486"/>
            <a:ext cx="563733" cy="597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100703-8593-9ED9-3BD1-D7F454BB4565}"/>
              </a:ext>
            </a:extLst>
          </p:cNvPr>
          <p:cNvSpPr txBox="1"/>
          <p:nvPr/>
        </p:nvSpPr>
        <p:spPr>
          <a:xfrm>
            <a:off x="9201702" y="4362195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データベース</a:t>
            </a:r>
            <a:endParaRPr kumimoji="1" lang="ja-JP" altLang="en-US" sz="16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2E2F9E3-D7F1-0629-976D-8A30B9AD9490}"/>
              </a:ext>
            </a:extLst>
          </p:cNvPr>
          <p:cNvCxnSpPr>
            <a:cxnSpLocks/>
          </p:cNvCxnSpPr>
          <p:nvPr/>
        </p:nvCxnSpPr>
        <p:spPr>
          <a:xfrm flipV="1">
            <a:off x="7546017" y="3558976"/>
            <a:ext cx="0" cy="673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44A5F08-5576-1E62-B68B-FBF7D3B7C1B7}"/>
              </a:ext>
            </a:extLst>
          </p:cNvPr>
          <p:cNvCxnSpPr>
            <a:cxnSpLocks/>
          </p:cNvCxnSpPr>
          <p:nvPr/>
        </p:nvCxnSpPr>
        <p:spPr>
          <a:xfrm>
            <a:off x="8362765" y="4762893"/>
            <a:ext cx="0" cy="57258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3BACBB2-BD65-9328-FF61-FA42606DD564}"/>
              </a:ext>
            </a:extLst>
          </p:cNvPr>
          <p:cNvSpPr txBox="1"/>
          <p:nvPr/>
        </p:nvSpPr>
        <p:spPr>
          <a:xfrm>
            <a:off x="7841202" y="5317725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未完了のタスクを取得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4FD5748-3BA3-0B99-AB62-4432DEE9A3EA}"/>
              </a:ext>
            </a:extLst>
          </p:cNvPr>
          <p:cNvCxnSpPr>
            <a:cxnSpLocks/>
          </p:cNvCxnSpPr>
          <p:nvPr/>
        </p:nvCxnSpPr>
        <p:spPr>
          <a:xfrm flipH="1">
            <a:off x="7586524" y="3699914"/>
            <a:ext cx="572055" cy="34278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FC570D3-46B4-6B5F-A30A-9CA05DAA532C}"/>
              </a:ext>
            </a:extLst>
          </p:cNvPr>
          <p:cNvSpPr txBox="1"/>
          <p:nvPr/>
        </p:nvSpPr>
        <p:spPr>
          <a:xfrm>
            <a:off x="8080895" y="3379115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未完了のタスク渡す</a:t>
            </a:r>
            <a:endParaRPr kumimoji="1" lang="ja-JP" altLang="en-US" sz="16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BA5EC80-E1E3-48EA-42C4-0FB4ADD10D75}"/>
              </a:ext>
            </a:extLst>
          </p:cNvPr>
          <p:cNvCxnSpPr>
            <a:cxnSpLocks/>
          </p:cNvCxnSpPr>
          <p:nvPr/>
        </p:nvCxnSpPr>
        <p:spPr>
          <a:xfrm>
            <a:off x="6007221" y="3558976"/>
            <a:ext cx="0" cy="6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C40D1D5-81C7-745A-0B1F-5B224096D599}"/>
              </a:ext>
            </a:extLst>
          </p:cNvPr>
          <p:cNvSpPr/>
          <p:nvPr/>
        </p:nvSpPr>
        <p:spPr>
          <a:xfrm>
            <a:off x="5331039" y="4232486"/>
            <a:ext cx="1260629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D5735DE-8D16-BA57-47BC-88502231CD00}"/>
              </a:ext>
            </a:extLst>
          </p:cNvPr>
          <p:cNvCxnSpPr>
            <a:cxnSpLocks/>
          </p:cNvCxnSpPr>
          <p:nvPr/>
        </p:nvCxnSpPr>
        <p:spPr>
          <a:xfrm flipH="1">
            <a:off x="5308338" y="3871305"/>
            <a:ext cx="6988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DE5E4AE-7E4D-F792-F82A-0E613B162C1A}"/>
              </a:ext>
            </a:extLst>
          </p:cNvPr>
          <p:cNvSpPr txBox="1"/>
          <p:nvPr/>
        </p:nvSpPr>
        <p:spPr>
          <a:xfrm>
            <a:off x="3432420" y="3699914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未完了のタスク渡す</a:t>
            </a:r>
            <a:endParaRPr kumimoji="1" lang="ja-JP" altLang="en-US" sz="1600" dirty="0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4C433D00-DC30-B864-05ED-FB33454A4988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>
            <a:off x="1556561" y="2646915"/>
            <a:ext cx="3774479" cy="1886331"/>
          </a:xfrm>
          <a:prstGeom prst="bentConnector3">
            <a:avLst>
              <a:gd name="adj1" fmla="val 1000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67350BA-58A0-9A5B-BBE5-20803A144100}"/>
              </a:ext>
            </a:extLst>
          </p:cNvPr>
          <p:cNvSpPr/>
          <p:nvPr/>
        </p:nvSpPr>
        <p:spPr>
          <a:xfrm>
            <a:off x="499102" y="2964256"/>
            <a:ext cx="2311380" cy="929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BC4C73B-BE52-484D-B503-3D8073154B0C}"/>
              </a:ext>
            </a:extLst>
          </p:cNvPr>
          <p:cNvSpPr/>
          <p:nvPr/>
        </p:nvSpPr>
        <p:spPr>
          <a:xfrm>
            <a:off x="499102" y="2970457"/>
            <a:ext cx="2311380" cy="2956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649D232-45D4-EC91-82EF-2CD5F2C3A584}"/>
              </a:ext>
            </a:extLst>
          </p:cNvPr>
          <p:cNvSpPr txBox="1"/>
          <p:nvPr/>
        </p:nvSpPr>
        <p:spPr>
          <a:xfrm>
            <a:off x="498366" y="2964256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TODO </a:t>
            </a:r>
            <a:r>
              <a:rPr kumimoji="1" lang="ja-JP" altLang="en-US" sz="1600" dirty="0">
                <a:solidFill>
                  <a:schemeClr val="bg1"/>
                </a:solidFill>
              </a:rPr>
              <a:t>一覧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7EC7C0-824D-E7A7-48E0-C92165170430}"/>
              </a:ext>
            </a:extLst>
          </p:cNvPr>
          <p:cNvSpPr/>
          <p:nvPr/>
        </p:nvSpPr>
        <p:spPr>
          <a:xfrm>
            <a:off x="727969" y="3357976"/>
            <a:ext cx="206653" cy="191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146B4A4-819A-8F5E-09B2-253DFC777B35}"/>
              </a:ext>
            </a:extLst>
          </p:cNvPr>
          <p:cNvSpPr/>
          <p:nvPr/>
        </p:nvSpPr>
        <p:spPr>
          <a:xfrm>
            <a:off x="729448" y="3625786"/>
            <a:ext cx="206653" cy="191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C618083-F857-8492-12E1-221314FD0375}"/>
              </a:ext>
            </a:extLst>
          </p:cNvPr>
          <p:cNvSpPr txBox="1"/>
          <p:nvPr/>
        </p:nvSpPr>
        <p:spPr>
          <a:xfrm>
            <a:off x="1031160" y="3326684"/>
            <a:ext cx="191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やること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F22905-8122-1A8C-1912-4AD270B12763}"/>
              </a:ext>
            </a:extLst>
          </p:cNvPr>
          <p:cNvSpPr txBox="1"/>
          <p:nvPr/>
        </p:nvSpPr>
        <p:spPr>
          <a:xfrm>
            <a:off x="1031160" y="3583919"/>
            <a:ext cx="191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やること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6DD84119-909C-34D3-3105-B5886E569E12}"/>
              </a:ext>
            </a:extLst>
          </p:cNvPr>
          <p:cNvSpPr/>
          <p:nvPr/>
        </p:nvSpPr>
        <p:spPr>
          <a:xfrm>
            <a:off x="5185296" y="1241122"/>
            <a:ext cx="3194483" cy="2575814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6544AB6-36E9-AC02-8011-6A6FBD0972FC}"/>
              </a:ext>
            </a:extLst>
          </p:cNvPr>
          <p:cNvSpPr/>
          <p:nvPr/>
        </p:nvSpPr>
        <p:spPr>
          <a:xfrm>
            <a:off x="4112580" y="3897215"/>
            <a:ext cx="2554548" cy="139043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AAFA39C-B23A-EC7C-3B0F-C2AAC7B3A21C}"/>
              </a:ext>
            </a:extLst>
          </p:cNvPr>
          <p:cNvSpPr/>
          <p:nvPr/>
        </p:nvSpPr>
        <p:spPr>
          <a:xfrm>
            <a:off x="6749246" y="3908300"/>
            <a:ext cx="2758738" cy="1347281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CAB492-5B8C-0AC8-DD7B-0A6E082071A0}"/>
              </a:ext>
            </a:extLst>
          </p:cNvPr>
          <p:cNvSpPr txBox="1"/>
          <p:nvPr/>
        </p:nvSpPr>
        <p:spPr>
          <a:xfrm>
            <a:off x="7918881" y="387135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D41D1B-2116-F3B9-2049-2B481FC280B5}"/>
              </a:ext>
            </a:extLst>
          </p:cNvPr>
          <p:cNvSpPr txBox="1"/>
          <p:nvPr/>
        </p:nvSpPr>
        <p:spPr>
          <a:xfrm>
            <a:off x="6591668" y="1238338"/>
            <a:ext cx="59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C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87E0AD-059E-CCE6-9EA6-16FC68E75DB7}"/>
              </a:ext>
            </a:extLst>
          </p:cNvPr>
          <p:cNvSpPr txBox="1"/>
          <p:nvPr/>
        </p:nvSpPr>
        <p:spPr>
          <a:xfrm>
            <a:off x="5165363" y="3867296"/>
            <a:ext cx="59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V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30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4116D-CD42-F220-A2B3-EBC26E2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378565"/>
            <a:ext cx="10515600" cy="606856"/>
          </a:xfrm>
        </p:spPr>
        <p:txBody>
          <a:bodyPr/>
          <a:lstStyle/>
          <a:p>
            <a:r>
              <a:rPr kumimoji="1" lang="ja-JP" altLang="en-US" dirty="0"/>
              <a:t>作成する環境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778BD76-A34A-53B6-A3FB-C3D2F634F600}"/>
              </a:ext>
            </a:extLst>
          </p:cNvPr>
          <p:cNvSpPr txBox="1">
            <a:spLocks/>
          </p:cNvSpPr>
          <p:nvPr/>
        </p:nvSpPr>
        <p:spPr>
          <a:xfrm>
            <a:off x="642891" y="1577051"/>
            <a:ext cx="10515600" cy="4902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EC0E6E8-EC2D-F592-89F5-64B55C3E3EC0}"/>
              </a:ext>
            </a:extLst>
          </p:cNvPr>
          <p:cNvSpPr txBox="1">
            <a:spLocks/>
          </p:cNvSpPr>
          <p:nvPr/>
        </p:nvSpPr>
        <p:spPr>
          <a:xfrm>
            <a:off x="642891" y="1273623"/>
            <a:ext cx="10515600" cy="4772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Linux</a:t>
            </a:r>
            <a:r>
              <a:rPr lang="ja-JP" altLang="en-US" dirty="0"/>
              <a:t>：</a:t>
            </a:r>
            <a:r>
              <a:rPr lang="en-US" altLang="ja-JP" dirty="0"/>
              <a:t>Amazon Linux 2</a:t>
            </a:r>
          </a:p>
          <a:p>
            <a:r>
              <a:rPr lang="en-US" altLang="ja-JP" dirty="0"/>
              <a:t>Apache</a:t>
            </a:r>
            <a:r>
              <a:rPr lang="ja-JP" altLang="en-US" dirty="0"/>
              <a:t>：</a:t>
            </a:r>
            <a:r>
              <a:rPr lang="en-US" altLang="ja-JP" dirty="0"/>
              <a:t>2.4.51</a:t>
            </a:r>
          </a:p>
          <a:p>
            <a:r>
              <a:rPr lang="en-US" altLang="ja-JP" dirty="0"/>
              <a:t>MariaDB</a:t>
            </a:r>
            <a:r>
              <a:rPr lang="ja-JP" altLang="en-US" dirty="0"/>
              <a:t>：</a:t>
            </a:r>
            <a:r>
              <a:rPr lang="en-US" altLang="ja-JP" dirty="0"/>
              <a:t>10.5.10</a:t>
            </a:r>
          </a:p>
          <a:p>
            <a:r>
              <a:rPr lang="en-US" altLang="ja-JP" dirty="0"/>
              <a:t>PHP</a:t>
            </a:r>
            <a:r>
              <a:rPr lang="ja-JP" altLang="en-US" dirty="0"/>
              <a:t>：</a:t>
            </a:r>
            <a:r>
              <a:rPr lang="en-US" altLang="ja-JP" dirty="0"/>
              <a:t>7.4.21</a:t>
            </a:r>
          </a:p>
          <a:p>
            <a:r>
              <a:rPr lang="en-US" altLang="ja-JP" dirty="0"/>
              <a:t>Laravel</a:t>
            </a:r>
            <a:r>
              <a:rPr lang="ja-JP" altLang="en-US" dirty="0"/>
              <a:t>：</a:t>
            </a:r>
            <a:r>
              <a:rPr lang="en-US" altLang="ja-JP" dirty="0"/>
              <a:t>8.6.4</a:t>
            </a:r>
          </a:p>
          <a:p>
            <a:r>
              <a:rPr lang="en-US" altLang="ja-JP" dirty="0"/>
              <a:t>Composer version 2.4.4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▽ 参考</a:t>
            </a:r>
            <a:r>
              <a:rPr lang="en-US" altLang="ja-JP" dirty="0"/>
              <a:t>URL</a:t>
            </a:r>
          </a:p>
          <a:p>
            <a:pPr marL="0" indent="0">
              <a:buNone/>
            </a:pPr>
            <a:r>
              <a:rPr lang="en-US" altLang="ja-JP" dirty="0"/>
              <a:t>https://specially198.com/create-a-lamp-environment-on-aws-ec2-and-install-laravel/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641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4116D-CD42-F220-A2B3-EBC26E27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1" y="378565"/>
            <a:ext cx="10515600" cy="606856"/>
          </a:xfrm>
        </p:spPr>
        <p:txBody>
          <a:bodyPr/>
          <a:lstStyle/>
          <a:p>
            <a:r>
              <a:rPr kumimoji="1" lang="ja-JP" altLang="en-US" dirty="0"/>
              <a:t>インスタンス情報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778BD76-A34A-53B6-A3FB-C3D2F634F600}"/>
              </a:ext>
            </a:extLst>
          </p:cNvPr>
          <p:cNvSpPr txBox="1">
            <a:spLocks/>
          </p:cNvSpPr>
          <p:nvPr/>
        </p:nvSpPr>
        <p:spPr>
          <a:xfrm>
            <a:off x="642891" y="1145219"/>
            <a:ext cx="10515600" cy="533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EC0E6E8-EC2D-F592-89F5-64B55C3E3EC0}"/>
              </a:ext>
            </a:extLst>
          </p:cNvPr>
          <p:cNvSpPr txBox="1">
            <a:spLocks/>
          </p:cNvSpPr>
          <p:nvPr/>
        </p:nvSpPr>
        <p:spPr>
          <a:xfrm>
            <a:off x="642891" y="1273623"/>
            <a:ext cx="10515600" cy="4772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Name: todo_WebSV04</a:t>
            </a:r>
          </a:p>
          <a:p>
            <a:r>
              <a:rPr lang="ja-JP" altLang="en-US" dirty="0"/>
              <a:t>キーペア秘密鍵</a:t>
            </a:r>
            <a:r>
              <a:rPr lang="en-US" altLang="ja-JP" dirty="0"/>
              <a:t>: todo_WebSV04.pem</a:t>
            </a:r>
          </a:p>
          <a:p>
            <a:r>
              <a:rPr lang="ja-JP" altLang="en-US" dirty="0"/>
              <a:t>セキュリティーグループ</a:t>
            </a:r>
            <a:r>
              <a:rPr lang="en-US" altLang="ja-JP" dirty="0"/>
              <a:t>: </a:t>
            </a:r>
            <a:r>
              <a:rPr lang="en-US" altLang="ja-JP" dirty="0" err="1"/>
              <a:t>ssh</a:t>
            </a:r>
            <a:r>
              <a:rPr lang="en-US" altLang="ja-JP" dirty="0"/>
              <a:t>(22</a:t>
            </a:r>
            <a:r>
              <a:rPr lang="ja-JP" altLang="en-US" dirty="0"/>
              <a:t>番</a:t>
            </a:r>
            <a:r>
              <a:rPr lang="en-US" altLang="ja-JP" dirty="0"/>
              <a:t>),http(80</a:t>
            </a:r>
            <a:r>
              <a:rPr lang="ja-JP" altLang="en-US" dirty="0"/>
              <a:t>番</a:t>
            </a:r>
            <a:r>
              <a:rPr lang="en-US" altLang="ja-JP" dirty="0"/>
              <a:t>),https(443</a:t>
            </a:r>
            <a:r>
              <a:rPr lang="ja-JP" altLang="en-US" dirty="0"/>
              <a:t>番</a:t>
            </a:r>
            <a:r>
              <a:rPr lang="en-US" altLang="ja-JP" dirty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41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C2C76-3505-D818-3F2A-D28A0B1D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360809"/>
            <a:ext cx="10515600" cy="633490"/>
          </a:xfrm>
        </p:spPr>
        <p:txBody>
          <a:bodyPr/>
          <a:lstStyle/>
          <a:p>
            <a:r>
              <a:rPr kumimoji="1" lang="ja-JP" altLang="en-US" dirty="0"/>
              <a:t>手順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F1B68F9-FFA9-B2E2-571B-217D6A4350D9}"/>
              </a:ext>
            </a:extLst>
          </p:cNvPr>
          <p:cNvSpPr txBox="1">
            <a:spLocks/>
          </p:cNvSpPr>
          <p:nvPr/>
        </p:nvSpPr>
        <p:spPr>
          <a:xfrm>
            <a:off x="598503" y="1257453"/>
            <a:ext cx="10515600" cy="495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ja-JP" dirty="0"/>
              <a:t>Apache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MariaDB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とのセキュリティー設定を行う </a:t>
            </a:r>
            <a:r>
              <a:rPr lang="en-US" altLang="ja-JP" dirty="0"/>
              <a:t>(root/10311043San@)</a:t>
            </a:r>
          </a:p>
          <a:p>
            <a:pPr marL="514350" indent="-514350">
              <a:buAutoNum type="arabicPeriod"/>
            </a:pPr>
            <a:r>
              <a:rPr lang="en-US" altLang="ja-JP" dirty="0"/>
              <a:t>DB</a:t>
            </a:r>
            <a:r>
              <a:rPr lang="ja-JP" altLang="en-US" dirty="0"/>
              <a:t>への接続を確認 </a:t>
            </a:r>
            <a:r>
              <a:rPr lang="en-US" altLang="ja-JP" dirty="0"/>
              <a:t>(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mysql</a:t>
            </a:r>
            <a:r>
              <a:rPr lang="en-US" altLang="ja-JP" dirty="0"/>
              <a:t> -u root -p)</a:t>
            </a:r>
          </a:p>
          <a:p>
            <a:pPr marL="514350" indent="-514350">
              <a:buAutoNum type="arabicPeriod"/>
            </a:pPr>
            <a:r>
              <a:rPr lang="en-US" altLang="ja-JP" dirty="0"/>
              <a:t>Laravel</a:t>
            </a:r>
            <a:r>
              <a:rPr lang="ja-JP" altLang="en-US" dirty="0"/>
              <a:t>に必要なパッケージをインストール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Laravel</a:t>
            </a:r>
            <a:r>
              <a:rPr lang="ja-JP" altLang="en-US" dirty="0"/>
              <a:t>は</a:t>
            </a:r>
            <a:r>
              <a:rPr lang="en-US" altLang="ja-JP" dirty="0"/>
              <a:t>Composer</a:t>
            </a:r>
            <a:r>
              <a:rPr lang="ja-JP" altLang="en-US" dirty="0"/>
              <a:t>を利用してインストールするので、</a:t>
            </a:r>
            <a:r>
              <a:rPr lang="en-US" altLang="ja-JP" dirty="0"/>
              <a:t>Composer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Laravel</a:t>
            </a:r>
            <a:r>
              <a:rPr lang="ja-JP" altLang="en-US" dirty="0"/>
              <a:t>のプロジェクトを作成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Laravel</a:t>
            </a:r>
            <a:r>
              <a:rPr lang="ja-JP" altLang="en-US" dirty="0"/>
              <a:t>の初期設定</a:t>
            </a:r>
            <a:endParaRPr lang="en-US" altLang="ja-JP" dirty="0"/>
          </a:p>
          <a:p>
            <a:pPr marL="514350" indent="-514350">
              <a:buAutoNum type="arabicPeriod"/>
            </a:pPr>
            <a:r>
              <a:rPr lang="en-US" altLang="ja-JP" dirty="0"/>
              <a:t>Laravel</a:t>
            </a:r>
            <a:r>
              <a:rPr lang="ja-JP" altLang="en-US" dirty="0"/>
              <a:t>のデータベースの設定</a:t>
            </a:r>
            <a:endParaRPr lang="en-US" altLang="ja-JP" dirty="0"/>
          </a:p>
          <a:p>
            <a:pPr marL="514350" indent="-514350">
              <a:buAutoNum type="arabicPeriod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4373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6C2C76-3505-D818-3F2A-D28A0B1D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325298"/>
            <a:ext cx="10515600" cy="633490"/>
          </a:xfrm>
        </p:spPr>
        <p:txBody>
          <a:bodyPr/>
          <a:lstStyle/>
          <a:p>
            <a:r>
              <a:rPr kumimoji="1" lang="en-US" altLang="ja-JP" dirty="0"/>
              <a:t>Laravel</a:t>
            </a:r>
            <a:r>
              <a:rPr kumimoji="1" lang="ja-JP" altLang="en-US" dirty="0"/>
              <a:t>のプロジェクトで使用するデータベースの設定を行う</a:t>
            </a: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40445377-B9F8-86B2-ECE0-27DD79B768AE}"/>
              </a:ext>
            </a:extLst>
          </p:cNvPr>
          <p:cNvSpPr txBox="1">
            <a:spLocks/>
          </p:cNvSpPr>
          <p:nvPr/>
        </p:nvSpPr>
        <p:spPr>
          <a:xfrm>
            <a:off x="598503" y="1177555"/>
            <a:ext cx="10515600" cy="63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FB8CBB6-66DD-5426-E274-68B10D7F48B6}"/>
              </a:ext>
            </a:extLst>
          </p:cNvPr>
          <p:cNvSpPr txBox="1">
            <a:spLocks/>
          </p:cNvSpPr>
          <p:nvPr/>
        </p:nvSpPr>
        <p:spPr>
          <a:xfrm>
            <a:off x="598503" y="1177554"/>
            <a:ext cx="10515600" cy="3998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DBName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todo01</a:t>
            </a:r>
          </a:p>
          <a:p>
            <a:r>
              <a:rPr lang="en-US" altLang="ja-JP" dirty="0" err="1"/>
              <a:t>UserName</a:t>
            </a:r>
            <a:r>
              <a:rPr lang="en-US" altLang="ja-JP" dirty="0"/>
              <a:t>: todo01_user</a:t>
            </a:r>
          </a:p>
          <a:p>
            <a:r>
              <a:rPr lang="en-US" altLang="ja-JP" dirty="0" err="1"/>
              <a:t>PassWord</a:t>
            </a:r>
            <a:r>
              <a:rPr lang="en-US" altLang="ja-JP" dirty="0"/>
              <a:t>: 10311043San@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DB</a:t>
            </a:r>
            <a:r>
              <a:rPr lang="ja-JP" altLang="en-US" dirty="0"/>
              <a:t>を操作する権限を作成したユーザーに紐づける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grant all privileges on todo01.* to todo01_user;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 err="1"/>
              <a:t>php</a:t>
            </a:r>
            <a:r>
              <a:rPr lang="en-US" altLang="ja-JP" dirty="0"/>
              <a:t> artisan migrate</a:t>
            </a:r>
            <a:r>
              <a:rPr lang="ja-JP" altLang="en-US" dirty="0"/>
              <a:t> でテストテーブルができれば疎通</a:t>
            </a:r>
            <a:r>
              <a:rPr lang="en-US" altLang="ja-JP" dirty="0"/>
              <a:t>OK</a:t>
            </a:r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20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0FA65-90E0-0ADB-3CF8-5C6B26DF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19"/>
            <a:ext cx="10515600" cy="615734"/>
          </a:xfrm>
        </p:spPr>
        <p:txBody>
          <a:bodyPr/>
          <a:lstStyle/>
          <a:p>
            <a:r>
              <a:rPr kumimoji="1" lang="en-US" altLang="ja-JP" dirty="0"/>
              <a:t>Git </a:t>
            </a:r>
            <a:r>
              <a:rPr lang="ja-JP" altLang="en-US" dirty="0"/>
              <a:t>便利コマンド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AC122FB-3E28-5BB3-A6EE-2921F3743167}"/>
              </a:ext>
            </a:extLst>
          </p:cNvPr>
          <p:cNvSpPr txBox="1">
            <a:spLocks/>
          </p:cNvSpPr>
          <p:nvPr/>
        </p:nvSpPr>
        <p:spPr>
          <a:xfrm>
            <a:off x="838200" y="1470518"/>
            <a:ext cx="10515600" cy="61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B716E5B-0F5C-AB74-83F9-4402454ECDF1}"/>
              </a:ext>
            </a:extLst>
          </p:cNvPr>
          <p:cNvSpPr txBox="1">
            <a:spLocks/>
          </p:cNvSpPr>
          <p:nvPr/>
        </p:nvSpPr>
        <p:spPr>
          <a:xfrm>
            <a:off x="838200" y="1621438"/>
            <a:ext cx="10515600" cy="61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7485656-C58D-BA21-C03E-B09649F89E62}"/>
              </a:ext>
            </a:extLst>
          </p:cNvPr>
          <p:cNvSpPr txBox="1">
            <a:spLocks/>
          </p:cNvSpPr>
          <p:nvPr/>
        </p:nvSpPr>
        <p:spPr>
          <a:xfrm>
            <a:off x="838200" y="1545978"/>
            <a:ext cx="10515600" cy="61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git config --list</a:t>
            </a:r>
            <a:r>
              <a:rPr lang="ja-JP" altLang="en-US" dirty="0"/>
              <a:t>  </a:t>
            </a:r>
            <a:r>
              <a:rPr lang="en-US" altLang="ja-JP" dirty="0"/>
              <a:t>git</a:t>
            </a:r>
            <a:r>
              <a:rPr lang="ja-JP" altLang="en-US" dirty="0"/>
              <a:t>ユーザー情報一覧を表示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021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6BB8D-CB07-7D6D-1BC4-0DB76144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385"/>
            <a:ext cx="10515600" cy="5267632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▽ やりたいこと</a:t>
            </a:r>
          </a:p>
          <a:p>
            <a:r>
              <a:rPr kumimoji="1" lang="en-US" altLang="ja-JP" dirty="0" err="1"/>
              <a:t>PHPMyAdmin</a:t>
            </a:r>
            <a:r>
              <a:rPr kumimoji="1" lang="ja-JP" altLang="en-US" dirty="0"/>
              <a:t>で</a:t>
            </a:r>
            <a:r>
              <a:rPr kumimoji="1" lang="en-US" altLang="ja-JP" dirty="0"/>
              <a:t>EC2</a:t>
            </a:r>
            <a:r>
              <a:rPr kumimoji="1" lang="ja-JP" altLang="en-US" dirty="0"/>
              <a:t>の</a:t>
            </a:r>
            <a:r>
              <a:rPr kumimoji="1" lang="en-US" altLang="ja-JP" dirty="0"/>
              <a:t>DB</a:t>
            </a:r>
            <a:r>
              <a:rPr kumimoji="1" lang="ja-JP" altLang="en-US" dirty="0"/>
              <a:t>をみる</a:t>
            </a:r>
          </a:p>
          <a:p>
            <a:r>
              <a:rPr kumimoji="1" lang="ja-JP" altLang="en-US" dirty="0"/>
              <a:t>ローカル⇒</a:t>
            </a:r>
            <a:r>
              <a:rPr kumimoji="1" lang="en-US" altLang="ja-JP" dirty="0"/>
              <a:t>Git⇒EC2</a:t>
            </a:r>
            <a:r>
              <a:rPr kumimoji="1" lang="ja-JP" altLang="en-US" dirty="0"/>
              <a:t>でデプロイ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FTP</a:t>
            </a:r>
            <a:r>
              <a:rPr kumimoji="1" lang="ja-JP" altLang="en-US" dirty="0"/>
              <a:t>クライアントで転送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▽ やること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Git</a:t>
            </a:r>
            <a:r>
              <a:rPr kumimoji="1" lang="ja-JP" altLang="en-US" dirty="0"/>
              <a:t>入門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https://tech-blog.rakus.co.jp/entry/20200529/git</a:t>
            </a:r>
            <a:endParaRPr kumimoji="1" lang="en-US" altLang="ja-JP" dirty="0">
              <a:hlinkClick r:id="rId2"/>
            </a:endParaRPr>
          </a:p>
          <a:p>
            <a:pPr marL="0" indent="0">
              <a:buNone/>
            </a:pPr>
            <a:endParaRPr kumimoji="1" lang="en-US" altLang="ja-JP" dirty="0">
              <a:hlinkClick r:id="rId2"/>
            </a:endParaRPr>
          </a:p>
          <a:p>
            <a:pPr marL="0" indent="0">
              <a:buNone/>
            </a:pPr>
            <a:r>
              <a:rPr lang="en-US" altLang="ja-JP" dirty="0"/>
              <a:t>PHP7.4</a:t>
            </a:r>
            <a:r>
              <a:rPr lang="ja-JP" altLang="en-US" dirty="0"/>
              <a:t>＋</a:t>
            </a:r>
            <a:r>
              <a:rPr lang="en-US" altLang="ja-JP" dirty="0"/>
              <a:t>Laravel6</a:t>
            </a:r>
            <a:r>
              <a:rPr lang="ja-JP" altLang="en-US" dirty="0"/>
              <a:t>のプロジェクトを</a:t>
            </a:r>
            <a:r>
              <a:rPr lang="en-US" altLang="ja-JP" dirty="0"/>
              <a:t>AWS EC2</a:t>
            </a:r>
            <a:r>
              <a:rPr lang="ja-JP" altLang="en-US" dirty="0"/>
              <a:t>にデプロイする</a:t>
            </a:r>
            <a:endParaRPr lang="en-US" altLang="ja-JP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https://poppotennis.com/posts/ec2-laravel</a:t>
            </a:r>
            <a:endParaRPr kumimoji="1" lang="ja-JP" altLang="en-US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28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FFA3F-EFD7-3CD1-87BB-5056FF06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176"/>
            <a:ext cx="10515600" cy="713389"/>
          </a:xfrm>
        </p:spPr>
        <p:txBody>
          <a:bodyPr/>
          <a:lstStyle/>
          <a:p>
            <a:r>
              <a:rPr kumimoji="1" lang="en-US" altLang="ja-JP" dirty="0"/>
              <a:t>AWS root</a:t>
            </a:r>
            <a:r>
              <a:rPr lang="ja-JP" altLang="en-US" dirty="0"/>
              <a:t>ユーザーへの切り替え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CF751AA-695B-BCBD-AED6-665FE0F1FCBA}"/>
              </a:ext>
            </a:extLst>
          </p:cNvPr>
          <p:cNvSpPr txBox="1">
            <a:spLocks/>
          </p:cNvSpPr>
          <p:nvPr/>
        </p:nvSpPr>
        <p:spPr>
          <a:xfrm>
            <a:off x="838200" y="1266331"/>
            <a:ext cx="10515600" cy="71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5350C-850C-6E28-9644-08AC1EF0FABE}"/>
              </a:ext>
            </a:extLst>
          </p:cNvPr>
          <p:cNvSpPr txBox="1"/>
          <p:nvPr/>
        </p:nvSpPr>
        <p:spPr>
          <a:xfrm>
            <a:off x="1174070" y="1414131"/>
            <a:ext cx="101797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AWS</a:t>
            </a:r>
            <a:r>
              <a:rPr lang="ja-JP" altLang="en-US" sz="2400" dirty="0"/>
              <a:t>は、通常 </a:t>
            </a:r>
            <a:r>
              <a:rPr lang="en-US" altLang="ja-JP" sz="2400" dirty="0"/>
              <a:t>ec2-user</a:t>
            </a:r>
            <a:r>
              <a:rPr lang="ja-JP" altLang="en-US" sz="2400" dirty="0"/>
              <a:t>でログインします。</a:t>
            </a:r>
          </a:p>
          <a:p>
            <a:r>
              <a:rPr lang="en-US" altLang="ja-JP" sz="2400" dirty="0"/>
              <a:t>root</a:t>
            </a:r>
            <a:r>
              <a:rPr lang="ja-JP" altLang="en-US" sz="2400" dirty="0"/>
              <a:t>ユーザでログインを試みると、</a:t>
            </a:r>
            <a:endParaRPr lang="en-US" altLang="ja-JP" sz="2400" dirty="0"/>
          </a:p>
          <a:p>
            <a:r>
              <a:rPr lang="ja-JP" altLang="en-US" sz="2400" dirty="0"/>
              <a:t>「</a:t>
            </a:r>
            <a:r>
              <a:rPr lang="en-US" altLang="ja-JP" sz="2400" dirty="0"/>
              <a:t>Please login as the user "ec2-user" rather than the user "root".</a:t>
            </a:r>
            <a:r>
              <a:rPr lang="ja-JP" altLang="en-US" sz="2400" dirty="0"/>
              <a:t>」というメッセージが表示されますが、一度、</a:t>
            </a:r>
            <a:r>
              <a:rPr lang="en-US" altLang="ja-JP" sz="2400" dirty="0"/>
              <a:t>ec2-user</a:t>
            </a:r>
            <a:r>
              <a:rPr lang="ja-JP" altLang="en-US" sz="2400" dirty="0"/>
              <a:t>でログインした後、ユーザを切り替える事で、</a:t>
            </a:r>
            <a:r>
              <a:rPr lang="en-US" altLang="ja-JP" sz="2400" dirty="0"/>
              <a:t>root</a:t>
            </a:r>
            <a:r>
              <a:rPr lang="ja-JP" altLang="en-US" sz="2400" dirty="0"/>
              <a:t>ユーザでの実行が可能です。</a:t>
            </a:r>
          </a:p>
          <a:p>
            <a:endParaRPr lang="ja-JP" altLang="en-US" sz="2400" dirty="0"/>
          </a:p>
          <a:p>
            <a:r>
              <a:rPr lang="en-US" altLang="ja-JP" sz="2400" dirty="0"/>
              <a:t>ec2-user</a:t>
            </a:r>
            <a:r>
              <a:rPr lang="ja-JP" altLang="en-US" sz="2400" dirty="0"/>
              <a:t>にてログイン</a:t>
            </a:r>
          </a:p>
          <a:p>
            <a:r>
              <a:rPr lang="en-US" altLang="ja-JP" sz="2400" dirty="0" err="1"/>
              <a:t>sudo</a:t>
            </a:r>
            <a:r>
              <a:rPr lang="en-US" altLang="ja-JP" sz="2400" dirty="0"/>
              <a:t> passwd </a:t>
            </a:r>
            <a:r>
              <a:rPr lang="ja-JP" altLang="en-US" sz="2400" dirty="0"/>
              <a:t>を実行し、パスワードを設定</a:t>
            </a:r>
          </a:p>
          <a:p>
            <a:r>
              <a:rPr lang="en-US" altLang="ja-JP" sz="2400" dirty="0" err="1"/>
              <a:t>su</a:t>
            </a:r>
            <a:r>
              <a:rPr lang="en-US" altLang="ja-JP" sz="2400" dirty="0"/>
              <a:t> - </a:t>
            </a:r>
            <a:r>
              <a:rPr lang="ja-JP" altLang="en-US" sz="2400" dirty="0"/>
              <a:t>を実行。先ほど入力したパスワードを入力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 </a:t>
            </a:r>
            <a:r>
              <a:rPr lang="en-US" altLang="ja-JP" sz="2400" dirty="0"/>
              <a:t>EC2</a:t>
            </a:r>
            <a:r>
              <a:rPr lang="ja-JP" altLang="en-US" sz="2400" dirty="0"/>
              <a:t>の</a:t>
            </a:r>
            <a:r>
              <a:rPr lang="en-US" altLang="ja-JP" sz="2400" dirty="0"/>
              <a:t>root</a:t>
            </a:r>
            <a:r>
              <a:rPr lang="ja-JP" altLang="en-US" sz="2400" dirty="0"/>
              <a:t>ユーザーのパスワードは</a:t>
            </a:r>
            <a:endParaRPr lang="en-US" altLang="ja-JP" sz="2400" dirty="0"/>
          </a:p>
          <a:p>
            <a:r>
              <a:rPr lang="ja-JP" altLang="en-US" sz="2400" dirty="0"/>
              <a:t>  「</a:t>
            </a:r>
            <a:r>
              <a:rPr lang="en-US" altLang="ja-JP" sz="2400" b="1" dirty="0"/>
              <a:t>10311043San@</a:t>
            </a:r>
            <a:r>
              <a:rPr lang="ja-JP" altLang="en-US" sz="2400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931432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C9F3B-E39A-F5DD-6790-C0D83B75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41"/>
            <a:ext cx="10515600" cy="548957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ステータスが</a:t>
            </a:r>
            <a:r>
              <a:rPr lang="en-US" altLang="ja-JP" dirty="0"/>
              <a:t>false</a:t>
            </a:r>
            <a:r>
              <a:rPr lang="ja-JP" altLang="en-US" dirty="0"/>
              <a:t>のレコードのみ表示させている</a:t>
            </a:r>
            <a:endParaRPr lang="en-US" altLang="ja-JP" dirty="0"/>
          </a:p>
          <a:p>
            <a:r>
              <a:rPr kumimoji="1" lang="ja-JP" altLang="en-US" dirty="0"/>
              <a:t>こちら追加実装として、完了済み一覧の表示を新たに検討しても良いかもしれない。</a:t>
            </a:r>
            <a:endParaRPr kumimoji="1" lang="en-US" altLang="ja-JP" dirty="0"/>
          </a:p>
          <a:p>
            <a:r>
              <a:rPr lang="ja-JP" altLang="en-US" dirty="0"/>
              <a:t>タスク一覧のレコードに着手中などのタグをつけても良いかも</a:t>
            </a:r>
            <a:endParaRPr kumimoji="1" lang="en-US" altLang="ja-JP" dirty="0"/>
          </a:p>
          <a:p>
            <a:r>
              <a:rPr kumimoji="1" lang="en-US" altLang="ja-JP" dirty="0"/>
              <a:t>TODO</a:t>
            </a:r>
            <a:r>
              <a:rPr kumimoji="1" lang="ja-JP" altLang="en-US" dirty="0"/>
              <a:t>アプリをローカル環境の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サーバーにデプロイしても良いかも</a:t>
            </a:r>
            <a:endParaRPr kumimoji="1" lang="en-US" altLang="ja-JP" dirty="0"/>
          </a:p>
          <a:p>
            <a:r>
              <a:rPr kumimoji="1" lang="en-US" altLang="ja-JP" dirty="0"/>
              <a:t>https://guntablog.com/deploy/#toc1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607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B11A5F-CDA9-9E31-C946-819A4878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953"/>
            <a:ext cx="10515600" cy="597979"/>
          </a:xfrm>
        </p:spPr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リスト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図解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224FF44-582D-6FB0-AC28-915B13A42B28}"/>
              </a:ext>
            </a:extLst>
          </p:cNvPr>
          <p:cNvGrpSpPr/>
          <p:nvPr/>
        </p:nvGrpSpPr>
        <p:grpSpPr>
          <a:xfrm>
            <a:off x="1109709" y="1811045"/>
            <a:ext cx="790112" cy="790113"/>
            <a:chOff x="1020932" y="1322773"/>
            <a:chExt cx="790112" cy="79011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181865-ED3E-C8DD-BD53-87F45E468A90}"/>
                </a:ext>
              </a:extLst>
            </p:cNvPr>
            <p:cNvSpPr/>
            <p:nvPr/>
          </p:nvSpPr>
          <p:spPr>
            <a:xfrm>
              <a:off x="1020932" y="1322773"/>
              <a:ext cx="790112" cy="488272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CL</a:t>
              </a:r>
              <a:endParaRPr kumimoji="1" lang="ja-JP" altLang="en-US" sz="1600" dirty="0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DEDC1D47-0A0E-43E6-CF00-04107D8D62A9}"/>
                </a:ext>
              </a:extLst>
            </p:cNvPr>
            <p:cNvSpPr/>
            <p:nvPr/>
          </p:nvSpPr>
          <p:spPr>
            <a:xfrm>
              <a:off x="1149657" y="1784412"/>
              <a:ext cx="532661" cy="328474"/>
            </a:xfrm>
            <a:prstGeom prst="triangle">
              <a:avLst/>
            </a:prstGeom>
            <a:solidFill>
              <a:schemeClr val="accent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0D743F-FF79-7CF4-E8F4-82967039E9EC}"/>
              </a:ext>
            </a:extLst>
          </p:cNvPr>
          <p:cNvCxnSpPr>
            <a:stCxn id="4" idx="3"/>
          </p:cNvCxnSpPr>
          <p:nvPr/>
        </p:nvCxnSpPr>
        <p:spPr>
          <a:xfrm>
            <a:off x="1899821" y="2055181"/>
            <a:ext cx="36220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2A43B-0400-6A83-C8A2-BD2988A47701}"/>
              </a:ext>
            </a:extLst>
          </p:cNvPr>
          <p:cNvSpPr txBox="1"/>
          <p:nvPr/>
        </p:nvSpPr>
        <p:spPr>
          <a:xfrm>
            <a:off x="2499065" y="1642372"/>
            <a:ext cx="263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https://todo.com/list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4CD094-8703-E9B7-09AA-CD7BF1E6995D}"/>
              </a:ext>
            </a:extLst>
          </p:cNvPr>
          <p:cNvSpPr txBox="1"/>
          <p:nvPr/>
        </p:nvSpPr>
        <p:spPr>
          <a:xfrm>
            <a:off x="3011749" y="2098659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URI</a:t>
            </a:r>
            <a:r>
              <a:rPr kumimoji="1" lang="ja-JP" altLang="en-US" sz="1600" dirty="0"/>
              <a:t>アクセス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6275DA0-CAE3-C027-897A-CA397DCF4543}"/>
              </a:ext>
            </a:extLst>
          </p:cNvPr>
          <p:cNvSpPr/>
          <p:nvPr/>
        </p:nvSpPr>
        <p:spPr>
          <a:xfrm>
            <a:off x="5521911" y="1754422"/>
            <a:ext cx="2424343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 </a:t>
            </a:r>
            <a:r>
              <a:rPr kumimoji="1" lang="en-US" altLang="ja-JP" dirty="0"/>
              <a:t>Routing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143F8FF-DC2D-387D-5A50-FDDD261459CD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34083" y="2355940"/>
            <a:ext cx="0" cy="60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C4B9B01-4031-43BF-68CF-7557E28C86D8}"/>
              </a:ext>
            </a:extLst>
          </p:cNvPr>
          <p:cNvSpPr/>
          <p:nvPr/>
        </p:nvSpPr>
        <p:spPr>
          <a:xfrm>
            <a:off x="5521911" y="2957458"/>
            <a:ext cx="2424343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③</a:t>
            </a:r>
            <a:r>
              <a:rPr kumimoji="1" lang="ja-JP" altLang="en-US" dirty="0"/>
              <a:t> </a:t>
            </a:r>
            <a:r>
              <a:rPr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E087DAA-13BF-F265-7A96-EF5F8DED5307}"/>
              </a:ext>
            </a:extLst>
          </p:cNvPr>
          <p:cNvCxnSpPr>
            <a:cxnSpLocks/>
          </p:cNvCxnSpPr>
          <p:nvPr/>
        </p:nvCxnSpPr>
        <p:spPr>
          <a:xfrm>
            <a:off x="7164278" y="3558976"/>
            <a:ext cx="0" cy="6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F8F8C1D-58D1-2DD6-F378-35D6606CBAD5}"/>
              </a:ext>
            </a:extLst>
          </p:cNvPr>
          <p:cNvSpPr/>
          <p:nvPr/>
        </p:nvSpPr>
        <p:spPr>
          <a:xfrm>
            <a:off x="6782538" y="4232486"/>
            <a:ext cx="1260629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555F3F-1F1E-8851-1652-5D93BCD35AA1}"/>
              </a:ext>
            </a:extLst>
          </p:cNvPr>
          <p:cNvCxnSpPr>
            <a:cxnSpLocks/>
          </p:cNvCxnSpPr>
          <p:nvPr/>
        </p:nvCxnSpPr>
        <p:spPr>
          <a:xfrm>
            <a:off x="8069801" y="4429958"/>
            <a:ext cx="5237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00DAC25-6B04-1720-3382-3C0EE9305812}"/>
              </a:ext>
            </a:extLst>
          </p:cNvPr>
          <p:cNvCxnSpPr>
            <a:cxnSpLocks/>
          </p:cNvCxnSpPr>
          <p:nvPr/>
        </p:nvCxnSpPr>
        <p:spPr>
          <a:xfrm flipH="1">
            <a:off x="8032069" y="4691961"/>
            <a:ext cx="5637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柱 34">
            <a:extLst>
              <a:ext uri="{FF2B5EF4-FFF2-40B4-BE49-F238E27FC236}">
                <a16:creationId xmlns:a16="http://schemas.microsoft.com/office/drawing/2014/main" id="{52EC1567-0587-139B-6BA6-8394B74D6AD4}"/>
              </a:ext>
            </a:extLst>
          </p:cNvPr>
          <p:cNvSpPr/>
          <p:nvPr/>
        </p:nvSpPr>
        <p:spPr>
          <a:xfrm>
            <a:off x="8651286" y="4232486"/>
            <a:ext cx="563733" cy="5979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100703-8593-9ED9-3BD1-D7F454BB4565}"/>
              </a:ext>
            </a:extLst>
          </p:cNvPr>
          <p:cNvSpPr txBox="1"/>
          <p:nvPr/>
        </p:nvSpPr>
        <p:spPr>
          <a:xfrm>
            <a:off x="9201702" y="4362195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データベース</a:t>
            </a:r>
            <a:endParaRPr kumimoji="1" lang="ja-JP" altLang="en-US" sz="16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2E2F9E3-D7F1-0629-976D-8A30B9AD9490}"/>
              </a:ext>
            </a:extLst>
          </p:cNvPr>
          <p:cNvCxnSpPr>
            <a:cxnSpLocks/>
          </p:cNvCxnSpPr>
          <p:nvPr/>
        </p:nvCxnSpPr>
        <p:spPr>
          <a:xfrm flipV="1">
            <a:off x="7546017" y="3558976"/>
            <a:ext cx="0" cy="673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44A5F08-5576-1E62-B68B-FBF7D3B7C1B7}"/>
              </a:ext>
            </a:extLst>
          </p:cNvPr>
          <p:cNvCxnSpPr>
            <a:cxnSpLocks/>
          </p:cNvCxnSpPr>
          <p:nvPr/>
        </p:nvCxnSpPr>
        <p:spPr>
          <a:xfrm>
            <a:off x="8362765" y="4762893"/>
            <a:ext cx="0" cy="57258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3BACBB2-BD65-9328-FF61-FA42606DD564}"/>
              </a:ext>
            </a:extLst>
          </p:cNvPr>
          <p:cNvSpPr txBox="1"/>
          <p:nvPr/>
        </p:nvSpPr>
        <p:spPr>
          <a:xfrm>
            <a:off x="7841202" y="5317725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未完了のタスクを取得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4FD5748-3BA3-0B99-AB62-4432DEE9A3EA}"/>
              </a:ext>
            </a:extLst>
          </p:cNvPr>
          <p:cNvCxnSpPr>
            <a:cxnSpLocks/>
          </p:cNvCxnSpPr>
          <p:nvPr/>
        </p:nvCxnSpPr>
        <p:spPr>
          <a:xfrm flipH="1">
            <a:off x="7586524" y="3699914"/>
            <a:ext cx="572055" cy="34278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FC570D3-46B4-6B5F-A30A-9CA05DAA532C}"/>
              </a:ext>
            </a:extLst>
          </p:cNvPr>
          <p:cNvSpPr txBox="1"/>
          <p:nvPr/>
        </p:nvSpPr>
        <p:spPr>
          <a:xfrm>
            <a:off x="8080895" y="3379115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未完了のタスク渡す</a:t>
            </a:r>
            <a:endParaRPr kumimoji="1" lang="ja-JP" altLang="en-US" sz="16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BA5EC80-E1E3-48EA-42C4-0FB4ADD10D75}"/>
              </a:ext>
            </a:extLst>
          </p:cNvPr>
          <p:cNvCxnSpPr>
            <a:cxnSpLocks/>
          </p:cNvCxnSpPr>
          <p:nvPr/>
        </p:nvCxnSpPr>
        <p:spPr>
          <a:xfrm>
            <a:off x="6007221" y="3558976"/>
            <a:ext cx="0" cy="675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C40D1D5-81C7-745A-0B1F-5B224096D599}"/>
              </a:ext>
            </a:extLst>
          </p:cNvPr>
          <p:cNvSpPr/>
          <p:nvPr/>
        </p:nvSpPr>
        <p:spPr>
          <a:xfrm>
            <a:off x="5331039" y="4232486"/>
            <a:ext cx="1260629" cy="601518"/>
          </a:xfrm>
          <a:prstGeom prst="round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D5735DE-8D16-BA57-47BC-88502231CD00}"/>
              </a:ext>
            </a:extLst>
          </p:cNvPr>
          <p:cNvCxnSpPr>
            <a:cxnSpLocks/>
          </p:cNvCxnSpPr>
          <p:nvPr/>
        </p:nvCxnSpPr>
        <p:spPr>
          <a:xfrm flipH="1">
            <a:off x="5308338" y="3871305"/>
            <a:ext cx="69888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DE5E4AE-7E4D-F792-F82A-0E613B162C1A}"/>
              </a:ext>
            </a:extLst>
          </p:cNvPr>
          <p:cNvSpPr txBox="1"/>
          <p:nvPr/>
        </p:nvSpPr>
        <p:spPr>
          <a:xfrm>
            <a:off x="3432420" y="3699914"/>
            <a:ext cx="255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未完了のタスク渡す</a:t>
            </a:r>
            <a:endParaRPr kumimoji="1" lang="ja-JP" altLang="en-US" sz="1600" dirty="0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4C433D00-DC30-B864-05ED-FB33454A4988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>
            <a:off x="1556561" y="2646915"/>
            <a:ext cx="3774479" cy="1886331"/>
          </a:xfrm>
          <a:prstGeom prst="bentConnector3">
            <a:avLst>
              <a:gd name="adj1" fmla="val 1000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67350BA-58A0-9A5B-BBE5-20803A144100}"/>
              </a:ext>
            </a:extLst>
          </p:cNvPr>
          <p:cNvSpPr/>
          <p:nvPr/>
        </p:nvSpPr>
        <p:spPr>
          <a:xfrm>
            <a:off x="499102" y="2964256"/>
            <a:ext cx="2311380" cy="929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BC4C73B-BE52-484D-B503-3D8073154B0C}"/>
              </a:ext>
            </a:extLst>
          </p:cNvPr>
          <p:cNvSpPr/>
          <p:nvPr/>
        </p:nvSpPr>
        <p:spPr>
          <a:xfrm>
            <a:off x="499102" y="2970457"/>
            <a:ext cx="2311380" cy="2956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649D232-45D4-EC91-82EF-2CD5F2C3A584}"/>
              </a:ext>
            </a:extLst>
          </p:cNvPr>
          <p:cNvSpPr txBox="1"/>
          <p:nvPr/>
        </p:nvSpPr>
        <p:spPr>
          <a:xfrm>
            <a:off x="498366" y="2964256"/>
            <a:ext cx="191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</a:rPr>
              <a:t>TODO </a:t>
            </a:r>
            <a:r>
              <a:rPr kumimoji="1" lang="ja-JP" altLang="en-US" sz="1600" dirty="0">
                <a:solidFill>
                  <a:schemeClr val="bg1"/>
                </a:solidFill>
              </a:rPr>
              <a:t>一覧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977EC7C0-824D-E7A7-48E0-C92165170430}"/>
              </a:ext>
            </a:extLst>
          </p:cNvPr>
          <p:cNvSpPr/>
          <p:nvPr/>
        </p:nvSpPr>
        <p:spPr>
          <a:xfrm>
            <a:off x="727969" y="3357976"/>
            <a:ext cx="206653" cy="191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146B4A4-819A-8F5E-09B2-253DFC777B35}"/>
              </a:ext>
            </a:extLst>
          </p:cNvPr>
          <p:cNvSpPr/>
          <p:nvPr/>
        </p:nvSpPr>
        <p:spPr>
          <a:xfrm>
            <a:off x="729448" y="3625786"/>
            <a:ext cx="206653" cy="191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C618083-F857-8492-12E1-221314FD0375}"/>
              </a:ext>
            </a:extLst>
          </p:cNvPr>
          <p:cNvSpPr txBox="1"/>
          <p:nvPr/>
        </p:nvSpPr>
        <p:spPr>
          <a:xfrm>
            <a:off x="1031160" y="3326684"/>
            <a:ext cx="191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やること</a:t>
            </a:r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EF22905-8122-1A8C-1912-4AD270B12763}"/>
              </a:ext>
            </a:extLst>
          </p:cNvPr>
          <p:cNvSpPr txBox="1"/>
          <p:nvPr/>
        </p:nvSpPr>
        <p:spPr>
          <a:xfrm>
            <a:off x="1031160" y="3583919"/>
            <a:ext cx="191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やること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C666333-2AFC-950D-4305-7C543855D0B0}"/>
              </a:ext>
            </a:extLst>
          </p:cNvPr>
          <p:cNvSpPr/>
          <p:nvPr/>
        </p:nvSpPr>
        <p:spPr>
          <a:xfrm>
            <a:off x="6771442" y="4011190"/>
            <a:ext cx="1260627" cy="1062902"/>
          </a:xfrm>
          <a:prstGeom prst="ellipse">
            <a:avLst/>
          </a:prstGeom>
          <a:noFill/>
          <a:ln w="222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71236F9-E4AE-E9A2-CC27-0C10E8ECD827}"/>
              </a:ext>
            </a:extLst>
          </p:cNvPr>
          <p:cNvSpPr/>
          <p:nvPr/>
        </p:nvSpPr>
        <p:spPr>
          <a:xfrm>
            <a:off x="6156200" y="2725685"/>
            <a:ext cx="1260627" cy="1062902"/>
          </a:xfrm>
          <a:prstGeom prst="ellipse">
            <a:avLst/>
          </a:prstGeom>
          <a:noFill/>
          <a:ln w="222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1A9AA9-5BEF-1AA4-4F19-478CAC4954C7}"/>
              </a:ext>
            </a:extLst>
          </p:cNvPr>
          <p:cNvSpPr txBox="1"/>
          <p:nvPr/>
        </p:nvSpPr>
        <p:spPr>
          <a:xfrm>
            <a:off x="8632049" y="1070081"/>
            <a:ext cx="278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オレンジ</a:t>
            </a:r>
            <a:r>
              <a:rPr kumimoji="1" lang="ja-JP" altLang="en-US" dirty="0"/>
              <a:t>は作った箇所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01FCEB-F053-8E0B-B693-8B78DB4B4A8D}"/>
              </a:ext>
            </a:extLst>
          </p:cNvPr>
          <p:cNvSpPr txBox="1"/>
          <p:nvPr/>
        </p:nvSpPr>
        <p:spPr>
          <a:xfrm>
            <a:off x="5092281" y="4854453"/>
            <a:ext cx="927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return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CCBAE2C-64FD-39B3-B1B4-4CA66FB01CB7}"/>
              </a:ext>
            </a:extLst>
          </p:cNvPr>
          <p:cNvSpPr txBox="1"/>
          <p:nvPr/>
        </p:nvSpPr>
        <p:spPr>
          <a:xfrm>
            <a:off x="5478378" y="2597962"/>
            <a:ext cx="2680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TodoListController.php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87F424-909F-5AED-2502-89F438E8BF73}"/>
              </a:ext>
            </a:extLst>
          </p:cNvPr>
          <p:cNvSpPr txBox="1"/>
          <p:nvPr/>
        </p:nvSpPr>
        <p:spPr>
          <a:xfrm>
            <a:off x="6639912" y="4886341"/>
            <a:ext cx="1642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TodoList.php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78E1195-75BC-FD4F-F6D9-47DF8C25507C}"/>
              </a:ext>
            </a:extLst>
          </p:cNvPr>
          <p:cNvSpPr txBox="1"/>
          <p:nvPr/>
        </p:nvSpPr>
        <p:spPr>
          <a:xfrm>
            <a:off x="6196148" y="1391239"/>
            <a:ext cx="1243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web.php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C1D3B6-F090-899B-82CD-3CB0DB05C9B4}"/>
              </a:ext>
            </a:extLst>
          </p:cNvPr>
          <p:cNvSpPr txBox="1"/>
          <p:nvPr/>
        </p:nvSpPr>
        <p:spPr>
          <a:xfrm>
            <a:off x="8852143" y="4870020"/>
            <a:ext cx="313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create_todo_lists_table.php</a:t>
            </a:r>
            <a:endParaRPr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84A6369D-AA43-E443-E8B7-2F501E8C21D0}"/>
              </a:ext>
            </a:extLst>
          </p:cNvPr>
          <p:cNvSpPr/>
          <p:nvPr/>
        </p:nvSpPr>
        <p:spPr>
          <a:xfrm>
            <a:off x="8377969" y="4027428"/>
            <a:ext cx="1070424" cy="887614"/>
          </a:xfrm>
          <a:prstGeom prst="ellipse">
            <a:avLst/>
          </a:prstGeom>
          <a:noFill/>
          <a:ln w="222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FECC36F-7E4A-E011-15D9-610AFE8EC384}"/>
              </a:ext>
            </a:extLst>
          </p:cNvPr>
          <p:cNvSpPr/>
          <p:nvPr/>
        </p:nvSpPr>
        <p:spPr>
          <a:xfrm>
            <a:off x="8778902" y="5656279"/>
            <a:ext cx="2760955" cy="929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5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$table-&gt;id();</a:t>
            </a:r>
          </a:p>
          <a:p>
            <a:r>
              <a:rPr lang="en-US" altLang="ja-JP" sz="105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$table-&gt;string('name', 100); //</a:t>
            </a:r>
            <a:r>
              <a:rPr lang="ja-JP" altLang="en-US" sz="105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追記</a:t>
            </a:r>
          </a:p>
          <a:p>
            <a:r>
              <a:rPr lang="en-US" altLang="ja-JP" sz="1050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$table-&gt;timestamps();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311EA0-1222-F06F-904A-1ED03C3B7FBB}"/>
              </a:ext>
            </a:extLst>
          </p:cNvPr>
          <p:cNvSpPr txBox="1"/>
          <p:nvPr/>
        </p:nvSpPr>
        <p:spPr>
          <a:xfrm>
            <a:off x="6822968" y="5867027"/>
            <a:ext cx="21101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TodoListSeeder.php</a:t>
            </a:r>
            <a:endParaRPr lang="en-US" altLang="ja-JP" sz="1400" dirty="0"/>
          </a:p>
          <a:p>
            <a:r>
              <a:rPr lang="ja-JP" altLang="en-US" sz="1400" dirty="0"/>
              <a:t>でダミーデータを投入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72DA5AF-CAC0-CB00-B833-2EF265DFF072}"/>
              </a:ext>
            </a:extLst>
          </p:cNvPr>
          <p:cNvSpPr/>
          <p:nvPr/>
        </p:nvSpPr>
        <p:spPr>
          <a:xfrm>
            <a:off x="5302189" y="3959666"/>
            <a:ext cx="1260627" cy="1062902"/>
          </a:xfrm>
          <a:prstGeom prst="ellipse">
            <a:avLst/>
          </a:prstGeom>
          <a:noFill/>
          <a:ln w="222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3430BB2E-0127-5390-3F52-900C2A654F5C}"/>
              </a:ext>
            </a:extLst>
          </p:cNvPr>
          <p:cNvSpPr/>
          <p:nvPr/>
        </p:nvSpPr>
        <p:spPr>
          <a:xfrm>
            <a:off x="5995853" y="1267843"/>
            <a:ext cx="1550164" cy="1107516"/>
          </a:xfrm>
          <a:prstGeom prst="ellipse">
            <a:avLst/>
          </a:prstGeom>
          <a:noFill/>
          <a:ln w="222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8D9CAD-8E7A-BD2C-CE5A-B90E0613B365}"/>
              </a:ext>
            </a:extLst>
          </p:cNvPr>
          <p:cNvSpPr txBox="1"/>
          <p:nvPr/>
        </p:nvSpPr>
        <p:spPr>
          <a:xfrm>
            <a:off x="8043167" y="1698722"/>
            <a:ext cx="3862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Route::get</a:t>
            </a:r>
          </a:p>
          <a:p>
            <a:r>
              <a:rPr kumimoji="1" lang="en-US" altLang="ja-JP" dirty="0"/>
              <a:t>('/list',[</a:t>
            </a:r>
            <a:r>
              <a:rPr kumimoji="1" lang="en-US" altLang="ja-JP" dirty="0" err="1"/>
              <a:t>TodoListController</a:t>
            </a:r>
            <a:r>
              <a:rPr kumimoji="1" lang="en-US" altLang="ja-JP" dirty="0"/>
              <a:t>::class, 'index']);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3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707E2-B3C0-A735-B018-AAD99B69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6" y="2926455"/>
            <a:ext cx="10515600" cy="3492100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View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画面に</a:t>
            </a:r>
            <a:r>
              <a:rPr lang="en-US" altLang="ja-JP" i="0" dirty="0" err="1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TailwindCSS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を当てる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Laravel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i="0" dirty="0" err="1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ailwindCSS</a:t>
            </a:r>
            <a:r>
              <a:rPr lang="ja-JP" altLang="en-US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を導入する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2719693-8D5D-8704-5210-7E15F87133AE}"/>
              </a:ext>
            </a:extLst>
          </p:cNvPr>
          <p:cNvSpPr txBox="1">
            <a:spLocks/>
          </p:cNvSpPr>
          <p:nvPr/>
        </p:nvSpPr>
        <p:spPr>
          <a:xfrm>
            <a:off x="838200" y="422953"/>
            <a:ext cx="10515600" cy="59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View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の見た目を作る</a:t>
            </a:r>
          </a:p>
        </p:txBody>
      </p:sp>
    </p:spTree>
    <p:extLst>
      <p:ext uri="{BB962C8B-B14F-4D97-AF65-F5344CB8AC3E}">
        <p14:creationId xmlns:p14="http://schemas.microsoft.com/office/powerpoint/2010/main" val="37353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506B8-27BF-A1C2-1D97-3CC14F97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91" y="427269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ja-JP" b="1" i="0" dirty="0" err="1">
                <a:solidFill>
                  <a:srgbClr val="333333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Todo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Yu Gothic UI Semilight" panose="020B0400000000000000" pitchFamily="50" charset="-128"/>
                <a:ea typeface="Yu Gothic UI Semilight" panose="020B0400000000000000" pitchFamily="50" charset="-128"/>
              </a:rPr>
              <a:t>アプリの要件定義</a:t>
            </a:r>
            <a:endParaRPr kumimoji="1" lang="ja-JP" altLang="en-US" dirty="0">
              <a:latin typeface="Yu Gothic UI Semilight" panose="020B0400000000000000" pitchFamily="50" charset="-128"/>
              <a:ea typeface="Yu Gothic UI Semilight" panose="020B0400000000000000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F12C600-7457-2FC1-47A4-70D9EA8FF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816745"/>
            <a:ext cx="10515600" cy="4459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▽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TODO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アプリの機能一覧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CRUD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dirty="0">
              <a:solidFill>
                <a:srgbClr val="3333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タスクの追加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reate)</a:t>
            </a:r>
          </a:p>
          <a:p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未完了のタスク表示 </a:t>
            </a:r>
            <a:r>
              <a:rPr lang="en-US" altLang="ja-JP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ead)</a:t>
            </a:r>
          </a:p>
          <a:p>
            <a:r>
              <a:rPr lang="ja-JP" altLang="en-US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タスクのステータス更新とタスク編集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pdate)</a:t>
            </a:r>
          </a:p>
          <a:p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タスクの削除 </a:t>
            </a:r>
            <a:r>
              <a:rPr lang="en-US" altLang="ja-JP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b="1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en-US" altLang="ja-JP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elete)</a:t>
            </a:r>
          </a:p>
          <a:p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⇒ 上記の機能を実行できるように実装する</a:t>
            </a:r>
            <a:endParaRPr lang="en-US" altLang="ja-JP" b="0" i="0" dirty="0">
              <a:solidFill>
                <a:srgbClr val="333333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90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82DB0-C909-E779-A6DE-8723845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139"/>
            <a:ext cx="10515600" cy="651245"/>
          </a:xfrm>
        </p:spPr>
        <p:txBody>
          <a:bodyPr/>
          <a:lstStyle/>
          <a:p>
            <a:r>
              <a:rPr kumimoji="1" lang="ja-JP" altLang="en-US" dirty="0"/>
              <a:t>まず最初に、以下のような画面が表示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トップページ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91783-C9C5-D6B6-AD86-69254956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874"/>
            <a:ext cx="10118192" cy="46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9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82DB0-C909-E779-A6DE-8723845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139"/>
            <a:ext cx="10515600" cy="651245"/>
          </a:xfrm>
        </p:spPr>
        <p:txBody>
          <a:bodyPr/>
          <a:lstStyle/>
          <a:p>
            <a:r>
              <a:rPr kumimoji="1" lang="ja-JP" altLang="en-US" dirty="0"/>
              <a:t>タスクを追加すると以下のように、一覧表示される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C8929D-1828-1BA1-4CBB-A543219B2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01" y="1367161"/>
            <a:ext cx="10160311" cy="531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82DB0-C909-E779-A6DE-8723845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139"/>
            <a:ext cx="10515600" cy="98859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「削除」をクリックしたら、ブラウザ標準のアラートダイアログを表示し、</a:t>
            </a:r>
            <a:r>
              <a:rPr kumimoji="1" lang="en-US" altLang="ja-JP" dirty="0"/>
              <a:t>OK</a:t>
            </a:r>
            <a:r>
              <a:rPr kumimoji="1" lang="ja-JP" altLang="en-US" dirty="0"/>
              <a:t>をクリックしたらデータが削除される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E794B8-3559-F021-9668-93026E23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88" y="1842671"/>
            <a:ext cx="9934112" cy="46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482DB0-C909-E779-A6DE-87238452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139"/>
            <a:ext cx="10515600" cy="1396970"/>
          </a:xfrm>
        </p:spPr>
        <p:txBody>
          <a:bodyPr>
            <a:normAutofit fontScale="92500"/>
          </a:bodyPr>
          <a:lstStyle/>
          <a:p>
            <a:r>
              <a:rPr kumimoji="1" lang="ja-JP" altLang="en-US" sz="2400" dirty="0"/>
              <a:t>「編集」をクリックしたら、編集画面に遷移する。</a:t>
            </a:r>
            <a:endParaRPr kumimoji="1" lang="en-US" altLang="ja-JP" sz="2400" dirty="0"/>
          </a:p>
          <a:p>
            <a:r>
              <a:rPr kumimoji="1" lang="ja-JP" altLang="en-US" sz="2400" dirty="0"/>
              <a:t>ここで、タスクの内容を編集して、「編集する」を押したら、一覧ページに戻る</a:t>
            </a:r>
          </a:p>
          <a:p>
            <a:r>
              <a:rPr kumimoji="1" lang="ja-JP" altLang="en-US" sz="2400" dirty="0"/>
              <a:t>「完了」を押すと、該当タスクが一覧から消える。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3D1430C-122F-B495-D06C-CD2B1C58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2202087"/>
            <a:ext cx="10864591" cy="44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7822</TotalTime>
  <Words>1402</Words>
  <Application>Microsoft Office PowerPoint</Application>
  <PresentationFormat>ワイド画面</PresentationFormat>
  <Paragraphs>256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5" baseType="lpstr">
      <vt:lpstr>noto-sans-cjk-jp</vt:lpstr>
      <vt:lpstr>Yu Gothic UI Semilight</vt:lpstr>
      <vt:lpstr>メイリオ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Todoアプリの要件定義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機能設計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データ設計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koichi.watanabe</dc:creator>
  <cp:lastModifiedBy>koichi.watanabe</cp:lastModifiedBy>
  <cp:revision>217</cp:revision>
  <dcterms:created xsi:type="dcterms:W3CDTF">2022-11-04T08:27:39Z</dcterms:created>
  <dcterms:modified xsi:type="dcterms:W3CDTF">2022-11-11T07:44:37Z</dcterms:modified>
</cp:coreProperties>
</file>