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6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9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9505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247607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310318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150274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118605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256674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294989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73717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15817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262205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7DB7994-B99F-41B6-9BC3-DBA2572ADAE7}" type="datetimeFigureOut">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399598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B7994-B99F-41B6-9BC3-DBA2572ADAE7}" type="datetimeFigureOut">
              <a:rPr kumimoji="1" lang="ja-JP" altLang="en-US" smtClean="0"/>
              <a:t>2019/10/30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AF947-590D-4125-9F6A-42394C61BA15}" type="slidenum">
              <a:rPr kumimoji="1" lang="ja-JP" altLang="en-US" smtClean="0"/>
              <a:t>‹#›</a:t>
            </a:fld>
            <a:endParaRPr kumimoji="1" lang="ja-JP" altLang="en-US"/>
          </a:p>
        </p:txBody>
      </p:sp>
    </p:spTree>
    <p:extLst>
      <p:ext uri="{BB962C8B-B14F-4D97-AF65-F5344CB8AC3E}">
        <p14:creationId xmlns:p14="http://schemas.microsoft.com/office/powerpoint/2010/main" val="362641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クリーンショットの画面&#10;&#10;自動的に生成された説明">
            <a:extLst>
              <a:ext uri="{FF2B5EF4-FFF2-40B4-BE49-F238E27FC236}">
                <a16:creationId xmlns:a16="http://schemas.microsoft.com/office/drawing/2014/main" id="{A838102D-6DB5-46EF-A54D-CDBF9E916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15" y="3842557"/>
            <a:ext cx="4044620" cy="2231673"/>
          </a:xfrm>
          <a:prstGeom prst="rect">
            <a:avLst/>
          </a:prstGeom>
        </p:spPr>
      </p:pic>
      <p:grpSp>
        <p:nvGrpSpPr>
          <p:cNvPr id="8" name="グループ化 7">
            <a:extLst>
              <a:ext uri="{FF2B5EF4-FFF2-40B4-BE49-F238E27FC236}">
                <a16:creationId xmlns:a16="http://schemas.microsoft.com/office/drawing/2014/main" id="{75003582-C5AF-44AE-8545-4DD551269CAA}"/>
              </a:ext>
            </a:extLst>
          </p:cNvPr>
          <p:cNvGrpSpPr/>
          <p:nvPr/>
        </p:nvGrpSpPr>
        <p:grpSpPr>
          <a:xfrm>
            <a:off x="0" y="6210572"/>
            <a:ext cx="9144000" cy="647429"/>
            <a:chOff x="-1919702" y="8585106"/>
            <a:chExt cx="21216813" cy="1980535"/>
          </a:xfrm>
        </p:grpSpPr>
        <p:sp>
          <p:nvSpPr>
            <p:cNvPr id="5" name="Rectangle 2">
              <a:extLst>
                <a:ext uri="{FF2B5EF4-FFF2-40B4-BE49-F238E27FC236}">
                  <a16:creationId xmlns:a16="http://schemas.microsoft.com/office/drawing/2014/main" id="{08F71534-13AA-42CC-A3A5-B558D31744C7}"/>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6" name="Text Box 3">
              <a:extLst>
                <a:ext uri="{FF2B5EF4-FFF2-40B4-BE49-F238E27FC236}">
                  <a16:creationId xmlns:a16="http://schemas.microsoft.com/office/drawing/2014/main" id="{03AD357F-169A-4590-9610-F519E709FF9D}"/>
                </a:ext>
              </a:extLst>
            </p:cNvPr>
            <p:cNvSpPr txBox="1">
              <a:spLocks noChangeArrowheads="1"/>
            </p:cNvSpPr>
            <p:nvPr/>
          </p:nvSpPr>
          <p:spPr bwMode="auto">
            <a:xfrm>
              <a:off x="2791899" y="8774821"/>
              <a:ext cx="12845312"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SHIBAURA INSTITUTE OF TECHNOLOGY</a:t>
              </a: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grpSp>
        <p:nvGrpSpPr>
          <p:cNvPr id="11" name="グループ化 10">
            <a:extLst>
              <a:ext uri="{FF2B5EF4-FFF2-40B4-BE49-F238E27FC236}">
                <a16:creationId xmlns:a16="http://schemas.microsoft.com/office/drawing/2014/main" id="{FB6845DA-1A3C-408D-8674-5EA84F2E1C47}"/>
              </a:ext>
            </a:extLst>
          </p:cNvPr>
          <p:cNvGrpSpPr/>
          <p:nvPr/>
        </p:nvGrpSpPr>
        <p:grpSpPr>
          <a:xfrm>
            <a:off x="0" y="0"/>
            <a:ext cx="9144000" cy="420914"/>
            <a:chOff x="-1919702" y="8585106"/>
            <a:chExt cx="21216813" cy="1980532"/>
          </a:xfrm>
        </p:grpSpPr>
        <p:sp>
          <p:nvSpPr>
            <p:cNvPr id="12" name="Rectangle 2">
              <a:extLst>
                <a:ext uri="{FF2B5EF4-FFF2-40B4-BE49-F238E27FC236}">
                  <a16:creationId xmlns:a16="http://schemas.microsoft.com/office/drawing/2014/main" id="{DFED496A-9A7E-478C-9711-C1AA85FB576C}"/>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13" name="Text Box 3">
              <a:extLst>
                <a:ext uri="{FF2B5EF4-FFF2-40B4-BE49-F238E27FC236}">
                  <a16:creationId xmlns:a16="http://schemas.microsoft.com/office/drawing/2014/main" id="{BCC0DB16-272D-457A-9F96-B01091636ED4}"/>
                </a:ext>
              </a:extLst>
            </p:cNvPr>
            <p:cNvSpPr txBox="1">
              <a:spLocks noChangeArrowheads="1"/>
            </p:cNvSpPr>
            <p:nvPr/>
          </p:nvSpPr>
          <p:spPr bwMode="auto">
            <a:xfrm>
              <a:off x="2791899" y="8774818"/>
              <a:ext cx="13881615"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sp>
        <p:nvSpPr>
          <p:cNvPr id="9" name="正方形/長方形 8">
            <a:extLst>
              <a:ext uri="{FF2B5EF4-FFF2-40B4-BE49-F238E27FC236}">
                <a16:creationId xmlns:a16="http://schemas.microsoft.com/office/drawing/2014/main" id="{2CA35082-9910-480D-815A-B7DD5CA9E4F3}"/>
              </a:ext>
            </a:extLst>
          </p:cNvPr>
          <p:cNvSpPr/>
          <p:nvPr/>
        </p:nvSpPr>
        <p:spPr>
          <a:xfrm>
            <a:off x="2541399" y="0"/>
            <a:ext cx="4572000" cy="632866"/>
          </a:xfrm>
          <a:prstGeom prst="rect">
            <a:avLst/>
          </a:prstGeom>
        </p:spPr>
        <p:txBody>
          <a:bodyPr>
            <a:spAutoFit/>
          </a:bodyPr>
          <a:lstStyle/>
          <a:p>
            <a:pPr>
              <a:lnSpc>
                <a:spcPct val="119000"/>
              </a:lnSpc>
              <a:spcAft>
                <a:spcPts val="600"/>
              </a:spcAft>
            </a:pPr>
            <a:r>
              <a:rPr lang="en-US" altLang="ja-JP" b="1" kern="1400" dirty="0">
                <a:solidFill>
                  <a:srgbClr val="FFFFFF"/>
                </a:solidFill>
                <a:latin typeface="HGS創英角ｺﾞｼｯｸUB" panose="020B0900000000000000" pitchFamily="50" charset="-128"/>
              </a:rPr>
              <a:t>Intelligent</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Mechanical</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Systems</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Lab.</a:t>
            </a:r>
            <a:endParaRPr lang="en-US" altLang="ja-JP" sz="800" kern="1400" dirty="0">
              <a:solidFill>
                <a:srgbClr val="000000"/>
              </a:solidFill>
              <a:latin typeface="Times New Roman" panose="02020603050405020304" pitchFamily="18" charset="0"/>
            </a:endParaRPr>
          </a:p>
          <a:p>
            <a:pPr>
              <a:lnSpc>
                <a:spcPct val="119000"/>
              </a:lnSpc>
              <a:spcAft>
                <a:spcPts val="600"/>
              </a:spcAft>
            </a:pPr>
            <a:r>
              <a:rPr lang="en-US" altLang="ja-JP" sz="800" kern="1400" dirty="0">
                <a:solidFill>
                  <a:srgbClr val="000000"/>
                </a:solidFill>
                <a:latin typeface="Times New Roman" panose="02020603050405020304" pitchFamily="18" charset="0"/>
                <a:ea typeface="HGP創英角ｺﾞｼｯｸUB" panose="020B0900000000000000" pitchFamily="50" charset="-128"/>
              </a:rPr>
              <a:t> </a:t>
            </a:r>
            <a:endParaRPr lang="en-US" altLang="ja-JP" sz="800" kern="1400" dirty="0">
              <a:ln>
                <a:noFill/>
              </a:ln>
              <a:solidFill>
                <a:srgbClr val="000000"/>
              </a:solidFill>
              <a:effectLst/>
              <a:latin typeface="Times New Roman" panose="02020603050405020304" pitchFamily="18" charset="0"/>
            </a:endParaRPr>
          </a:p>
        </p:txBody>
      </p:sp>
      <p:sp>
        <p:nvSpPr>
          <p:cNvPr id="58" name="テキスト ボックス 57">
            <a:extLst>
              <a:ext uri="{FF2B5EF4-FFF2-40B4-BE49-F238E27FC236}">
                <a16:creationId xmlns:a16="http://schemas.microsoft.com/office/drawing/2014/main" id="{6C6D38C6-72DD-406C-8488-2A16D9DFFEFB}"/>
              </a:ext>
            </a:extLst>
          </p:cNvPr>
          <p:cNvSpPr txBox="1"/>
          <p:nvPr/>
        </p:nvSpPr>
        <p:spPr>
          <a:xfrm>
            <a:off x="106680" y="414882"/>
            <a:ext cx="8973803" cy="707886"/>
          </a:xfrm>
          <a:prstGeom prst="rect">
            <a:avLst/>
          </a:prstGeom>
          <a:noFill/>
        </p:spPr>
        <p:txBody>
          <a:bodyPr wrap="none" rtlCol="0">
            <a:spAutoFit/>
          </a:bodyPr>
          <a:lstStyle/>
          <a:p>
            <a:r>
              <a:rPr lang="en-US" altLang="ja-JP" sz="1600" dirty="0"/>
              <a:t>2019</a:t>
            </a:r>
            <a:r>
              <a:rPr lang="ja-JP" altLang="en-US" sz="1600" dirty="0"/>
              <a:t>年度</a:t>
            </a:r>
            <a:r>
              <a:rPr lang="en-US" altLang="ja-JP" sz="1600" dirty="0"/>
              <a:t>RTM</a:t>
            </a:r>
            <a:r>
              <a:rPr lang="ja-JP" altLang="en-US" sz="1600" dirty="0"/>
              <a:t>コンテスト</a:t>
            </a:r>
            <a:endParaRPr lang="en-US" altLang="ja-JP" sz="1600" dirty="0"/>
          </a:p>
          <a:p>
            <a:r>
              <a:rPr lang="ja-JP" altLang="en-US" sz="2400" b="1" dirty="0"/>
              <a:t>歩行時特徴抽出</a:t>
            </a:r>
            <a:r>
              <a:rPr lang="en-US" altLang="ja-JP" sz="2400" b="1" dirty="0"/>
              <a:t>RTC</a:t>
            </a:r>
            <a:r>
              <a:rPr lang="ja-JP" altLang="en-US" sz="2400" b="1" dirty="0"/>
              <a:t>を用いた人物追従ロボットの追従精度の向上</a:t>
            </a:r>
            <a:endParaRPr kumimoji="1" lang="ja-JP" altLang="en-US" sz="2400" b="1" dirty="0"/>
          </a:p>
        </p:txBody>
      </p:sp>
      <p:cxnSp>
        <p:nvCxnSpPr>
          <p:cNvPr id="59" name="直線コネクタ 58">
            <a:extLst>
              <a:ext uri="{FF2B5EF4-FFF2-40B4-BE49-F238E27FC236}">
                <a16:creationId xmlns:a16="http://schemas.microsoft.com/office/drawing/2014/main" id="{926A26C3-2FFF-4440-BA5E-E45E5E57F824}"/>
              </a:ext>
            </a:extLst>
          </p:cNvPr>
          <p:cNvCxnSpPr>
            <a:cxnSpLocks/>
          </p:cNvCxnSpPr>
          <p:nvPr/>
        </p:nvCxnSpPr>
        <p:spPr>
          <a:xfrm>
            <a:off x="44404" y="1096846"/>
            <a:ext cx="904662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5C0790A6-1925-493D-8EA3-AF11DA780502}"/>
              </a:ext>
            </a:extLst>
          </p:cNvPr>
          <p:cNvSpPr/>
          <p:nvPr/>
        </p:nvSpPr>
        <p:spPr>
          <a:xfrm>
            <a:off x="211250" y="2815414"/>
            <a:ext cx="4513150" cy="320514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chemeClr val="tx1"/>
                </a:solidFill>
              </a:rPr>
              <a:t>追従ロボットのシステムは，次の</a:t>
            </a:r>
            <a:r>
              <a:rPr kumimoji="1" lang="en-US" altLang="ja-JP" sz="1200" dirty="0">
                <a:solidFill>
                  <a:schemeClr val="tx1"/>
                </a:solidFill>
              </a:rPr>
              <a:t>5</a:t>
            </a:r>
            <a:r>
              <a:rPr kumimoji="1" lang="ja-JP" altLang="en-US" sz="1200" dirty="0">
                <a:solidFill>
                  <a:schemeClr val="tx1"/>
                </a:solidFill>
              </a:rPr>
              <a:t>つの</a:t>
            </a:r>
            <a:r>
              <a:rPr kumimoji="1" lang="en-US" altLang="ja-JP" sz="1200" dirty="0">
                <a:solidFill>
                  <a:schemeClr val="tx1"/>
                </a:solidFill>
              </a:rPr>
              <a:t>RTC</a:t>
            </a:r>
            <a:r>
              <a:rPr kumimoji="1" lang="ja-JP" altLang="en-US" sz="1200" dirty="0">
                <a:solidFill>
                  <a:schemeClr val="tx1"/>
                </a:solidFill>
              </a:rPr>
              <a:t>から構成される</a:t>
            </a:r>
            <a:endParaRPr kumimoji="1" lang="en-US" altLang="ja-JP" sz="1200" dirty="0">
              <a:solidFill>
                <a:schemeClr val="tx1"/>
              </a:solidFill>
            </a:endParaRPr>
          </a:p>
          <a:p>
            <a:pPr marL="285750" indent="-285750">
              <a:buFontTx/>
              <a:buChar char="-"/>
            </a:pPr>
            <a:r>
              <a:rPr kumimoji="1" lang="en-US" altLang="ja-JP" sz="1200" dirty="0">
                <a:solidFill>
                  <a:schemeClr val="tx1"/>
                </a:solidFill>
              </a:rPr>
              <a:t>Kinect RTC</a:t>
            </a:r>
          </a:p>
          <a:p>
            <a:pPr marL="285750" indent="-285750">
              <a:buFontTx/>
              <a:buChar char="-"/>
            </a:pPr>
            <a:r>
              <a:rPr kumimoji="1" lang="en-US" altLang="ja-JP" sz="1200" dirty="0">
                <a:solidFill>
                  <a:schemeClr val="tx1"/>
                </a:solidFill>
              </a:rPr>
              <a:t>URG RTC</a:t>
            </a:r>
          </a:p>
          <a:p>
            <a:pPr marL="285750" indent="-285750">
              <a:buFontTx/>
              <a:buChar char="-"/>
            </a:pPr>
            <a:r>
              <a:rPr kumimoji="1" lang="en-US" altLang="ja-JP" sz="1200" dirty="0">
                <a:solidFill>
                  <a:schemeClr val="tx1"/>
                </a:solidFill>
              </a:rPr>
              <a:t>object_tracking_concierge RTC</a:t>
            </a:r>
          </a:p>
          <a:p>
            <a:pPr marL="285750" indent="-285750">
              <a:buFontTx/>
              <a:buChar char="-"/>
            </a:pPr>
            <a:r>
              <a:rPr kumimoji="1" lang="en-US" altLang="ja-JP" sz="1200" dirty="0">
                <a:solidFill>
                  <a:schemeClr val="tx1"/>
                </a:solidFill>
              </a:rPr>
              <a:t>Concierge_Type3_verOLD</a:t>
            </a:r>
            <a:r>
              <a:rPr kumimoji="1" lang="ja-JP" altLang="en-US" sz="1200" dirty="0">
                <a:solidFill>
                  <a:schemeClr val="tx1"/>
                </a:solidFill>
              </a:rPr>
              <a:t> </a:t>
            </a:r>
            <a:r>
              <a:rPr kumimoji="1" lang="en-US" altLang="ja-JP" sz="1200" dirty="0">
                <a:solidFill>
                  <a:schemeClr val="tx1"/>
                </a:solidFill>
              </a:rPr>
              <a:t>RTC</a:t>
            </a:r>
          </a:p>
          <a:p>
            <a:pPr marL="285750" indent="-285750">
              <a:buFontTx/>
              <a:buChar char="-"/>
            </a:pPr>
            <a:r>
              <a:rPr kumimoji="1" lang="en-US" altLang="ja-JP" sz="1200" dirty="0">
                <a:solidFill>
                  <a:schemeClr val="tx1"/>
                </a:solidFill>
              </a:rPr>
              <a:t>TrajectoryPrediction</a:t>
            </a:r>
            <a:r>
              <a:rPr kumimoji="1" lang="ja-JP" altLang="en-US" sz="1200" dirty="0">
                <a:solidFill>
                  <a:schemeClr val="tx1"/>
                </a:solidFill>
              </a:rPr>
              <a:t> </a:t>
            </a:r>
            <a:r>
              <a:rPr kumimoji="1" lang="en-US" altLang="ja-JP" sz="1200" dirty="0">
                <a:solidFill>
                  <a:schemeClr val="tx1"/>
                </a:solidFill>
              </a:rPr>
              <a:t>RTC</a:t>
            </a:r>
            <a:r>
              <a:rPr kumimoji="1" lang="ja-JP" altLang="en-US" sz="1200" dirty="0">
                <a:solidFill>
                  <a:schemeClr val="tx1"/>
                </a:solidFill>
              </a:rPr>
              <a:t> </a:t>
            </a:r>
            <a:r>
              <a:rPr kumimoji="1" lang="en-US" altLang="ja-JP" sz="1200" dirty="0">
                <a:solidFill>
                  <a:schemeClr val="tx1"/>
                </a:solidFill>
              </a:rPr>
              <a:t> (</a:t>
            </a:r>
            <a:r>
              <a:rPr kumimoji="1" lang="ja-JP" altLang="en-US" sz="1200" dirty="0">
                <a:solidFill>
                  <a:schemeClr val="tx1"/>
                </a:solidFill>
              </a:rPr>
              <a:t>今回開発した軌跡予測</a:t>
            </a:r>
            <a:r>
              <a:rPr kumimoji="1" lang="en-US" altLang="ja-JP" sz="1200" dirty="0">
                <a:solidFill>
                  <a:schemeClr val="tx1"/>
                </a:solidFill>
              </a:rPr>
              <a:t>RTC)</a:t>
            </a:r>
          </a:p>
        </p:txBody>
      </p:sp>
      <p:grpSp>
        <p:nvGrpSpPr>
          <p:cNvPr id="63" name="グループ化 62">
            <a:extLst>
              <a:ext uri="{FF2B5EF4-FFF2-40B4-BE49-F238E27FC236}">
                <a16:creationId xmlns:a16="http://schemas.microsoft.com/office/drawing/2014/main" id="{29B2F91E-927C-4204-8792-C979AA0E7B6C}"/>
              </a:ext>
            </a:extLst>
          </p:cNvPr>
          <p:cNvGrpSpPr/>
          <p:nvPr/>
        </p:nvGrpSpPr>
        <p:grpSpPr>
          <a:xfrm>
            <a:off x="4893217" y="2815414"/>
            <a:ext cx="4052025" cy="3205148"/>
            <a:chOff x="4893217" y="2815414"/>
            <a:chExt cx="4052025" cy="3205148"/>
          </a:xfrm>
        </p:grpSpPr>
        <p:sp>
          <p:nvSpPr>
            <p:cNvPr id="62" name="正方形/長方形 61">
              <a:extLst>
                <a:ext uri="{FF2B5EF4-FFF2-40B4-BE49-F238E27FC236}">
                  <a16:creationId xmlns:a16="http://schemas.microsoft.com/office/drawing/2014/main" id="{732B5785-A6FD-4EA7-B8C7-D61E9CFC06A2}"/>
                </a:ext>
              </a:extLst>
            </p:cNvPr>
            <p:cNvSpPr/>
            <p:nvPr/>
          </p:nvSpPr>
          <p:spPr>
            <a:xfrm>
              <a:off x="4905709" y="2815414"/>
              <a:ext cx="4027041" cy="320514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400" dirty="0">
                <a:solidFill>
                  <a:schemeClr val="tx1"/>
                </a:solidFill>
              </a:endParaRPr>
            </a:p>
          </p:txBody>
        </p:sp>
        <p:sp>
          <p:nvSpPr>
            <p:cNvPr id="61" name="テキスト ボックス 60">
              <a:extLst>
                <a:ext uri="{FF2B5EF4-FFF2-40B4-BE49-F238E27FC236}">
                  <a16:creationId xmlns:a16="http://schemas.microsoft.com/office/drawing/2014/main" id="{94850026-FB9A-4AE5-A355-9EEE56674BC4}"/>
                </a:ext>
              </a:extLst>
            </p:cNvPr>
            <p:cNvSpPr txBox="1"/>
            <p:nvPr/>
          </p:nvSpPr>
          <p:spPr>
            <a:xfrm>
              <a:off x="4893217" y="2968121"/>
              <a:ext cx="4052025" cy="3045966"/>
            </a:xfrm>
            <a:prstGeom prst="rect">
              <a:avLst/>
            </a:prstGeom>
            <a:noFill/>
          </p:spPr>
          <p:txBody>
            <a:bodyPr wrap="square" rtlCol="0">
              <a:noAutofit/>
            </a:bodyPr>
            <a:lstStyle/>
            <a:p>
              <a:pPr>
                <a:buSzPct val="100000"/>
              </a:pPr>
              <a:r>
                <a:rPr kumimoji="1" lang="en-US" altLang="ja-JP" sz="1300" u="sng" dirty="0"/>
                <a:t>Kinect</a:t>
              </a:r>
              <a:r>
                <a:rPr kumimoji="1" lang="ja-JP" altLang="en-US" sz="1300" u="sng" dirty="0"/>
                <a:t> </a:t>
              </a:r>
              <a:r>
                <a:rPr kumimoji="1" lang="en-US" altLang="ja-JP" sz="1300" u="sng" dirty="0"/>
                <a:t>RTC</a:t>
              </a:r>
              <a:r>
                <a:rPr kumimoji="1" lang="ja-JP" altLang="en-US" sz="1300" dirty="0"/>
                <a:t>によって人の位置情報，</a:t>
              </a:r>
              <a:r>
                <a:rPr kumimoji="1" lang="en-US" altLang="ja-JP" sz="1300" u="sng" dirty="0"/>
                <a:t>URG RTC</a:t>
              </a:r>
              <a:r>
                <a:rPr kumimoji="1" lang="ja-JP" altLang="en-US" sz="1300" dirty="0"/>
                <a:t>によって周囲の状況を取得する．</a:t>
              </a:r>
              <a:endParaRPr kumimoji="1" lang="en-US" altLang="ja-JP" sz="1300" dirty="0"/>
            </a:p>
            <a:p>
              <a:pPr>
                <a:buSzPct val="100000"/>
              </a:pPr>
              <a:endParaRPr kumimoji="1" lang="en-US" altLang="ja-JP" sz="1300" dirty="0"/>
            </a:p>
            <a:p>
              <a:pPr>
                <a:buSzPct val="100000"/>
              </a:pPr>
              <a:endParaRPr kumimoji="1" lang="en-US" altLang="ja-JP" sz="1300" dirty="0"/>
            </a:p>
            <a:p>
              <a:pPr>
                <a:buSzPct val="100000"/>
              </a:pPr>
              <a:r>
                <a:rPr kumimoji="1" lang="en-US" altLang="ja-JP" sz="1300" u="sng" dirty="0"/>
                <a:t>object_tracking_concierge RTC</a:t>
              </a:r>
              <a:r>
                <a:rPr kumimoji="1" lang="ja-JP" altLang="en-US" sz="1300" dirty="0"/>
                <a:t>でそれらのデータを統合し，</a:t>
              </a:r>
              <a:r>
                <a:rPr kumimoji="1" lang="en-US" altLang="ja-JP" sz="1300" u="sng" dirty="0"/>
                <a:t>Concierge_Type3</a:t>
              </a:r>
              <a:r>
                <a:rPr kumimoji="1" lang="ja-JP" altLang="en-US" sz="1300" u="sng" dirty="0"/>
                <a:t> </a:t>
              </a:r>
              <a:r>
                <a:rPr kumimoji="1" lang="en-US" altLang="ja-JP" sz="1300" u="sng" dirty="0"/>
                <a:t>RTC</a:t>
              </a:r>
              <a:r>
                <a:rPr kumimoji="1" lang="ja-JP" altLang="en-US" sz="1300" dirty="0"/>
                <a:t>に人との距離が一定になるように移動指令を送信し追従する．また，今回新規に開発した</a:t>
              </a:r>
              <a:r>
                <a:rPr kumimoji="1" lang="en-US" altLang="ja-JP" sz="1300" u="sng" dirty="0"/>
                <a:t>TrajectoryPrediction RTC</a:t>
              </a:r>
              <a:r>
                <a:rPr kumimoji="1" lang="ja-JP" altLang="en-US" sz="1300" dirty="0"/>
                <a:t>に人の位置情報を送信する．</a:t>
              </a:r>
              <a:endParaRPr kumimoji="1" lang="en-US" altLang="ja-JP" sz="1300" dirty="0"/>
            </a:p>
            <a:p>
              <a:pPr>
                <a:buSzPct val="100000"/>
              </a:pPr>
              <a:endParaRPr kumimoji="1" lang="en-US" altLang="ja-JP" sz="1300" dirty="0"/>
            </a:p>
            <a:p>
              <a:pPr>
                <a:buSzPct val="100000"/>
              </a:pPr>
              <a:endParaRPr kumimoji="1" lang="en-US" altLang="ja-JP" sz="1300" dirty="0"/>
            </a:p>
            <a:p>
              <a:pPr>
                <a:buSzPct val="100000"/>
              </a:pPr>
              <a:r>
                <a:rPr kumimoji="1" lang="en-US" altLang="ja-JP" sz="1300" u="sng" dirty="0"/>
                <a:t>TrajectoryPrediction RTC</a:t>
              </a:r>
              <a:r>
                <a:rPr kumimoji="1" lang="ja-JP" altLang="en-US" sz="1300" dirty="0"/>
                <a:t>が人の軌跡を予測，</a:t>
              </a:r>
              <a:r>
                <a:rPr kumimoji="1" lang="en-US" altLang="ja-JP" sz="1300" u="sng" dirty="0"/>
                <a:t>object_tracking_concierge RTC</a:t>
              </a:r>
              <a:r>
                <a:rPr kumimoji="1" lang="ja-JP" altLang="en-US" sz="1300" dirty="0"/>
                <a:t>にその座標を送信し，追従対象者を見失った場合予測をもとに再追従する．</a:t>
              </a:r>
              <a:endParaRPr kumimoji="1" lang="en-US" altLang="ja-JP" sz="1300" dirty="0"/>
            </a:p>
            <a:p>
              <a:pPr marL="285750" indent="-285750">
                <a:buSzPct val="100000"/>
                <a:buFont typeface="Arial" panose="020B0604020202020204" pitchFamily="34" charset="0"/>
                <a:buChar char="•"/>
              </a:pPr>
              <a:endParaRPr kumimoji="1" lang="en-US" altLang="ja-JP" sz="1300" dirty="0"/>
            </a:p>
          </p:txBody>
        </p:sp>
      </p:grpSp>
      <p:sp>
        <p:nvSpPr>
          <p:cNvPr id="66" name="テキスト ボックス 65">
            <a:extLst>
              <a:ext uri="{FF2B5EF4-FFF2-40B4-BE49-F238E27FC236}">
                <a16:creationId xmlns:a16="http://schemas.microsoft.com/office/drawing/2014/main" id="{F45444CD-54A3-4E15-93A0-A12E192FA91A}"/>
              </a:ext>
            </a:extLst>
          </p:cNvPr>
          <p:cNvSpPr txBox="1"/>
          <p:nvPr/>
        </p:nvSpPr>
        <p:spPr>
          <a:xfrm>
            <a:off x="295665" y="1658390"/>
            <a:ext cx="8550534" cy="672347"/>
          </a:xfrm>
          <a:prstGeom prst="rect">
            <a:avLst/>
          </a:prstGeom>
          <a:noFill/>
          <a:ln w="38100">
            <a:solidFill>
              <a:schemeClr val="accent6"/>
            </a:solidFill>
          </a:ln>
        </p:spPr>
        <p:txBody>
          <a:bodyPr wrap="square" rtlCol="0">
            <a:noAutofit/>
          </a:bodyPr>
          <a:lstStyle/>
          <a:p>
            <a:r>
              <a:rPr kumimoji="1" lang="ja-JP" altLang="en-US" dirty="0"/>
              <a:t>本</a:t>
            </a:r>
            <a:r>
              <a:rPr kumimoji="1" lang="en-US" altLang="ja-JP" dirty="0"/>
              <a:t>RTC</a:t>
            </a:r>
            <a:r>
              <a:rPr kumimoji="1" lang="ja-JP" altLang="en-US" dirty="0"/>
              <a:t>は機械学習により，移動ロボットの追従対象者の軌跡を予測して追従対象者を見失った際に予測をもとに再追従し，追従精度を向上させる</a:t>
            </a:r>
            <a:r>
              <a:rPr kumimoji="1" lang="en-US" altLang="ja-JP" dirty="0"/>
              <a:t>RTC</a:t>
            </a:r>
            <a:r>
              <a:rPr kumimoji="1" lang="ja-JP" altLang="en-US" dirty="0"/>
              <a:t>である．</a:t>
            </a:r>
          </a:p>
        </p:txBody>
      </p:sp>
      <p:sp>
        <p:nvSpPr>
          <p:cNvPr id="67" name="テキスト ボックス 66">
            <a:extLst>
              <a:ext uri="{FF2B5EF4-FFF2-40B4-BE49-F238E27FC236}">
                <a16:creationId xmlns:a16="http://schemas.microsoft.com/office/drawing/2014/main" id="{AB37F381-64C8-4462-9E06-F55AB3A8B00D}"/>
              </a:ext>
            </a:extLst>
          </p:cNvPr>
          <p:cNvSpPr txBox="1"/>
          <p:nvPr/>
        </p:nvSpPr>
        <p:spPr>
          <a:xfrm>
            <a:off x="5731329" y="1163705"/>
            <a:ext cx="3359698" cy="447934"/>
          </a:xfrm>
          <a:prstGeom prst="rect">
            <a:avLst/>
          </a:prstGeom>
          <a:noFill/>
          <a:ln>
            <a:solidFill>
              <a:schemeClr val="accent6"/>
            </a:solidFill>
          </a:ln>
        </p:spPr>
        <p:txBody>
          <a:bodyPr wrap="square" rtlCol="0">
            <a:noAutofit/>
          </a:bodyPr>
          <a:lstStyle/>
          <a:p>
            <a:r>
              <a:rPr kumimoji="1" lang="ja-JP" altLang="en-US" sz="1100" dirty="0"/>
              <a:t>加藤宏一朗，浅田郁弥，松日楽信人</a:t>
            </a:r>
            <a:r>
              <a:rPr kumimoji="1" lang="en-US" altLang="ja-JP" sz="1100" dirty="0"/>
              <a:t>(</a:t>
            </a:r>
            <a:r>
              <a:rPr kumimoji="1" lang="ja-JP" altLang="en-US" sz="1100" dirty="0"/>
              <a:t>芝浦工業大学</a:t>
            </a:r>
            <a:r>
              <a:rPr kumimoji="1" lang="en-US" altLang="ja-JP" sz="1100" dirty="0"/>
              <a:t>)</a:t>
            </a:r>
          </a:p>
          <a:p>
            <a:r>
              <a:rPr kumimoji="1" lang="ja-JP" altLang="en-US" sz="1100" dirty="0"/>
              <a:t>赤羽根里奈，加藤由花</a:t>
            </a:r>
            <a:r>
              <a:rPr kumimoji="1" lang="en-US" altLang="ja-JP" sz="1100" dirty="0"/>
              <a:t>(</a:t>
            </a:r>
            <a:r>
              <a:rPr kumimoji="1" lang="ja-JP" altLang="en-US" sz="1100" dirty="0"/>
              <a:t>東京女子大学</a:t>
            </a:r>
            <a:r>
              <a:rPr kumimoji="1" lang="en-US" altLang="ja-JP" sz="1100" dirty="0"/>
              <a:t>)</a:t>
            </a:r>
            <a:endParaRPr kumimoji="1" lang="ja-JP" altLang="en-US" sz="1100" dirty="0"/>
          </a:p>
        </p:txBody>
      </p:sp>
      <p:sp>
        <p:nvSpPr>
          <p:cNvPr id="68" name="正方形/長方形 67">
            <a:extLst>
              <a:ext uri="{FF2B5EF4-FFF2-40B4-BE49-F238E27FC236}">
                <a16:creationId xmlns:a16="http://schemas.microsoft.com/office/drawing/2014/main" id="{43139F39-93D2-44D7-B0DC-7AA0FAF34140}"/>
              </a:ext>
            </a:extLst>
          </p:cNvPr>
          <p:cNvSpPr/>
          <p:nvPr/>
        </p:nvSpPr>
        <p:spPr>
          <a:xfrm>
            <a:off x="211250" y="1319945"/>
            <a:ext cx="840068" cy="367825"/>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概要</a:t>
            </a:r>
          </a:p>
        </p:txBody>
      </p:sp>
      <p:sp>
        <p:nvSpPr>
          <p:cNvPr id="69" name="正方形/長方形 68">
            <a:extLst>
              <a:ext uri="{FF2B5EF4-FFF2-40B4-BE49-F238E27FC236}">
                <a16:creationId xmlns:a16="http://schemas.microsoft.com/office/drawing/2014/main" id="{C0DD5FB8-B1A0-47E2-BF4A-AF1F5065B531}"/>
              </a:ext>
            </a:extLst>
          </p:cNvPr>
          <p:cNvSpPr/>
          <p:nvPr/>
        </p:nvSpPr>
        <p:spPr>
          <a:xfrm>
            <a:off x="123777" y="2432462"/>
            <a:ext cx="1637055" cy="400872"/>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システム構成</a:t>
            </a:r>
          </a:p>
        </p:txBody>
      </p:sp>
      <p:sp>
        <p:nvSpPr>
          <p:cNvPr id="70" name="正方形/長方形 69">
            <a:extLst>
              <a:ext uri="{FF2B5EF4-FFF2-40B4-BE49-F238E27FC236}">
                <a16:creationId xmlns:a16="http://schemas.microsoft.com/office/drawing/2014/main" id="{C5CD1473-AE71-4992-9281-EFC539BB99EE}"/>
              </a:ext>
            </a:extLst>
          </p:cNvPr>
          <p:cNvSpPr/>
          <p:nvPr/>
        </p:nvSpPr>
        <p:spPr>
          <a:xfrm>
            <a:off x="4849973" y="2438517"/>
            <a:ext cx="1800761" cy="400872"/>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システムの流れ</a:t>
            </a:r>
          </a:p>
        </p:txBody>
      </p:sp>
      <p:sp>
        <p:nvSpPr>
          <p:cNvPr id="71" name="矢印: 下 70">
            <a:extLst>
              <a:ext uri="{FF2B5EF4-FFF2-40B4-BE49-F238E27FC236}">
                <a16:creationId xmlns:a16="http://schemas.microsoft.com/office/drawing/2014/main" id="{56FF4220-798E-406F-93DC-425EE02BD74A}"/>
              </a:ext>
            </a:extLst>
          </p:cNvPr>
          <p:cNvSpPr/>
          <p:nvPr/>
        </p:nvSpPr>
        <p:spPr>
          <a:xfrm>
            <a:off x="6747908" y="3366460"/>
            <a:ext cx="396240" cy="363097"/>
          </a:xfrm>
          <a:prstGeom prst="down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矢印: 下 72">
            <a:extLst>
              <a:ext uri="{FF2B5EF4-FFF2-40B4-BE49-F238E27FC236}">
                <a16:creationId xmlns:a16="http://schemas.microsoft.com/office/drawing/2014/main" id="{C67D0273-51A2-48A0-A5FA-12845E2AD1C5}"/>
              </a:ext>
            </a:extLst>
          </p:cNvPr>
          <p:cNvSpPr/>
          <p:nvPr/>
        </p:nvSpPr>
        <p:spPr>
          <a:xfrm>
            <a:off x="6747908" y="4713787"/>
            <a:ext cx="396240" cy="363097"/>
          </a:xfrm>
          <a:prstGeom prst="down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芝浦工業大学 校章」の画像検索結果&quot;">
            <a:extLst>
              <a:ext uri="{FF2B5EF4-FFF2-40B4-BE49-F238E27FC236}">
                <a16:creationId xmlns:a16="http://schemas.microsoft.com/office/drawing/2014/main" id="{658FDDE5-523F-4C03-AB4F-65F383A35831}"/>
              </a:ext>
            </a:extLst>
          </p:cNvPr>
          <p:cNvPicPr>
            <a:picLocks noChangeAspect="1" noChangeArrowheads="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60000" contrast="40000"/>
                    </a14:imgEffect>
                  </a14:imgLayer>
                </a14:imgProps>
              </a:ext>
              <a:ext uri="{28A0092B-C50C-407E-A947-70E740481C1C}">
                <a14:useLocalDpi xmlns:a14="http://schemas.microsoft.com/office/drawing/2010/main" val="0"/>
              </a:ext>
            </a:extLst>
          </a:blip>
          <a:srcRect/>
          <a:stretch>
            <a:fillRect/>
          </a:stretch>
        </p:blipFill>
        <p:spPr bwMode="auto">
          <a:xfrm>
            <a:off x="718562" y="6210571"/>
            <a:ext cx="593477" cy="64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63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75003582-C5AF-44AE-8545-4DD551269CAA}"/>
              </a:ext>
            </a:extLst>
          </p:cNvPr>
          <p:cNvGrpSpPr/>
          <p:nvPr/>
        </p:nvGrpSpPr>
        <p:grpSpPr>
          <a:xfrm>
            <a:off x="0" y="6210572"/>
            <a:ext cx="9144000" cy="647429"/>
            <a:chOff x="-1919702" y="8585106"/>
            <a:chExt cx="21216813" cy="1980535"/>
          </a:xfrm>
        </p:grpSpPr>
        <p:sp>
          <p:nvSpPr>
            <p:cNvPr id="5" name="Rectangle 2">
              <a:extLst>
                <a:ext uri="{FF2B5EF4-FFF2-40B4-BE49-F238E27FC236}">
                  <a16:creationId xmlns:a16="http://schemas.microsoft.com/office/drawing/2014/main" id="{08F71534-13AA-42CC-A3A5-B558D31744C7}"/>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6" name="Text Box 3">
              <a:extLst>
                <a:ext uri="{FF2B5EF4-FFF2-40B4-BE49-F238E27FC236}">
                  <a16:creationId xmlns:a16="http://schemas.microsoft.com/office/drawing/2014/main" id="{03AD357F-169A-4590-9610-F519E709FF9D}"/>
                </a:ext>
              </a:extLst>
            </p:cNvPr>
            <p:cNvSpPr txBox="1">
              <a:spLocks noChangeArrowheads="1"/>
            </p:cNvSpPr>
            <p:nvPr/>
          </p:nvSpPr>
          <p:spPr bwMode="auto">
            <a:xfrm>
              <a:off x="2791899" y="8774821"/>
              <a:ext cx="12845312"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SHIBAURA INSTITUTE OF TECHNOLOGY</a:t>
              </a: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grpSp>
        <p:nvGrpSpPr>
          <p:cNvPr id="11" name="グループ化 10">
            <a:extLst>
              <a:ext uri="{FF2B5EF4-FFF2-40B4-BE49-F238E27FC236}">
                <a16:creationId xmlns:a16="http://schemas.microsoft.com/office/drawing/2014/main" id="{FB6845DA-1A3C-408D-8674-5EA84F2E1C47}"/>
              </a:ext>
            </a:extLst>
          </p:cNvPr>
          <p:cNvGrpSpPr/>
          <p:nvPr/>
        </p:nvGrpSpPr>
        <p:grpSpPr>
          <a:xfrm>
            <a:off x="0" y="0"/>
            <a:ext cx="9144000" cy="420914"/>
            <a:chOff x="-1919702" y="8585106"/>
            <a:chExt cx="21216813" cy="1980532"/>
          </a:xfrm>
        </p:grpSpPr>
        <p:sp>
          <p:nvSpPr>
            <p:cNvPr id="12" name="Rectangle 2">
              <a:extLst>
                <a:ext uri="{FF2B5EF4-FFF2-40B4-BE49-F238E27FC236}">
                  <a16:creationId xmlns:a16="http://schemas.microsoft.com/office/drawing/2014/main" id="{DFED496A-9A7E-478C-9711-C1AA85FB576C}"/>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13" name="Text Box 3">
              <a:extLst>
                <a:ext uri="{FF2B5EF4-FFF2-40B4-BE49-F238E27FC236}">
                  <a16:creationId xmlns:a16="http://schemas.microsoft.com/office/drawing/2014/main" id="{BCC0DB16-272D-457A-9F96-B01091636ED4}"/>
                </a:ext>
              </a:extLst>
            </p:cNvPr>
            <p:cNvSpPr txBox="1">
              <a:spLocks noChangeArrowheads="1"/>
            </p:cNvSpPr>
            <p:nvPr/>
          </p:nvSpPr>
          <p:spPr bwMode="auto">
            <a:xfrm>
              <a:off x="2791899" y="8774818"/>
              <a:ext cx="13881615"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sp>
        <p:nvSpPr>
          <p:cNvPr id="9" name="正方形/長方形 8">
            <a:extLst>
              <a:ext uri="{FF2B5EF4-FFF2-40B4-BE49-F238E27FC236}">
                <a16:creationId xmlns:a16="http://schemas.microsoft.com/office/drawing/2014/main" id="{2CA35082-9910-480D-815A-B7DD5CA9E4F3}"/>
              </a:ext>
            </a:extLst>
          </p:cNvPr>
          <p:cNvSpPr/>
          <p:nvPr/>
        </p:nvSpPr>
        <p:spPr>
          <a:xfrm>
            <a:off x="2541399" y="0"/>
            <a:ext cx="4572000" cy="632866"/>
          </a:xfrm>
          <a:prstGeom prst="rect">
            <a:avLst/>
          </a:prstGeom>
        </p:spPr>
        <p:txBody>
          <a:bodyPr>
            <a:spAutoFit/>
          </a:bodyPr>
          <a:lstStyle/>
          <a:p>
            <a:pPr>
              <a:lnSpc>
                <a:spcPct val="119000"/>
              </a:lnSpc>
              <a:spcAft>
                <a:spcPts val="600"/>
              </a:spcAft>
            </a:pPr>
            <a:r>
              <a:rPr lang="en-US" altLang="ja-JP" b="1" kern="1400" dirty="0">
                <a:solidFill>
                  <a:srgbClr val="FFFFFF"/>
                </a:solidFill>
                <a:latin typeface="HGS創英角ｺﾞｼｯｸUB" panose="020B0900000000000000" pitchFamily="50" charset="-128"/>
              </a:rPr>
              <a:t>Intelligent</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Mechanical</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Systems</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Lab.</a:t>
            </a:r>
            <a:endParaRPr lang="en-US" altLang="ja-JP" sz="800" kern="1400" dirty="0">
              <a:solidFill>
                <a:srgbClr val="000000"/>
              </a:solidFill>
              <a:latin typeface="Times New Roman" panose="02020603050405020304" pitchFamily="18" charset="0"/>
            </a:endParaRPr>
          </a:p>
          <a:p>
            <a:pPr>
              <a:lnSpc>
                <a:spcPct val="119000"/>
              </a:lnSpc>
              <a:spcAft>
                <a:spcPts val="600"/>
              </a:spcAft>
            </a:pPr>
            <a:r>
              <a:rPr lang="en-US" altLang="ja-JP" sz="800" kern="1400" dirty="0">
                <a:solidFill>
                  <a:srgbClr val="000000"/>
                </a:solidFill>
                <a:latin typeface="Times New Roman" panose="02020603050405020304" pitchFamily="18" charset="0"/>
                <a:ea typeface="HGP創英角ｺﾞｼｯｸUB" panose="020B0900000000000000" pitchFamily="50" charset="-128"/>
              </a:rPr>
              <a:t> </a:t>
            </a:r>
            <a:endParaRPr lang="en-US" altLang="ja-JP" sz="800" kern="1400" dirty="0">
              <a:ln>
                <a:noFill/>
              </a:ln>
              <a:solidFill>
                <a:srgbClr val="000000"/>
              </a:solidFill>
              <a:effectLst/>
              <a:latin typeface="Times New Roman" panose="02020603050405020304" pitchFamily="18" charset="0"/>
            </a:endParaRPr>
          </a:p>
        </p:txBody>
      </p:sp>
      <p:grpSp>
        <p:nvGrpSpPr>
          <p:cNvPr id="1027" name="グループ化 1026">
            <a:extLst>
              <a:ext uri="{FF2B5EF4-FFF2-40B4-BE49-F238E27FC236}">
                <a16:creationId xmlns:a16="http://schemas.microsoft.com/office/drawing/2014/main" id="{6E6F850D-7AA9-423D-A66D-2B144A6302E5}"/>
              </a:ext>
            </a:extLst>
          </p:cNvPr>
          <p:cNvGrpSpPr/>
          <p:nvPr/>
        </p:nvGrpSpPr>
        <p:grpSpPr>
          <a:xfrm>
            <a:off x="181633" y="1184785"/>
            <a:ext cx="3015383" cy="3186555"/>
            <a:chOff x="223300" y="2672079"/>
            <a:chExt cx="3015383" cy="3186555"/>
          </a:xfrm>
        </p:grpSpPr>
        <p:sp>
          <p:nvSpPr>
            <p:cNvPr id="1025" name="正方形/長方形 1024">
              <a:extLst>
                <a:ext uri="{FF2B5EF4-FFF2-40B4-BE49-F238E27FC236}">
                  <a16:creationId xmlns:a16="http://schemas.microsoft.com/office/drawing/2014/main" id="{26B0BF68-53DF-4DB4-8026-A2964DCCD7B5}"/>
                </a:ext>
              </a:extLst>
            </p:cNvPr>
            <p:cNvSpPr/>
            <p:nvPr/>
          </p:nvSpPr>
          <p:spPr>
            <a:xfrm>
              <a:off x="295665" y="3142740"/>
              <a:ext cx="2943018" cy="271589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solidFill>
                    <a:schemeClr val="tx1"/>
                  </a:solidFill>
                </a:rPr>
                <a:t>使用ロボットは</a:t>
              </a:r>
              <a:r>
                <a:rPr kumimoji="1" lang="en-US" altLang="ja-JP" sz="1400" dirty="0">
                  <a:solidFill>
                    <a:schemeClr val="tx1"/>
                  </a:solidFill>
                </a:rPr>
                <a:t>VECTOR</a:t>
              </a:r>
              <a:r>
                <a:rPr kumimoji="1" lang="ja-JP" altLang="en-US" sz="1400" dirty="0">
                  <a:solidFill>
                    <a:schemeClr val="tx1"/>
                  </a:solidFill>
                </a:rPr>
                <a:t>株式会社の</a:t>
              </a:r>
              <a:endParaRPr kumimoji="1" lang="en-US" altLang="ja-JP" sz="1400" dirty="0">
                <a:solidFill>
                  <a:schemeClr val="tx1"/>
                </a:solidFill>
              </a:endParaRPr>
            </a:p>
            <a:p>
              <a:r>
                <a:rPr kumimoji="1" lang="ja-JP" altLang="en-US" sz="1400" dirty="0">
                  <a:solidFill>
                    <a:schemeClr val="tx1"/>
                  </a:solidFill>
                </a:rPr>
                <a:t>コンシェルジュ，センサは</a:t>
              </a:r>
              <a:r>
                <a:rPr kumimoji="1" lang="en-US" altLang="ja-JP" sz="1400" dirty="0">
                  <a:solidFill>
                    <a:schemeClr val="tx1"/>
                  </a:solidFill>
                </a:rPr>
                <a:t>Depth sensor</a:t>
              </a:r>
              <a:r>
                <a:rPr kumimoji="1" lang="ja-JP" altLang="en-US" sz="1400" dirty="0">
                  <a:solidFill>
                    <a:schemeClr val="tx1"/>
                  </a:solidFill>
                </a:rPr>
                <a:t>と</a:t>
              </a:r>
              <a:r>
                <a:rPr kumimoji="1" lang="en-US" altLang="ja-JP" sz="1400" dirty="0">
                  <a:solidFill>
                    <a:schemeClr val="tx1"/>
                  </a:solidFill>
                </a:rPr>
                <a:t>Laser range finder</a:t>
              </a:r>
              <a:r>
                <a:rPr kumimoji="1" lang="ja-JP" altLang="en-US" sz="1400" dirty="0">
                  <a:solidFill>
                    <a:schemeClr val="tx1"/>
                  </a:solidFill>
                </a:rPr>
                <a:t>を使用している．</a:t>
              </a:r>
            </a:p>
          </p:txBody>
        </p:sp>
        <p:sp>
          <p:nvSpPr>
            <p:cNvPr id="68" name="正方形/長方形 67">
              <a:extLst>
                <a:ext uri="{FF2B5EF4-FFF2-40B4-BE49-F238E27FC236}">
                  <a16:creationId xmlns:a16="http://schemas.microsoft.com/office/drawing/2014/main" id="{1E9FD0DB-57D6-4B9B-A05B-31C8E84212FA}"/>
                </a:ext>
              </a:extLst>
            </p:cNvPr>
            <p:cNvSpPr/>
            <p:nvPr/>
          </p:nvSpPr>
          <p:spPr>
            <a:xfrm>
              <a:off x="223300" y="2672079"/>
              <a:ext cx="2420779" cy="474563"/>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rPr>
                <a:t>使用ロボット及びセンサ</a:t>
              </a:r>
            </a:p>
          </p:txBody>
        </p:sp>
        <p:grpSp>
          <p:nvGrpSpPr>
            <p:cNvPr id="69" name="グループ化 68">
              <a:extLst>
                <a:ext uri="{FF2B5EF4-FFF2-40B4-BE49-F238E27FC236}">
                  <a16:creationId xmlns:a16="http://schemas.microsoft.com/office/drawing/2014/main" id="{BF7D9DA0-3773-4825-86FE-D6F7221A6B1C}"/>
                </a:ext>
              </a:extLst>
            </p:cNvPr>
            <p:cNvGrpSpPr>
              <a:grpSpLocks noChangeAspect="1"/>
            </p:cNvGrpSpPr>
            <p:nvPr/>
          </p:nvGrpSpPr>
          <p:grpSpPr>
            <a:xfrm>
              <a:off x="805366" y="4036515"/>
              <a:ext cx="2143291" cy="1793219"/>
              <a:chOff x="4286447" y="2079331"/>
              <a:chExt cx="4594334" cy="3843926"/>
            </a:xfrm>
          </p:grpSpPr>
          <p:pic>
            <p:nvPicPr>
              <p:cNvPr id="70" name="図 69">
                <a:extLst>
                  <a:ext uri="{FF2B5EF4-FFF2-40B4-BE49-F238E27FC236}">
                    <a16:creationId xmlns:a16="http://schemas.microsoft.com/office/drawing/2014/main" id="{E70CCA7E-EB50-4D3F-BC5B-F1DEC97E7CC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3" r="576" b="373"/>
              <a:stretch/>
            </p:blipFill>
            <p:spPr>
              <a:xfrm>
                <a:off x="4286447" y="2079331"/>
                <a:ext cx="2553629" cy="3843926"/>
              </a:xfrm>
              <a:prstGeom prst="rect">
                <a:avLst/>
              </a:prstGeom>
            </p:spPr>
          </p:pic>
          <p:cxnSp>
            <p:nvCxnSpPr>
              <p:cNvPr id="71" name="直線矢印コネクタ 70">
                <a:extLst>
                  <a:ext uri="{FF2B5EF4-FFF2-40B4-BE49-F238E27FC236}">
                    <a16:creationId xmlns:a16="http://schemas.microsoft.com/office/drawing/2014/main" id="{B8113BC8-B588-4769-B42F-AF3E133AC65E}"/>
                  </a:ext>
                </a:extLst>
              </p:cNvPr>
              <p:cNvCxnSpPr>
                <a:cxnSpLocks/>
              </p:cNvCxnSpPr>
              <p:nvPr/>
            </p:nvCxnSpPr>
            <p:spPr>
              <a:xfrm flipH="1" flipV="1">
                <a:off x="5820355" y="2289977"/>
                <a:ext cx="1288111" cy="3339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5B6F2AF4-38DA-4796-A3B0-0B73BC86D2BA}"/>
                  </a:ext>
                </a:extLst>
              </p:cNvPr>
              <p:cNvSpPr/>
              <p:nvPr/>
            </p:nvSpPr>
            <p:spPr>
              <a:xfrm>
                <a:off x="7108466" y="2456950"/>
                <a:ext cx="1772315" cy="57423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Depth </a:t>
                </a:r>
                <a:r>
                  <a:rPr lang="en-US" altLang="ja-JP" sz="900" dirty="0">
                    <a:solidFill>
                      <a:schemeClr val="tx1"/>
                    </a:solidFill>
                  </a:rPr>
                  <a:t>sensor</a:t>
                </a:r>
                <a:endParaRPr kumimoji="1" lang="ja-JP" altLang="en-US" sz="900" dirty="0">
                  <a:solidFill>
                    <a:schemeClr val="tx1"/>
                  </a:solidFill>
                </a:endParaRPr>
              </a:p>
            </p:txBody>
          </p:sp>
          <p:cxnSp>
            <p:nvCxnSpPr>
              <p:cNvPr id="73" name="直線矢印コネクタ 72">
                <a:extLst>
                  <a:ext uri="{FF2B5EF4-FFF2-40B4-BE49-F238E27FC236}">
                    <a16:creationId xmlns:a16="http://schemas.microsoft.com/office/drawing/2014/main" id="{F700CFA5-199F-4381-AD42-E72DF0FDF603}"/>
                  </a:ext>
                </a:extLst>
              </p:cNvPr>
              <p:cNvCxnSpPr>
                <a:cxnSpLocks/>
              </p:cNvCxnSpPr>
              <p:nvPr/>
            </p:nvCxnSpPr>
            <p:spPr>
              <a:xfrm flipH="1" flipV="1">
                <a:off x="5677231" y="4038977"/>
                <a:ext cx="1583636" cy="1606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CEE1FD08-40FC-475C-BEC5-8A4DF5E8BFC4}"/>
                  </a:ext>
                </a:extLst>
              </p:cNvPr>
              <p:cNvSpPr/>
              <p:nvPr/>
            </p:nvSpPr>
            <p:spPr>
              <a:xfrm>
                <a:off x="7260867" y="3954976"/>
                <a:ext cx="1619914" cy="98346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a:solidFill>
                      <a:schemeClr val="tx1"/>
                    </a:solidFill>
                  </a:rPr>
                  <a:t>Laser </a:t>
                </a:r>
              </a:p>
              <a:p>
                <a:r>
                  <a:rPr kumimoji="1" lang="en-US" altLang="ja-JP" sz="900" dirty="0">
                    <a:solidFill>
                      <a:schemeClr val="tx1"/>
                    </a:solidFill>
                  </a:rPr>
                  <a:t>range finder</a:t>
                </a:r>
                <a:endParaRPr kumimoji="1" lang="ja-JP" altLang="en-US" sz="900" dirty="0">
                  <a:solidFill>
                    <a:schemeClr val="tx1"/>
                  </a:solidFill>
                </a:endParaRPr>
              </a:p>
            </p:txBody>
          </p:sp>
        </p:grpSp>
      </p:grpSp>
      <p:pic>
        <p:nvPicPr>
          <p:cNvPr id="1029" name="図 1028" descr="鳥, 水鳥 が含まれている画像&#10;&#10;自動的に生成された説明">
            <a:extLst>
              <a:ext uri="{FF2B5EF4-FFF2-40B4-BE49-F238E27FC236}">
                <a16:creationId xmlns:a16="http://schemas.microsoft.com/office/drawing/2014/main" id="{89E08976-536B-45BF-869C-B75605EB0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775" y="1810024"/>
            <a:ext cx="2133064" cy="656327"/>
          </a:xfrm>
          <a:prstGeom prst="rect">
            <a:avLst/>
          </a:prstGeom>
        </p:spPr>
      </p:pic>
      <p:sp>
        <p:nvSpPr>
          <p:cNvPr id="81" name="正方形/長方形 80">
            <a:extLst>
              <a:ext uri="{FF2B5EF4-FFF2-40B4-BE49-F238E27FC236}">
                <a16:creationId xmlns:a16="http://schemas.microsoft.com/office/drawing/2014/main" id="{A7887220-475D-4FB7-BA9C-76A6D0F95908}"/>
              </a:ext>
            </a:extLst>
          </p:cNvPr>
          <p:cNvSpPr/>
          <p:nvPr/>
        </p:nvSpPr>
        <p:spPr>
          <a:xfrm>
            <a:off x="3481687" y="1360565"/>
            <a:ext cx="5558547" cy="146903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79" name="正方形/長方形 78">
            <a:extLst>
              <a:ext uri="{FF2B5EF4-FFF2-40B4-BE49-F238E27FC236}">
                <a16:creationId xmlns:a16="http://schemas.microsoft.com/office/drawing/2014/main" id="{EE61819F-21FA-4D3D-8D75-79D4D4205B5D}"/>
              </a:ext>
            </a:extLst>
          </p:cNvPr>
          <p:cNvSpPr/>
          <p:nvPr/>
        </p:nvSpPr>
        <p:spPr>
          <a:xfrm>
            <a:off x="3400281" y="1186879"/>
            <a:ext cx="1466025" cy="394369"/>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軌跡予測</a:t>
            </a:r>
            <a:r>
              <a:rPr kumimoji="1" lang="en-US" altLang="ja-JP" b="1" dirty="0">
                <a:solidFill>
                  <a:schemeClr val="tx1"/>
                </a:solidFill>
              </a:rPr>
              <a:t>RTC</a:t>
            </a:r>
            <a:endParaRPr kumimoji="1" lang="ja-JP" altLang="en-US" b="1" dirty="0">
              <a:solidFill>
                <a:schemeClr val="tx1"/>
              </a:solidFill>
            </a:endParaRPr>
          </a:p>
        </p:txBody>
      </p:sp>
      <p:sp>
        <p:nvSpPr>
          <p:cNvPr id="1031" name="テキスト ボックス 1030">
            <a:extLst>
              <a:ext uri="{FF2B5EF4-FFF2-40B4-BE49-F238E27FC236}">
                <a16:creationId xmlns:a16="http://schemas.microsoft.com/office/drawing/2014/main" id="{554667C2-AAF8-4799-8FE1-2192ECE8B915}"/>
              </a:ext>
            </a:extLst>
          </p:cNvPr>
          <p:cNvSpPr txBox="1"/>
          <p:nvPr/>
        </p:nvSpPr>
        <p:spPr>
          <a:xfrm>
            <a:off x="5541270" y="1577884"/>
            <a:ext cx="3443589" cy="1093751"/>
          </a:xfrm>
          <a:prstGeom prst="rect">
            <a:avLst/>
          </a:prstGeom>
          <a:noFill/>
        </p:spPr>
        <p:txBody>
          <a:bodyPr wrap="square" rtlCol="0">
            <a:noAutofit/>
          </a:bodyPr>
          <a:lstStyle/>
          <a:p>
            <a:pPr algn="just"/>
            <a:r>
              <a:rPr kumimoji="1" lang="en-US" altLang="ja-JP" sz="1600" dirty="0" err="1"/>
              <a:t>Inport</a:t>
            </a:r>
            <a:r>
              <a:rPr kumimoji="1" lang="ja-JP" altLang="en-US" sz="1600" dirty="0"/>
              <a:t>から追従対象者の位置情報を受け取り，最新の</a:t>
            </a:r>
            <a:r>
              <a:rPr kumimoji="1" lang="en-US" altLang="ja-JP" sz="1600" dirty="0"/>
              <a:t>10</a:t>
            </a:r>
            <a:r>
              <a:rPr kumimoji="1" lang="ja-JP" altLang="en-US" sz="1600" dirty="0"/>
              <a:t>フレームを用いてモデル学習をさせた予測器により</a:t>
            </a:r>
            <a:r>
              <a:rPr kumimoji="1" lang="en-US" altLang="ja-JP" sz="1600" dirty="0"/>
              <a:t>10</a:t>
            </a:r>
            <a:r>
              <a:rPr kumimoji="1" lang="ja-JP" altLang="en-US" sz="1600" dirty="0"/>
              <a:t>フレームを出力し軌跡を予測する．</a:t>
            </a:r>
          </a:p>
        </p:txBody>
      </p:sp>
      <p:sp>
        <p:nvSpPr>
          <p:cNvPr id="1032" name="正方形/長方形 1031">
            <a:extLst>
              <a:ext uri="{FF2B5EF4-FFF2-40B4-BE49-F238E27FC236}">
                <a16:creationId xmlns:a16="http://schemas.microsoft.com/office/drawing/2014/main" id="{38C0FFA9-D95C-45B7-82D1-15183475294C}"/>
              </a:ext>
            </a:extLst>
          </p:cNvPr>
          <p:cNvSpPr/>
          <p:nvPr/>
        </p:nvSpPr>
        <p:spPr>
          <a:xfrm>
            <a:off x="253998" y="4757052"/>
            <a:ext cx="2943018" cy="134542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EDA9DA69-0CF9-459E-874C-4821868DEE5A}"/>
              </a:ext>
            </a:extLst>
          </p:cNvPr>
          <p:cNvSpPr/>
          <p:nvPr/>
        </p:nvSpPr>
        <p:spPr>
          <a:xfrm>
            <a:off x="181633" y="4451560"/>
            <a:ext cx="1144247" cy="394369"/>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動作環境</a:t>
            </a:r>
          </a:p>
        </p:txBody>
      </p:sp>
      <p:sp>
        <p:nvSpPr>
          <p:cNvPr id="1033" name="テキスト ボックス 1032">
            <a:extLst>
              <a:ext uri="{FF2B5EF4-FFF2-40B4-BE49-F238E27FC236}">
                <a16:creationId xmlns:a16="http://schemas.microsoft.com/office/drawing/2014/main" id="{F4C58876-788B-44DD-9B47-8DAD82D096AB}"/>
              </a:ext>
            </a:extLst>
          </p:cNvPr>
          <p:cNvSpPr txBox="1"/>
          <p:nvPr/>
        </p:nvSpPr>
        <p:spPr>
          <a:xfrm>
            <a:off x="290145" y="4820385"/>
            <a:ext cx="2914008" cy="1323439"/>
          </a:xfrm>
          <a:prstGeom prst="rect">
            <a:avLst/>
          </a:prstGeom>
          <a:noFill/>
        </p:spPr>
        <p:txBody>
          <a:bodyPr wrap="square" rtlCol="0">
            <a:spAutoFit/>
          </a:bodyPr>
          <a:lstStyle/>
          <a:p>
            <a:pPr marL="285750" indent="-285750">
              <a:buFontTx/>
              <a:buChar char="-"/>
            </a:pPr>
            <a:r>
              <a:rPr kumimoji="1" lang="en-US" altLang="ja-JP" sz="1600" dirty="0"/>
              <a:t>Windows 10(64bit)</a:t>
            </a:r>
          </a:p>
          <a:p>
            <a:pPr marL="285750" indent="-285750">
              <a:buFontTx/>
              <a:buChar char="-"/>
            </a:pPr>
            <a:r>
              <a:rPr kumimoji="1" lang="en-US" altLang="ja-JP" sz="1600" dirty="0"/>
              <a:t>OpenRTM-aist 1.2.0(64bit)</a:t>
            </a:r>
          </a:p>
          <a:p>
            <a:pPr marL="285750" indent="-285750">
              <a:buFontTx/>
              <a:buChar char="-"/>
            </a:pPr>
            <a:r>
              <a:rPr kumimoji="1" lang="en-US" altLang="ja-JP" sz="1600" dirty="0"/>
              <a:t>Python 3.7(64bit)</a:t>
            </a:r>
          </a:p>
          <a:p>
            <a:pPr marL="285750" indent="-285750">
              <a:buFontTx/>
              <a:buChar char="-"/>
            </a:pPr>
            <a:r>
              <a:rPr kumimoji="1" lang="en-US" altLang="ja-JP" sz="1600" dirty="0"/>
              <a:t>Pytorch 1.3.0+cpu</a:t>
            </a:r>
          </a:p>
          <a:p>
            <a:r>
              <a:rPr kumimoji="1" lang="ja-JP" altLang="en-US" sz="1200" dirty="0"/>
              <a:t>ライセンスは</a:t>
            </a:r>
            <a:r>
              <a:rPr kumimoji="1" lang="en-US" altLang="ja-JP" sz="1200" dirty="0"/>
              <a:t>MIT</a:t>
            </a:r>
            <a:r>
              <a:rPr kumimoji="1" lang="ja-JP" altLang="en-US" sz="1200" dirty="0"/>
              <a:t>ライセンスとする</a:t>
            </a:r>
            <a:r>
              <a:rPr kumimoji="1" lang="ja-JP" altLang="en-US" sz="1600" dirty="0"/>
              <a:t>．</a:t>
            </a:r>
          </a:p>
        </p:txBody>
      </p:sp>
      <p:grpSp>
        <p:nvGrpSpPr>
          <p:cNvPr id="1030" name="グループ化 1029">
            <a:extLst>
              <a:ext uri="{FF2B5EF4-FFF2-40B4-BE49-F238E27FC236}">
                <a16:creationId xmlns:a16="http://schemas.microsoft.com/office/drawing/2014/main" id="{7A957A28-29E6-466E-86B0-63BE72B2D0B7}"/>
              </a:ext>
            </a:extLst>
          </p:cNvPr>
          <p:cNvGrpSpPr/>
          <p:nvPr/>
        </p:nvGrpSpPr>
        <p:grpSpPr>
          <a:xfrm>
            <a:off x="3456826" y="2924832"/>
            <a:ext cx="5640516" cy="3177642"/>
            <a:chOff x="3456826" y="2680992"/>
            <a:chExt cx="5640516" cy="3177642"/>
          </a:xfrm>
        </p:grpSpPr>
        <p:grpSp>
          <p:nvGrpSpPr>
            <p:cNvPr id="7" name="グループ化 6">
              <a:extLst>
                <a:ext uri="{FF2B5EF4-FFF2-40B4-BE49-F238E27FC236}">
                  <a16:creationId xmlns:a16="http://schemas.microsoft.com/office/drawing/2014/main" id="{C8ECB5BE-18D1-48E4-B596-CA7B55D35877}"/>
                </a:ext>
              </a:extLst>
            </p:cNvPr>
            <p:cNvGrpSpPr/>
            <p:nvPr/>
          </p:nvGrpSpPr>
          <p:grpSpPr>
            <a:xfrm>
              <a:off x="3538795" y="3142740"/>
              <a:ext cx="5558547" cy="2715894"/>
              <a:chOff x="416660" y="1734244"/>
              <a:chExt cx="8125036" cy="4177318"/>
            </a:xfrm>
          </p:grpSpPr>
          <p:grpSp>
            <p:nvGrpSpPr>
              <p:cNvPr id="14" name="グループ化 13">
                <a:extLst>
                  <a:ext uri="{FF2B5EF4-FFF2-40B4-BE49-F238E27FC236}">
                    <a16:creationId xmlns:a16="http://schemas.microsoft.com/office/drawing/2014/main" id="{5D6C39FA-480C-4A39-BBEB-79A179CF2A3E}"/>
                  </a:ext>
                </a:extLst>
              </p:cNvPr>
              <p:cNvGrpSpPr/>
              <p:nvPr/>
            </p:nvGrpSpPr>
            <p:grpSpPr>
              <a:xfrm>
                <a:off x="606884" y="1840664"/>
                <a:ext cx="7851336" cy="3954370"/>
                <a:chOff x="1771750" y="1383917"/>
                <a:chExt cx="7851336" cy="3954370"/>
              </a:xfrm>
            </p:grpSpPr>
            <p:grpSp>
              <p:nvGrpSpPr>
                <p:cNvPr id="15" name="グループ化 14">
                  <a:extLst>
                    <a:ext uri="{FF2B5EF4-FFF2-40B4-BE49-F238E27FC236}">
                      <a16:creationId xmlns:a16="http://schemas.microsoft.com/office/drawing/2014/main" id="{D0297158-0054-41FF-A14A-13283A74D32C}"/>
                    </a:ext>
                  </a:extLst>
                </p:cNvPr>
                <p:cNvGrpSpPr>
                  <a:grpSpLocks noChangeAspect="1"/>
                </p:cNvGrpSpPr>
                <p:nvPr/>
              </p:nvGrpSpPr>
              <p:grpSpPr>
                <a:xfrm>
                  <a:off x="1771750" y="1383917"/>
                  <a:ext cx="7851336" cy="3954370"/>
                  <a:chOff x="2407854" y="2196712"/>
                  <a:chExt cx="7851336" cy="3954370"/>
                </a:xfrm>
              </p:grpSpPr>
              <p:pic>
                <p:nvPicPr>
                  <p:cNvPr id="17" name="Picture 2" descr="ãäºº ããªã¼ç´ æ ã¤ã©ã¹ããã®ç»åæ¤ç´¢çµæ">
                    <a:extLst>
                      <a:ext uri="{FF2B5EF4-FFF2-40B4-BE49-F238E27FC236}">
                        <a16:creationId xmlns:a16="http://schemas.microsoft.com/office/drawing/2014/main" id="{9A1D88AA-1113-4C86-B7D8-85AB7E47A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0962" y="5028797"/>
                    <a:ext cx="748228" cy="561171"/>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318EC0EB-276D-4BA4-928E-2F5B251F883E}"/>
                      </a:ext>
                    </a:extLst>
                  </p:cNvPr>
                  <p:cNvSpPr txBox="1"/>
                  <p:nvPr/>
                </p:nvSpPr>
                <p:spPr>
                  <a:xfrm>
                    <a:off x="2407854" y="2196712"/>
                    <a:ext cx="2069185" cy="369333"/>
                  </a:xfrm>
                  <a:prstGeom prst="rect">
                    <a:avLst/>
                  </a:prstGeom>
                  <a:noFill/>
                </p:spPr>
                <p:txBody>
                  <a:bodyPr wrap="square" rtlCol="0">
                    <a:noAutofit/>
                  </a:bodyPr>
                  <a:lstStyle/>
                  <a:p>
                    <a:r>
                      <a:rPr lang="ja-JP" altLang="en-US" sz="1200" b="1" dirty="0"/>
                      <a:t>・</a:t>
                    </a:r>
                    <a:r>
                      <a:rPr kumimoji="1" lang="ja-JP" altLang="en-US" sz="1200" b="1" dirty="0"/>
                      <a:t>学習フェーズ</a:t>
                    </a:r>
                    <a:endParaRPr kumimoji="1" lang="ja-JP" altLang="en-US" sz="1100" b="1" dirty="0"/>
                  </a:p>
                </p:txBody>
              </p:sp>
              <p:sp>
                <p:nvSpPr>
                  <p:cNvPr id="19" name="正方形/長方形 18">
                    <a:extLst>
                      <a:ext uri="{FF2B5EF4-FFF2-40B4-BE49-F238E27FC236}">
                        <a16:creationId xmlns:a16="http://schemas.microsoft.com/office/drawing/2014/main" id="{B73A9CEF-1173-426F-BE0D-CD182754A210}"/>
                      </a:ext>
                    </a:extLst>
                  </p:cNvPr>
                  <p:cNvSpPr/>
                  <p:nvPr/>
                </p:nvSpPr>
                <p:spPr>
                  <a:xfrm>
                    <a:off x="2580034" y="2621921"/>
                    <a:ext cx="1391232" cy="13608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900" b="1" dirty="0">
                        <a:solidFill>
                          <a:schemeClr val="tx1"/>
                        </a:solidFill>
                      </a:rPr>
                      <a:t>入力</a:t>
                    </a:r>
                  </a:p>
                </p:txBody>
              </p:sp>
              <p:pic>
                <p:nvPicPr>
                  <p:cNvPr id="20" name="図 19">
                    <a:extLst>
                      <a:ext uri="{FF2B5EF4-FFF2-40B4-BE49-F238E27FC236}">
                        <a16:creationId xmlns:a16="http://schemas.microsoft.com/office/drawing/2014/main" id="{AEC557C2-D091-43E8-A954-D48CA330F607}"/>
                      </a:ext>
                    </a:extLst>
                  </p:cNvPr>
                  <p:cNvPicPr>
                    <a:picLocks noChangeAspect="1"/>
                  </p:cNvPicPr>
                  <p:nvPr/>
                </p:nvPicPr>
                <p:blipFill>
                  <a:blip r:embed="rId5"/>
                  <a:stretch>
                    <a:fillRect/>
                  </a:stretch>
                </p:blipFill>
                <p:spPr>
                  <a:xfrm>
                    <a:off x="2824982" y="2956236"/>
                    <a:ext cx="854881" cy="774234"/>
                  </a:xfrm>
                  <a:prstGeom prst="rect">
                    <a:avLst/>
                  </a:prstGeom>
                </p:spPr>
              </p:pic>
              <p:sp>
                <p:nvSpPr>
                  <p:cNvPr id="21" name="正方形/長方形 20">
                    <a:extLst>
                      <a:ext uri="{FF2B5EF4-FFF2-40B4-BE49-F238E27FC236}">
                        <a16:creationId xmlns:a16="http://schemas.microsoft.com/office/drawing/2014/main" id="{67C3CCE2-DD3F-4A8B-BA3A-C9212EAF397F}"/>
                      </a:ext>
                    </a:extLst>
                  </p:cNvPr>
                  <p:cNvSpPr/>
                  <p:nvPr/>
                </p:nvSpPr>
                <p:spPr>
                  <a:xfrm>
                    <a:off x="4387374" y="2621921"/>
                    <a:ext cx="2208665" cy="13608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900" b="1" dirty="0">
                        <a:solidFill>
                          <a:schemeClr val="tx1"/>
                        </a:solidFill>
                      </a:rPr>
                      <a:t>特徴量検出</a:t>
                    </a:r>
                    <a:endParaRPr kumimoji="1" lang="ja-JP" altLang="en-US" sz="900" b="1" dirty="0">
                      <a:solidFill>
                        <a:schemeClr val="tx1"/>
                      </a:solidFill>
                    </a:endParaRPr>
                  </a:p>
                </p:txBody>
              </p:sp>
              <p:sp>
                <p:nvSpPr>
                  <p:cNvPr id="22" name="テキスト ボックス 21">
                    <a:extLst>
                      <a:ext uri="{FF2B5EF4-FFF2-40B4-BE49-F238E27FC236}">
                        <a16:creationId xmlns:a16="http://schemas.microsoft.com/office/drawing/2014/main" id="{191AEC11-F4CF-4E9A-82F3-44CDF5713C0F}"/>
                      </a:ext>
                    </a:extLst>
                  </p:cNvPr>
                  <p:cNvSpPr txBox="1"/>
                  <p:nvPr/>
                </p:nvSpPr>
                <p:spPr>
                  <a:xfrm>
                    <a:off x="4830351" y="2931222"/>
                    <a:ext cx="1203029" cy="338204"/>
                  </a:xfrm>
                  <a:prstGeom prst="rect">
                    <a:avLst/>
                  </a:prstGeom>
                  <a:solidFill>
                    <a:schemeClr val="bg2"/>
                  </a:solidFill>
                  <a:ln>
                    <a:solidFill>
                      <a:schemeClr val="tx2"/>
                    </a:solidFill>
                  </a:ln>
                </p:spPr>
                <p:txBody>
                  <a:bodyPr wrap="square" rtlCol="0">
                    <a:noAutofit/>
                  </a:bodyPr>
                  <a:lstStyle/>
                  <a:p>
                    <a:r>
                      <a:rPr lang="en-US" altLang="ja-JP" sz="1050" dirty="0"/>
                      <a:t>[x</a:t>
                    </a:r>
                    <a:r>
                      <a:rPr kumimoji="1" lang="en-US" altLang="ja-JP" sz="1050" dirty="0"/>
                      <a:t>, y] </a:t>
                    </a:r>
                    <a:r>
                      <a:rPr kumimoji="1" lang="ja-JP" altLang="en-US" sz="1050" dirty="0"/>
                      <a:t>座標</a:t>
                    </a:r>
                  </a:p>
                </p:txBody>
              </p:sp>
              <p:cxnSp>
                <p:nvCxnSpPr>
                  <p:cNvPr id="23" name="直線コネクタ 22">
                    <a:extLst>
                      <a:ext uri="{FF2B5EF4-FFF2-40B4-BE49-F238E27FC236}">
                        <a16:creationId xmlns:a16="http://schemas.microsoft.com/office/drawing/2014/main" id="{078412CA-61F6-4844-8DAE-91AEF78184A5}"/>
                      </a:ext>
                    </a:extLst>
                  </p:cNvPr>
                  <p:cNvCxnSpPr/>
                  <p:nvPr/>
                </p:nvCxnSpPr>
                <p:spPr>
                  <a:xfrm>
                    <a:off x="4586553" y="3470463"/>
                    <a:ext cx="16906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1078003-BCE1-4247-8652-8D50B67DFAD8}"/>
                      </a:ext>
                    </a:extLst>
                  </p:cNvPr>
                  <p:cNvCxnSpPr>
                    <a:cxnSpLocks/>
                  </p:cNvCxnSpPr>
                  <p:nvPr/>
                </p:nvCxnSpPr>
                <p:spPr>
                  <a:xfrm>
                    <a:off x="5431863" y="3352919"/>
                    <a:ext cx="0" cy="298696"/>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7AF1A21-574C-4323-A0A6-A9652B06EE7E}"/>
                      </a:ext>
                    </a:extLst>
                  </p:cNvPr>
                  <p:cNvSpPr txBox="1"/>
                  <p:nvPr/>
                </p:nvSpPr>
                <p:spPr>
                  <a:xfrm>
                    <a:off x="4893691" y="3654639"/>
                    <a:ext cx="1258017" cy="327265"/>
                  </a:xfrm>
                  <a:prstGeom prst="rect">
                    <a:avLst/>
                  </a:prstGeom>
                  <a:noFill/>
                </p:spPr>
                <p:txBody>
                  <a:bodyPr wrap="square" rtlCol="0">
                    <a:noAutofit/>
                  </a:bodyPr>
                  <a:lstStyle/>
                  <a:p>
                    <a:r>
                      <a:rPr kumimoji="1" lang="ja-JP" altLang="en-US" sz="900" dirty="0"/>
                      <a:t>訓練データ</a:t>
                    </a:r>
                  </a:p>
                </p:txBody>
              </p:sp>
              <p:sp>
                <p:nvSpPr>
                  <p:cNvPr id="26" name="正方形/長方形 25">
                    <a:extLst>
                      <a:ext uri="{FF2B5EF4-FFF2-40B4-BE49-F238E27FC236}">
                        <a16:creationId xmlns:a16="http://schemas.microsoft.com/office/drawing/2014/main" id="{4C76D355-BB54-4789-8C29-C7B9021EB054}"/>
                      </a:ext>
                    </a:extLst>
                  </p:cNvPr>
                  <p:cNvSpPr/>
                  <p:nvPr/>
                </p:nvSpPr>
                <p:spPr>
                  <a:xfrm>
                    <a:off x="7012149" y="2621921"/>
                    <a:ext cx="2208665" cy="13599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900" b="1" dirty="0">
                        <a:solidFill>
                          <a:schemeClr val="tx1"/>
                        </a:solidFill>
                      </a:rPr>
                      <a:t>モデル学習</a:t>
                    </a:r>
                    <a:endParaRPr kumimoji="1" lang="en-US" altLang="ja-JP" sz="900" b="1" dirty="0">
                      <a:solidFill>
                        <a:schemeClr val="tx1"/>
                      </a:solidFill>
                    </a:endParaRPr>
                  </a:p>
                  <a:p>
                    <a:r>
                      <a:rPr lang="ja-JP" altLang="en-US" sz="800" dirty="0">
                        <a:solidFill>
                          <a:schemeClr val="tx1"/>
                        </a:solidFill>
                      </a:rPr>
                      <a:t>・モデル選択</a:t>
                    </a:r>
                    <a:endParaRPr lang="en-US" altLang="ja-JP" sz="800" dirty="0">
                      <a:solidFill>
                        <a:schemeClr val="tx1"/>
                      </a:solidFill>
                    </a:endParaRPr>
                  </a:p>
                  <a:p>
                    <a:r>
                      <a:rPr lang="ja-JP" altLang="en-US" sz="800" dirty="0">
                        <a:solidFill>
                          <a:schemeClr val="tx1"/>
                        </a:solidFill>
                      </a:rPr>
                      <a:t>・パラメータ選択</a:t>
                    </a:r>
                    <a:endParaRPr lang="en-US" altLang="ja-JP" sz="800" dirty="0">
                      <a:solidFill>
                        <a:schemeClr val="tx1"/>
                      </a:solidFill>
                    </a:endParaRPr>
                  </a:p>
                  <a:p>
                    <a:r>
                      <a:rPr lang="ja-JP" altLang="en-US" sz="800" dirty="0">
                        <a:solidFill>
                          <a:schemeClr val="tx1"/>
                        </a:solidFill>
                      </a:rPr>
                      <a:t>・学習</a:t>
                    </a:r>
                    <a:endParaRPr lang="en-US" altLang="ja-JP" sz="800" dirty="0">
                      <a:solidFill>
                        <a:schemeClr val="tx1"/>
                      </a:solidFill>
                    </a:endParaRPr>
                  </a:p>
                  <a:p>
                    <a:endParaRPr lang="en-US" altLang="ja-JP" sz="900" b="1" dirty="0">
                      <a:solidFill>
                        <a:schemeClr val="tx1"/>
                      </a:solidFill>
                    </a:endParaRPr>
                  </a:p>
                </p:txBody>
              </p:sp>
              <p:sp>
                <p:nvSpPr>
                  <p:cNvPr id="27" name="テキスト ボックス 26">
                    <a:extLst>
                      <a:ext uri="{FF2B5EF4-FFF2-40B4-BE49-F238E27FC236}">
                        <a16:creationId xmlns:a16="http://schemas.microsoft.com/office/drawing/2014/main" id="{E0AA8D01-57DF-45E8-BDF9-ACD3013A61F8}"/>
                      </a:ext>
                    </a:extLst>
                  </p:cNvPr>
                  <p:cNvSpPr txBox="1"/>
                  <p:nvPr/>
                </p:nvSpPr>
                <p:spPr>
                  <a:xfrm>
                    <a:off x="2414714" y="4306192"/>
                    <a:ext cx="2069187" cy="406266"/>
                  </a:xfrm>
                  <a:prstGeom prst="rect">
                    <a:avLst/>
                  </a:prstGeom>
                  <a:noFill/>
                </p:spPr>
                <p:txBody>
                  <a:bodyPr wrap="square" rtlCol="0">
                    <a:noAutofit/>
                  </a:bodyPr>
                  <a:lstStyle/>
                  <a:p>
                    <a:r>
                      <a:rPr lang="ja-JP" altLang="en-US" sz="1200" b="1" dirty="0"/>
                      <a:t>・予測</a:t>
                    </a:r>
                    <a:r>
                      <a:rPr kumimoji="1" lang="ja-JP" altLang="en-US" sz="1200" b="1" dirty="0"/>
                      <a:t>フェーズ</a:t>
                    </a:r>
                  </a:p>
                </p:txBody>
              </p:sp>
              <p:pic>
                <p:nvPicPr>
                  <p:cNvPr id="28" name="Picture 2" descr="ãäºº ããªã¼ç´ æ ã¤ã©ã¹ããã®ç»åæ¤ç´¢çµæ">
                    <a:extLst>
                      <a:ext uri="{FF2B5EF4-FFF2-40B4-BE49-F238E27FC236}">
                        <a16:creationId xmlns:a16="http://schemas.microsoft.com/office/drawing/2014/main" id="{7B27F3D4-E9A8-4FF0-95D2-5DF87B60D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147" y="5101288"/>
                    <a:ext cx="748228" cy="56117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5C81CEB2-0577-4ACF-B95C-8A09EE6FD94E}"/>
                      </a:ext>
                    </a:extLst>
                  </p:cNvPr>
                  <p:cNvSpPr txBox="1"/>
                  <p:nvPr/>
                </p:nvSpPr>
                <p:spPr>
                  <a:xfrm>
                    <a:off x="7288740" y="3870952"/>
                    <a:ext cx="1391232" cy="327263"/>
                  </a:xfrm>
                  <a:prstGeom prst="rect">
                    <a:avLst/>
                  </a:prstGeom>
                  <a:solidFill>
                    <a:schemeClr val="bg1"/>
                  </a:solidFill>
                  <a:ln>
                    <a:solidFill>
                      <a:schemeClr val="tx1"/>
                    </a:solidFill>
                  </a:ln>
                </p:spPr>
                <p:txBody>
                  <a:bodyPr wrap="square" rtlCol="0">
                    <a:noAutofit/>
                  </a:bodyPr>
                  <a:lstStyle/>
                  <a:p>
                    <a:r>
                      <a:rPr lang="ja-JP" altLang="en-US" sz="1000" dirty="0">
                        <a:solidFill>
                          <a:srgbClr val="FF0000"/>
                        </a:solidFill>
                      </a:rPr>
                      <a:t>予測器の完成</a:t>
                    </a:r>
                    <a:endParaRPr kumimoji="1" lang="ja-JP" altLang="en-US" sz="1000" dirty="0">
                      <a:solidFill>
                        <a:srgbClr val="FF0000"/>
                      </a:solidFill>
                    </a:endParaRPr>
                  </a:p>
                </p:txBody>
              </p:sp>
              <p:grpSp>
                <p:nvGrpSpPr>
                  <p:cNvPr id="30" name="グループ化 29">
                    <a:extLst>
                      <a:ext uri="{FF2B5EF4-FFF2-40B4-BE49-F238E27FC236}">
                        <a16:creationId xmlns:a16="http://schemas.microsoft.com/office/drawing/2014/main" id="{FF4AE578-F3FE-4EF3-AADB-82431E9E0111}"/>
                      </a:ext>
                    </a:extLst>
                  </p:cNvPr>
                  <p:cNvGrpSpPr>
                    <a:grpSpLocks noChangeAspect="1"/>
                  </p:cNvGrpSpPr>
                  <p:nvPr/>
                </p:nvGrpSpPr>
                <p:grpSpPr>
                  <a:xfrm>
                    <a:off x="2761371" y="5251261"/>
                    <a:ext cx="414686" cy="693579"/>
                    <a:chOff x="1272213" y="4319279"/>
                    <a:chExt cx="612242" cy="1023999"/>
                  </a:xfrm>
                </p:grpSpPr>
                <p:sp>
                  <p:nvSpPr>
                    <p:cNvPr id="52" name="正方形/長方形 51">
                      <a:extLst>
                        <a:ext uri="{FF2B5EF4-FFF2-40B4-BE49-F238E27FC236}">
                          <a16:creationId xmlns:a16="http://schemas.microsoft.com/office/drawing/2014/main" id="{8688BC59-72C1-4FCF-B904-C487BE6983D1}"/>
                        </a:ext>
                      </a:extLst>
                    </p:cNvPr>
                    <p:cNvSpPr/>
                    <p:nvPr/>
                  </p:nvSpPr>
                  <p:spPr>
                    <a:xfrm>
                      <a:off x="1272213" y="4572000"/>
                      <a:ext cx="612242" cy="6979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3" name="楕円 52">
                      <a:extLst>
                        <a:ext uri="{FF2B5EF4-FFF2-40B4-BE49-F238E27FC236}">
                          <a16:creationId xmlns:a16="http://schemas.microsoft.com/office/drawing/2014/main" id="{71425B94-27DE-4931-845D-257E716BFFE0}"/>
                        </a:ext>
                      </a:extLst>
                    </p:cNvPr>
                    <p:cNvSpPr/>
                    <p:nvPr/>
                  </p:nvSpPr>
                  <p:spPr>
                    <a:xfrm>
                      <a:off x="1318836" y="5238108"/>
                      <a:ext cx="232761" cy="1051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4" name="楕円 53">
                      <a:extLst>
                        <a:ext uri="{FF2B5EF4-FFF2-40B4-BE49-F238E27FC236}">
                          <a16:creationId xmlns:a16="http://schemas.microsoft.com/office/drawing/2014/main" id="{56251CF5-EF8E-41C1-BFB1-BE633F2CB5CC}"/>
                        </a:ext>
                      </a:extLst>
                    </p:cNvPr>
                    <p:cNvSpPr/>
                    <p:nvPr/>
                  </p:nvSpPr>
                  <p:spPr>
                    <a:xfrm>
                      <a:off x="1605072" y="5238108"/>
                      <a:ext cx="232761" cy="1051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5" name="正方形/長方形 54">
                      <a:extLst>
                        <a:ext uri="{FF2B5EF4-FFF2-40B4-BE49-F238E27FC236}">
                          <a16:creationId xmlns:a16="http://schemas.microsoft.com/office/drawing/2014/main" id="{FF1EADDC-F4F6-4CA9-84B6-058A38B3E378}"/>
                        </a:ext>
                      </a:extLst>
                    </p:cNvPr>
                    <p:cNvSpPr/>
                    <p:nvPr/>
                  </p:nvSpPr>
                  <p:spPr>
                    <a:xfrm>
                      <a:off x="1369773" y="4928827"/>
                      <a:ext cx="417122" cy="23962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6" name="四角形: 角を丸くする 55">
                      <a:extLst>
                        <a:ext uri="{FF2B5EF4-FFF2-40B4-BE49-F238E27FC236}">
                          <a16:creationId xmlns:a16="http://schemas.microsoft.com/office/drawing/2014/main" id="{4909DE1B-C10E-4E4D-ABD4-49111BEDDA1A}"/>
                        </a:ext>
                      </a:extLst>
                    </p:cNvPr>
                    <p:cNvSpPr/>
                    <p:nvPr/>
                  </p:nvSpPr>
                  <p:spPr>
                    <a:xfrm>
                      <a:off x="1371589" y="4319279"/>
                      <a:ext cx="413491" cy="252721"/>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7" name="正方形/長方形 56">
                      <a:extLst>
                        <a:ext uri="{FF2B5EF4-FFF2-40B4-BE49-F238E27FC236}">
                          <a16:creationId xmlns:a16="http://schemas.microsoft.com/office/drawing/2014/main" id="{5F63F72D-BA09-4C2A-8CC2-87F03116DB2D}"/>
                        </a:ext>
                      </a:extLst>
                    </p:cNvPr>
                    <p:cNvSpPr/>
                    <p:nvPr/>
                  </p:nvSpPr>
                  <p:spPr>
                    <a:xfrm>
                      <a:off x="1447184" y="4375184"/>
                      <a:ext cx="259000" cy="148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cxnSp>
                <p:nvCxnSpPr>
                  <p:cNvPr id="31" name="直線矢印コネクタ 30">
                    <a:extLst>
                      <a:ext uri="{FF2B5EF4-FFF2-40B4-BE49-F238E27FC236}">
                        <a16:creationId xmlns:a16="http://schemas.microsoft.com/office/drawing/2014/main" id="{6EC5649C-BBC0-411E-9C86-E95DD59A481D}"/>
                      </a:ext>
                    </a:extLst>
                  </p:cNvPr>
                  <p:cNvCxnSpPr>
                    <a:cxnSpLocks/>
                  </p:cNvCxnSpPr>
                  <p:nvPr/>
                </p:nvCxnSpPr>
                <p:spPr>
                  <a:xfrm flipH="1">
                    <a:off x="3257656" y="5289618"/>
                    <a:ext cx="463090" cy="2769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00A8713-F3EA-4D7D-9D79-E17BB61A141E}"/>
                      </a:ext>
                    </a:extLst>
                  </p:cNvPr>
                  <p:cNvCxnSpPr>
                    <a:cxnSpLocks/>
                  </p:cNvCxnSpPr>
                  <p:nvPr/>
                </p:nvCxnSpPr>
                <p:spPr>
                  <a:xfrm flipV="1">
                    <a:off x="3286675" y="5472236"/>
                    <a:ext cx="463090" cy="2769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EDCDB739-90E4-4FEE-AAB7-14D55B8FFDCB}"/>
                      </a:ext>
                    </a:extLst>
                  </p:cNvPr>
                  <p:cNvSpPr txBox="1"/>
                  <p:nvPr/>
                </p:nvSpPr>
                <p:spPr>
                  <a:xfrm>
                    <a:off x="3357630" y="5789534"/>
                    <a:ext cx="1338152" cy="267456"/>
                  </a:xfrm>
                  <a:prstGeom prst="rect">
                    <a:avLst/>
                  </a:prstGeom>
                  <a:noFill/>
                </p:spPr>
                <p:txBody>
                  <a:bodyPr wrap="square" rtlCol="0">
                    <a:noAutofit/>
                  </a:bodyPr>
                  <a:lstStyle/>
                  <a:p>
                    <a:r>
                      <a:rPr lang="ja-JP" altLang="en-US" sz="800" b="1" dirty="0"/>
                      <a:t>人の位置データ</a:t>
                    </a:r>
                    <a:endParaRPr kumimoji="1" lang="ja-JP" altLang="en-US" sz="800" b="1" dirty="0"/>
                  </a:p>
                </p:txBody>
              </p:sp>
              <p:sp>
                <p:nvSpPr>
                  <p:cNvPr id="34" name="矢印: 右 33">
                    <a:extLst>
                      <a:ext uri="{FF2B5EF4-FFF2-40B4-BE49-F238E27FC236}">
                        <a16:creationId xmlns:a16="http://schemas.microsoft.com/office/drawing/2014/main" id="{84068686-274D-44F8-9223-85B70869E54B}"/>
                      </a:ext>
                    </a:extLst>
                  </p:cNvPr>
                  <p:cNvSpPr/>
                  <p:nvPr/>
                </p:nvSpPr>
                <p:spPr>
                  <a:xfrm>
                    <a:off x="4610464" y="5229920"/>
                    <a:ext cx="463090" cy="484632"/>
                  </a:xfrm>
                  <a:prstGeom prst="rightArrow">
                    <a:avLst>
                      <a:gd name="adj1" fmla="val 50000"/>
                      <a:gd name="adj2" fmla="val 362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5" name="四角形: 角を丸くする 34">
                    <a:extLst>
                      <a:ext uri="{FF2B5EF4-FFF2-40B4-BE49-F238E27FC236}">
                        <a16:creationId xmlns:a16="http://schemas.microsoft.com/office/drawing/2014/main" id="{7D6C4A91-FD60-4BB9-91E8-0BB62F3437F5}"/>
                      </a:ext>
                    </a:extLst>
                  </p:cNvPr>
                  <p:cNvSpPr/>
                  <p:nvPr/>
                </p:nvSpPr>
                <p:spPr>
                  <a:xfrm>
                    <a:off x="5305002" y="5243186"/>
                    <a:ext cx="1217066" cy="516156"/>
                  </a:xfrm>
                  <a:prstGeom prst="round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rPr>
                      <a:t>特徴量抽出</a:t>
                    </a:r>
                    <a:endParaRPr kumimoji="1" lang="ja-JP" altLang="en-US" sz="900" b="1" dirty="0">
                      <a:solidFill>
                        <a:schemeClr val="tx1"/>
                      </a:solidFill>
                    </a:endParaRPr>
                  </a:p>
                </p:txBody>
              </p:sp>
              <p:sp>
                <p:nvSpPr>
                  <p:cNvPr id="36" name="矢印: 右 35">
                    <a:extLst>
                      <a:ext uri="{FF2B5EF4-FFF2-40B4-BE49-F238E27FC236}">
                        <a16:creationId xmlns:a16="http://schemas.microsoft.com/office/drawing/2014/main" id="{8657FC29-5355-4FAB-ABAD-A67CB788617D}"/>
                      </a:ext>
                    </a:extLst>
                  </p:cNvPr>
                  <p:cNvSpPr/>
                  <p:nvPr/>
                </p:nvSpPr>
                <p:spPr>
                  <a:xfrm>
                    <a:off x="6686397" y="5229920"/>
                    <a:ext cx="463090" cy="484632"/>
                  </a:xfrm>
                  <a:prstGeom prst="rightArrow">
                    <a:avLst>
                      <a:gd name="adj1" fmla="val 50000"/>
                      <a:gd name="adj2" fmla="val 362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7" name="直方体 36">
                    <a:extLst>
                      <a:ext uri="{FF2B5EF4-FFF2-40B4-BE49-F238E27FC236}">
                        <a16:creationId xmlns:a16="http://schemas.microsoft.com/office/drawing/2014/main" id="{39DE820E-854E-49A9-82C1-194CE1BC1B3E}"/>
                      </a:ext>
                    </a:extLst>
                  </p:cNvPr>
                  <p:cNvSpPr/>
                  <p:nvPr/>
                </p:nvSpPr>
                <p:spPr>
                  <a:xfrm>
                    <a:off x="7403225" y="5073418"/>
                    <a:ext cx="1028745" cy="769522"/>
                  </a:xfrm>
                  <a:prstGeom prst="cub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予測器</a:t>
                    </a:r>
                  </a:p>
                </p:txBody>
              </p:sp>
              <p:sp>
                <p:nvSpPr>
                  <p:cNvPr id="38" name="矢印: 右 37">
                    <a:extLst>
                      <a:ext uri="{FF2B5EF4-FFF2-40B4-BE49-F238E27FC236}">
                        <a16:creationId xmlns:a16="http://schemas.microsoft.com/office/drawing/2014/main" id="{72862D4F-31F8-4EC2-90D4-CE5461BC2550}"/>
                      </a:ext>
                    </a:extLst>
                  </p:cNvPr>
                  <p:cNvSpPr/>
                  <p:nvPr/>
                </p:nvSpPr>
                <p:spPr>
                  <a:xfrm>
                    <a:off x="3989220" y="3090672"/>
                    <a:ext cx="382719" cy="400523"/>
                  </a:xfrm>
                  <a:prstGeom prst="rightArrow">
                    <a:avLst>
                      <a:gd name="adj1" fmla="val 50000"/>
                      <a:gd name="adj2" fmla="val 3626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9" name="矢印: 右 38">
                    <a:extLst>
                      <a:ext uri="{FF2B5EF4-FFF2-40B4-BE49-F238E27FC236}">
                        <a16:creationId xmlns:a16="http://schemas.microsoft.com/office/drawing/2014/main" id="{5F02FD3A-2308-4BA9-9A07-BD40B9A9405A}"/>
                      </a:ext>
                    </a:extLst>
                  </p:cNvPr>
                  <p:cNvSpPr/>
                  <p:nvPr/>
                </p:nvSpPr>
                <p:spPr>
                  <a:xfrm>
                    <a:off x="6623744" y="3090672"/>
                    <a:ext cx="382719" cy="400523"/>
                  </a:xfrm>
                  <a:prstGeom prst="rightArrow">
                    <a:avLst>
                      <a:gd name="adj1" fmla="val 50000"/>
                      <a:gd name="adj2" fmla="val 3626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0" name="矢印: 右 39">
                    <a:extLst>
                      <a:ext uri="{FF2B5EF4-FFF2-40B4-BE49-F238E27FC236}">
                        <a16:creationId xmlns:a16="http://schemas.microsoft.com/office/drawing/2014/main" id="{CBA7131C-5017-43BC-9ADB-33907CEB9B42}"/>
                      </a:ext>
                    </a:extLst>
                  </p:cNvPr>
                  <p:cNvSpPr/>
                  <p:nvPr/>
                </p:nvSpPr>
                <p:spPr>
                  <a:xfrm rot="5400000">
                    <a:off x="7764383" y="4395414"/>
                    <a:ext cx="439943" cy="331011"/>
                  </a:xfrm>
                  <a:prstGeom prst="rightArrow">
                    <a:avLst>
                      <a:gd name="adj1" fmla="val 50000"/>
                      <a:gd name="adj2" fmla="val 57883"/>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grpSp>
                <p:nvGrpSpPr>
                  <p:cNvPr id="41" name="グループ化 40">
                    <a:extLst>
                      <a:ext uri="{FF2B5EF4-FFF2-40B4-BE49-F238E27FC236}">
                        <a16:creationId xmlns:a16="http://schemas.microsoft.com/office/drawing/2014/main" id="{E1936B0F-8AC1-49DA-9746-5165859529EE}"/>
                      </a:ext>
                    </a:extLst>
                  </p:cNvPr>
                  <p:cNvGrpSpPr>
                    <a:grpSpLocks noChangeAspect="1"/>
                  </p:cNvGrpSpPr>
                  <p:nvPr/>
                </p:nvGrpSpPr>
                <p:grpSpPr>
                  <a:xfrm>
                    <a:off x="9075398" y="5154474"/>
                    <a:ext cx="414686" cy="693579"/>
                    <a:chOff x="1272213" y="4319279"/>
                    <a:chExt cx="612242" cy="1023999"/>
                  </a:xfrm>
                </p:grpSpPr>
                <p:sp>
                  <p:nvSpPr>
                    <p:cNvPr id="46" name="正方形/長方形 45">
                      <a:extLst>
                        <a:ext uri="{FF2B5EF4-FFF2-40B4-BE49-F238E27FC236}">
                          <a16:creationId xmlns:a16="http://schemas.microsoft.com/office/drawing/2014/main" id="{604491B7-454C-4B4D-BE75-C54B9019352D}"/>
                        </a:ext>
                      </a:extLst>
                    </p:cNvPr>
                    <p:cNvSpPr/>
                    <p:nvPr/>
                  </p:nvSpPr>
                  <p:spPr>
                    <a:xfrm>
                      <a:off x="1272213" y="4572000"/>
                      <a:ext cx="612242" cy="69791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7" name="楕円 46">
                      <a:extLst>
                        <a:ext uri="{FF2B5EF4-FFF2-40B4-BE49-F238E27FC236}">
                          <a16:creationId xmlns:a16="http://schemas.microsoft.com/office/drawing/2014/main" id="{27164B8D-338C-419A-9C98-F861C83262B5}"/>
                        </a:ext>
                      </a:extLst>
                    </p:cNvPr>
                    <p:cNvSpPr/>
                    <p:nvPr/>
                  </p:nvSpPr>
                  <p:spPr>
                    <a:xfrm>
                      <a:off x="1318836" y="5238108"/>
                      <a:ext cx="232761" cy="1051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8" name="楕円 47">
                      <a:extLst>
                        <a:ext uri="{FF2B5EF4-FFF2-40B4-BE49-F238E27FC236}">
                          <a16:creationId xmlns:a16="http://schemas.microsoft.com/office/drawing/2014/main" id="{0FAB88D8-FDE9-44FF-B3A4-DAA493B30205}"/>
                        </a:ext>
                      </a:extLst>
                    </p:cNvPr>
                    <p:cNvSpPr/>
                    <p:nvPr/>
                  </p:nvSpPr>
                  <p:spPr>
                    <a:xfrm>
                      <a:off x="1605072" y="5238108"/>
                      <a:ext cx="232761" cy="10517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9" name="正方形/長方形 48">
                      <a:extLst>
                        <a:ext uri="{FF2B5EF4-FFF2-40B4-BE49-F238E27FC236}">
                          <a16:creationId xmlns:a16="http://schemas.microsoft.com/office/drawing/2014/main" id="{0283BC82-1DE4-4C5A-A876-1B6F81543240}"/>
                        </a:ext>
                      </a:extLst>
                    </p:cNvPr>
                    <p:cNvSpPr/>
                    <p:nvPr/>
                  </p:nvSpPr>
                  <p:spPr>
                    <a:xfrm>
                      <a:off x="1369773" y="4928827"/>
                      <a:ext cx="417122" cy="23962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0" name="四角形: 角を丸くする 49">
                      <a:extLst>
                        <a:ext uri="{FF2B5EF4-FFF2-40B4-BE49-F238E27FC236}">
                          <a16:creationId xmlns:a16="http://schemas.microsoft.com/office/drawing/2014/main" id="{D23C5DCA-95AB-49BB-A8A5-10116EFDE93E}"/>
                        </a:ext>
                      </a:extLst>
                    </p:cNvPr>
                    <p:cNvSpPr/>
                    <p:nvPr/>
                  </p:nvSpPr>
                  <p:spPr>
                    <a:xfrm>
                      <a:off x="1371589" y="4319279"/>
                      <a:ext cx="413491" cy="252721"/>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1" name="正方形/長方形 50">
                      <a:extLst>
                        <a:ext uri="{FF2B5EF4-FFF2-40B4-BE49-F238E27FC236}">
                          <a16:creationId xmlns:a16="http://schemas.microsoft.com/office/drawing/2014/main" id="{23CD1E78-6DE2-41D8-A1D6-36F3122770F9}"/>
                        </a:ext>
                      </a:extLst>
                    </p:cNvPr>
                    <p:cNvSpPr/>
                    <p:nvPr/>
                  </p:nvSpPr>
                  <p:spPr>
                    <a:xfrm>
                      <a:off x="1447184" y="4375184"/>
                      <a:ext cx="259000" cy="148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42" name="矢印: 右 41">
                    <a:extLst>
                      <a:ext uri="{FF2B5EF4-FFF2-40B4-BE49-F238E27FC236}">
                        <a16:creationId xmlns:a16="http://schemas.microsoft.com/office/drawing/2014/main" id="{759D2BB2-F166-4774-8AF1-68CA0AB368AF}"/>
                      </a:ext>
                    </a:extLst>
                  </p:cNvPr>
                  <p:cNvSpPr/>
                  <p:nvPr/>
                </p:nvSpPr>
                <p:spPr>
                  <a:xfrm>
                    <a:off x="8579379" y="5271974"/>
                    <a:ext cx="382719" cy="400523"/>
                  </a:xfrm>
                  <a:prstGeom prst="rightArrow">
                    <a:avLst>
                      <a:gd name="adj1" fmla="val 50000"/>
                      <a:gd name="adj2" fmla="val 3626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3" name="テキスト ボックス 42">
                    <a:extLst>
                      <a:ext uri="{FF2B5EF4-FFF2-40B4-BE49-F238E27FC236}">
                        <a16:creationId xmlns:a16="http://schemas.microsoft.com/office/drawing/2014/main" id="{AE469DFB-1576-42D1-B101-D621984E8D02}"/>
                      </a:ext>
                    </a:extLst>
                  </p:cNvPr>
                  <p:cNvSpPr txBox="1"/>
                  <p:nvPr/>
                </p:nvSpPr>
                <p:spPr>
                  <a:xfrm>
                    <a:off x="9151560" y="5944840"/>
                    <a:ext cx="748226" cy="206242"/>
                  </a:xfrm>
                  <a:prstGeom prst="rect">
                    <a:avLst/>
                  </a:prstGeom>
                  <a:noFill/>
                </p:spPr>
                <p:txBody>
                  <a:bodyPr wrap="square" rtlCol="0">
                    <a:noAutofit/>
                  </a:bodyPr>
                  <a:lstStyle/>
                  <a:p>
                    <a:r>
                      <a:rPr lang="ja-JP" altLang="en-US" sz="1000" b="1" dirty="0"/>
                      <a:t>追従</a:t>
                    </a:r>
                    <a:endParaRPr kumimoji="1" lang="ja-JP" altLang="en-US" sz="1000" b="1" dirty="0"/>
                  </a:p>
                </p:txBody>
              </p:sp>
              <p:cxnSp>
                <p:nvCxnSpPr>
                  <p:cNvPr id="44" name="コネクタ: 曲線 43">
                    <a:extLst>
                      <a:ext uri="{FF2B5EF4-FFF2-40B4-BE49-F238E27FC236}">
                        <a16:creationId xmlns:a16="http://schemas.microsoft.com/office/drawing/2014/main" id="{FA835001-2D25-413C-BF3C-151CA06FA939}"/>
                      </a:ext>
                    </a:extLst>
                  </p:cNvPr>
                  <p:cNvCxnSpPr>
                    <a:cxnSpLocks/>
                  </p:cNvCxnSpPr>
                  <p:nvPr/>
                </p:nvCxnSpPr>
                <p:spPr>
                  <a:xfrm rot="5400000" flipH="1" flipV="1">
                    <a:off x="9391814" y="4516918"/>
                    <a:ext cx="727141" cy="4403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A73C241-E80C-4450-BE2C-90A0C70B3258}"/>
                      </a:ext>
                    </a:extLst>
                  </p:cNvPr>
                  <p:cNvSpPr txBox="1"/>
                  <p:nvPr/>
                </p:nvSpPr>
                <p:spPr>
                  <a:xfrm>
                    <a:off x="7418567" y="3490519"/>
                    <a:ext cx="1095623" cy="334466"/>
                  </a:xfrm>
                  <a:prstGeom prst="rect">
                    <a:avLst/>
                  </a:prstGeom>
                  <a:noFill/>
                  <a:ln w="28575">
                    <a:solidFill>
                      <a:schemeClr val="accent6"/>
                    </a:solidFill>
                  </a:ln>
                </p:spPr>
                <p:txBody>
                  <a:bodyPr wrap="square" rtlCol="0">
                    <a:spAutoFit/>
                  </a:bodyPr>
                  <a:lstStyle/>
                  <a:p>
                    <a:r>
                      <a:rPr kumimoji="1" lang="en-US" altLang="ja-JP" sz="900" dirty="0"/>
                      <a:t>Social-LSTM</a:t>
                    </a:r>
                    <a:endParaRPr kumimoji="1" lang="ja-JP" altLang="en-US" sz="900" dirty="0"/>
                  </a:p>
                </p:txBody>
              </p:sp>
            </p:grpSp>
            <p:sp>
              <p:nvSpPr>
                <p:cNvPr id="16" name="正方形/長方形 15">
                  <a:extLst>
                    <a:ext uri="{FF2B5EF4-FFF2-40B4-BE49-F238E27FC236}">
                      <a16:creationId xmlns:a16="http://schemas.microsoft.com/office/drawing/2014/main" id="{6205ECF2-E896-490C-8A0E-7522DFB97254}"/>
                    </a:ext>
                  </a:extLst>
                </p:cNvPr>
                <p:cNvSpPr/>
                <p:nvPr/>
              </p:nvSpPr>
              <p:spPr>
                <a:xfrm>
                  <a:off x="2295114" y="2712825"/>
                  <a:ext cx="923359" cy="2696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動画像</a:t>
                  </a:r>
                  <a:r>
                    <a:rPr kumimoji="1" lang="en-US" altLang="ja-JP" sz="900" dirty="0">
                      <a:solidFill>
                        <a:schemeClr val="tx1"/>
                      </a:solidFill>
                    </a:rPr>
                    <a:t>(dataset)</a:t>
                  </a:r>
                  <a:endParaRPr kumimoji="1" lang="ja-JP" altLang="en-US" sz="900" dirty="0">
                    <a:solidFill>
                      <a:schemeClr val="tx1"/>
                    </a:solidFill>
                  </a:endParaRPr>
                </a:p>
              </p:txBody>
            </p:sp>
          </p:grpSp>
          <p:sp>
            <p:nvSpPr>
              <p:cNvPr id="4" name="正方形/長方形 3">
                <a:extLst>
                  <a:ext uri="{FF2B5EF4-FFF2-40B4-BE49-F238E27FC236}">
                    <a16:creationId xmlns:a16="http://schemas.microsoft.com/office/drawing/2014/main" id="{F089C925-6E49-4A84-9736-21BECBCB5775}"/>
                  </a:ext>
                </a:extLst>
              </p:cNvPr>
              <p:cNvSpPr/>
              <p:nvPr/>
            </p:nvSpPr>
            <p:spPr>
              <a:xfrm>
                <a:off x="416660" y="1734244"/>
                <a:ext cx="8125036" cy="417731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grpSp>
        <p:sp>
          <p:nvSpPr>
            <p:cNvPr id="1024" name="正方形/長方形 1023">
              <a:extLst>
                <a:ext uri="{FF2B5EF4-FFF2-40B4-BE49-F238E27FC236}">
                  <a16:creationId xmlns:a16="http://schemas.microsoft.com/office/drawing/2014/main" id="{0B466CAE-A54E-45E1-9AF5-4EFE352FC70B}"/>
                </a:ext>
              </a:extLst>
            </p:cNvPr>
            <p:cNvSpPr/>
            <p:nvPr/>
          </p:nvSpPr>
          <p:spPr>
            <a:xfrm>
              <a:off x="3456826" y="2680992"/>
              <a:ext cx="1352937" cy="474563"/>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学習の概要</a:t>
              </a:r>
            </a:p>
          </p:txBody>
        </p:sp>
      </p:grpSp>
      <p:sp>
        <p:nvSpPr>
          <p:cNvPr id="1034" name="テキスト ボックス 1033">
            <a:extLst>
              <a:ext uri="{FF2B5EF4-FFF2-40B4-BE49-F238E27FC236}">
                <a16:creationId xmlns:a16="http://schemas.microsoft.com/office/drawing/2014/main" id="{8BF0AE85-F43C-488D-AC23-AA706A00AF71}"/>
              </a:ext>
            </a:extLst>
          </p:cNvPr>
          <p:cNvSpPr txBox="1"/>
          <p:nvPr/>
        </p:nvSpPr>
        <p:spPr>
          <a:xfrm>
            <a:off x="7170941" y="3418020"/>
            <a:ext cx="1889192" cy="278776"/>
          </a:xfrm>
          <a:prstGeom prst="rect">
            <a:avLst/>
          </a:prstGeom>
          <a:noFill/>
        </p:spPr>
        <p:txBody>
          <a:bodyPr wrap="square" rtlCol="0">
            <a:noAutofit/>
          </a:bodyPr>
          <a:lstStyle/>
          <a:p>
            <a:r>
              <a:rPr kumimoji="1" lang="ja-JP" altLang="en-US" sz="1200" b="1" dirty="0"/>
              <a:t>使用ライブラリ：</a:t>
            </a:r>
            <a:r>
              <a:rPr kumimoji="1" lang="en-US" altLang="ja-JP" sz="1200" b="1" dirty="0"/>
              <a:t>Pytorch</a:t>
            </a:r>
          </a:p>
        </p:txBody>
      </p:sp>
      <p:sp>
        <p:nvSpPr>
          <p:cNvPr id="90" name="テキスト ボックス 89">
            <a:extLst>
              <a:ext uri="{FF2B5EF4-FFF2-40B4-BE49-F238E27FC236}">
                <a16:creationId xmlns:a16="http://schemas.microsoft.com/office/drawing/2014/main" id="{77F550C0-201B-4BB8-9EDB-556BCFBF05C9}"/>
              </a:ext>
            </a:extLst>
          </p:cNvPr>
          <p:cNvSpPr txBox="1"/>
          <p:nvPr/>
        </p:nvSpPr>
        <p:spPr>
          <a:xfrm>
            <a:off x="106680" y="414882"/>
            <a:ext cx="8973803" cy="707886"/>
          </a:xfrm>
          <a:prstGeom prst="rect">
            <a:avLst/>
          </a:prstGeom>
          <a:noFill/>
        </p:spPr>
        <p:txBody>
          <a:bodyPr wrap="none" rtlCol="0">
            <a:spAutoFit/>
          </a:bodyPr>
          <a:lstStyle/>
          <a:p>
            <a:r>
              <a:rPr lang="en-US" altLang="ja-JP" sz="1600" dirty="0"/>
              <a:t>2019</a:t>
            </a:r>
            <a:r>
              <a:rPr lang="ja-JP" altLang="en-US" sz="1600" dirty="0"/>
              <a:t>年度</a:t>
            </a:r>
            <a:r>
              <a:rPr lang="en-US" altLang="ja-JP" sz="1600" dirty="0"/>
              <a:t>RTM</a:t>
            </a:r>
            <a:r>
              <a:rPr lang="ja-JP" altLang="en-US" sz="1600" dirty="0"/>
              <a:t>コンテスト</a:t>
            </a:r>
            <a:endParaRPr lang="en-US" altLang="ja-JP" sz="1600" dirty="0"/>
          </a:p>
          <a:p>
            <a:r>
              <a:rPr lang="ja-JP" altLang="en-US" sz="2400" b="1" dirty="0"/>
              <a:t>歩行時特徴抽出</a:t>
            </a:r>
            <a:r>
              <a:rPr lang="en-US" altLang="ja-JP" sz="2400" b="1" dirty="0"/>
              <a:t>RTC</a:t>
            </a:r>
            <a:r>
              <a:rPr lang="ja-JP" altLang="en-US" sz="2400" b="1" dirty="0"/>
              <a:t>を用いた人物追従ロボットの追従精度の向上</a:t>
            </a:r>
            <a:endParaRPr kumimoji="1" lang="ja-JP" altLang="en-US" sz="2400" b="1" dirty="0"/>
          </a:p>
        </p:txBody>
      </p:sp>
      <p:cxnSp>
        <p:nvCxnSpPr>
          <p:cNvPr id="91" name="直線コネクタ 90">
            <a:extLst>
              <a:ext uri="{FF2B5EF4-FFF2-40B4-BE49-F238E27FC236}">
                <a16:creationId xmlns:a16="http://schemas.microsoft.com/office/drawing/2014/main" id="{17EA0BA9-5C62-4611-AD81-21F87D2CD6E0}"/>
              </a:ext>
            </a:extLst>
          </p:cNvPr>
          <p:cNvCxnSpPr>
            <a:cxnSpLocks/>
          </p:cNvCxnSpPr>
          <p:nvPr/>
        </p:nvCxnSpPr>
        <p:spPr>
          <a:xfrm>
            <a:off x="44404" y="1096846"/>
            <a:ext cx="904662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8" name="Picture 2" descr="「芝浦工業大学 校章」の画像検索結果&quot;">
            <a:extLst>
              <a:ext uri="{FF2B5EF4-FFF2-40B4-BE49-F238E27FC236}">
                <a16:creationId xmlns:a16="http://schemas.microsoft.com/office/drawing/2014/main" id="{3513F2B7-3685-4410-9332-CBBC2EF448FB}"/>
              </a:ext>
            </a:extLst>
          </p:cNvPr>
          <p:cNvPicPr>
            <a:picLocks noChangeAspect="1" noChangeArrowheads="1"/>
          </p:cNvPicPr>
          <p:nvPr/>
        </p:nvPicPr>
        <p:blipFill>
          <a:blip r:embed="rId6">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60000" contrast="40000"/>
                    </a14:imgEffect>
                  </a14:imgLayer>
                </a14:imgProps>
              </a:ext>
              <a:ext uri="{28A0092B-C50C-407E-A947-70E740481C1C}">
                <a14:useLocalDpi xmlns:a14="http://schemas.microsoft.com/office/drawing/2010/main" val="0"/>
              </a:ext>
            </a:extLst>
          </a:blip>
          <a:srcRect/>
          <a:stretch>
            <a:fillRect/>
          </a:stretch>
        </p:blipFill>
        <p:spPr bwMode="auto">
          <a:xfrm>
            <a:off x="718562" y="6210571"/>
            <a:ext cx="593477" cy="64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83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58E11EE-180A-4751-8633-79FEBF3F2D1F}"/>
              </a:ext>
            </a:extLst>
          </p:cNvPr>
          <p:cNvSpPr/>
          <p:nvPr/>
        </p:nvSpPr>
        <p:spPr>
          <a:xfrm>
            <a:off x="254146" y="1616860"/>
            <a:ext cx="4279973" cy="447369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600" dirty="0">
              <a:solidFill>
                <a:schemeClr val="tx1"/>
              </a:solidFill>
            </a:endParaRPr>
          </a:p>
          <a:p>
            <a:r>
              <a:rPr kumimoji="1" lang="ja-JP" altLang="en-US" sz="1600" dirty="0">
                <a:solidFill>
                  <a:schemeClr val="tx1"/>
                </a:solidFill>
              </a:rPr>
              <a:t>本システムでは</a:t>
            </a:r>
            <a:r>
              <a:rPr kumimoji="1" lang="en-US" altLang="ja-JP" sz="1600" dirty="0">
                <a:solidFill>
                  <a:schemeClr val="tx1"/>
                </a:solidFill>
              </a:rPr>
              <a:t>txt</a:t>
            </a:r>
            <a:r>
              <a:rPr kumimoji="1" lang="ja-JP" altLang="en-US" sz="1600" dirty="0">
                <a:solidFill>
                  <a:schemeClr val="tx1"/>
                </a:solidFill>
              </a:rPr>
              <a:t>ファイルを更新させながら予測を行っている．以下の図のように</a:t>
            </a:r>
            <a:r>
              <a:rPr kumimoji="1" lang="en-US" altLang="ja-JP" sz="1600" dirty="0">
                <a:solidFill>
                  <a:schemeClr val="tx1"/>
                </a:solidFill>
              </a:rPr>
              <a:t>1~10</a:t>
            </a:r>
            <a:r>
              <a:rPr kumimoji="1" lang="ja-JP" altLang="en-US" sz="1600" dirty="0">
                <a:solidFill>
                  <a:schemeClr val="tx1"/>
                </a:solidFill>
              </a:rPr>
              <a:t>フレームを更新し続けてその都度</a:t>
            </a:r>
            <a:r>
              <a:rPr kumimoji="1" lang="en-US" altLang="ja-JP" sz="1600" dirty="0">
                <a:solidFill>
                  <a:schemeClr val="tx1"/>
                </a:solidFill>
              </a:rPr>
              <a:t>11~20</a:t>
            </a:r>
            <a:r>
              <a:rPr kumimoji="1" lang="ja-JP" altLang="en-US" sz="1600" dirty="0">
                <a:solidFill>
                  <a:schemeClr val="tx1"/>
                </a:solidFill>
              </a:rPr>
              <a:t>フレームを予測する．</a:t>
            </a:r>
            <a:endParaRPr kumimoji="1" lang="en-US" altLang="ja-JP" sz="1600" dirty="0">
              <a:solidFill>
                <a:schemeClr val="tx1"/>
              </a:solidFill>
            </a:endParaRPr>
          </a:p>
        </p:txBody>
      </p:sp>
      <p:grpSp>
        <p:nvGrpSpPr>
          <p:cNvPr id="8" name="グループ化 7">
            <a:extLst>
              <a:ext uri="{FF2B5EF4-FFF2-40B4-BE49-F238E27FC236}">
                <a16:creationId xmlns:a16="http://schemas.microsoft.com/office/drawing/2014/main" id="{75003582-C5AF-44AE-8545-4DD551269CAA}"/>
              </a:ext>
            </a:extLst>
          </p:cNvPr>
          <p:cNvGrpSpPr/>
          <p:nvPr/>
        </p:nvGrpSpPr>
        <p:grpSpPr>
          <a:xfrm>
            <a:off x="0" y="6210572"/>
            <a:ext cx="9144000" cy="647429"/>
            <a:chOff x="-1919702" y="8585106"/>
            <a:chExt cx="21216813" cy="1980535"/>
          </a:xfrm>
        </p:grpSpPr>
        <p:sp>
          <p:nvSpPr>
            <p:cNvPr id="5" name="Rectangle 2">
              <a:extLst>
                <a:ext uri="{FF2B5EF4-FFF2-40B4-BE49-F238E27FC236}">
                  <a16:creationId xmlns:a16="http://schemas.microsoft.com/office/drawing/2014/main" id="{08F71534-13AA-42CC-A3A5-B558D31744C7}"/>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6" name="Text Box 3">
              <a:extLst>
                <a:ext uri="{FF2B5EF4-FFF2-40B4-BE49-F238E27FC236}">
                  <a16:creationId xmlns:a16="http://schemas.microsoft.com/office/drawing/2014/main" id="{03AD357F-169A-4590-9610-F519E709FF9D}"/>
                </a:ext>
              </a:extLst>
            </p:cNvPr>
            <p:cNvSpPr txBox="1">
              <a:spLocks noChangeArrowheads="1"/>
            </p:cNvSpPr>
            <p:nvPr/>
          </p:nvSpPr>
          <p:spPr bwMode="auto">
            <a:xfrm>
              <a:off x="2791899" y="8774821"/>
              <a:ext cx="12845312"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SHIBAURA INSTITUTE OF TECHNOLOGY</a:t>
              </a: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grpSp>
        <p:nvGrpSpPr>
          <p:cNvPr id="11" name="グループ化 10">
            <a:extLst>
              <a:ext uri="{FF2B5EF4-FFF2-40B4-BE49-F238E27FC236}">
                <a16:creationId xmlns:a16="http://schemas.microsoft.com/office/drawing/2014/main" id="{FB6845DA-1A3C-408D-8674-5EA84F2E1C47}"/>
              </a:ext>
            </a:extLst>
          </p:cNvPr>
          <p:cNvGrpSpPr/>
          <p:nvPr/>
        </p:nvGrpSpPr>
        <p:grpSpPr>
          <a:xfrm>
            <a:off x="0" y="0"/>
            <a:ext cx="9144000" cy="420914"/>
            <a:chOff x="-1919702" y="8585106"/>
            <a:chExt cx="21216813" cy="1980532"/>
          </a:xfrm>
        </p:grpSpPr>
        <p:sp>
          <p:nvSpPr>
            <p:cNvPr id="12" name="Rectangle 2">
              <a:extLst>
                <a:ext uri="{FF2B5EF4-FFF2-40B4-BE49-F238E27FC236}">
                  <a16:creationId xmlns:a16="http://schemas.microsoft.com/office/drawing/2014/main" id="{DFED496A-9A7E-478C-9711-C1AA85FB576C}"/>
                </a:ext>
              </a:extLst>
            </p:cNvPr>
            <p:cNvSpPr>
              <a:spLocks noChangeArrowheads="1"/>
            </p:cNvSpPr>
            <p:nvPr/>
          </p:nvSpPr>
          <p:spPr bwMode="auto">
            <a:xfrm>
              <a:off x="-1919702" y="8585106"/>
              <a:ext cx="21216813" cy="1980532"/>
            </a:xfrm>
            <a:prstGeom prst="rect">
              <a:avLst/>
            </a:prstGeom>
            <a:solidFill>
              <a:srgbClr val="53A437"/>
            </a:solidFill>
            <a:ln>
              <a:noFill/>
            </a:ln>
            <a:effectLst/>
            <a:extLst>
              <a:ext uri="{91240B29-F687-4F45-9708-019B960494DF}">
                <a14:hiddenLine xmlns:a14="http://schemas.microsoft.com/office/drawing/2010/main" w="9525" algn="in">
                  <a:solidFill>
                    <a:srgbClr val="61AB4A"/>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endParaRPr lang="ja-JP" altLang="en-US"/>
            </a:p>
          </p:txBody>
        </p:sp>
        <p:sp>
          <p:nvSpPr>
            <p:cNvPr id="13" name="Text Box 3">
              <a:extLst>
                <a:ext uri="{FF2B5EF4-FFF2-40B4-BE49-F238E27FC236}">
                  <a16:creationId xmlns:a16="http://schemas.microsoft.com/office/drawing/2014/main" id="{BCC0DB16-272D-457A-9F96-B01091636ED4}"/>
                </a:ext>
              </a:extLst>
            </p:cNvPr>
            <p:cNvSpPr txBox="1">
              <a:spLocks noChangeArrowheads="1"/>
            </p:cNvSpPr>
            <p:nvPr/>
          </p:nvSpPr>
          <p:spPr bwMode="auto">
            <a:xfrm>
              <a:off x="2791899" y="8774818"/>
              <a:ext cx="13881615" cy="1790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000" b="1" i="0" u="none" strike="noStrike" cap="none" normalizeH="0" baseline="0" dirty="0">
                  <a:ln>
                    <a:noFill/>
                  </a:ln>
                  <a:solidFill>
                    <a:srgbClr val="FFFFFF"/>
                  </a:solidFill>
                  <a:effectLst/>
                  <a:latin typeface="HGS創英角ｺﾞｼｯｸUB" panose="020B0900000000000000" pitchFamily="50" charset="-128"/>
                  <a:ea typeface="HGS創英角ｺﾞｼｯｸUB" panose="020B0900000000000000" pitchFamily="50" charset="-128"/>
                </a:rPr>
                <a:t>　</a:t>
              </a:r>
              <a:endParaRPr kumimoji="0" lang="ja-JP" altLang="ja-JP" sz="1000" b="0" i="0" u="none" strike="noStrike" cap="none" normalizeH="0" baseline="0" dirty="0">
                <a:ln>
                  <a:noFill/>
                </a:ln>
                <a:solidFill>
                  <a:schemeClr val="tx1"/>
                </a:solidFill>
                <a:effectLst/>
                <a:latin typeface="HGS創英角ｺﾞｼｯｸUB" panose="020B0900000000000000" pitchFamily="50" charset="-128"/>
                <a:ea typeface="HGS創英角ｺﾞｼｯｸUB" panose="020B0900000000000000" pitchFamily="50" charset="-128"/>
              </a:endParaRPr>
            </a:p>
          </p:txBody>
        </p:sp>
      </p:grpSp>
      <p:sp>
        <p:nvSpPr>
          <p:cNvPr id="9" name="正方形/長方形 8">
            <a:extLst>
              <a:ext uri="{FF2B5EF4-FFF2-40B4-BE49-F238E27FC236}">
                <a16:creationId xmlns:a16="http://schemas.microsoft.com/office/drawing/2014/main" id="{2CA35082-9910-480D-815A-B7DD5CA9E4F3}"/>
              </a:ext>
            </a:extLst>
          </p:cNvPr>
          <p:cNvSpPr/>
          <p:nvPr/>
        </p:nvSpPr>
        <p:spPr>
          <a:xfrm>
            <a:off x="2541399" y="0"/>
            <a:ext cx="4572000" cy="632866"/>
          </a:xfrm>
          <a:prstGeom prst="rect">
            <a:avLst/>
          </a:prstGeom>
        </p:spPr>
        <p:txBody>
          <a:bodyPr>
            <a:spAutoFit/>
          </a:bodyPr>
          <a:lstStyle/>
          <a:p>
            <a:pPr>
              <a:lnSpc>
                <a:spcPct val="119000"/>
              </a:lnSpc>
              <a:spcAft>
                <a:spcPts val="600"/>
              </a:spcAft>
            </a:pPr>
            <a:r>
              <a:rPr lang="en-US" altLang="ja-JP" b="1" kern="1400" dirty="0">
                <a:solidFill>
                  <a:srgbClr val="FFFFFF"/>
                </a:solidFill>
                <a:latin typeface="HGS創英角ｺﾞｼｯｸUB" panose="020B0900000000000000" pitchFamily="50" charset="-128"/>
              </a:rPr>
              <a:t>Intelligent</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Mechanical</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Systems</a:t>
            </a:r>
            <a:r>
              <a:rPr lang="en-US" altLang="ja-JP" b="1" kern="1400" dirty="0">
                <a:solidFill>
                  <a:srgbClr val="FFFFFF"/>
                </a:solidFill>
                <a:latin typeface="HGS創英角ｺﾞｼｯｸUB" panose="020B0900000000000000" pitchFamily="50" charset="-128"/>
                <a:ea typeface="HGS創英角ｺﾞｼｯｸUB" panose="020B0900000000000000" pitchFamily="50" charset="-128"/>
              </a:rPr>
              <a:t> </a:t>
            </a:r>
            <a:r>
              <a:rPr lang="en-US" altLang="ja-JP" b="1" kern="1400" dirty="0">
                <a:solidFill>
                  <a:srgbClr val="FFFFFF"/>
                </a:solidFill>
                <a:latin typeface="HGS創英角ｺﾞｼｯｸUB" panose="020B0900000000000000" pitchFamily="50" charset="-128"/>
              </a:rPr>
              <a:t>Lab.</a:t>
            </a:r>
            <a:endParaRPr lang="en-US" altLang="ja-JP" sz="800" kern="1400" dirty="0">
              <a:solidFill>
                <a:srgbClr val="000000"/>
              </a:solidFill>
              <a:latin typeface="Times New Roman" panose="02020603050405020304" pitchFamily="18" charset="0"/>
            </a:endParaRPr>
          </a:p>
          <a:p>
            <a:pPr>
              <a:lnSpc>
                <a:spcPct val="119000"/>
              </a:lnSpc>
              <a:spcAft>
                <a:spcPts val="600"/>
              </a:spcAft>
            </a:pPr>
            <a:r>
              <a:rPr lang="en-US" altLang="ja-JP" sz="800" kern="1400" dirty="0">
                <a:solidFill>
                  <a:srgbClr val="000000"/>
                </a:solidFill>
                <a:latin typeface="Times New Roman" panose="02020603050405020304" pitchFamily="18" charset="0"/>
                <a:ea typeface="HGP創英角ｺﾞｼｯｸUB" panose="020B0900000000000000" pitchFamily="50" charset="-128"/>
              </a:rPr>
              <a:t> </a:t>
            </a:r>
            <a:endParaRPr lang="en-US" altLang="ja-JP" sz="800" kern="1400" dirty="0">
              <a:ln>
                <a:noFill/>
              </a:ln>
              <a:solidFill>
                <a:srgbClr val="000000"/>
              </a:solidFill>
              <a:effectLst/>
              <a:latin typeface="Times New Roman" panose="02020603050405020304" pitchFamily="18" charset="0"/>
            </a:endParaRPr>
          </a:p>
        </p:txBody>
      </p:sp>
      <p:sp>
        <p:nvSpPr>
          <p:cNvPr id="90" name="テキスト ボックス 89">
            <a:extLst>
              <a:ext uri="{FF2B5EF4-FFF2-40B4-BE49-F238E27FC236}">
                <a16:creationId xmlns:a16="http://schemas.microsoft.com/office/drawing/2014/main" id="{77F550C0-201B-4BB8-9EDB-556BCFBF05C9}"/>
              </a:ext>
            </a:extLst>
          </p:cNvPr>
          <p:cNvSpPr txBox="1"/>
          <p:nvPr/>
        </p:nvSpPr>
        <p:spPr>
          <a:xfrm>
            <a:off x="106680" y="414882"/>
            <a:ext cx="8973803" cy="707886"/>
          </a:xfrm>
          <a:prstGeom prst="rect">
            <a:avLst/>
          </a:prstGeom>
          <a:noFill/>
        </p:spPr>
        <p:txBody>
          <a:bodyPr wrap="none" rtlCol="0">
            <a:spAutoFit/>
          </a:bodyPr>
          <a:lstStyle/>
          <a:p>
            <a:r>
              <a:rPr lang="en-US" altLang="ja-JP" sz="1600" dirty="0"/>
              <a:t>2019</a:t>
            </a:r>
            <a:r>
              <a:rPr lang="ja-JP" altLang="en-US" sz="1600" dirty="0"/>
              <a:t>年度</a:t>
            </a:r>
            <a:r>
              <a:rPr lang="en-US" altLang="ja-JP" sz="1600" dirty="0"/>
              <a:t>RTM</a:t>
            </a:r>
            <a:r>
              <a:rPr lang="ja-JP" altLang="en-US" sz="1600" dirty="0"/>
              <a:t>コンテスト</a:t>
            </a:r>
            <a:endParaRPr lang="en-US" altLang="ja-JP" sz="1600" dirty="0"/>
          </a:p>
          <a:p>
            <a:r>
              <a:rPr lang="ja-JP" altLang="en-US" sz="2400" b="1" dirty="0"/>
              <a:t>歩行時特徴抽出</a:t>
            </a:r>
            <a:r>
              <a:rPr lang="en-US" altLang="ja-JP" sz="2400" b="1" dirty="0"/>
              <a:t>RTC</a:t>
            </a:r>
            <a:r>
              <a:rPr lang="ja-JP" altLang="en-US" sz="2400" b="1" dirty="0"/>
              <a:t>を用いた人物追従ロボットの追従精度の向上</a:t>
            </a:r>
            <a:endParaRPr kumimoji="1" lang="ja-JP" altLang="en-US" sz="2400" b="1" dirty="0"/>
          </a:p>
        </p:txBody>
      </p:sp>
      <p:cxnSp>
        <p:nvCxnSpPr>
          <p:cNvPr id="91" name="直線コネクタ 90">
            <a:extLst>
              <a:ext uri="{FF2B5EF4-FFF2-40B4-BE49-F238E27FC236}">
                <a16:creationId xmlns:a16="http://schemas.microsoft.com/office/drawing/2014/main" id="{17EA0BA9-5C62-4611-AD81-21F87D2CD6E0}"/>
              </a:ext>
            </a:extLst>
          </p:cNvPr>
          <p:cNvCxnSpPr>
            <a:cxnSpLocks/>
          </p:cNvCxnSpPr>
          <p:nvPr/>
        </p:nvCxnSpPr>
        <p:spPr>
          <a:xfrm>
            <a:off x="44404" y="1096846"/>
            <a:ext cx="904662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8" name="Picture 2" descr="「芝浦工業大学 校章」の画像検索結果&quot;">
            <a:extLst>
              <a:ext uri="{FF2B5EF4-FFF2-40B4-BE49-F238E27FC236}">
                <a16:creationId xmlns:a16="http://schemas.microsoft.com/office/drawing/2014/main" id="{3513F2B7-3685-4410-9332-CBBC2EF448FB}"/>
              </a:ext>
            </a:extLst>
          </p:cNvPr>
          <p:cNvPicPr>
            <a:picLocks noChangeAspect="1" noChangeArrowheads="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60000" contrast="40000"/>
                    </a14:imgEffect>
                  </a14:imgLayer>
                </a14:imgProps>
              </a:ext>
              <a:ext uri="{28A0092B-C50C-407E-A947-70E740481C1C}">
                <a14:useLocalDpi xmlns:a14="http://schemas.microsoft.com/office/drawing/2010/main" val="0"/>
              </a:ext>
            </a:extLst>
          </a:blip>
          <a:srcRect/>
          <a:stretch>
            <a:fillRect/>
          </a:stretch>
        </p:blipFill>
        <p:spPr bwMode="auto">
          <a:xfrm>
            <a:off x="718562" y="6210571"/>
            <a:ext cx="593477" cy="647429"/>
          </a:xfrm>
          <a:prstGeom prst="rect">
            <a:avLst/>
          </a:prstGeom>
          <a:noFill/>
          <a:extLst>
            <a:ext uri="{909E8E84-426E-40DD-AFC4-6F175D3DCCD1}">
              <a14:hiddenFill xmlns:a14="http://schemas.microsoft.com/office/drawing/2010/main">
                <a:solidFill>
                  <a:srgbClr val="FFFFFF"/>
                </a:solidFill>
              </a14:hiddenFill>
            </a:ext>
          </a:extLst>
        </p:spPr>
      </p:pic>
      <p:sp>
        <p:nvSpPr>
          <p:cNvPr id="82" name="正方形/長方形 81">
            <a:extLst>
              <a:ext uri="{FF2B5EF4-FFF2-40B4-BE49-F238E27FC236}">
                <a16:creationId xmlns:a16="http://schemas.microsoft.com/office/drawing/2014/main" id="{D9D03AD0-216B-4D02-B18E-BEF84F4E55AD}"/>
              </a:ext>
            </a:extLst>
          </p:cNvPr>
          <p:cNvSpPr/>
          <p:nvPr/>
        </p:nvSpPr>
        <p:spPr>
          <a:xfrm>
            <a:off x="183600" y="1184400"/>
            <a:ext cx="1128439" cy="474563"/>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予測方法</a:t>
            </a:r>
          </a:p>
        </p:txBody>
      </p:sp>
      <p:pic>
        <p:nvPicPr>
          <p:cNvPr id="1026" name="Picture 2">
            <a:extLst>
              <a:ext uri="{FF2B5EF4-FFF2-40B4-BE49-F238E27FC236}">
                <a16:creationId xmlns:a16="http://schemas.microsoft.com/office/drawing/2014/main" id="{B83240A4-12F6-488D-A091-9CE5616C1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46" y="3162779"/>
            <a:ext cx="4193591" cy="27942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C78FB2B-BBCC-43A0-A098-A43A158048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808" y="3502479"/>
            <a:ext cx="3579038" cy="2445783"/>
          </a:xfrm>
          <a:prstGeom prst="rect">
            <a:avLst/>
          </a:prstGeom>
          <a:noFill/>
          <a:extLst>
            <a:ext uri="{909E8E84-426E-40DD-AFC4-6F175D3DCCD1}">
              <a14:hiddenFill xmlns:a14="http://schemas.microsoft.com/office/drawing/2010/main">
                <a:solidFill>
                  <a:srgbClr val="FFFFFF"/>
                </a:solidFill>
              </a14:hiddenFill>
            </a:ext>
          </a:extLst>
        </p:spPr>
      </p:pic>
      <p:sp>
        <p:nvSpPr>
          <p:cNvPr id="131" name="正方形/長方形 130">
            <a:extLst>
              <a:ext uri="{FF2B5EF4-FFF2-40B4-BE49-F238E27FC236}">
                <a16:creationId xmlns:a16="http://schemas.microsoft.com/office/drawing/2014/main" id="{02DA48C0-0A7D-4465-9808-2B12E45B0F97}"/>
              </a:ext>
            </a:extLst>
          </p:cNvPr>
          <p:cNvSpPr/>
          <p:nvPr/>
        </p:nvSpPr>
        <p:spPr>
          <a:xfrm>
            <a:off x="4816931" y="1616859"/>
            <a:ext cx="3966792" cy="447369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600" dirty="0">
              <a:solidFill>
                <a:schemeClr val="tx1"/>
              </a:solidFill>
            </a:endParaRPr>
          </a:p>
          <a:p>
            <a:r>
              <a:rPr kumimoji="1" lang="ja-JP" altLang="en-US" sz="1600" dirty="0">
                <a:solidFill>
                  <a:schemeClr val="tx1"/>
                </a:solidFill>
              </a:rPr>
              <a:t>予測器を用いて簡単な実験を行ったところ以下のようになった．座標系はワールド座標系で，単位は</a:t>
            </a:r>
            <a:r>
              <a:rPr kumimoji="1" lang="en-US" altLang="ja-JP" sz="1600" dirty="0">
                <a:solidFill>
                  <a:schemeClr val="tx1"/>
                </a:solidFill>
              </a:rPr>
              <a:t>[m]</a:t>
            </a:r>
            <a:r>
              <a:rPr kumimoji="1" lang="ja-JP" altLang="en-US" sz="1600" dirty="0">
                <a:solidFill>
                  <a:schemeClr val="tx1"/>
                </a:solidFill>
              </a:rPr>
              <a:t>である．青い点が実際の人の点でオレンジの点が追従中に予測された点の</a:t>
            </a:r>
            <a:r>
              <a:rPr kumimoji="1" lang="en-US" altLang="ja-JP" sz="1600" dirty="0">
                <a:solidFill>
                  <a:schemeClr val="tx1"/>
                </a:solidFill>
              </a:rPr>
              <a:t>1</a:t>
            </a:r>
            <a:r>
              <a:rPr kumimoji="1" lang="ja-JP" altLang="en-US" sz="1600" dirty="0">
                <a:solidFill>
                  <a:schemeClr val="tx1"/>
                </a:solidFill>
              </a:rPr>
              <a:t>フレーム目</a:t>
            </a:r>
            <a:r>
              <a:rPr kumimoji="1" lang="en-US" altLang="ja-JP" sz="1600" dirty="0">
                <a:solidFill>
                  <a:schemeClr val="tx1"/>
                </a:solidFill>
              </a:rPr>
              <a:t>(</a:t>
            </a:r>
            <a:r>
              <a:rPr kumimoji="1" lang="ja-JP" altLang="en-US" sz="1600" dirty="0">
                <a:solidFill>
                  <a:schemeClr val="tx1"/>
                </a:solidFill>
              </a:rPr>
              <a:t>左図の</a:t>
            </a:r>
            <a:r>
              <a:rPr kumimoji="1" lang="en-US" altLang="ja-JP" sz="1600" dirty="0">
                <a:solidFill>
                  <a:schemeClr val="tx1"/>
                </a:solidFill>
              </a:rPr>
              <a:t>11</a:t>
            </a:r>
            <a:r>
              <a:rPr kumimoji="1" lang="ja-JP" altLang="en-US" sz="1600" dirty="0">
                <a:solidFill>
                  <a:schemeClr val="tx1"/>
                </a:solidFill>
              </a:rPr>
              <a:t>フレーム目</a:t>
            </a:r>
            <a:r>
              <a:rPr kumimoji="1" lang="en-US" altLang="ja-JP" sz="1600" dirty="0">
                <a:solidFill>
                  <a:schemeClr val="tx1"/>
                </a:solidFill>
              </a:rPr>
              <a:t>)</a:t>
            </a:r>
            <a:r>
              <a:rPr kumimoji="1" lang="ja-JP" altLang="en-US" sz="1600" dirty="0">
                <a:solidFill>
                  <a:schemeClr val="tx1"/>
                </a:solidFill>
              </a:rPr>
              <a:t>である．</a:t>
            </a:r>
            <a:endParaRPr kumimoji="1" lang="ja-JP" altLang="en-US" sz="1600" dirty="0"/>
          </a:p>
        </p:txBody>
      </p:sp>
      <p:sp>
        <p:nvSpPr>
          <p:cNvPr id="132" name="正方形/長方形 131">
            <a:extLst>
              <a:ext uri="{FF2B5EF4-FFF2-40B4-BE49-F238E27FC236}">
                <a16:creationId xmlns:a16="http://schemas.microsoft.com/office/drawing/2014/main" id="{39DFC292-11B5-4ABB-83A0-3F9812C8A800}"/>
              </a:ext>
            </a:extLst>
          </p:cNvPr>
          <p:cNvSpPr/>
          <p:nvPr/>
        </p:nvSpPr>
        <p:spPr>
          <a:xfrm>
            <a:off x="4770881" y="1184400"/>
            <a:ext cx="1128439" cy="474563"/>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予測結果</a:t>
            </a:r>
          </a:p>
        </p:txBody>
      </p:sp>
      <p:sp>
        <p:nvSpPr>
          <p:cNvPr id="3" name="正方形/長方形 2">
            <a:extLst>
              <a:ext uri="{FF2B5EF4-FFF2-40B4-BE49-F238E27FC236}">
                <a16:creationId xmlns:a16="http://schemas.microsoft.com/office/drawing/2014/main" id="{98572E6D-0B3A-49FA-9B37-EEF2641BC5E4}"/>
              </a:ext>
            </a:extLst>
          </p:cNvPr>
          <p:cNvSpPr/>
          <p:nvPr/>
        </p:nvSpPr>
        <p:spPr>
          <a:xfrm>
            <a:off x="7824999" y="4062202"/>
            <a:ext cx="678004" cy="263727"/>
          </a:xfrm>
          <a:prstGeom prst="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rPr>
              <a:t>スタート</a:t>
            </a:r>
          </a:p>
        </p:txBody>
      </p:sp>
      <p:cxnSp>
        <p:nvCxnSpPr>
          <p:cNvPr id="58" name="直線コネクタ 57">
            <a:extLst>
              <a:ext uri="{FF2B5EF4-FFF2-40B4-BE49-F238E27FC236}">
                <a16:creationId xmlns:a16="http://schemas.microsoft.com/office/drawing/2014/main" id="{68EDFB62-09A7-4A87-B84C-2D91662CFC1C}"/>
              </a:ext>
            </a:extLst>
          </p:cNvPr>
          <p:cNvCxnSpPr>
            <a:cxnSpLocks/>
            <a:stCxn id="3" idx="1"/>
          </p:cNvCxnSpPr>
          <p:nvPr/>
        </p:nvCxnSpPr>
        <p:spPr>
          <a:xfrm flipH="1">
            <a:off x="7623305" y="4194066"/>
            <a:ext cx="201694" cy="4827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B75EBF44-C531-4BE9-8ECE-02559C8F1B50}"/>
              </a:ext>
            </a:extLst>
          </p:cNvPr>
          <p:cNvSpPr/>
          <p:nvPr/>
        </p:nvSpPr>
        <p:spPr>
          <a:xfrm>
            <a:off x="8020975" y="5241141"/>
            <a:ext cx="678004" cy="263727"/>
          </a:xfrm>
          <a:prstGeom prst="rec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rPr>
              <a:t>ゴール</a:t>
            </a:r>
          </a:p>
        </p:txBody>
      </p:sp>
      <p:cxnSp>
        <p:nvCxnSpPr>
          <p:cNvPr id="135" name="直線コネクタ 134">
            <a:extLst>
              <a:ext uri="{FF2B5EF4-FFF2-40B4-BE49-F238E27FC236}">
                <a16:creationId xmlns:a16="http://schemas.microsoft.com/office/drawing/2014/main" id="{65A870FD-67AA-46C8-858A-8393F90B0369}"/>
              </a:ext>
            </a:extLst>
          </p:cNvPr>
          <p:cNvCxnSpPr>
            <a:cxnSpLocks/>
            <a:stCxn id="134" idx="1"/>
          </p:cNvCxnSpPr>
          <p:nvPr/>
        </p:nvCxnSpPr>
        <p:spPr>
          <a:xfrm flipH="1" flipV="1">
            <a:off x="7930195" y="4820020"/>
            <a:ext cx="90780" cy="55298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81561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1727</TotalTime>
  <Words>548</Words>
  <Application>Microsoft Office PowerPoint</Application>
  <PresentationFormat>画面に合わせる (4:3)</PresentationFormat>
  <Paragraphs>78</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HGS創英角ｺﾞｼｯｸUB</vt:lpstr>
      <vt:lpstr>Arial</vt:lpstr>
      <vt:lpstr>Calibri</vt:lpstr>
      <vt:lpstr>Calibri Light</vt:lpstr>
      <vt:lpstr>Times New Roman</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新田怜香</dc:creator>
  <cp:lastModifiedBy>加藤 宏一朗</cp:lastModifiedBy>
  <cp:revision>129</cp:revision>
  <dcterms:created xsi:type="dcterms:W3CDTF">2019-07-25T02:16:57Z</dcterms:created>
  <dcterms:modified xsi:type="dcterms:W3CDTF">2019-10-31T08:32:42Z</dcterms:modified>
</cp:coreProperties>
</file>