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c34fd5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c34fd5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e9090756a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090756a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d933c8c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933c8c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d25d21a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d25d21a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903fd90a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03fd90a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d5b09a9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5b09a9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c34fd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c34fd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d91e1f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91e1f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9040279d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9040279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9040279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9040279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e9090756a_1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9090756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9c34fd5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9c34fd5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1.jpg"/><Relationship Id="rId4" Type="http://schemas.openxmlformats.org/officeDocument/2006/relationships/hyperlink" Target="https://theriotn95.github.io/Project_2/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hyperlink" Target="https://www.kaggle.com/stormex/nba-1920-season-stats-ratings-and-salar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2.jpg"/><Relationship Id="rId5" Type="http://schemas.openxmlformats.org/officeDocument/2006/relationships/image" Target="../media/image13.jpg"/><Relationship Id="rId6" Type="http://schemas.openxmlformats.org/officeDocument/2006/relationships/image" Target="../media/image2.jpg"/><Relationship Id="rId7" Type="http://schemas.openxmlformats.org/officeDocument/2006/relationships/image" Target="../media/image16.jpg"/><Relationship Id="rId8"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mpact"/>
                <a:ea typeface="Impact"/>
                <a:cs typeface="Impact"/>
                <a:sym typeface="Impact"/>
              </a:rPr>
              <a:t>NBA Analysis - Project 2</a:t>
            </a:r>
            <a:r>
              <a:rPr lang="en"/>
              <a:t> </a:t>
            </a:r>
            <a:endParaRPr/>
          </a:p>
        </p:txBody>
      </p:sp>
      <p:sp>
        <p:nvSpPr>
          <p:cNvPr id="68" name="Google Shape;68;p13"/>
          <p:cNvSpPr txBox="1"/>
          <p:nvPr>
            <p:ph idx="1" type="subTitle"/>
          </p:nvPr>
        </p:nvSpPr>
        <p:spPr>
          <a:xfrm>
            <a:off x="390525" y="2789130"/>
            <a:ext cx="8222100" cy="4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Awe, Dan, Garrett, and Nick</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71900"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Salaries by Ratings </a:t>
            </a:r>
            <a:r>
              <a:rPr lang="en"/>
              <a:t>Conference</a:t>
            </a:r>
            <a:r>
              <a:rPr lang="en"/>
              <a:t> View</a:t>
            </a:r>
            <a:endParaRPr/>
          </a:p>
        </p:txBody>
      </p:sp>
      <p:sp>
        <p:nvSpPr>
          <p:cNvPr id="139" name="Google Shape;139;p22"/>
          <p:cNvSpPr txBox="1"/>
          <p:nvPr/>
        </p:nvSpPr>
        <p:spPr>
          <a:xfrm>
            <a:off x="21525" y="1721675"/>
            <a:ext cx="2711700" cy="3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With this legend we gave the chart some interactiveness in order to switch between conferences and also to be able to hover over the chart itself and look at the average salaries by ratings group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new JavaScript populations chart normally meant for looking at populations for gender gave us great insight to how NBA teams salaries look like based on player rating. </a:t>
            </a:r>
            <a:endParaRPr>
              <a:latin typeface="Roboto"/>
              <a:ea typeface="Roboto"/>
              <a:cs typeface="Roboto"/>
              <a:sym typeface="Roboto"/>
            </a:endParaRPr>
          </a:p>
        </p:txBody>
      </p:sp>
      <p:sp>
        <p:nvSpPr>
          <p:cNvPr id="140" name="Google Shape;140;p22"/>
          <p:cNvSpPr txBox="1"/>
          <p:nvPr/>
        </p:nvSpPr>
        <p:spPr>
          <a:xfrm>
            <a:off x="2851525" y="1721675"/>
            <a:ext cx="6219600" cy="336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41" name="Google Shape;141;p22"/>
          <p:cNvPicPr preferRelativeResize="0"/>
          <p:nvPr/>
        </p:nvPicPr>
        <p:blipFill>
          <a:blip r:embed="rId3">
            <a:alphaModFix/>
          </a:blip>
          <a:stretch>
            <a:fillRect/>
          </a:stretch>
        </p:blipFill>
        <p:spPr>
          <a:xfrm>
            <a:off x="2733225" y="1775475"/>
            <a:ext cx="6234724" cy="325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3"/>
          <p:cNvPicPr preferRelativeResize="0"/>
          <p:nvPr/>
        </p:nvPicPr>
        <p:blipFill rotWithShape="1">
          <a:blip r:embed="rId3">
            <a:alphaModFix/>
          </a:blip>
          <a:srcRect b="3131" l="0" r="0" t="3121"/>
          <a:stretch/>
        </p:blipFill>
        <p:spPr>
          <a:xfrm>
            <a:off x="0" y="0"/>
            <a:ext cx="9144000" cy="5143500"/>
          </a:xfrm>
          <a:prstGeom prst="rect">
            <a:avLst/>
          </a:prstGeom>
          <a:noFill/>
          <a:ln>
            <a:noFill/>
          </a:ln>
        </p:spPr>
      </p:pic>
      <p:sp>
        <p:nvSpPr>
          <p:cNvPr id="147" name="Google Shape;147;p23"/>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The median player salary based on rating</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Median Salary</a:t>
            </a:r>
            <a:endParaRPr sz="2800"/>
          </a:p>
        </p:txBody>
      </p:sp>
      <p:sp>
        <p:nvSpPr>
          <p:cNvPr id="153" name="Google Shape;153;p24"/>
          <p:cNvSpPr txBox="1"/>
          <p:nvPr>
            <p:ph idx="1" type="body"/>
          </p:nvPr>
        </p:nvSpPr>
        <p:spPr>
          <a:xfrm>
            <a:off x="226075" y="1465800"/>
            <a:ext cx="2808000" cy="33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Took a sample size of 12 of the median ranked players in the NBA then compared their salaries </a:t>
            </a:r>
            <a:endParaRPr sz="1600"/>
          </a:p>
          <a:p>
            <a:pPr indent="0" lvl="0" marL="0" rtl="0" algn="l">
              <a:spcBef>
                <a:spcPts val="1600"/>
              </a:spcBef>
              <a:spcAft>
                <a:spcPts val="0"/>
              </a:spcAft>
              <a:buNone/>
            </a:pPr>
            <a:r>
              <a:rPr lang="en" sz="1600"/>
              <a:t>All players to my surprise were rated 76- however varied in salary greatly</a:t>
            </a:r>
            <a:endParaRPr sz="1600"/>
          </a:p>
          <a:p>
            <a:pPr indent="0" lvl="0" marL="0" rtl="0" algn="l">
              <a:spcBef>
                <a:spcPts val="1600"/>
              </a:spcBef>
              <a:spcAft>
                <a:spcPts val="1600"/>
              </a:spcAft>
              <a:buNone/>
            </a:pPr>
            <a:r>
              <a:rPr lang="en" sz="1600"/>
              <a:t> </a:t>
            </a:r>
            <a:endParaRPr sz="1600"/>
          </a:p>
        </p:txBody>
      </p:sp>
      <p:pic>
        <p:nvPicPr>
          <p:cNvPr id="154" name="Google Shape;154;p24"/>
          <p:cNvPicPr preferRelativeResize="0"/>
          <p:nvPr/>
        </p:nvPicPr>
        <p:blipFill>
          <a:blip r:embed="rId3">
            <a:alphaModFix/>
          </a:blip>
          <a:stretch>
            <a:fillRect/>
          </a:stretch>
        </p:blipFill>
        <p:spPr>
          <a:xfrm>
            <a:off x="4572003" y="304800"/>
            <a:ext cx="3245997"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Interactivity </a:t>
            </a:r>
            <a:endParaRPr/>
          </a:p>
        </p:txBody>
      </p:sp>
      <p:sp>
        <p:nvSpPr>
          <p:cNvPr id="160" name="Google Shape;160;p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Added interactivity of hovering over each player in order to show the exact salary of each player and display their individuals names as well.</a:t>
            </a:r>
            <a:endParaRPr sz="1500"/>
          </a:p>
        </p:txBody>
      </p:sp>
      <p:pic>
        <p:nvPicPr>
          <p:cNvPr id="161" name="Google Shape;161;p25"/>
          <p:cNvPicPr preferRelativeResize="0"/>
          <p:nvPr/>
        </p:nvPicPr>
        <p:blipFill>
          <a:blip r:embed="rId3">
            <a:alphaModFix/>
          </a:blip>
          <a:stretch>
            <a:fillRect/>
          </a:stretch>
        </p:blipFill>
        <p:spPr>
          <a:xfrm>
            <a:off x="4332228" y="239575"/>
            <a:ext cx="360547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67" name="Google Shape;167;p26"/>
          <p:cNvSpPr txBox="1"/>
          <p:nvPr>
            <p:ph idx="1" type="body"/>
          </p:nvPr>
        </p:nvSpPr>
        <p:spPr>
          <a:xfrm>
            <a:off x="226075" y="1465800"/>
            <a:ext cx="2808000" cy="3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-Flask implementation</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-Multiple d3 scripts</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-Remaking chart due to d3 errors </a:t>
            </a:r>
            <a:endParaRPr sz="1500"/>
          </a:p>
        </p:txBody>
      </p:sp>
      <p:pic>
        <p:nvPicPr>
          <p:cNvPr id="168" name="Google Shape;168;p26"/>
          <p:cNvPicPr preferRelativeResize="0"/>
          <p:nvPr/>
        </p:nvPicPr>
        <p:blipFill>
          <a:blip r:embed="rId3">
            <a:alphaModFix/>
          </a:blip>
          <a:stretch>
            <a:fillRect/>
          </a:stretch>
        </p:blipFill>
        <p:spPr>
          <a:xfrm>
            <a:off x="3275150" y="0"/>
            <a:ext cx="5868849" cy="365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b="21954" l="0" r="0" t="21954"/>
          <a:stretch/>
        </p:blipFill>
        <p:spPr>
          <a:xfrm>
            <a:off x="-30675" y="0"/>
            <a:ext cx="9174677" cy="5143503"/>
          </a:xfrm>
          <a:prstGeom prst="rect">
            <a:avLst/>
          </a:prstGeom>
          <a:noFill/>
          <a:ln>
            <a:noFill/>
          </a:ln>
        </p:spPr>
      </p:pic>
      <p:sp>
        <p:nvSpPr>
          <p:cNvPr id="174" name="Google Shape;174;p27"/>
          <p:cNvSpPr txBox="1"/>
          <p:nvPr>
            <p:ph type="title"/>
          </p:nvPr>
        </p:nvSpPr>
        <p:spPr>
          <a:xfrm>
            <a:off x="270450" y="2633150"/>
            <a:ext cx="8603100" cy="14388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1" lang="en" sz="3000"/>
              <a:t>Web build -  </a:t>
            </a:r>
            <a:r>
              <a:rPr b="1" lang="en" sz="3000" u="sng">
                <a:solidFill>
                  <a:srgbClr val="FFFFFF"/>
                </a:solidFill>
                <a:hlinkClick r:id="rId4"/>
              </a:rPr>
              <a:t>https://theriotn95.github.io/Project_2/index.html</a:t>
            </a:r>
            <a:r>
              <a:rPr b="1" lang="en" sz="3000"/>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1458450" y="526350"/>
            <a:ext cx="6227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74" name="Google Shape;74;p14"/>
          <p:cNvSpPr txBox="1"/>
          <p:nvPr>
            <p:ph type="title"/>
          </p:nvPr>
        </p:nvSpPr>
        <p:spPr>
          <a:xfrm>
            <a:off x="0" y="153075"/>
            <a:ext cx="6643800" cy="45006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sz="2200">
                <a:solidFill>
                  <a:srgbClr val="FFFFFF"/>
                </a:solidFill>
              </a:rPr>
              <a:t>We chose a dataset that consists of various </a:t>
            </a:r>
            <a:r>
              <a:rPr b="1" i="1" lang="en" sz="2200">
                <a:solidFill>
                  <a:schemeClr val="dk1"/>
                </a:solidFill>
              </a:rPr>
              <a:t>NBA statistics from the 2019-20 season</a:t>
            </a:r>
            <a:r>
              <a:rPr lang="en" sz="2200">
                <a:solidFill>
                  <a:srgbClr val="FFFFFF"/>
                </a:solidFill>
              </a:rPr>
              <a:t>. </a:t>
            </a:r>
            <a:endParaRPr sz="2200">
              <a:solidFill>
                <a:srgbClr val="FFFFFF"/>
              </a:solidFill>
            </a:endParaRPr>
          </a:p>
          <a:p>
            <a:pPr indent="0" lvl="0" marL="457200" rtl="0" algn="just">
              <a:spcBef>
                <a:spcPts val="0"/>
              </a:spcBef>
              <a:spcAft>
                <a:spcPts val="0"/>
              </a:spcAft>
              <a:buNone/>
            </a:pPr>
            <a:r>
              <a:t/>
            </a:r>
            <a:endParaRPr sz="2200">
              <a:solidFill>
                <a:srgbClr val="FFFFFF"/>
              </a:solidFill>
            </a:endParaRPr>
          </a:p>
          <a:p>
            <a:pPr indent="0" lvl="0" marL="457200" rtl="0" algn="just">
              <a:spcBef>
                <a:spcPts val="0"/>
              </a:spcBef>
              <a:spcAft>
                <a:spcPts val="0"/>
              </a:spcAft>
              <a:buNone/>
            </a:pPr>
            <a:r>
              <a:rPr lang="en" sz="2200">
                <a:solidFill>
                  <a:srgbClr val="FFFFFF"/>
                </a:solidFill>
              </a:rPr>
              <a:t>This dataset will allow us to show our in depth analysis in an </a:t>
            </a:r>
            <a:r>
              <a:rPr b="1" i="1" lang="en" sz="2200">
                <a:solidFill>
                  <a:schemeClr val="dk1"/>
                </a:solidFill>
              </a:rPr>
              <a:t>interactive dashboard</a:t>
            </a:r>
            <a:r>
              <a:rPr lang="en" sz="2200">
                <a:solidFill>
                  <a:srgbClr val="FFFFFF"/>
                </a:solidFill>
              </a:rPr>
              <a:t>. </a:t>
            </a:r>
            <a:endParaRPr sz="2200">
              <a:solidFill>
                <a:srgbClr val="FFFFFF"/>
              </a:solidFill>
            </a:endParaRPr>
          </a:p>
          <a:p>
            <a:pPr indent="0" lvl="0" marL="457200" rtl="0" algn="just">
              <a:spcBef>
                <a:spcPts val="0"/>
              </a:spcBef>
              <a:spcAft>
                <a:spcPts val="0"/>
              </a:spcAft>
              <a:buNone/>
            </a:pPr>
            <a:r>
              <a:t/>
            </a:r>
            <a:endParaRPr sz="2200">
              <a:solidFill>
                <a:srgbClr val="FFFFFF"/>
              </a:solidFill>
            </a:endParaRPr>
          </a:p>
          <a:p>
            <a:pPr indent="0" lvl="0" marL="457200" rtl="0" algn="just">
              <a:spcBef>
                <a:spcPts val="0"/>
              </a:spcBef>
              <a:spcAft>
                <a:spcPts val="0"/>
              </a:spcAft>
              <a:buNone/>
            </a:pPr>
            <a:r>
              <a:rPr lang="en" sz="2200">
                <a:solidFill>
                  <a:srgbClr val="FFFFFF"/>
                </a:solidFill>
              </a:rPr>
              <a:t>We decided to work with this dataset because it was the </a:t>
            </a:r>
            <a:r>
              <a:rPr b="1" i="1" lang="en" sz="2200">
                <a:solidFill>
                  <a:schemeClr val="dk1"/>
                </a:solidFill>
              </a:rPr>
              <a:t>most comprehensive</a:t>
            </a:r>
            <a:r>
              <a:rPr lang="en" sz="2200">
                <a:solidFill>
                  <a:srgbClr val="FFFFFF"/>
                </a:solidFill>
              </a:rPr>
              <a:t> and </a:t>
            </a:r>
            <a:r>
              <a:rPr b="1" i="1" lang="en" sz="2200">
                <a:solidFill>
                  <a:schemeClr val="dk1"/>
                </a:solidFill>
              </a:rPr>
              <a:t>current</a:t>
            </a:r>
            <a:r>
              <a:rPr lang="en" sz="2200">
                <a:solidFill>
                  <a:srgbClr val="FFFFFF"/>
                </a:solidFill>
              </a:rPr>
              <a:t> one available. </a:t>
            </a:r>
            <a:endParaRPr sz="2200">
              <a:solidFill>
                <a:srgbClr val="FFFFFF"/>
              </a:solidFill>
            </a:endParaRPr>
          </a:p>
          <a:p>
            <a:pPr indent="0" lvl="0" marL="457200" rtl="0" algn="just">
              <a:spcBef>
                <a:spcPts val="0"/>
              </a:spcBef>
              <a:spcAft>
                <a:spcPts val="0"/>
              </a:spcAft>
              <a:buNone/>
            </a:pPr>
            <a:r>
              <a:t/>
            </a:r>
            <a:endParaRPr sz="2200">
              <a:solidFill>
                <a:srgbClr val="FFFFFF"/>
              </a:solidFill>
            </a:endParaRPr>
          </a:p>
          <a:p>
            <a:pPr indent="0" lvl="0" marL="457200" rtl="0" algn="just">
              <a:spcBef>
                <a:spcPts val="0"/>
              </a:spcBef>
              <a:spcAft>
                <a:spcPts val="0"/>
              </a:spcAft>
              <a:buNone/>
            </a:pPr>
            <a:r>
              <a:rPr lang="en" sz="2200">
                <a:solidFill>
                  <a:srgbClr val="FFFFFF"/>
                </a:solidFill>
              </a:rPr>
              <a:t>Link to </a:t>
            </a:r>
            <a:r>
              <a:rPr lang="en" sz="2200" u="sng">
                <a:solidFill>
                  <a:schemeClr val="hlink"/>
                </a:solidFill>
                <a:hlinkClick r:id="rId4"/>
              </a:rPr>
              <a:t>data set</a:t>
            </a:r>
            <a:r>
              <a:rPr lang="en" sz="2200">
                <a:solidFill>
                  <a:srgbClr val="FFFFFF"/>
                </a:solidFill>
              </a:rPr>
              <a:t> </a:t>
            </a:r>
            <a:endParaRPr sz="1200">
              <a:solidFill>
                <a:srgbClr val="000000"/>
              </a:solidFill>
            </a:endParaRPr>
          </a:p>
          <a:p>
            <a:pPr indent="0" lvl="0" marL="457200" rtl="0" algn="just">
              <a:spcBef>
                <a:spcPts val="0"/>
              </a:spcBef>
              <a:spcAft>
                <a:spcPts val="0"/>
              </a:spcAft>
              <a:buNone/>
            </a:pPr>
            <a:r>
              <a:t/>
            </a:r>
            <a:endParaRPr sz="2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Cleaning Process</a:t>
            </a:r>
            <a:endParaRPr/>
          </a:p>
        </p:txBody>
      </p:sp>
      <p:sp>
        <p:nvSpPr>
          <p:cNvPr id="80" name="Google Shape;80;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In order to get the necessary data from our csv file we used a combination of Python, Postgres, and SQL to clean and calculate necessary values and data points we needed for our various JavaScript charts. </a:t>
            </a:r>
            <a:endParaRPr sz="1800"/>
          </a:p>
        </p:txBody>
      </p:sp>
      <p:cxnSp>
        <p:nvCxnSpPr>
          <p:cNvPr id="81" name="Google Shape;81;p15"/>
          <p:cNvCxnSpPr/>
          <p:nvPr/>
        </p:nvCxnSpPr>
        <p:spPr>
          <a:xfrm rot="10800000">
            <a:off x="509400" y="4552050"/>
            <a:ext cx="8147100" cy="0"/>
          </a:xfrm>
          <a:prstGeom prst="straightConnector1">
            <a:avLst/>
          </a:prstGeom>
          <a:noFill/>
          <a:ln cap="flat" cmpd="sng" w="19050">
            <a:solidFill>
              <a:schemeClr val="dk1"/>
            </a:solidFill>
            <a:prstDash val="dot"/>
            <a:round/>
            <a:headEnd len="med" w="med" type="none"/>
            <a:tailEnd len="med" w="med" type="none"/>
          </a:ln>
        </p:spPr>
      </p:cxnSp>
      <p:sp>
        <p:nvSpPr>
          <p:cNvPr id="82" name="Google Shape;82;p15"/>
          <p:cNvSpPr txBox="1"/>
          <p:nvPr/>
        </p:nvSpPr>
        <p:spPr>
          <a:xfrm>
            <a:off x="4471800" y="1919075"/>
            <a:ext cx="4137300" cy="263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83" name="Google Shape;83;p15"/>
          <p:cNvPicPr preferRelativeResize="0"/>
          <p:nvPr/>
        </p:nvPicPr>
        <p:blipFill>
          <a:blip r:embed="rId3">
            <a:alphaModFix/>
          </a:blip>
          <a:stretch>
            <a:fillRect/>
          </a:stretch>
        </p:blipFill>
        <p:spPr>
          <a:xfrm>
            <a:off x="4572000" y="1842550"/>
            <a:ext cx="4084500" cy="25206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b="0" l="20223" r="20223" t="0"/>
          <a:stretch/>
        </p:blipFill>
        <p:spPr>
          <a:xfrm>
            <a:off x="-9150" y="0"/>
            <a:ext cx="4594498" cy="5143501"/>
          </a:xfrm>
          <a:prstGeom prst="rect">
            <a:avLst/>
          </a:prstGeom>
          <a:noFill/>
          <a:ln>
            <a:noFill/>
          </a:ln>
        </p:spPr>
      </p:pic>
      <p:sp>
        <p:nvSpPr>
          <p:cNvPr id="89" name="Google Shape;89;p16"/>
          <p:cNvSpPr txBox="1"/>
          <p:nvPr>
            <p:ph idx="2" type="body"/>
          </p:nvPr>
        </p:nvSpPr>
        <p:spPr>
          <a:xfrm>
            <a:off x="4714875" y="535775"/>
            <a:ext cx="4122900" cy="42357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b="1" i="1" lang="en" sz="3900"/>
              <a:t>Dynamic Scatter Plot comparing NBA player per game statistics</a:t>
            </a:r>
            <a:endParaRPr b="1" i="1" sz="3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7"/>
          <p:cNvPicPr preferRelativeResize="0"/>
          <p:nvPr/>
        </p:nvPicPr>
        <p:blipFill rotWithShape="1">
          <a:blip r:embed="rId3">
            <a:alphaModFix/>
          </a:blip>
          <a:srcRect b="6026" l="2852" r="32017" t="19943"/>
          <a:stretch/>
        </p:blipFill>
        <p:spPr>
          <a:xfrm>
            <a:off x="122500" y="112800"/>
            <a:ext cx="6016200" cy="3846300"/>
          </a:xfrm>
          <a:prstGeom prst="round1Rect">
            <a:avLst>
              <a:gd fmla="val 16667" name="adj"/>
            </a:avLst>
          </a:prstGeom>
          <a:noFill/>
          <a:ln>
            <a:noFill/>
          </a:ln>
        </p:spPr>
      </p:pic>
      <p:sp>
        <p:nvSpPr>
          <p:cNvPr id="95" name="Google Shape;95;p17"/>
          <p:cNvSpPr txBox="1"/>
          <p:nvPr/>
        </p:nvSpPr>
        <p:spPr>
          <a:xfrm>
            <a:off x="6230375" y="122475"/>
            <a:ext cx="2801400" cy="4852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lt1"/>
                </a:solidFill>
                <a:latin typeface="Roboto"/>
                <a:ea typeface="Roboto"/>
                <a:cs typeface="Roboto"/>
                <a:sym typeface="Roboto"/>
              </a:rPr>
              <a:t>D</a:t>
            </a:r>
            <a:r>
              <a:rPr b="1" lang="en">
                <a:solidFill>
                  <a:schemeClr val="lt1"/>
                </a:solidFill>
                <a:latin typeface="Roboto"/>
                <a:ea typeface="Roboto"/>
                <a:cs typeface="Roboto"/>
                <a:sym typeface="Roboto"/>
              </a:rPr>
              <a:t>ynamic Scatter Chart </a:t>
            </a:r>
            <a:endParaRPr b="1">
              <a:solidFill>
                <a:schemeClr val="lt1"/>
              </a:solidFill>
              <a:latin typeface="Roboto"/>
              <a:ea typeface="Roboto"/>
              <a:cs typeface="Roboto"/>
              <a:sym typeface="Roboto"/>
            </a:endParaRPr>
          </a:p>
          <a:p>
            <a:pPr indent="-317500" lvl="0" marL="457200" rtl="0" algn="l">
              <a:lnSpc>
                <a:spcPct val="115000"/>
              </a:lnSpc>
              <a:spcBef>
                <a:spcPts val="1600"/>
              </a:spcBef>
              <a:spcAft>
                <a:spcPts val="0"/>
              </a:spcAft>
              <a:buSzPts val="1400"/>
              <a:buFont typeface="Roboto"/>
              <a:buChar char="●"/>
            </a:pPr>
            <a:r>
              <a:rPr b="1" lang="en">
                <a:latin typeface="Roboto"/>
                <a:ea typeface="Roboto"/>
                <a:cs typeface="Roboto"/>
                <a:sym typeface="Roboto"/>
              </a:rPr>
              <a:t>Chart comparing the top 50 rated NBA players from the 2019/20 season </a:t>
            </a:r>
            <a:endParaRPr b="1">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Comparing player </a:t>
            </a:r>
            <a:r>
              <a:rPr b="1" i="1" lang="en">
                <a:solidFill>
                  <a:schemeClr val="lt1"/>
                </a:solidFill>
                <a:latin typeface="Roboto"/>
                <a:ea typeface="Roboto"/>
                <a:cs typeface="Roboto"/>
                <a:sym typeface="Roboto"/>
              </a:rPr>
              <a:t>performance per game</a:t>
            </a:r>
            <a:r>
              <a:rPr b="1" lang="en">
                <a:solidFill>
                  <a:schemeClr val="lt1"/>
                </a:solidFill>
                <a:latin typeface="Roboto"/>
                <a:ea typeface="Roboto"/>
                <a:cs typeface="Roboto"/>
                <a:sym typeface="Roboto"/>
              </a:rPr>
              <a:t> in:</a:t>
            </a:r>
            <a:endParaRPr b="1">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Points</a:t>
            </a:r>
            <a:endParaRPr b="1">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Rebounds </a:t>
            </a:r>
            <a:endParaRPr b="1">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Assists</a:t>
            </a:r>
            <a:endParaRPr b="1">
              <a:solidFill>
                <a:schemeClr val="lt1"/>
              </a:solidFill>
              <a:latin typeface="Roboto"/>
              <a:ea typeface="Roboto"/>
              <a:cs typeface="Roboto"/>
              <a:sym typeface="Roboto"/>
            </a:endParaRPr>
          </a:p>
          <a:p>
            <a:pPr indent="-317500" lvl="0" marL="457200" rtl="0" algn="l">
              <a:lnSpc>
                <a:spcPct val="115000"/>
              </a:lnSpc>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Comparing player </a:t>
            </a:r>
            <a:r>
              <a:rPr b="1" i="1" lang="en">
                <a:solidFill>
                  <a:schemeClr val="lt1"/>
                </a:solidFill>
                <a:latin typeface="Roboto"/>
                <a:ea typeface="Roboto"/>
                <a:cs typeface="Roboto"/>
                <a:sym typeface="Roboto"/>
              </a:rPr>
              <a:t>efficiency per game</a:t>
            </a:r>
            <a:r>
              <a:rPr b="1" lang="en">
                <a:solidFill>
                  <a:schemeClr val="lt1"/>
                </a:solidFill>
                <a:latin typeface="Roboto"/>
                <a:ea typeface="Roboto"/>
                <a:cs typeface="Roboto"/>
                <a:sym typeface="Roboto"/>
              </a:rPr>
              <a:t> in: </a:t>
            </a:r>
            <a:endParaRPr b="1">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 Field goal %</a:t>
            </a:r>
            <a:endParaRPr b="1">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 3 point %</a:t>
            </a:r>
            <a:endParaRPr b="1">
              <a:solidFill>
                <a:schemeClr val="lt1"/>
              </a:solidFill>
              <a:latin typeface="Roboto"/>
              <a:ea typeface="Roboto"/>
              <a:cs typeface="Roboto"/>
              <a:sym typeface="Roboto"/>
            </a:endParaRPr>
          </a:p>
          <a:p>
            <a:pPr indent="-317500" lvl="1" marL="914400" rtl="0" algn="l">
              <a:lnSpc>
                <a:spcPct val="115000"/>
              </a:lnSpc>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  of 3 pointers</a:t>
            </a:r>
            <a:endParaRPr b="1">
              <a:solidFill>
                <a:schemeClr val="lt1"/>
              </a:solidFill>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200">
                <a:latin typeface="Roboto"/>
                <a:ea typeface="Roboto"/>
                <a:cs typeface="Roboto"/>
                <a:sym typeface="Roboto"/>
              </a:rPr>
              <a:t>Why this chart? </a:t>
            </a:r>
            <a:endParaRPr b="1"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b="1" lang="en" sz="1200">
                <a:latin typeface="Roboto"/>
                <a:ea typeface="Roboto"/>
                <a:cs typeface="Roboto"/>
                <a:sym typeface="Roboto"/>
              </a:rPr>
              <a:t>Easily compare player statistics with various variables in pleasing visualization</a:t>
            </a:r>
            <a:endParaRPr b="1" sz="1200">
              <a:latin typeface="Roboto"/>
              <a:ea typeface="Roboto"/>
              <a:cs typeface="Roboto"/>
              <a:sym typeface="Roboto"/>
            </a:endParaRPr>
          </a:p>
        </p:txBody>
      </p:sp>
      <p:sp>
        <p:nvSpPr>
          <p:cNvPr id="96" name="Google Shape;96;p17"/>
          <p:cNvSpPr/>
          <p:nvPr/>
        </p:nvSpPr>
        <p:spPr>
          <a:xfrm>
            <a:off x="4714875" y="719475"/>
            <a:ext cx="1224600" cy="1194000"/>
          </a:xfrm>
          <a:prstGeom prst="ellipse">
            <a:avLst/>
          </a:prstGeom>
          <a:noFill/>
          <a:ln cap="flat" cmpd="sng" w="38100">
            <a:solidFill>
              <a:srgbClr val="CC0000"/>
            </a:solidFill>
            <a:prstDash val="solid"/>
            <a:round/>
            <a:headEnd len="sm" w="sm" type="none"/>
            <a:tailEnd len="sm" w="sm" type="none"/>
          </a:ln>
          <a:effectLst>
            <a:outerShdw blurRad="57150" rotWithShape="0" algn="bl" dir="5400000" dist="19050">
              <a:srgbClr val="FFFFFF">
                <a:alpha val="6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867300" y="107200"/>
            <a:ext cx="3704700" cy="2336100"/>
          </a:xfrm>
          <a:prstGeom prst="round2DiagRect">
            <a:avLst>
              <a:gd fmla="val 16667" name="adj1"/>
              <a:gd fmla="val 0" name="adj2"/>
            </a:avLst>
          </a:prstGeom>
          <a:noFill/>
          <a:ln>
            <a:noFill/>
          </a:ln>
        </p:spPr>
      </p:pic>
      <p:pic>
        <p:nvPicPr>
          <p:cNvPr id="102" name="Google Shape;102;p18"/>
          <p:cNvPicPr preferRelativeResize="0"/>
          <p:nvPr/>
        </p:nvPicPr>
        <p:blipFill>
          <a:blip r:embed="rId4">
            <a:alphaModFix/>
          </a:blip>
          <a:stretch>
            <a:fillRect/>
          </a:stretch>
        </p:blipFill>
        <p:spPr>
          <a:xfrm>
            <a:off x="4883275" y="120388"/>
            <a:ext cx="3704700" cy="2309700"/>
          </a:xfrm>
          <a:prstGeom prst="round2DiagRect">
            <a:avLst>
              <a:gd fmla="val 16667" name="adj1"/>
              <a:gd fmla="val 0" name="adj2"/>
            </a:avLst>
          </a:prstGeom>
          <a:noFill/>
          <a:ln>
            <a:noFill/>
          </a:ln>
        </p:spPr>
      </p:pic>
      <p:pic>
        <p:nvPicPr>
          <p:cNvPr id="103" name="Google Shape;103;p18"/>
          <p:cNvPicPr preferRelativeResize="0"/>
          <p:nvPr/>
        </p:nvPicPr>
        <p:blipFill>
          <a:blip r:embed="rId5">
            <a:alphaModFix/>
          </a:blip>
          <a:stretch>
            <a:fillRect/>
          </a:stretch>
        </p:blipFill>
        <p:spPr>
          <a:xfrm>
            <a:off x="558876" y="2670325"/>
            <a:ext cx="3631800" cy="2309700"/>
          </a:xfrm>
          <a:prstGeom prst="round2DiagRect">
            <a:avLst>
              <a:gd fmla="val 16667" name="adj1"/>
              <a:gd fmla="val 0" name="adj2"/>
            </a:avLst>
          </a:prstGeom>
          <a:noFill/>
          <a:ln>
            <a:noFill/>
          </a:ln>
        </p:spPr>
      </p:pic>
      <p:pic>
        <p:nvPicPr>
          <p:cNvPr id="104" name="Google Shape;104;p18"/>
          <p:cNvPicPr preferRelativeResize="0"/>
          <p:nvPr/>
        </p:nvPicPr>
        <p:blipFill>
          <a:blip r:embed="rId6">
            <a:alphaModFix/>
          </a:blip>
          <a:stretch>
            <a:fillRect/>
          </a:stretch>
        </p:blipFill>
        <p:spPr>
          <a:xfrm>
            <a:off x="4572001" y="2652625"/>
            <a:ext cx="3704700" cy="2345100"/>
          </a:xfrm>
          <a:prstGeom prst="round2DiagRect">
            <a:avLst>
              <a:gd fmla="val 16667" name="adj1"/>
              <a:gd fmla="val 0" name="adj2"/>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descr="LeBron and Anthony Davis: The Scariest Duo of Them All - The New ..." id="109" name="Google Shape;109;p19"/>
          <p:cNvPicPr preferRelativeResize="0"/>
          <p:nvPr/>
        </p:nvPicPr>
        <p:blipFill>
          <a:blip r:embed="rId3">
            <a:alphaModFix/>
          </a:blip>
          <a:stretch>
            <a:fillRect/>
          </a:stretch>
        </p:blipFill>
        <p:spPr>
          <a:xfrm>
            <a:off x="4401450" y="650775"/>
            <a:ext cx="4729050" cy="3164164"/>
          </a:xfrm>
          <a:prstGeom prst="rect">
            <a:avLst/>
          </a:prstGeom>
          <a:noFill/>
          <a:ln>
            <a:noFill/>
          </a:ln>
        </p:spPr>
      </p:pic>
      <p:pic>
        <p:nvPicPr>
          <p:cNvPr descr="Giannis Antetokounmpo kicks in Thunder sign after Bucks' slow ..." id="110" name="Google Shape;110;p19"/>
          <p:cNvPicPr preferRelativeResize="0"/>
          <p:nvPr/>
        </p:nvPicPr>
        <p:blipFill>
          <a:blip r:embed="rId4">
            <a:alphaModFix/>
          </a:blip>
          <a:stretch>
            <a:fillRect/>
          </a:stretch>
        </p:blipFill>
        <p:spPr>
          <a:xfrm>
            <a:off x="0" y="650775"/>
            <a:ext cx="4414950" cy="2838675"/>
          </a:xfrm>
          <a:prstGeom prst="rect">
            <a:avLst/>
          </a:prstGeom>
          <a:noFill/>
          <a:ln>
            <a:noFill/>
          </a:ln>
        </p:spPr>
      </p:pic>
      <p:pic>
        <p:nvPicPr>
          <p:cNvPr descr="Kawhi Leonard gets middle-finger symbol engraved on championship ..." id="111" name="Google Shape;111;p19"/>
          <p:cNvPicPr preferRelativeResize="0"/>
          <p:nvPr/>
        </p:nvPicPr>
        <p:blipFill>
          <a:blip r:embed="rId5">
            <a:alphaModFix/>
          </a:blip>
          <a:stretch>
            <a:fillRect/>
          </a:stretch>
        </p:blipFill>
        <p:spPr>
          <a:xfrm>
            <a:off x="4414950" y="2848275"/>
            <a:ext cx="4729050" cy="3133355"/>
          </a:xfrm>
          <a:prstGeom prst="rect">
            <a:avLst/>
          </a:prstGeom>
          <a:noFill/>
          <a:ln>
            <a:noFill/>
          </a:ln>
        </p:spPr>
      </p:pic>
      <p:pic>
        <p:nvPicPr>
          <p:cNvPr id="112" name="Google Shape;112;p19"/>
          <p:cNvPicPr preferRelativeResize="0"/>
          <p:nvPr/>
        </p:nvPicPr>
        <p:blipFill>
          <a:blip r:embed="rId6">
            <a:alphaModFix/>
          </a:blip>
          <a:stretch>
            <a:fillRect/>
          </a:stretch>
        </p:blipFill>
        <p:spPr>
          <a:xfrm rot="-1335741">
            <a:off x="4762650" y="3795824"/>
            <a:ext cx="466150" cy="1098150"/>
          </a:xfrm>
          <a:prstGeom prst="rect">
            <a:avLst/>
          </a:prstGeom>
          <a:noFill/>
          <a:ln>
            <a:noFill/>
          </a:ln>
        </p:spPr>
      </p:pic>
      <p:sp>
        <p:nvSpPr>
          <p:cNvPr id="113" name="Google Shape;113;p19"/>
          <p:cNvSpPr txBox="1"/>
          <p:nvPr/>
        </p:nvSpPr>
        <p:spPr>
          <a:xfrm>
            <a:off x="3001600" y="58275"/>
            <a:ext cx="2943300" cy="5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u="sng">
                <a:solidFill>
                  <a:srgbClr val="FFFFFF"/>
                </a:solidFill>
                <a:latin typeface="Roboto"/>
                <a:ea typeface="Roboto"/>
                <a:cs typeface="Roboto"/>
                <a:sym typeface="Roboto"/>
              </a:rPr>
              <a:t>MVP Race!</a:t>
            </a:r>
            <a:endParaRPr sz="2200" u="sng">
              <a:solidFill>
                <a:srgbClr val="FFFFFF"/>
              </a:solidFill>
              <a:latin typeface="Roboto"/>
              <a:ea typeface="Roboto"/>
              <a:cs typeface="Roboto"/>
              <a:sym typeface="Roboto"/>
            </a:endParaRPr>
          </a:p>
        </p:txBody>
      </p:sp>
      <p:pic>
        <p:nvPicPr>
          <p:cNvPr descr="How to stop James Harden? Teams have no answer yet ..." id="114" name="Google Shape;114;p19"/>
          <p:cNvPicPr preferRelativeResize="0"/>
          <p:nvPr/>
        </p:nvPicPr>
        <p:blipFill>
          <a:blip r:embed="rId7">
            <a:alphaModFix/>
          </a:blip>
          <a:stretch>
            <a:fillRect/>
          </a:stretch>
        </p:blipFill>
        <p:spPr>
          <a:xfrm>
            <a:off x="0" y="2987475"/>
            <a:ext cx="4414950" cy="2714850"/>
          </a:xfrm>
          <a:prstGeom prst="rect">
            <a:avLst/>
          </a:prstGeom>
          <a:noFill/>
          <a:ln>
            <a:noFill/>
          </a:ln>
        </p:spPr>
      </p:pic>
      <p:pic>
        <p:nvPicPr>
          <p:cNvPr id="115" name="Google Shape;115;p19"/>
          <p:cNvPicPr preferRelativeResize="0"/>
          <p:nvPr/>
        </p:nvPicPr>
        <p:blipFill>
          <a:blip r:embed="rId6">
            <a:alphaModFix/>
          </a:blip>
          <a:stretch>
            <a:fillRect/>
          </a:stretch>
        </p:blipFill>
        <p:spPr>
          <a:xfrm rot="-1335741">
            <a:off x="1884300" y="3536824"/>
            <a:ext cx="466150" cy="1098150"/>
          </a:xfrm>
          <a:prstGeom prst="rect">
            <a:avLst/>
          </a:prstGeom>
          <a:noFill/>
          <a:ln>
            <a:noFill/>
          </a:ln>
        </p:spPr>
      </p:pic>
      <p:pic>
        <p:nvPicPr>
          <p:cNvPr id="116" name="Google Shape;116;p19"/>
          <p:cNvPicPr preferRelativeResize="0"/>
          <p:nvPr/>
        </p:nvPicPr>
        <p:blipFill>
          <a:blip r:embed="rId8">
            <a:alphaModFix/>
          </a:blip>
          <a:stretch>
            <a:fillRect/>
          </a:stretch>
        </p:blipFill>
        <p:spPr>
          <a:xfrm>
            <a:off x="1635347" y="1022472"/>
            <a:ext cx="140350" cy="212792"/>
          </a:xfrm>
          <a:prstGeom prst="rect">
            <a:avLst/>
          </a:prstGeom>
          <a:noFill/>
          <a:ln>
            <a:noFill/>
          </a:ln>
        </p:spPr>
      </p:pic>
      <p:pic>
        <p:nvPicPr>
          <p:cNvPr id="117" name="Google Shape;117;p19"/>
          <p:cNvPicPr preferRelativeResize="0"/>
          <p:nvPr/>
        </p:nvPicPr>
        <p:blipFill>
          <a:blip r:embed="rId8">
            <a:alphaModFix/>
          </a:blip>
          <a:stretch>
            <a:fillRect/>
          </a:stretch>
        </p:blipFill>
        <p:spPr>
          <a:xfrm>
            <a:off x="1834000" y="1022475"/>
            <a:ext cx="140350" cy="212800"/>
          </a:xfrm>
          <a:prstGeom prst="rect">
            <a:avLst/>
          </a:prstGeom>
          <a:noFill/>
          <a:ln>
            <a:noFill/>
          </a:ln>
        </p:spPr>
      </p:pic>
      <p:pic>
        <p:nvPicPr>
          <p:cNvPr id="118" name="Google Shape;118;p19"/>
          <p:cNvPicPr preferRelativeResize="0"/>
          <p:nvPr/>
        </p:nvPicPr>
        <p:blipFill>
          <a:blip r:embed="rId6">
            <a:alphaModFix/>
          </a:blip>
          <a:stretch>
            <a:fillRect/>
          </a:stretch>
        </p:blipFill>
        <p:spPr>
          <a:xfrm>
            <a:off x="6546388" y="1683786"/>
            <a:ext cx="466150" cy="109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0" y="2299250"/>
            <a:ext cx="3643463" cy="2844249"/>
          </a:xfrm>
          <a:prstGeom prst="rect">
            <a:avLst/>
          </a:prstGeom>
          <a:noFill/>
          <a:ln>
            <a:noFill/>
          </a:ln>
        </p:spPr>
      </p:pic>
      <p:pic>
        <p:nvPicPr>
          <p:cNvPr id="124" name="Google Shape;124;p20"/>
          <p:cNvPicPr preferRelativeResize="0"/>
          <p:nvPr/>
        </p:nvPicPr>
        <p:blipFill>
          <a:blip r:embed="rId4">
            <a:alphaModFix/>
          </a:blip>
          <a:stretch>
            <a:fillRect/>
          </a:stretch>
        </p:blipFill>
        <p:spPr>
          <a:xfrm>
            <a:off x="0" y="-3"/>
            <a:ext cx="9144000" cy="2299256"/>
          </a:xfrm>
          <a:prstGeom prst="rect">
            <a:avLst/>
          </a:prstGeom>
          <a:noFill/>
          <a:ln>
            <a:noFill/>
          </a:ln>
        </p:spPr>
      </p:pic>
      <p:sp>
        <p:nvSpPr>
          <p:cNvPr id="125" name="Google Shape;125;p20"/>
          <p:cNvSpPr txBox="1"/>
          <p:nvPr/>
        </p:nvSpPr>
        <p:spPr>
          <a:xfrm>
            <a:off x="3643475" y="2272525"/>
            <a:ext cx="5348100" cy="289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Initial goal was to create a chart cycling through our csv to compare players with side by side radar charts and a drop down menu to pick any of the available players in our data.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Motivation behind this particular chart was to imitate how players skill sets are shown in games.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Versatile chart (Can compare multiple types of stats).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60950" y="430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Average Salary by Ratings Group</a:t>
            </a:r>
            <a:endParaRPr/>
          </a:p>
        </p:txBody>
      </p:sp>
      <p:sp>
        <p:nvSpPr>
          <p:cNvPr id="131" name="Google Shape;131;p21"/>
          <p:cNvSpPr txBox="1"/>
          <p:nvPr>
            <p:ph idx="1" type="body"/>
          </p:nvPr>
        </p:nvSpPr>
        <p:spPr>
          <a:xfrm>
            <a:off x="64575" y="1700150"/>
            <a:ext cx="8985000" cy="3368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t/>
            </a:r>
            <a:endParaRPr/>
          </a:p>
        </p:txBody>
      </p:sp>
      <p:sp>
        <p:nvSpPr>
          <p:cNvPr id="132" name="Google Shape;132;p21"/>
          <p:cNvSpPr txBox="1"/>
          <p:nvPr/>
        </p:nvSpPr>
        <p:spPr>
          <a:xfrm>
            <a:off x="150675" y="1775425"/>
            <a:ext cx="2647200" cy="3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We used a populations pyramid JavaScript chart to take a look at the average salaries of NBA players based on similar ratings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The coding aspect that stood out most was having one set of data points negative along the y-axis in order to ensure that the charts displayed side by side </a:t>
            </a:r>
            <a:endParaRPr>
              <a:latin typeface="Roboto"/>
              <a:ea typeface="Roboto"/>
              <a:cs typeface="Roboto"/>
              <a:sym typeface="Roboto"/>
            </a:endParaRPr>
          </a:p>
        </p:txBody>
      </p:sp>
      <p:pic>
        <p:nvPicPr>
          <p:cNvPr id="133" name="Google Shape;133;p21"/>
          <p:cNvPicPr preferRelativeResize="0"/>
          <p:nvPr/>
        </p:nvPicPr>
        <p:blipFill>
          <a:blip r:embed="rId3">
            <a:alphaModFix/>
          </a:blip>
          <a:stretch>
            <a:fillRect/>
          </a:stretch>
        </p:blipFill>
        <p:spPr>
          <a:xfrm>
            <a:off x="2797875" y="1775400"/>
            <a:ext cx="6220000" cy="329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