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4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46004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24225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937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5065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0297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14947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67758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6788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61385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7400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59482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546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17740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40976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3992D2-0107-4EEA-8C14-7D0839A79863}" type="datetimeFigureOut">
              <a:rPr kumimoji="1" lang="ja-JP" altLang="en-US" smtClean="0"/>
              <a:t>2020/9/30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318078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3992D2-0107-4EEA-8C14-7D0839A79863}" type="datetimeFigureOut">
              <a:rPr kumimoji="1" lang="ja-JP" altLang="en-US" smtClean="0"/>
              <a:t>2020/9/30</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F5B9C79-CA8C-4B57-BBBF-53B48664CDFA}" type="slidenum">
              <a:rPr kumimoji="1" lang="ja-JP" altLang="en-US" smtClean="0"/>
              <a:t>‹#›</a:t>
            </a:fld>
            <a:endParaRPr kumimoji="1" lang="ja-JP" altLang="en-US"/>
          </a:p>
        </p:txBody>
      </p:sp>
    </p:spTree>
    <p:extLst>
      <p:ext uri="{BB962C8B-B14F-4D97-AF65-F5344CB8AC3E}">
        <p14:creationId xmlns:p14="http://schemas.microsoft.com/office/powerpoint/2010/main" val="22171988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69" y="895166"/>
            <a:ext cx="4943659" cy="4943659"/>
          </a:xfrm>
          <a:prstGeom prst="rect">
            <a:avLst/>
          </a:prstGeom>
        </p:spPr>
      </p:pic>
      <p:sp>
        <p:nvSpPr>
          <p:cNvPr id="4" name="テキスト ボックス 3"/>
          <p:cNvSpPr txBox="1">
            <a:spLocks/>
          </p:cNvSpPr>
          <p:nvPr/>
        </p:nvSpPr>
        <p:spPr>
          <a:xfrm>
            <a:off x="-1" y="2300738"/>
            <a:ext cx="12192000" cy="2123658"/>
          </a:xfrm>
          <a:prstGeom prst="rect">
            <a:avLst/>
          </a:prstGeom>
          <a:noFill/>
          <a:ln>
            <a:noFill/>
          </a:ln>
        </p:spPr>
        <p:txBody>
          <a:bodyPr wrap="square" rtlCol="0" anchor="t" anchorCtr="0">
            <a:spAutoFit/>
          </a:bodyPr>
          <a:lstStyle/>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カスタムソード</a:t>
            </a:r>
            <a:endParaRPr kumimoji="1" lang="en-US" altLang="ja-JP"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a:p>
            <a:pPr algn="ctr"/>
            <a:r>
              <a:rPr kumimoji="1" lang="ja-JP" altLang="en-US" sz="6600" b="1" dirty="0" smtClean="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rPr>
              <a:t>企画書</a:t>
            </a:r>
            <a:endParaRPr kumimoji="1" lang="ja-JP" altLang="en-US" sz="6600" b="1" dirty="0">
              <a:ln w="15875" cap="rnd" cmpd="sng">
                <a:solidFill>
                  <a:schemeClr val="bg1"/>
                </a:solidFill>
                <a:prstDash val="solid"/>
                <a:round/>
              </a:ln>
              <a:effectLst>
                <a:outerShdw blurRad="38100" dist="22860" dir="5400000" algn="tl" rotWithShape="0">
                  <a:srgbClr val="000000">
                    <a:alpha val="30000"/>
                  </a:srgbClr>
                </a:outerShdw>
              </a:effectLst>
              <a:latin typeface="小塚ゴシック Pro B" panose="020B0800000000000000" pitchFamily="34" charset="-128"/>
              <a:ea typeface="小塚ゴシック Pro B" panose="020B0800000000000000" pitchFamily="34" charset="-128"/>
            </a:endParaRPr>
          </a:p>
        </p:txBody>
      </p:sp>
      <p:sp>
        <p:nvSpPr>
          <p:cNvPr id="5" name="テキスト ボックス 4"/>
          <p:cNvSpPr txBox="1"/>
          <p:nvPr/>
        </p:nvSpPr>
        <p:spPr>
          <a:xfrm>
            <a:off x="8696325" y="5838825"/>
            <a:ext cx="3429000" cy="923330"/>
          </a:xfrm>
          <a:prstGeom prst="rect">
            <a:avLst/>
          </a:prstGeom>
          <a:noFill/>
        </p:spPr>
        <p:txBody>
          <a:bodyPr wrap="square" rtlCol="0">
            <a:spAutoFit/>
          </a:bodyPr>
          <a:lstStyle/>
          <a:p>
            <a:pPr algn="r"/>
            <a:r>
              <a:rPr kumimoji="1" lang="ja-JP" altLang="en-US" dirty="0" smtClean="0">
                <a:latin typeface="メイリオ" panose="020B0604030504040204" pitchFamily="50" charset="-128"/>
                <a:ea typeface="メイリオ" panose="020B0604030504040204" pitchFamily="50" charset="-128"/>
              </a:rPr>
              <a:t>チーム：小池</a:t>
            </a:r>
            <a:endParaRPr kumimoji="1" lang="en-US" altLang="ja-JP" dirty="0" smtClean="0">
              <a:latin typeface="メイリオ" panose="020B0604030504040204" pitchFamily="50" charset="-128"/>
              <a:ea typeface="メイリオ" panose="020B0604030504040204" pitchFamily="50" charset="-128"/>
            </a:endParaRPr>
          </a:p>
          <a:p>
            <a:pPr algn="r"/>
            <a:r>
              <a:rPr kumimoji="1" lang="ja-JP" altLang="en-US" dirty="0" smtClean="0">
                <a:latin typeface="メイリオ" panose="020B0604030504040204" pitchFamily="50" charset="-128"/>
                <a:ea typeface="メイリオ" panose="020B0604030504040204" pitchFamily="50" charset="-128"/>
              </a:rPr>
              <a:t>ゲームクリエータ専攻科</a:t>
            </a:r>
            <a:r>
              <a:rPr kumimoji="1" lang="en-US" altLang="ja-JP" dirty="0" smtClean="0">
                <a:latin typeface="メイリオ" panose="020B0604030504040204" pitchFamily="50" charset="-128"/>
                <a:ea typeface="メイリオ" panose="020B0604030504040204" pitchFamily="50" charset="-128"/>
              </a:rPr>
              <a:t>4</a:t>
            </a:r>
            <a:r>
              <a:rPr kumimoji="1" lang="ja-JP" altLang="en-US" dirty="0" smtClean="0">
                <a:latin typeface="メイリオ" panose="020B0604030504040204" pitchFamily="50" charset="-128"/>
                <a:ea typeface="メイリオ" panose="020B0604030504040204" pitchFamily="50" charset="-128"/>
              </a:rPr>
              <a:t>年</a:t>
            </a:r>
            <a:endParaRPr kumimoji="1" lang="en-US" altLang="ja-JP" dirty="0" smtClean="0">
              <a:latin typeface="メイリオ" panose="020B0604030504040204" pitchFamily="50" charset="-128"/>
              <a:ea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rPr>
              <a:t>小池</a:t>
            </a:r>
            <a:r>
              <a:rPr lang="ja-JP" altLang="en-US" dirty="0">
                <a:latin typeface="メイリオ" panose="020B0604030504040204" pitchFamily="50" charset="-128"/>
                <a:ea typeface="メイリオ" panose="020B0604030504040204" pitchFamily="50" charset="-128"/>
              </a:rPr>
              <a:t>義明</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7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96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32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49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07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82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1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97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28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621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44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コンセプト</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648681" y="1197220"/>
            <a:ext cx="6677025" cy="646331"/>
          </a:xfrm>
          <a:prstGeom prst="rect">
            <a:avLst/>
          </a:prstGeom>
          <a:noFill/>
        </p:spPr>
        <p:txBody>
          <a:bodyPr wrap="square" rtlCol="0">
            <a:spAutoFit/>
          </a:bodyPr>
          <a:lstStyle/>
          <a:p>
            <a:pPr algn="ctr"/>
            <a:r>
              <a:rPr kumimoji="1" lang="ja-JP" altLang="en-US" sz="3600" b="1" dirty="0">
                <a:latin typeface="メイリオ" panose="020B0604030504040204" pitchFamily="50" charset="-128"/>
                <a:ea typeface="メイリオ" panose="020B0604030504040204" pitchFamily="50" charset="-128"/>
              </a:rPr>
              <a:t>自分</a:t>
            </a:r>
            <a:r>
              <a:rPr kumimoji="1" lang="ja-JP" altLang="en-US" sz="3600" b="1" dirty="0" smtClean="0">
                <a:latin typeface="メイリオ" panose="020B0604030504040204" pitchFamily="50" charset="-128"/>
                <a:ea typeface="メイリオ" panose="020B0604030504040204" pitchFamily="50" charset="-128"/>
              </a:rPr>
              <a:t>だけのカスタマイズで戦う</a:t>
            </a:r>
            <a:endParaRPr kumimoji="1" lang="ja-JP" altLang="en-US" sz="3600"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909271" y="2377373"/>
            <a:ext cx="9972675" cy="830997"/>
          </a:xfrm>
          <a:prstGeom prst="rect">
            <a:avLst/>
          </a:prstGeom>
          <a:noFill/>
        </p:spPr>
        <p:txBody>
          <a:bodyPr wrap="square" rtlCol="0">
            <a:spAutoFit/>
          </a:bodyPr>
          <a:lstStyle/>
          <a:p>
            <a:r>
              <a:rPr kumimoji="1" lang="ja-JP" altLang="en-US" sz="2400" dirty="0" smtClean="0"/>
              <a:t>・バトルホビー（ベイブレード、ビーダマン）のように、</a:t>
            </a:r>
            <a:endParaRPr kumimoji="1" lang="en-US" altLang="ja-JP" sz="2400" dirty="0" smtClean="0"/>
          </a:p>
          <a:p>
            <a:r>
              <a:rPr kumimoji="1" lang="ja-JP" altLang="en-US" sz="2400" dirty="0" smtClean="0"/>
              <a:t>　パーツの組合わせを考え対戦するゲームが</a:t>
            </a:r>
            <a:r>
              <a:rPr kumimoji="1" lang="ja-JP" altLang="en-US" sz="2400" dirty="0"/>
              <a:t>作</a:t>
            </a:r>
            <a:r>
              <a:rPr kumimoji="1" lang="ja-JP" altLang="en-US" sz="2400" dirty="0" smtClean="0"/>
              <a:t>りたい</a:t>
            </a:r>
            <a:endParaRPr kumimoji="1" lang="ja-JP" altLang="en-US" sz="2400" dirty="0"/>
          </a:p>
        </p:txBody>
      </p:sp>
      <p:sp>
        <p:nvSpPr>
          <p:cNvPr id="6" name="テキスト ボックス 5"/>
          <p:cNvSpPr txBox="1"/>
          <p:nvPr/>
        </p:nvSpPr>
        <p:spPr>
          <a:xfrm>
            <a:off x="2746864" y="3785870"/>
            <a:ext cx="7839075" cy="830997"/>
          </a:xfrm>
          <a:prstGeom prst="rect">
            <a:avLst/>
          </a:prstGeom>
          <a:noFill/>
        </p:spPr>
        <p:txBody>
          <a:bodyPr wrap="square" rtlCol="0">
            <a:spAutoFit/>
          </a:bodyPr>
          <a:lstStyle/>
          <a:p>
            <a:r>
              <a:rPr kumimoji="1" lang="ja-JP" altLang="en-US" sz="2400" dirty="0" smtClean="0"/>
              <a:t>・それってカスタムロボなのでは？</a:t>
            </a:r>
            <a:endParaRPr kumimoji="1" lang="en-US" altLang="ja-JP" sz="2400" dirty="0" smtClean="0"/>
          </a:p>
          <a:p>
            <a:r>
              <a:rPr kumimoji="1" lang="ja-JP" altLang="en-US" sz="2400" dirty="0" smtClean="0"/>
              <a:t>　→カスタムするのを剣にしてみてはどうか</a:t>
            </a:r>
            <a:endParaRPr kumimoji="1" lang="ja-JP" altLang="en-US" sz="2400" dirty="0"/>
          </a:p>
        </p:txBody>
      </p:sp>
      <p:sp>
        <p:nvSpPr>
          <p:cNvPr id="7" name="テキスト ボックス 6"/>
          <p:cNvSpPr txBox="1"/>
          <p:nvPr/>
        </p:nvSpPr>
        <p:spPr>
          <a:xfrm>
            <a:off x="2157779" y="5614697"/>
            <a:ext cx="9972675" cy="461665"/>
          </a:xfrm>
          <a:prstGeom prst="rect">
            <a:avLst/>
          </a:prstGeom>
          <a:noFill/>
        </p:spPr>
        <p:txBody>
          <a:bodyPr wrap="square" rtlCol="0">
            <a:spAutoFit/>
          </a:bodyPr>
          <a:lstStyle/>
          <a:p>
            <a:r>
              <a:rPr kumimoji="1" lang="ja-JP" altLang="en-US" sz="2400" dirty="0" smtClean="0"/>
              <a:t>・剣をカスタムして戦う</a:t>
            </a:r>
            <a:r>
              <a:rPr kumimoji="1" lang="en-US" altLang="ja-JP" sz="2400" dirty="0" smtClean="0"/>
              <a:t>2D</a:t>
            </a:r>
            <a:r>
              <a:rPr kumimoji="1" lang="ja-JP" altLang="en-US" sz="2400" dirty="0" smtClean="0"/>
              <a:t>対戦アクションにしよう</a:t>
            </a:r>
            <a:endParaRPr kumimoji="1" lang="ja-JP" altLang="en-US" sz="2400" dirty="0"/>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8510" y="2022400"/>
            <a:ext cx="1331364" cy="1331364"/>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982" y="3322490"/>
            <a:ext cx="1316018" cy="1772596"/>
          </a:xfrm>
          <a:prstGeom prst="rect">
            <a:avLst/>
          </a:prstGeom>
        </p:spPr>
      </p:pic>
    </p:spTree>
    <p:extLst>
      <p:ext uri="{BB962C8B-B14F-4D97-AF65-F5344CB8AC3E}">
        <p14:creationId xmlns:p14="http://schemas.microsoft.com/office/powerpoint/2010/main" val="1806384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3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概要</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2495550" y="1026826"/>
            <a:ext cx="7172156" cy="646331"/>
          </a:xfrm>
          <a:prstGeom prst="rect">
            <a:avLst/>
          </a:prstGeom>
          <a:noFill/>
        </p:spPr>
        <p:txBody>
          <a:bodyPr wrap="none" rtlCol="0">
            <a:spAutoFit/>
          </a:bodyPr>
          <a:lstStyle/>
          <a:p>
            <a:r>
              <a:rPr kumimoji="1" lang="ja-JP" altLang="en-US" sz="3600" b="1" dirty="0" smtClean="0">
                <a:latin typeface="メイリオ" panose="020B0604030504040204" pitchFamily="50" charset="-128"/>
                <a:ea typeface="メイリオ" panose="020B0604030504040204" pitchFamily="50" charset="-128"/>
              </a:rPr>
              <a:t>剣</a:t>
            </a:r>
            <a:r>
              <a:rPr kumimoji="1" lang="en-US" altLang="ja-JP" sz="3600" b="1" dirty="0">
                <a:latin typeface="メイリオ" panose="020B0604030504040204" pitchFamily="50" charset="-128"/>
                <a:ea typeface="メイリオ" panose="020B0604030504040204" pitchFamily="50" charset="-128"/>
              </a:rPr>
              <a:t>×</a:t>
            </a:r>
            <a:r>
              <a:rPr kumimoji="1" lang="ja-JP" altLang="en-US" sz="3600" b="1" dirty="0" smtClean="0">
                <a:latin typeface="メイリオ" panose="020B0604030504040204" pitchFamily="50" charset="-128"/>
                <a:ea typeface="メイリオ" panose="020B0604030504040204" pitchFamily="50" charset="-128"/>
              </a:rPr>
              <a:t>カスタム</a:t>
            </a:r>
            <a:r>
              <a:rPr kumimoji="1" lang="en-US" altLang="ja-JP" sz="3600" b="1" dirty="0" smtClean="0">
                <a:latin typeface="メイリオ" panose="020B0604030504040204" pitchFamily="50" charset="-128"/>
                <a:ea typeface="メイリオ" panose="020B0604030504040204" pitchFamily="50" charset="-128"/>
              </a:rPr>
              <a:t>×2D</a:t>
            </a:r>
            <a:r>
              <a:rPr kumimoji="1" lang="ja-JP" altLang="en-US" sz="3600" b="1" dirty="0" smtClean="0">
                <a:latin typeface="メイリオ" panose="020B0604030504040204" pitchFamily="50" charset="-128"/>
                <a:ea typeface="メイリオ" panose="020B0604030504040204" pitchFamily="50" charset="-128"/>
              </a:rPr>
              <a:t>対戦アクション</a:t>
            </a:r>
            <a:endParaRPr kumimoji="1" lang="ja-JP" altLang="en-US" sz="3600"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449317" y="1710395"/>
            <a:ext cx="11264622" cy="1200329"/>
          </a:xfrm>
          <a:prstGeom prst="rect">
            <a:avLst/>
          </a:prstGeom>
          <a:noFill/>
        </p:spPr>
        <p:txBody>
          <a:bodyPr wrap="none" rtlCol="0">
            <a:spAutoFit/>
          </a:bodyPr>
          <a:lstStyle/>
          <a:p>
            <a:r>
              <a:rPr kumimoji="1" lang="ja-JP" altLang="en-US" sz="2400" dirty="0" smtClean="0"/>
              <a:t>・剣をカスタムってどうしよう？</a:t>
            </a:r>
            <a:endParaRPr kumimoji="1" lang="en-US" altLang="ja-JP" sz="2400" dirty="0" smtClean="0"/>
          </a:p>
          <a:p>
            <a:r>
              <a:rPr kumimoji="1" lang="ja-JP" altLang="en-US" sz="2400" dirty="0" smtClean="0"/>
              <a:t>　→剣のパーツは大まかに柄と剣身の</a:t>
            </a:r>
            <a:r>
              <a:rPr kumimoji="1" lang="en-US" altLang="ja-JP" sz="2400" dirty="0" smtClean="0"/>
              <a:t>2</a:t>
            </a:r>
            <a:r>
              <a:rPr kumimoji="1" lang="ja-JP" altLang="en-US" sz="2400" dirty="0" smtClean="0"/>
              <a:t>つ</a:t>
            </a:r>
            <a:endParaRPr kumimoji="1" lang="en-US" altLang="ja-JP" sz="2400" dirty="0" smtClean="0"/>
          </a:p>
          <a:p>
            <a:r>
              <a:rPr kumimoji="1" lang="ja-JP" altLang="en-US" sz="2400" dirty="0"/>
              <a:t>　</a:t>
            </a:r>
            <a:r>
              <a:rPr kumimoji="1" lang="ja-JP" altLang="en-US" sz="2400" dirty="0" smtClean="0"/>
              <a:t>剣</a:t>
            </a:r>
            <a:r>
              <a:rPr kumimoji="1" lang="ja-JP" altLang="en-US" sz="2400" dirty="0"/>
              <a:t>身が剣の性能に大きく影響しそうだから主に剣身の形を</a:t>
            </a:r>
            <a:r>
              <a:rPr kumimoji="1" lang="ja-JP" altLang="en-US" sz="2400" dirty="0" smtClean="0"/>
              <a:t>カスタムする方向に</a:t>
            </a:r>
            <a:endParaRPr kumimoji="1" lang="en-US" altLang="ja-JP" sz="2400" dirty="0"/>
          </a:p>
        </p:txBody>
      </p:sp>
      <p:sp>
        <p:nvSpPr>
          <p:cNvPr id="7" name="テキスト ボックス 6"/>
          <p:cNvSpPr txBox="1"/>
          <p:nvPr/>
        </p:nvSpPr>
        <p:spPr>
          <a:xfrm>
            <a:off x="449317" y="2947962"/>
            <a:ext cx="11264622" cy="461665"/>
          </a:xfrm>
          <a:prstGeom prst="rect">
            <a:avLst/>
          </a:prstGeom>
          <a:noFill/>
        </p:spPr>
        <p:txBody>
          <a:bodyPr wrap="none" rtlCol="0">
            <a:spAutoFit/>
          </a:bodyPr>
          <a:lstStyle/>
          <a:p>
            <a:r>
              <a:rPr kumimoji="1" lang="ja-JP" altLang="en-US" sz="2400" dirty="0" smtClean="0"/>
              <a:t>・制作コストや時間を考え剣身の長さと幅をいくつか用意して組み合わせる形に</a:t>
            </a:r>
            <a:endParaRPr kumimoji="1" lang="en-US" altLang="ja-JP" sz="2400" dirty="0" smtClean="0"/>
          </a:p>
        </p:txBody>
      </p:sp>
      <p:sp>
        <p:nvSpPr>
          <p:cNvPr id="8" name="テキスト ボックス 7"/>
          <p:cNvSpPr txBox="1"/>
          <p:nvPr/>
        </p:nvSpPr>
        <p:spPr>
          <a:xfrm>
            <a:off x="449317" y="3446865"/>
            <a:ext cx="7879080" cy="461665"/>
          </a:xfrm>
          <a:prstGeom prst="rect">
            <a:avLst/>
          </a:prstGeom>
          <a:noFill/>
        </p:spPr>
        <p:txBody>
          <a:bodyPr wrap="none" rtlCol="0">
            <a:spAutoFit/>
          </a:bodyPr>
          <a:lstStyle/>
          <a:p>
            <a:r>
              <a:rPr kumimoji="1" lang="ja-JP" altLang="en-US" sz="2400" dirty="0" smtClean="0"/>
              <a:t>・柄のカスタムは見た目に出にくいので追加効果とす</a:t>
            </a:r>
            <a:r>
              <a:rPr kumimoji="1" lang="ja-JP" altLang="en-US" sz="2400" dirty="0"/>
              <a:t>る</a:t>
            </a:r>
            <a:endParaRPr kumimoji="1" lang="en-US" altLang="ja-JP" sz="2400" dirty="0" smtClean="0"/>
          </a:p>
        </p:txBody>
      </p:sp>
      <p:sp>
        <p:nvSpPr>
          <p:cNvPr id="9" name="テキスト ボックス 8"/>
          <p:cNvSpPr txBox="1"/>
          <p:nvPr/>
        </p:nvSpPr>
        <p:spPr>
          <a:xfrm>
            <a:off x="520595" y="6298797"/>
            <a:ext cx="10203435" cy="461665"/>
          </a:xfrm>
          <a:prstGeom prst="rect">
            <a:avLst/>
          </a:prstGeom>
          <a:noFill/>
        </p:spPr>
        <p:txBody>
          <a:bodyPr wrap="none" rtlCol="0">
            <a:spAutoFit/>
          </a:bodyPr>
          <a:lstStyle/>
          <a:p>
            <a:pPr algn="ctr"/>
            <a:r>
              <a:rPr kumimoji="1" lang="ja-JP" altLang="en-US" sz="2400" dirty="0" smtClean="0"/>
              <a:t>剣のカスタムは長さ、幅、柄（追加効果）の</a:t>
            </a:r>
            <a:r>
              <a:rPr kumimoji="1" lang="en-US" altLang="ja-JP" sz="2400" dirty="0" smtClean="0"/>
              <a:t>3</a:t>
            </a:r>
            <a:r>
              <a:rPr kumimoji="1" lang="ja-JP" altLang="en-US" sz="2400" dirty="0" err="1" smtClean="0"/>
              <a:t>つの</a:t>
            </a:r>
            <a:r>
              <a:rPr kumimoji="1" lang="ja-JP" altLang="en-US" sz="2400" dirty="0" smtClean="0"/>
              <a:t>要素をカスタムさせる</a:t>
            </a:r>
            <a:endParaRPr kumimoji="1" lang="en-US" altLang="ja-JP" sz="2400" dirty="0" smtClean="0"/>
          </a:p>
        </p:txBody>
      </p:sp>
      <p:grpSp>
        <p:nvGrpSpPr>
          <p:cNvPr id="16" name="グループ化 15"/>
          <p:cNvGrpSpPr/>
          <p:nvPr/>
        </p:nvGrpSpPr>
        <p:grpSpPr>
          <a:xfrm>
            <a:off x="1090589" y="4281723"/>
            <a:ext cx="1650250" cy="1643881"/>
            <a:chOff x="1402175" y="4314787"/>
            <a:chExt cx="1650250" cy="1643881"/>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81929">
              <a:off x="1408544" y="4314787"/>
              <a:ext cx="1643881" cy="1643881"/>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2175" y="4514262"/>
              <a:ext cx="1441201" cy="1441201"/>
            </a:xfrm>
            <a:prstGeom prst="rect">
              <a:avLst/>
            </a:prstGeom>
          </p:spPr>
        </p:pic>
      </p:grpSp>
      <p:grpSp>
        <p:nvGrpSpPr>
          <p:cNvPr id="17" name="グループ化 16"/>
          <p:cNvGrpSpPr/>
          <p:nvPr/>
        </p:nvGrpSpPr>
        <p:grpSpPr>
          <a:xfrm>
            <a:off x="2812628" y="3116713"/>
            <a:ext cx="3101024" cy="4065377"/>
            <a:chOff x="2403274" y="3277963"/>
            <a:chExt cx="3101024" cy="4065377"/>
          </a:xfrm>
        </p:grpSpPr>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781929">
              <a:off x="1921097" y="3760140"/>
              <a:ext cx="4065377" cy="3101024"/>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50" y="4857596"/>
              <a:ext cx="1441201" cy="1441201"/>
            </a:xfrm>
            <a:prstGeom prst="rect">
              <a:avLst/>
            </a:prstGeom>
          </p:spPr>
        </p:pic>
      </p:grpSp>
      <p:grpSp>
        <p:nvGrpSpPr>
          <p:cNvPr id="18" name="グループ化 17"/>
          <p:cNvGrpSpPr/>
          <p:nvPr/>
        </p:nvGrpSpPr>
        <p:grpSpPr>
          <a:xfrm>
            <a:off x="8778641" y="3462142"/>
            <a:ext cx="1441201" cy="3536274"/>
            <a:chOff x="5405928" y="3381197"/>
            <a:chExt cx="1441201" cy="3536274"/>
          </a:xfrm>
        </p:grpSpPr>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81929">
              <a:off x="4358392" y="4699047"/>
              <a:ext cx="3536274" cy="900574"/>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5928" y="4369753"/>
              <a:ext cx="1441201" cy="1441201"/>
            </a:xfrm>
            <a:prstGeom prst="rect">
              <a:avLst/>
            </a:prstGeom>
          </p:spPr>
        </p:pic>
      </p:grpSp>
      <p:grpSp>
        <p:nvGrpSpPr>
          <p:cNvPr id="19" name="グループ化 18"/>
          <p:cNvGrpSpPr/>
          <p:nvPr/>
        </p:nvGrpSpPr>
        <p:grpSpPr>
          <a:xfrm>
            <a:off x="5223746" y="4806426"/>
            <a:ext cx="3541610" cy="1459916"/>
            <a:chOff x="7791612" y="4754010"/>
            <a:chExt cx="3541610" cy="1459916"/>
          </a:xfrm>
        </p:grpSpPr>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781929">
              <a:off x="9179702" y="3365920"/>
              <a:ext cx="765430" cy="3541610"/>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0765" y="4772725"/>
              <a:ext cx="1441201" cy="1441201"/>
            </a:xfrm>
            <a:prstGeom prst="rect">
              <a:avLst/>
            </a:prstGeom>
          </p:spPr>
        </p:pic>
      </p:grpSp>
    </p:spTree>
    <p:extLst>
      <p:ext uri="{BB962C8B-B14F-4D97-AF65-F5344CB8AC3E}">
        <p14:creationId xmlns:p14="http://schemas.microsoft.com/office/powerpoint/2010/main" val="1012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a:t>
            </a:r>
            <a:r>
              <a:rPr kumimoji="1" lang="ja-JP" altLang="en-US" sz="4000" u="sng" dirty="0">
                <a:latin typeface="小塚ゴシック Pro B" panose="020B0800000000000000" pitchFamily="34" charset="-128"/>
                <a:ea typeface="小塚ゴシック Pro B" panose="020B0800000000000000" pitchFamily="34" charset="-128"/>
              </a:rPr>
              <a:t>システム</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3" name="テキスト ボックス 2"/>
          <p:cNvSpPr txBox="1"/>
          <p:nvPr/>
        </p:nvSpPr>
        <p:spPr>
          <a:xfrm>
            <a:off x="660399" y="1117600"/>
            <a:ext cx="2492990" cy="646331"/>
          </a:xfrm>
          <a:prstGeom prst="rect">
            <a:avLst/>
          </a:prstGeom>
          <a:noFill/>
        </p:spPr>
        <p:txBody>
          <a:bodyPr wrap="none" rtlCol="0">
            <a:spAutoFit/>
          </a:bodyPr>
          <a:lstStyle/>
          <a:p>
            <a:r>
              <a:rPr kumimoji="1" lang="ja-JP" altLang="en-US" sz="3600" b="1" dirty="0" smtClean="0"/>
              <a:t>剣カスタム</a:t>
            </a:r>
            <a:endParaRPr kumimoji="1" lang="ja-JP" altLang="en-US" sz="3600" b="1" dirty="0"/>
          </a:p>
        </p:txBody>
      </p:sp>
      <p:sp>
        <p:nvSpPr>
          <p:cNvPr id="6" name="テキスト ボックス 5"/>
          <p:cNvSpPr txBox="1"/>
          <p:nvPr/>
        </p:nvSpPr>
        <p:spPr>
          <a:xfrm>
            <a:off x="304799" y="1865710"/>
            <a:ext cx="9280105" cy="1200329"/>
          </a:xfrm>
          <a:prstGeom prst="rect">
            <a:avLst/>
          </a:prstGeom>
          <a:noFill/>
        </p:spPr>
        <p:txBody>
          <a:bodyPr wrap="none" rtlCol="0">
            <a:spAutoFit/>
          </a:bodyPr>
          <a:lstStyle/>
          <a:p>
            <a:r>
              <a:rPr kumimoji="1" lang="ja-JP" altLang="en-US" sz="2400" dirty="0" smtClean="0"/>
              <a:t>・本作のメインとなるシステム。</a:t>
            </a:r>
            <a:endParaRPr kumimoji="1" lang="en-US" altLang="ja-JP" sz="2400" dirty="0" smtClean="0"/>
          </a:p>
          <a:p>
            <a:r>
              <a:rPr kumimoji="1" lang="ja-JP" altLang="en-US" sz="2400" dirty="0" smtClean="0"/>
              <a:t>　剣の長さ、幅、柄（追加効果）の</a:t>
            </a:r>
            <a:r>
              <a:rPr kumimoji="1" lang="en-US" altLang="ja-JP" sz="2400" dirty="0" smtClean="0"/>
              <a:t>3</a:t>
            </a:r>
            <a:r>
              <a:rPr kumimoji="1" lang="ja-JP" altLang="en-US" sz="2400" dirty="0" smtClean="0"/>
              <a:t>種類をそれぞれカスタムして</a:t>
            </a:r>
            <a:endParaRPr kumimoji="1" lang="en-US" altLang="ja-JP" sz="2400" dirty="0" smtClean="0"/>
          </a:p>
          <a:p>
            <a:r>
              <a:rPr kumimoji="1" lang="ja-JP" altLang="en-US" sz="2400" dirty="0" smtClean="0"/>
              <a:t>　オリジナルの性能の装備を作る。</a:t>
            </a:r>
            <a:endParaRPr kumimoji="1" lang="ja-JP" altLang="en-US" sz="2400" dirty="0"/>
          </a:p>
        </p:txBody>
      </p:sp>
      <p:sp>
        <p:nvSpPr>
          <p:cNvPr id="7" name="テキスト ボックス 6"/>
          <p:cNvSpPr txBox="1"/>
          <p:nvPr/>
        </p:nvSpPr>
        <p:spPr>
          <a:xfrm>
            <a:off x="304799" y="3328750"/>
            <a:ext cx="11604459" cy="2677656"/>
          </a:xfrm>
          <a:prstGeom prst="rect">
            <a:avLst/>
          </a:prstGeom>
          <a:noFill/>
        </p:spPr>
        <p:txBody>
          <a:bodyPr wrap="none" rtlCol="0">
            <a:spAutoFit/>
          </a:bodyPr>
          <a:lstStyle/>
          <a:p>
            <a:r>
              <a:rPr kumimoji="1" lang="ja-JP" altLang="en-US" sz="2400" dirty="0" smtClean="0"/>
              <a:t>・柄（追加効果）以外の</a:t>
            </a:r>
            <a:r>
              <a:rPr kumimoji="1" lang="en-US" altLang="ja-JP" sz="2400" dirty="0" smtClean="0"/>
              <a:t>2</a:t>
            </a:r>
            <a:r>
              <a:rPr kumimoji="1" lang="ja-JP" altLang="en-US" sz="2400" dirty="0" smtClean="0"/>
              <a:t>種類は性能に</a:t>
            </a:r>
            <a:r>
              <a:rPr kumimoji="1" lang="en-US" altLang="ja-JP" sz="2400" dirty="0" smtClean="0"/>
              <a:t>2</a:t>
            </a:r>
            <a:r>
              <a:rPr kumimoji="1" lang="ja-JP" altLang="en-US" sz="2400" dirty="0" err="1" smtClean="0"/>
              <a:t>つの</a:t>
            </a:r>
            <a:r>
              <a:rPr kumimoji="1" lang="ja-JP" altLang="en-US" sz="2400" dirty="0" smtClean="0"/>
              <a:t>要素を用意してトレードオフさせる。</a:t>
            </a:r>
            <a:endParaRPr kumimoji="1" lang="en-US" altLang="ja-JP" sz="2400" dirty="0" smtClean="0"/>
          </a:p>
          <a:p>
            <a:endParaRPr kumimoji="1" lang="en-US" altLang="ja-JP" sz="2400" dirty="0" smtClean="0"/>
          </a:p>
          <a:p>
            <a:r>
              <a:rPr kumimoji="1" lang="ja-JP" altLang="en-US" sz="2400" dirty="0"/>
              <a:t>　</a:t>
            </a:r>
            <a:r>
              <a:rPr kumimoji="1" lang="ja-JP" altLang="en-US" sz="2400" dirty="0" smtClean="0"/>
              <a:t>例えば長さには攻撃範囲と待機時間の要素を持たせるとするなら、</a:t>
            </a:r>
            <a:endParaRPr kumimoji="1" lang="en-US" altLang="ja-JP" sz="2400" dirty="0" smtClean="0"/>
          </a:p>
          <a:p>
            <a:r>
              <a:rPr kumimoji="1" lang="ja-JP" altLang="en-US" sz="2400" dirty="0"/>
              <a:t>　</a:t>
            </a:r>
            <a:r>
              <a:rPr kumimoji="1" lang="ja-JP" altLang="en-US" sz="2400" dirty="0" smtClean="0"/>
              <a:t>長くすれば攻撃範囲が広がり当てやすくなるが</a:t>
            </a:r>
            <a:endParaRPr kumimoji="1" lang="en-US" altLang="ja-JP" sz="2400" dirty="0" smtClean="0"/>
          </a:p>
          <a:p>
            <a:r>
              <a:rPr kumimoji="1" lang="ja-JP" altLang="en-US" sz="2400" dirty="0" smtClean="0"/>
              <a:t>　待機時間が伸び攻撃後の隙が増えるといったようにする。</a:t>
            </a:r>
            <a:endParaRPr kumimoji="1" lang="en-US" altLang="ja-JP" sz="2400" dirty="0" smtClean="0"/>
          </a:p>
          <a:p>
            <a:endParaRPr kumimoji="1" lang="en-US" altLang="ja-JP" sz="2400" dirty="0"/>
          </a:p>
          <a:p>
            <a:r>
              <a:rPr kumimoji="1" lang="ja-JP" altLang="en-US" sz="2400" dirty="0" smtClean="0"/>
              <a:t>　柄（追加効果）は基本的にはプラスの効果しか用意しない予定。</a:t>
            </a:r>
            <a:endParaRPr kumimoji="1" lang="ja-JP" altLang="en-US" sz="2400" dirty="0"/>
          </a:p>
        </p:txBody>
      </p:sp>
    </p:spTree>
    <p:extLst>
      <p:ext uri="{BB962C8B-B14F-4D97-AF65-F5344CB8AC3E}">
        <p14:creationId xmlns:p14="http://schemas.microsoft.com/office/powerpoint/2010/main" val="236166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a:t>
            </a:r>
            <a:r>
              <a:rPr kumimoji="1" lang="ja-JP" altLang="en-US" sz="4000" u="sng" dirty="0">
                <a:latin typeface="小塚ゴシック Pro B" panose="020B0800000000000000" pitchFamily="34" charset="-128"/>
                <a:ea typeface="小塚ゴシック Pro B" panose="020B0800000000000000" pitchFamily="34" charset="-128"/>
              </a:rPr>
              <a:t>システム</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4" name="テキスト ボックス 3"/>
          <p:cNvSpPr txBox="1"/>
          <p:nvPr/>
        </p:nvSpPr>
        <p:spPr>
          <a:xfrm>
            <a:off x="660399" y="1117600"/>
            <a:ext cx="9879628" cy="646331"/>
          </a:xfrm>
          <a:prstGeom prst="rect">
            <a:avLst/>
          </a:prstGeom>
          <a:noFill/>
        </p:spPr>
        <p:txBody>
          <a:bodyPr wrap="none" rtlCol="0">
            <a:spAutoFit/>
          </a:bodyPr>
          <a:lstStyle/>
          <a:p>
            <a:r>
              <a:rPr kumimoji="1" lang="ja-JP" altLang="en-US" sz="3600" b="1" dirty="0" smtClean="0"/>
              <a:t>カスタム要素①：長さ（攻撃範囲、待機時間）</a:t>
            </a:r>
            <a:endParaRPr kumimoji="1" lang="ja-JP" altLang="en-US" sz="3600" b="1"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737" y="4912878"/>
            <a:ext cx="2164080" cy="2164080"/>
          </a:xfrm>
          <a:prstGeom prst="rect">
            <a:avLst/>
          </a:prstGeom>
        </p:spPr>
      </p:pic>
      <p:sp>
        <p:nvSpPr>
          <p:cNvPr id="6" name="テキスト ボックス 5"/>
          <p:cNvSpPr txBox="1"/>
          <p:nvPr/>
        </p:nvSpPr>
        <p:spPr>
          <a:xfrm>
            <a:off x="660399" y="1887895"/>
            <a:ext cx="9280105" cy="461665"/>
          </a:xfrm>
          <a:prstGeom prst="rect">
            <a:avLst/>
          </a:prstGeom>
          <a:noFill/>
        </p:spPr>
        <p:txBody>
          <a:bodyPr wrap="none" rtlCol="0">
            <a:spAutoFit/>
          </a:bodyPr>
          <a:lstStyle/>
          <a:p>
            <a:r>
              <a:rPr kumimoji="1" lang="ja-JP" altLang="en-US" sz="2400" dirty="0" smtClean="0"/>
              <a:t>・剣の長さに持たせる要素は攻撃範囲と待機時間の</a:t>
            </a:r>
            <a:r>
              <a:rPr kumimoji="1" lang="en-US" altLang="ja-JP" sz="2400" dirty="0" smtClean="0"/>
              <a:t>2</a:t>
            </a:r>
            <a:r>
              <a:rPr kumimoji="1" lang="ja-JP" altLang="en-US" sz="2400" dirty="0" smtClean="0"/>
              <a:t>つとする。</a:t>
            </a:r>
            <a:endParaRPr kumimoji="1" lang="ja-JP" altLang="en-US" sz="2400" dirty="0"/>
          </a:p>
        </p:txBody>
      </p:sp>
      <p:sp>
        <p:nvSpPr>
          <p:cNvPr id="7" name="テキスト ボックス 6"/>
          <p:cNvSpPr txBox="1"/>
          <p:nvPr/>
        </p:nvSpPr>
        <p:spPr>
          <a:xfrm>
            <a:off x="660398" y="2349560"/>
            <a:ext cx="9110186" cy="830997"/>
          </a:xfrm>
          <a:prstGeom prst="rect">
            <a:avLst/>
          </a:prstGeom>
          <a:noFill/>
        </p:spPr>
        <p:txBody>
          <a:bodyPr wrap="none" rtlCol="0">
            <a:spAutoFit/>
          </a:bodyPr>
          <a:lstStyle/>
          <a:p>
            <a:r>
              <a:rPr kumimoji="1" lang="ja-JP" altLang="en-US" sz="2400" dirty="0" smtClean="0"/>
              <a:t>・攻撃範囲は剣を振ったとき攻撃が届く範囲、</a:t>
            </a:r>
            <a:endParaRPr kumimoji="1" lang="en-US" altLang="ja-JP" sz="2400" dirty="0" smtClean="0"/>
          </a:p>
          <a:p>
            <a:r>
              <a:rPr kumimoji="1" lang="ja-JP" altLang="en-US" sz="2400" dirty="0"/>
              <a:t>　</a:t>
            </a:r>
            <a:r>
              <a:rPr kumimoji="1" lang="ja-JP" altLang="en-US" sz="2400" dirty="0" smtClean="0"/>
              <a:t>待機時間は剣を振った後次の行動に移るまでの時間とする。</a:t>
            </a:r>
            <a:endParaRPr kumimoji="1" lang="ja-JP" altLang="en-US" sz="2400" dirty="0"/>
          </a:p>
        </p:txBody>
      </p:sp>
      <p:sp>
        <p:nvSpPr>
          <p:cNvPr id="8" name="テキスト ボックス 7"/>
          <p:cNvSpPr txBox="1"/>
          <p:nvPr/>
        </p:nvSpPr>
        <p:spPr>
          <a:xfrm>
            <a:off x="660397" y="3180557"/>
            <a:ext cx="10033516" cy="830997"/>
          </a:xfrm>
          <a:prstGeom prst="rect">
            <a:avLst/>
          </a:prstGeom>
          <a:noFill/>
        </p:spPr>
        <p:txBody>
          <a:bodyPr wrap="none" rtlCol="0">
            <a:spAutoFit/>
          </a:bodyPr>
          <a:lstStyle/>
          <a:p>
            <a:r>
              <a:rPr kumimoji="1" lang="ja-JP" altLang="en-US" sz="2400" dirty="0" smtClean="0"/>
              <a:t>・剣の長さを長くするほど攻撃範囲は広がり、待機時間は長くなる。</a:t>
            </a:r>
            <a:endParaRPr kumimoji="1" lang="en-US" altLang="ja-JP" sz="2400" dirty="0" smtClean="0"/>
          </a:p>
          <a:p>
            <a:r>
              <a:rPr kumimoji="1" lang="ja-JP" altLang="en-US" sz="2400" dirty="0"/>
              <a:t>　</a:t>
            </a:r>
            <a:r>
              <a:rPr kumimoji="1" lang="ja-JP" altLang="en-US" sz="2400" dirty="0" smtClean="0"/>
              <a:t>逆に短くすると攻撃範囲は狭まり、待機時間は短くなる。</a:t>
            </a:r>
            <a:endParaRPr kumimoji="1" lang="ja-JP" altLang="en-US" sz="24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799" y="4114800"/>
            <a:ext cx="2164080" cy="3333692"/>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7336" y="5630505"/>
            <a:ext cx="2164080" cy="728825"/>
          </a:xfrm>
          <a:prstGeom prst="rect">
            <a:avLst/>
          </a:prstGeom>
        </p:spPr>
      </p:pic>
      <p:sp>
        <p:nvSpPr>
          <p:cNvPr id="13" name="テキスト ボックス 12"/>
          <p:cNvSpPr txBox="1"/>
          <p:nvPr/>
        </p:nvSpPr>
        <p:spPr>
          <a:xfrm>
            <a:off x="1602261"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攻撃範囲：広</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待機時間</a:t>
            </a:r>
            <a:r>
              <a:rPr kumimoji="1" lang="ja-JP" altLang="en-US" dirty="0">
                <a:latin typeface="HGS創英角ｺﾞｼｯｸUB" panose="020B0900000000000000" pitchFamily="50" charset="-128"/>
                <a:ea typeface="HGS創英角ｺﾞｼｯｸUB" panose="020B0900000000000000" pitchFamily="50" charset="-128"/>
              </a:rPr>
              <a:t>：</a:t>
            </a:r>
            <a:r>
              <a:rPr kumimoji="1" lang="ja-JP" altLang="en-US" dirty="0" smtClean="0">
                <a:latin typeface="HGS創英角ｺﾞｼｯｸUB" panose="020B0900000000000000" pitchFamily="50" charset="-128"/>
                <a:ea typeface="HGS創英角ｺﾞｼｯｸUB" panose="020B0900000000000000" pitchFamily="50" charset="-128"/>
              </a:rPr>
              <a:t>長</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14" name="テキスト ボックス 13"/>
          <p:cNvSpPr txBox="1"/>
          <p:nvPr/>
        </p:nvSpPr>
        <p:spPr>
          <a:xfrm>
            <a:off x="4135220"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攻撃範囲：普</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待機時間：普</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15" name="テキスト ボックス 14"/>
          <p:cNvSpPr txBox="1"/>
          <p:nvPr/>
        </p:nvSpPr>
        <p:spPr>
          <a:xfrm>
            <a:off x="6929220"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攻撃範囲：狭</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待機時間：短</a:t>
            </a:r>
            <a:endParaRPr kumimoji="1" lang="ja-JP" altLang="en-US"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33465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a:t>
            </a:r>
            <a:r>
              <a:rPr kumimoji="1" lang="ja-JP" altLang="en-US" sz="4000" u="sng" dirty="0">
                <a:latin typeface="小塚ゴシック Pro B" panose="020B0800000000000000" pitchFamily="34" charset="-128"/>
                <a:ea typeface="小塚ゴシック Pro B" panose="020B0800000000000000" pitchFamily="34" charset="-128"/>
              </a:rPr>
              <a:t>システム</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3" name="テキスト ボックス 2"/>
          <p:cNvSpPr txBox="1"/>
          <p:nvPr/>
        </p:nvSpPr>
        <p:spPr>
          <a:xfrm>
            <a:off x="660399" y="1117600"/>
            <a:ext cx="8956298" cy="646331"/>
          </a:xfrm>
          <a:prstGeom prst="rect">
            <a:avLst/>
          </a:prstGeom>
          <a:noFill/>
        </p:spPr>
        <p:txBody>
          <a:bodyPr wrap="none" rtlCol="0">
            <a:spAutoFit/>
          </a:bodyPr>
          <a:lstStyle/>
          <a:p>
            <a:r>
              <a:rPr kumimoji="1" lang="ja-JP" altLang="en-US" sz="3600" b="1" dirty="0" smtClean="0"/>
              <a:t>カスタム要素②：幅（攻撃力、攻撃速度）</a:t>
            </a:r>
            <a:endParaRPr kumimoji="1" lang="ja-JP" altLang="en-US" sz="3600" b="1"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0737" y="4912878"/>
            <a:ext cx="2164080" cy="2164080"/>
          </a:xfrm>
          <a:prstGeom prst="rect">
            <a:avLst/>
          </a:prstGeom>
        </p:spPr>
      </p:pic>
      <p:sp>
        <p:nvSpPr>
          <p:cNvPr id="5" name="テキスト ボックス 4"/>
          <p:cNvSpPr txBox="1"/>
          <p:nvPr/>
        </p:nvSpPr>
        <p:spPr>
          <a:xfrm>
            <a:off x="660399" y="1887895"/>
            <a:ext cx="8664551" cy="461665"/>
          </a:xfrm>
          <a:prstGeom prst="rect">
            <a:avLst/>
          </a:prstGeom>
          <a:noFill/>
        </p:spPr>
        <p:txBody>
          <a:bodyPr wrap="none" rtlCol="0">
            <a:spAutoFit/>
          </a:bodyPr>
          <a:lstStyle/>
          <a:p>
            <a:r>
              <a:rPr kumimoji="1" lang="ja-JP" altLang="en-US" sz="2400" dirty="0" smtClean="0"/>
              <a:t>・剣の幅に持たせる要素は攻撃力と攻撃速度の</a:t>
            </a:r>
            <a:r>
              <a:rPr kumimoji="1" lang="en-US" altLang="ja-JP" sz="2400" dirty="0" smtClean="0"/>
              <a:t>2</a:t>
            </a:r>
            <a:r>
              <a:rPr kumimoji="1" lang="ja-JP" altLang="en-US" sz="2400" dirty="0" smtClean="0"/>
              <a:t>つとする。</a:t>
            </a:r>
            <a:endParaRPr kumimoji="1" lang="ja-JP" altLang="en-US" sz="2400" dirty="0"/>
          </a:p>
        </p:txBody>
      </p:sp>
      <p:sp>
        <p:nvSpPr>
          <p:cNvPr id="6" name="テキスト ボックス 5"/>
          <p:cNvSpPr txBox="1"/>
          <p:nvPr/>
        </p:nvSpPr>
        <p:spPr>
          <a:xfrm>
            <a:off x="660398" y="2349560"/>
            <a:ext cx="6647974" cy="830997"/>
          </a:xfrm>
          <a:prstGeom prst="rect">
            <a:avLst/>
          </a:prstGeom>
          <a:noFill/>
        </p:spPr>
        <p:txBody>
          <a:bodyPr wrap="none" rtlCol="0">
            <a:spAutoFit/>
          </a:bodyPr>
          <a:lstStyle/>
          <a:p>
            <a:r>
              <a:rPr kumimoji="1" lang="ja-JP" altLang="en-US" sz="2400" dirty="0" smtClean="0"/>
              <a:t>・攻撃力は剣が当たった時に与えるダメージ、</a:t>
            </a:r>
            <a:endParaRPr kumimoji="1" lang="en-US" altLang="ja-JP" sz="2400" dirty="0" smtClean="0"/>
          </a:p>
          <a:p>
            <a:r>
              <a:rPr kumimoji="1" lang="ja-JP" altLang="en-US" sz="2400" dirty="0"/>
              <a:t>　</a:t>
            </a:r>
            <a:r>
              <a:rPr kumimoji="1" lang="ja-JP" altLang="en-US" sz="2400" dirty="0" smtClean="0"/>
              <a:t>攻撃速度は剣を振る速さとする。</a:t>
            </a:r>
            <a:endParaRPr kumimoji="1" lang="ja-JP" altLang="en-US" sz="2400" dirty="0"/>
          </a:p>
        </p:txBody>
      </p:sp>
      <p:sp>
        <p:nvSpPr>
          <p:cNvPr id="7" name="テキスト ボックス 6"/>
          <p:cNvSpPr txBox="1"/>
          <p:nvPr/>
        </p:nvSpPr>
        <p:spPr>
          <a:xfrm>
            <a:off x="660397" y="3180557"/>
            <a:ext cx="9110186" cy="830997"/>
          </a:xfrm>
          <a:prstGeom prst="rect">
            <a:avLst/>
          </a:prstGeom>
          <a:noFill/>
        </p:spPr>
        <p:txBody>
          <a:bodyPr wrap="none" rtlCol="0">
            <a:spAutoFit/>
          </a:bodyPr>
          <a:lstStyle/>
          <a:p>
            <a:r>
              <a:rPr kumimoji="1" lang="ja-JP" altLang="en-US" sz="2400" dirty="0" smtClean="0"/>
              <a:t>・剣の幅を広くするほど攻撃力は上がり、攻撃速度は遅くなる。</a:t>
            </a:r>
            <a:endParaRPr kumimoji="1" lang="en-US" altLang="ja-JP" sz="2400" dirty="0" smtClean="0"/>
          </a:p>
          <a:p>
            <a:r>
              <a:rPr kumimoji="1" lang="ja-JP" altLang="en-US" sz="2400" dirty="0"/>
              <a:t>　</a:t>
            </a:r>
            <a:r>
              <a:rPr kumimoji="1" lang="ja-JP" altLang="en-US" sz="2400" dirty="0" smtClean="0"/>
              <a:t>逆に狭くすると攻撃力は下がり、攻撃速度は速くなる。</a:t>
            </a:r>
            <a:endParaRPr kumimoji="1" lang="ja-JP" altLang="en-US" sz="2400" dirty="0"/>
          </a:p>
        </p:txBody>
      </p:sp>
      <p:sp>
        <p:nvSpPr>
          <p:cNvPr id="9" name="テキスト ボックス 8"/>
          <p:cNvSpPr txBox="1"/>
          <p:nvPr/>
        </p:nvSpPr>
        <p:spPr>
          <a:xfrm>
            <a:off x="1602261"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攻撃力：高</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攻撃</a:t>
            </a:r>
            <a:r>
              <a:rPr kumimoji="1" lang="ja-JP" altLang="en-US" dirty="0">
                <a:latin typeface="HGS創英角ｺﾞｼｯｸUB" panose="020B0900000000000000" pitchFamily="50" charset="-128"/>
                <a:ea typeface="HGS創英角ｺﾞｼｯｸUB" panose="020B0900000000000000" pitchFamily="50" charset="-128"/>
              </a:rPr>
              <a:t>速度</a:t>
            </a:r>
            <a:r>
              <a:rPr kumimoji="1" lang="ja-JP" altLang="en-US" dirty="0" smtClean="0">
                <a:latin typeface="HGS創英角ｺﾞｼｯｸUB" panose="020B0900000000000000" pitchFamily="50" charset="-128"/>
                <a:ea typeface="HGS創英角ｺﾞｼｯｸUB" panose="020B0900000000000000" pitchFamily="50" charset="-128"/>
              </a:rPr>
              <a:t>：遅</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10" name="テキスト ボックス 9"/>
          <p:cNvSpPr txBox="1"/>
          <p:nvPr/>
        </p:nvSpPr>
        <p:spPr>
          <a:xfrm>
            <a:off x="4135220"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攻撃力：普</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攻撃</a:t>
            </a:r>
            <a:r>
              <a:rPr kumimoji="1" lang="ja-JP" altLang="en-US" dirty="0">
                <a:latin typeface="HGS創英角ｺﾞｼｯｸUB" panose="020B0900000000000000" pitchFamily="50" charset="-128"/>
                <a:ea typeface="HGS創英角ｺﾞｼｯｸUB" panose="020B0900000000000000" pitchFamily="50" charset="-128"/>
              </a:rPr>
              <a:t>速度</a:t>
            </a:r>
            <a:r>
              <a:rPr kumimoji="1" lang="ja-JP" altLang="en-US" dirty="0" smtClean="0">
                <a:latin typeface="HGS創英角ｺﾞｼｯｸUB" panose="020B0900000000000000" pitchFamily="50" charset="-128"/>
                <a:ea typeface="HGS創英角ｺﾞｼｯｸUB" panose="020B0900000000000000" pitchFamily="50" charset="-128"/>
              </a:rPr>
              <a:t>：普</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11" name="テキスト ボックス 10"/>
          <p:cNvSpPr txBox="1"/>
          <p:nvPr/>
        </p:nvSpPr>
        <p:spPr>
          <a:xfrm>
            <a:off x="6929220" y="5574102"/>
            <a:ext cx="1599194" cy="646331"/>
          </a:xfrm>
          <a:prstGeom prst="rect">
            <a:avLst/>
          </a:prstGeom>
          <a:noFill/>
        </p:spPr>
        <p:txBody>
          <a:bodyPr wrap="square" rtlCol="0">
            <a:spAutoFit/>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攻撃力：低</a:t>
            </a:r>
            <a:endParaRPr kumimoji="1" lang="en-US" altLang="ja-JP" dirty="0" smtClean="0">
              <a:latin typeface="HGS創英角ｺﾞｼｯｸUB" panose="020B0900000000000000" pitchFamily="50" charset="-128"/>
              <a:ea typeface="HGS創英角ｺﾞｼｯｸUB" panose="020B0900000000000000" pitchFamily="50" charset="-128"/>
            </a:endParaRPr>
          </a:p>
          <a:p>
            <a:pPr algn="ctr"/>
            <a:r>
              <a:rPr kumimoji="1" lang="ja-JP" altLang="en-US" dirty="0" smtClean="0">
                <a:latin typeface="HGS創英角ｺﾞｼｯｸUB" panose="020B0900000000000000" pitchFamily="50" charset="-128"/>
                <a:ea typeface="HGS創英角ｺﾞｼｯｸUB" panose="020B0900000000000000" pitchFamily="50" charset="-128"/>
              </a:rPr>
              <a:t>攻撃速度：速</a:t>
            </a:r>
            <a:endParaRPr kumimoji="1" lang="ja-JP" altLang="en-US" dirty="0">
              <a:latin typeface="HGS創英角ｺﾞｼｯｸUB" panose="020B0900000000000000" pitchFamily="50" charset="-128"/>
              <a:ea typeface="HGS創英角ｺﾞｼｯｸUB" panose="020B0900000000000000" pitchFamily="50" charset="-128"/>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426" y="4842551"/>
            <a:ext cx="4440926" cy="2164080"/>
          </a:xfrm>
          <a:prstGeom prst="rect">
            <a:avLst/>
          </a:prstGeom>
        </p:spPr>
      </p:pic>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623" y="4912878"/>
            <a:ext cx="879212" cy="2164080"/>
          </a:xfrm>
          <a:prstGeom prst="rect">
            <a:avLst/>
          </a:prstGeom>
        </p:spPr>
      </p:pic>
    </p:spTree>
    <p:extLst>
      <p:ext uri="{BB962C8B-B14F-4D97-AF65-F5344CB8AC3E}">
        <p14:creationId xmlns:p14="http://schemas.microsoft.com/office/powerpoint/2010/main" val="161189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04799" y="285750"/>
            <a:ext cx="10125075" cy="707886"/>
          </a:xfrm>
          <a:prstGeom prst="rect">
            <a:avLst/>
          </a:prstGeom>
          <a:noFill/>
        </p:spPr>
        <p:txBody>
          <a:bodyPr wrap="square" rtlCol="0">
            <a:spAutoFit/>
          </a:bodyPr>
          <a:lstStyle/>
          <a:p>
            <a:r>
              <a:rPr kumimoji="1" lang="ja-JP" altLang="en-US" sz="4000" u="sng" dirty="0" smtClean="0">
                <a:latin typeface="小塚ゴシック Pro B" panose="020B0800000000000000" pitchFamily="34" charset="-128"/>
                <a:ea typeface="小塚ゴシック Pro B" panose="020B0800000000000000" pitchFamily="34" charset="-128"/>
              </a:rPr>
              <a:t>　</a:t>
            </a:r>
            <a:r>
              <a:rPr kumimoji="1" lang="ja-JP" altLang="en-US" sz="4000" u="sng" dirty="0">
                <a:latin typeface="小塚ゴシック Pro B" panose="020B0800000000000000" pitchFamily="34" charset="-128"/>
                <a:ea typeface="小塚ゴシック Pro B" panose="020B0800000000000000" pitchFamily="34" charset="-128"/>
              </a:rPr>
              <a:t>システム</a:t>
            </a:r>
            <a:endParaRPr kumimoji="1" lang="en-US" altLang="ja-JP" sz="4000" u="sng" dirty="0" smtClean="0">
              <a:latin typeface="小塚ゴシック Pro B" panose="020B0800000000000000" pitchFamily="34" charset="-128"/>
              <a:ea typeface="小塚ゴシック Pro B" panose="020B0800000000000000" pitchFamily="34" charset="-128"/>
            </a:endParaRPr>
          </a:p>
        </p:txBody>
      </p:sp>
      <p:sp>
        <p:nvSpPr>
          <p:cNvPr id="3" name="テキスト ボックス 2"/>
          <p:cNvSpPr txBox="1"/>
          <p:nvPr/>
        </p:nvSpPr>
        <p:spPr>
          <a:xfrm>
            <a:off x="660399" y="1117600"/>
            <a:ext cx="7109639" cy="646331"/>
          </a:xfrm>
          <a:prstGeom prst="rect">
            <a:avLst/>
          </a:prstGeom>
          <a:noFill/>
        </p:spPr>
        <p:txBody>
          <a:bodyPr wrap="none" rtlCol="0">
            <a:spAutoFit/>
          </a:bodyPr>
          <a:lstStyle/>
          <a:p>
            <a:r>
              <a:rPr kumimoji="1" lang="ja-JP" altLang="en-US" sz="3600" b="1" dirty="0" smtClean="0"/>
              <a:t>カスタム要素③：柄（追加効果）</a:t>
            </a:r>
            <a:endParaRPr kumimoji="1" lang="ja-JP" altLang="en-US" sz="3600" b="1" dirty="0"/>
          </a:p>
        </p:txBody>
      </p:sp>
      <p:sp>
        <p:nvSpPr>
          <p:cNvPr id="4" name="テキスト ボックス 3"/>
          <p:cNvSpPr txBox="1"/>
          <p:nvPr/>
        </p:nvSpPr>
        <p:spPr>
          <a:xfrm>
            <a:off x="660399" y="1887895"/>
            <a:ext cx="6955750" cy="461665"/>
          </a:xfrm>
          <a:prstGeom prst="rect">
            <a:avLst/>
          </a:prstGeom>
          <a:noFill/>
        </p:spPr>
        <p:txBody>
          <a:bodyPr wrap="none" rtlCol="0">
            <a:spAutoFit/>
          </a:bodyPr>
          <a:lstStyle/>
          <a:p>
            <a:r>
              <a:rPr kumimoji="1" lang="ja-JP" altLang="en-US" sz="2400" dirty="0" smtClean="0"/>
              <a:t>・剣の柄に持たせる要素の追加効果だけとする。</a:t>
            </a:r>
            <a:endParaRPr kumimoji="1" lang="ja-JP" altLang="en-US" sz="2400" dirty="0"/>
          </a:p>
        </p:txBody>
      </p:sp>
      <p:sp>
        <p:nvSpPr>
          <p:cNvPr id="5" name="テキスト ボックス 4"/>
          <p:cNvSpPr txBox="1"/>
          <p:nvPr/>
        </p:nvSpPr>
        <p:spPr>
          <a:xfrm>
            <a:off x="660399" y="2473524"/>
            <a:ext cx="8186857" cy="461665"/>
          </a:xfrm>
          <a:prstGeom prst="rect">
            <a:avLst/>
          </a:prstGeom>
          <a:noFill/>
        </p:spPr>
        <p:txBody>
          <a:bodyPr wrap="none" rtlCol="0">
            <a:spAutoFit/>
          </a:bodyPr>
          <a:lstStyle/>
          <a:p>
            <a:r>
              <a:rPr kumimoji="1" lang="ja-JP" altLang="en-US" sz="2400" dirty="0" smtClean="0"/>
              <a:t>・追加効果は様々な＋効果を剣に付与することができる。</a:t>
            </a:r>
            <a:endParaRPr kumimoji="1" lang="ja-JP" altLang="en-US" sz="2400" dirty="0"/>
          </a:p>
        </p:txBody>
      </p:sp>
      <p:sp>
        <p:nvSpPr>
          <p:cNvPr id="6" name="テキスト ボックス 5"/>
          <p:cNvSpPr txBox="1"/>
          <p:nvPr/>
        </p:nvSpPr>
        <p:spPr>
          <a:xfrm>
            <a:off x="660399" y="3059153"/>
            <a:ext cx="10956846" cy="2308324"/>
          </a:xfrm>
          <a:prstGeom prst="rect">
            <a:avLst/>
          </a:prstGeom>
          <a:noFill/>
        </p:spPr>
        <p:txBody>
          <a:bodyPr wrap="none" rtlCol="0">
            <a:spAutoFit/>
          </a:bodyPr>
          <a:lstStyle/>
          <a:p>
            <a:r>
              <a:rPr kumimoji="1" lang="ja-JP" altLang="en-US" sz="2400" dirty="0" smtClean="0"/>
              <a:t>・現状想定している効果は攻撃力</a:t>
            </a:r>
            <a:r>
              <a:rPr kumimoji="1" lang="ja-JP" altLang="en-US" sz="2400" dirty="0"/>
              <a:t>上昇</a:t>
            </a:r>
            <a:r>
              <a:rPr kumimoji="1" lang="ja-JP" altLang="en-US" sz="2400" dirty="0" smtClean="0"/>
              <a:t>や待機時間</a:t>
            </a:r>
            <a:r>
              <a:rPr kumimoji="1" lang="ja-JP" altLang="en-US" sz="2400" dirty="0"/>
              <a:t>短縮</a:t>
            </a:r>
            <a:r>
              <a:rPr kumimoji="1" lang="ja-JP" altLang="en-US" sz="2400" dirty="0" smtClean="0"/>
              <a:t>など</a:t>
            </a:r>
            <a:endParaRPr kumimoji="1" lang="en-US" altLang="ja-JP" sz="2400" dirty="0" smtClean="0"/>
          </a:p>
          <a:p>
            <a:r>
              <a:rPr kumimoji="1" lang="ja-JP" altLang="en-US" sz="2400" dirty="0"/>
              <a:t>　</a:t>
            </a:r>
            <a:r>
              <a:rPr kumimoji="1" lang="ja-JP" altLang="en-US" sz="2400" dirty="0" smtClean="0"/>
              <a:t>長さや幅の持っている要素を強化するものや、</a:t>
            </a:r>
            <a:endParaRPr kumimoji="1" lang="en-US" altLang="ja-JP" sz="2400" dirty="0" smtClean="0"/>
          </a:p>
          <a:p>
            <a:r>
              <a:rPr kumimoji="1" lang="ja-JP" altLang="en-US" sz="2400" dirty="0"/>
              <a:t>　</a:t>
            </a:r>
            <a:r>
              <a:rPr kumimoji="1" lang="ja-JP" altLang="en-US" sz="2400" dirty="0" smtClean="0"/>
              <a:t>攻撃時に衝撃波を出したり、毒や麻痺といった状態異常を引き起こすもの、</a:t>
            </a:r>
            <a:endParaRPr kumimoji="1" lang="en-US" altLang="ja-JP" sz="2400" dirty="0" smtClean="0"/>
          </a:p>
          <a:p>
            <a:r>
              <a:rPr kumimoji="1" lang="ja-JP" altLang="en-US" sz="2400" dirty="0"/>
              <a:t>　</a:t>
            </a:r>
            <a:r>
              <a:rPr kumimoji="1" lang="ja-JP" altLang="en-US" sz="2400" dirty="0" smtClean="0"/>
              <a:t>ダメージ時怯み無効、</a:t>
            </a:r>
            <a:r>
              <a:rPr kumimoji="1" lang="en-US" altLang="ja-JP" sz="2400" dirty="0" smtClean="0"/>
              <a:t>2</a:t>
            </a:r>
            <a:r>
              <a:rPr kumimoji="1" lang="ja-JP" altLang="en-US" sz="2400" dirty="0" smtClean="0"/>
              <a:t>段ジャンプができるようになるといった</a:t>
            </a:r>
            <a:endParaRPr kumimoji="1" lang="en-US" altLang="ja-JP" sz="2400" dirty="0" smtClean="0"/>
          </a:p>
          <a:p>
            <a:r>
              <a:rPr kumimoji="1" lang="ja-JP" altLang="en-US" sz="2400" dirty="0"/>
              <a:t>　</a:t>
            </a:r>
            <a:r>
              <a:rPr kumimoji="1" lang="ja-JP" altLang="en-US" sz="2400" dirty="0" smtClean="0"/>
              <a:t>キャラクターが強化されるものなど対戦やカスタマイズの</a:t>
            </a:r>
            <a:endParaRPr kumimoji="1" lang="en-US" altLang="ja-JP" sz="2400" dirty="0" smtClean="0"/>
          </a:p>
          <a:p>
            <a:r>
              <a:rPr kumimoji="1" lang="ja-JP" altLang="en-US" sz="2400" dirty="0"/>
              <a:t>　</a:t>
            </a:r>
            <a:r>
              <a:rPr kumimoji="1" lang="ja-JP" altLang="en-US" sz="2400" dirty="0" smtClean="0"/>
              <a:t>アクセントとなるものになる予定。</a:t>
            </a:r>
            <a:endParaRPr kumimoji="1" lang="en-US" altLang="ja-JP" sz="24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8440" y="5367477"/>
            <a:ext cx="1463735" cy="1364933"/>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720" y="5282366"/>
            <a:ext cx="1535153" cy="1535153"/>
          </a:xfrm>
          <a:prstGeom prst="rect">
            <a:avLst/>
          </a:prstGeom>
        </p:spPr>
      </p:pic>
    </p:spTree>
    <p:extLst>
      <p:ext uri="{BB962C8B-B14F-4D97-AF65-F5344CB8AC3E}">
        <p14:creationId xmlns:p14="http://schemas.microsoft.com/office/powerpoint/2010/main" val="284803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90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572211"/>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585</TotalTime>
  <Words>663</Words>
  <Application>Microsoft Office PowerPoint</Application>
  <PresentationFormat>ワイド画面</PresentationFormat>
  <Paragraphs>68</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HGS創英角ｺﾞｼｯｸUB</vt:lpstr>
      <vt:lpstr>メイリオ</vt:lpstr>
      <vt:lpstr>小塚ゴシック Pro B</vt:lpstr>
      <vt:lpstr>Century Gothic</vt:lpstr>
      <vt:lpstr>Wingdings 3</vt:lpstr>
      <vt:lpstr>スライス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小池　義明</dc:creator>
  <cp:lastModifiedBy>小池　義明</cp:lastModifiedBy>
  <cp:revision>21</cp:revision>
  <dcterms:created xsi:type="dcterms:W3CDTF">2020-09-28T00:57:35Z</dcterms:created>
  <dcterms:modified xsi:type="dcterms:W3CDTF">2020-09-30T03:11:12Z</dcterms:modified>
</cp:coreProperties>
</file>