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3" r:id="rId8"/>
    <p:sldId id="261" r:id="rId9"/>
    <p:sldId id="264" r:id="rId10"/>
    <p:sldId id="262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0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4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25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3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5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7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7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585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8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85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8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6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68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3992D2-0107-4EEA-8C14-7D0839A79863}" type="datetimeFigureOut">
              <a:rPr kumimoji="1" lang="ja-JP" altLang="en-US" smtClean="0"/>
              <a:t>2020/10/16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5B9C79-CA8C-4B57-BBBF-53B48664C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9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9" y="895166"/>
            <a:ext cx="4943659" cy="4943659"/>
          </a:xfrm>
          <a:prstGeom prst="rect">
            <a:avLst/>
          </a:prstGeom>
        </p:spPr>
      </p:pic>
      <p:sp>
        <p:nvSpPr>
          <p:cNvPr id="4" name="テキスト ボックス 3"/>
          <p:cNvSpPr txBox="1">
            <a:spLocks/>
          </p:cNvSpPr>
          <p:nvPr/>
        </p:nvSpPr>
        <p:spPr>
          <a:xfrm>
            <a:off x="-1" y="2300738"/>
            <a:ext cx="121920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kumimoji="1" lang="ja-JP" altLang="en-US" sz="6600" b="1" dirty="0" smtClean="0">
                <a:ln w="15875" cap="rnd" cmpd="sng">
                  <a:solidFill>
                    <a:schemeClr val="bg1"/>
                  </a:solidFill>
                  <a:prstDash val="solid"/>
                  <a:round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カスタムソード</a:t>
            </a:r>
            <a:endParaRPr kumimoji="1" lang="en-US" altLang="ja-JP" sz="6600" b="1" dirty="0" smtClean="0">
              <a:ln w="15875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  <a:p>
            <a:pPr algn="ctr"/>
            <a:r>
              <a:rPr kumimoji="1" lang="ja-JP" altLang="en-US" sz="6600" b="1" dirty="0" smtClean="0">
                <a:ln w="15875" cap="rnd" cmpd="sng">
                  <a:solidFill>
                    <a:schemeClr val="bg1"/>
                  </a:solidFill>
                  <a:prstDash val="solid"/>
                  <a:round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企画書</a:t>
            </a:r>
            <a:endParaRPr kumimoji="1" lang="ja-JP" altLang="en-US" sz="6600" b="1" dirty="0">
              <a:ln w="15875" cap="rnd" cmpd="sng">
                <a:solidFill>
                  <a:schemeClr val="bg1"/>
                </a:solidFill>
                <a:prstDash val="solid"/>
                <a:round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96325" y="5838825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チーム：小池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ゲームクリエータ専攻科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義明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7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0399" y="11176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カスタム要素③：柄（追加効果）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0399" y="1887895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・剣の柄に持たせる要素の追加効果だけとする。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399" y="247352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・追加効果は様々な＋効果を剣に付与することができる。</a:t>
            </a:r>
            <a:endParaRPr kumimoji="1" lang="ja-JP" altLang="en-US" sz="2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42" y="3997730"/>
            <a:ext cx="2185035" cy="20375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12" y="3997730"/>
            <a:ext cx="2056130" cy="205613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740360" y="3711731"/>
            <a:ext cx="144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怯み無効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33720" y="3646983"/>
            <a:ext cx="144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攻撃力</a:t>
            </a:r>
            <a:r>
              <a: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上昇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7054" y="4436927"/>
            <a:ext cx="1475235" cy="196291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4639" y="3607869"/>
            <a:ext cx="1475235" cy="1962916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8227270" y="3251324"/>
            <a:ext cx="176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二段</a:t>
            </a:r>
            <a:r>
              <a: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ジャンプ</a:t>
            </a:r>
          </a:p>
        </p:txBody>
      </p:sp>
      <p:sp>
        <p:nvSpPr>
          <p:cNvPr id="15" name="環状矢印 14"/>
          <p:cNvSpPr/>
          <p:nvPr/>
        </p:nvSpPr>
        <p:spPr>
          <a:xfrm rot="10296948" flipH="1">
            <a:off x="7556706" y="5629293"/>
            <a:ext cx="884990" cy="11251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346676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環状矢印 15"/>
          <p:cNvSpPr/>
          <p:nvPr/>
        </p:nvSpPr>
        <p:spPr>
          <a:xfrm rot="10296948" flipH="1">
            <a:off x="8784292" y="4801614"/>
            <a:ext cx="884990" cy="11251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346676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3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各種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アクション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6967" y="11439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移動系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905" y="1834978"/>
            <a:ext cx="835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・基本動作：歩き（左右）とジャンプ（上下）の平面移動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89" y="3533424"/>
            <a:ext cx="1475235" cy="196291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6875586" y="4272566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flipH="1">
            <a:off x="3634619" y="4272566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6200000">
            <a:off x="5120448" y="2801904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5400000" flipV="1">
            <a:off x="5120448" y="5743229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32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各種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アクション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967" y="11439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移動系</a:t>
            </a:r>
            <a:endParaRPr kumimoji="1" lang="ja-JP" altLang="en-US" sz="3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6967" y="1861355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・ジャンプ：空中にいる際、左右入力方向に多少移動ができる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また下入力で落下速度を上げられる</a:t>
            </a:r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20" y="3859328"/>
            <a:ext cx="1475235" cy="1962916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6743701" y="4545128"/>
            <a:ext cx="457199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flipH="1">
            <a:off x="3982914" y="4545128"/>
            <a:ext cx="498227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089849" y="3103685"/>
            <a:ext cx="18481" cy="75564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489629" y="3103684"/>
            <a:ext cx="18481" cy="75564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5935704" y="3103684"/>
            <a:ext cx="18481" cy="75564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矢印 17"/>
          <p:cNvSpPr/>
          <p:nvPr/>
        </p:nvSpPr>
        <p:spPr>
          <a:xfrm rot="5400000">
            <a:off x="5366237" y="5723922"/>
            <a:ext cx="457199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82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各種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アクション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6967" y="114397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移動系</a:t>
            </a:r>
            <a:endParaRPr kumimoji="1" lang="ja-JP" altLang="en-US" sz="3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967" y="1861355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・ステップ：瞬間的な横加速、回避行動や短距離の素早い移動として使用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3461">
            <a:off x="6797139" y="3273806"/>
            <a:ext cx="1475235" cy="1962916"/>
          </a:xfrm>
          <a:prstGeom prst="rect">
            <a:avLst/>
          </a:prstGeom>
          <a:effectLst>
            <a:glow>
              <a:schemeClr val="accent1">
                <a:alpha val="54000"/>
              </a:schemeClr>
            </a:glow>
            <a:softEdge rad="0"/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3461">
            <a:off x="2745269" y="3303138"/>
            <a:ext cx="1475235" cy="1962916"/>
          </a:xfrm>
          <a:prstGeom prst="rect">
            <a:avLst/>
          </a:prstGeom>
          <a:effectLst>
            <a:glow>
              <a:schemeClr val="accent1">
                <a:alpha val="54000"/>
              </a:schemeClr>
            </a:glow>
            <a:softEdge rad="0"/>
          </a:effectLst>
        </p:spPr>
      </p:pic>
      <p:cxnSp>
        <p:nvCxnSpPr>
          <p:cNvPr id="8" name="直線矢印コネクタ 7"/>
          <p:cNvCxnSpPr/>
          <p:nvPr/>
        </p:nvCxnSpPr>
        <p:spPr>
          <a:xfrm flipH="1">
            <a:off x="4227858" y="4401378"/>
            <a:ext cx="881673" cy="14914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231101" y="4645743"/>
            <a:ext cx="881673" cy="14914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4231101" y="4890108"/>
            <a:ext cx="881673" cy="14914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矢印 11"/>
          <p:cNvSpPr/>
          <p:nvPr/>
        </p:nvSpPr>
        <p:spPr>
          <a:xfrm flipH="1">
            <a:off x="5987961" y="4284596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各種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アクション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6967" y="11439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攻撃</a:t>
            </a:r>
            <a:endParaRPr kumimoji="1" lang="ja-JP" altLang="en-US" sz="3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967" y="1861355"/>
            <a:ext cx="1003351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・剣の長さそれぞれでモーションが変わる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長い：両手持ちで縦に回転するように一刀両断するようなモーション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　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普通</a:t>
            </a:r>
            <a:r>
              <a:rPr kumimoji="1" lang="ja-JP" altLang="en-US" sz="2400" dirty="0" smtClean="0"/>
              <a:t>：両手持ちで切り下げ、切り上げの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連撃モーション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　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短い：片手持ちで目の前で振り回す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連撃モーション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剣の幅ではモーションは変化しない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19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各種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アクション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6967" y="11439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攻撃</a:t>
            </a:r>
            <a:endParaRPr kumimoji="1" lang="ja-JP" altLang="en-US" sz="3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6967" y="1861355"/>
            <a:ext cx="109568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・モーション作成の余裕があれば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endParaRPr kumimoji="1" lang="en-US" altLang="ja-JP" sz="2400" dirty="0"/>
          </a:p>
          <a:p>
            <a:r>
              <a:rPr kumimoji="1" lang="ja-JP" altLang="en-US" sz="2400" dirty="0" smtClean="0"/>
              <a:t>　空中攻撃、突き攻撃などを用意し動きが単調になりすぎないようにしたい。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（余裕があれば</a:t>
            </a:r>
            <a:r>
              <a:rPr kumimoji="1" lang="ja-JP" altLang="en-US" sz="2400" dirty="0" err="1" smtClean="0"/>
              <a:t>は</a:t>
            </a:r>
            <a:r>
              <a:rPr kumimoji="1" lang="ja-JP" altLang="en-US" sz="2400" dirty="0" smtClean="0"/>
              <a:t>大体できない）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5" y="3597916"/>
            <a:ext cx="2320611" cy="30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各種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アクション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6967" y="1143977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その他</a:t>
            </a:r>
            <a:endParaRPr kumimoji="1" lang="en-US" altLang="ja-JP" sz="3600" b="1" dirty="0" smtClean="0"/>
          </a:p>
          <a:p>
            <a:endParaRPr kumimoji="1" lang="ja-JP" altLang="en-US" sz="3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6967" y="2159913"/>
            <a:ext cx="98956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・ガード：敵の攻撃を防ぎダメージを減らす（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になるわけではない）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剣の幅でダメージカットの値が変わってもいいかも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　モーションは剣の腹を相手に向けるようにしたも</a:t>
            </a:r>
            <a:r>
              <a:rPr kumimoji="1" lang="ja-JP" altLang="en-US" sz="2400" dirty="0"/>
              <a:t>の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967" y="4032896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・しゃがみ：空中に配置された通り抜け可能な床から降りるときに使う</a:t>
            </a:r>
            <a:endParaRPr kumimoji="1" lang="en-US" altLang="ja-JP" sz="2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76793" y="6445111"/>
            <a:ext cx="9364350" cy="25699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293966" y="5227261"/>
            <a:ext cx="1877800" cy="12775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73" y="5709320"/>
            <a:ext cx="552986" cy="735791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H="1">
            <a:off x="4729315" y="4728963"/>
            <a:ext cx="9832" cy="112434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959103" y="488318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通り抜け可能床</a:t>
            </a:r>
            <a:endParaRPr kumimoji="1" lang="en-US" altLang="ja-JP" sz="16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733257" y="606381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通り抜け不可床</a:t>
            </a:r>
            <a:endParaRPr kumimoji="1" lang="en-US" altLang="ja-JP" sz="1600" dirty="0" smtClean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12586" y="6009204"/>
            <a:ext cx="0" cy="84879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乗算 16"/>
          <p:cNvSpPr/>
          <p:nvPr/>
        </p:nvSpPr>
        <p:spPr>
          <a:xfrm>
            <a:off x="9025711" y="5928989"/>
            <a:ext cx="573750" cy="516122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2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プレイモード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2541" y="6464775"/>
            <a:ext cx="10003446" cy="191663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48698" y="4198491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95505" y="4941353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658252" y="4120346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098" y="3433386"/>
            <a:ext cx="1087785" cy="144738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2463" y="4856125"/>
            <a:ext cx="1227507" cy="163329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7638" y="1072857"/>
            <a:ext cx="716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/>
              <a:t>2</a:t>
            </a:r>
            <a:r>
              <a:rPr kumimoji="1" lang="ja-JP" altLang="en-US" sz="3600" b="1" dirty="0" smtClean="0"/>
              <a:t>人プレイモード（</a:t>
            </a:r>
            <a:r>
              <a:rPr kumimoji="1" lang="en-US" altLang="ja-JP" sz="3600" b="1" dirty="0" smtClean="0"/>
              <a:t>1vs1</a:t>
            </a:r>
            <a:r>
              <a:rPr kumimoji="1" lang="ja-JP" altLang="en-US" sz="3600" b="1" dirty="0" smtClean="0"/>
              <a:t>の対戦）</a:t>
            </a:r>
            <a:endParaRPr kumimoji="1" lang="en-US" altLang="ja-JP" sz="3600" b="1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3109" y="192436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このゲーム基本プレイモード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8744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プレイモード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638" y="1072857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/>
              <a:t>1</a:t>
            </a:r>
            <a:r>
              <a:rPr kumimoji="1" lang="ja-JP" altLang="en-US" sz="3600" b="1" dirty="0" smtClean="0"/>
              <a:t>人プレイモード（ターゲット破壊）</a:t>
            </a:r>
            <a:endParaRPr kumimoji="1" lang="en-US" altLang="ja-JP" sz="3600" b="1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303651" y="6356621"/>
            <a:ext cx="10003446" cy="191663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8373" y="4723326"/>
            <a:ext cx="1227507" cy="163329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93109" y="1924367"/>
            <a:ext cx="1034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人</a:t>
            </a:r>
            <a:r>
              <a:rPr kumimoji="1" lang="ja-JP" altLang="en-US" sz="2400" dirty="0" err="1" smtClean="0"/>
              <a:t>ぷれい</a:t>
            </a:r>
            <a:r>
              <a:rPr kumimoji="1" lang="ja-JP" altLang="en-US" sz="2400" dirty="0" smtClean="0"/>
              <a:t>専用のモード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時間内にフィールド上に配置されるターゲットを攻撃して破壊数を競う</a:t>
            </a:r>
            <a:endParaRPr kumimoji="1" lang="en-US" altLang="ja-JP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89" y="5074556"/>
            <a:ext cx="930836" cy="93083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55" y="3352483"/>
            <a:ext cx="930836" cy="93083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81" y="4090574"/>
            <a:ext cx="930836" cy="9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制作環境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1445" y="1980126"/>
            <a:ext cx="53783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/>
              <a:t>Unity (2020.1.6f1)</a:t>
            </a:r>
          </a:p>
          <a:p>
            <a:endParaRPr kumimoji="1" lang="en-US" altLang="ja-JP" sz="3600" b="1" dirty="0"/>
          </a:p>
          <a:p>
            <a:r>
              <a:rPr kumimoji="1" lang="en-US" altLang="ja-JP" sz="3600" b="1" dirty="0" err="1" smtClean="0"/>
              <a:t>PlayMaker</a:t>
            </a:r>
            <a:r>
              <a:rPr kumimoji="1" lang="en-US" altLang="ja-JP" sz="3600" b="1" dirty="0" smtClean="0"/>
              <a:t>(</a:t>
            </a:r>
            <a:r>
              <a:rPr kumimoji="1" lang="en-US" altLang="ja-JP" sz="3600" b="1" dirty="0" err="1" smtClean="0"/>
              <a:t>UnityAssets</a:t>
            </a:r>
            <a:r>
              <a:rPr kumimoji="1" lang="en-US" altLang="ja-JP" sz="3600" b="1" dirty="0" smtClean="0"/>
              <a:t>)</a:t>
            </a:r>
          </a:p>
          <a:p>
            <a:endParaRPr kumimoji="1" lang="en-US" altLang="ja-JP" sz="3600" b="1" dirty="0"/>
          </a:p>
          <a:p>
            <a:endParaRPr kumimoji="1" lang="en-US" altLang="ja-JP" sz="3600" b="1" dirty="0" smtClean="0"/>
          </a:p>
          <a:p>
            <a:r>
              <a:rPr kumimoji="1" lang="en-US" altLang="ja-JP" sz="3600" b="1" dirty="0" smtClean="0"/>
              <a:t>Blender (2.90)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1751331"/>
            <a:ext cx="1936955" cy="19369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35" y="4222339"/>
            <a:ext cx="2040809" cy="20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コンセプト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48681" y="1197220"/>
            <a:ext cx="667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自分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だけのカスタマイズで戦う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9271" y="2377373"/>
            <a:ext cx="997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・バトルホビー（ベイブレード、ビーダマン）のように、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パーツの組合わせを考え対戦するゲームが</a:t>
            </a:r>
            <a:r>
              <a:rPr kumimoji="1" lang="ja-JP" altLang="en-US" sz="2400" dirty="0"/>
              <a:t>作</a:t>
            </a:r>
            <a:r>
              <a:rPr kumimoji="1" lang="ja-JP" altLang="en-US" sz="2400" dirty="0" smtClean="0"/>
              <a:t>りたい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27814" y="3996034"/>
            <a:ext cx="783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・既存ゲームとの</a:t>
            </a:r>
            <a:r>
              <a:rPr kumimoji="1" lang="ja-JP" altLang="en-US" sz="2400" dirty="0"/>
              <a:t>差別化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→カスタムするのを剣にしてみてはどうか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19705" y="5854662"/>
            <a:ext cx="768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剣をカスタムして戦う</a:t>
            </a:r>
            <a:r>
              <a:rPr kumimoji="1" lang="en-US" altLang="ja-JP" sz="2400" dirty="0" smtClean="0"/>
              <a:t>2D</a:t>
            </a:r>
            <a:r>
              <a:rPr kumimoji="1" lang="ja-JP" altLang="en-US" sz="2400" dirty="0" smtClean="0"/>
              <a:t>対戦アクションにしよう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10" y="2022400"/>
            <a:ext cx="1331364" cy="13313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7" y="3525235"/>
            <a:ext cx="1316018" cy="17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使用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素材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5742" y="1821247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/>
              <a:t>SD</a:t>
            </a:r>
            <a:r>
              <a:rPr kumimoji="1" lang="ja-JP" altLang="en-US" sz="3600" b="1" dirty="0"/>
              <a:t> ユニティ</a:t>
            </a:r>
            <a:r>
              <a:rPr kumimoji="1" lang="ja-JP" altLang="en-US" sz="3600" b="1" dirty="0" smtClean="0"/>
              <a:t>ちゃんモデル</a:t>
            </a:r>
            <a:endParaRPr kumimoji="1" lang="en-US" altLang="ja-JP" sz="3600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51" y="3010053"/>
            <a:ext cx="3713983" cy="32099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18" y="2715086"/>
            <a:ext cx="2999037" cy="39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7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概要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95550" y="1026826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剣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カスタム</a:t>
            </a: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×2D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対戦アクション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9317" y="1710395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・剣のパーツは大まかに柄と剣身の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</a:t>
            </a:r>
            <a:endParaRPr kumimoji="1"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剣</a:t>
            </a:r>
            <a:r>
              <a:rPr kumimoji="1" lang="ja-JP" altLang="en-US" sz="2400" dirty="0"/>
              <a:t>身が剣の性能に大きく影響しそうだから主に剣身の形を</a:t>
            </a:r>
            <a:r>
              <a:rPr kumimoji="1" lang="ja-JP" altLang="en-US" sz="2400" dirty="0" smtClean="0"/>
              <a:t>カスタムする方向に</a:t>
            </a:r>
            <a:endParaRPr kumimoji="1" lang="en-US" altLang="ja-JP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317" y="262137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・カスタム要素は剣身の長さと幅を組み合わせる形に</a:t>
            </a:r>
            <a:endParaRPr kumimoji="1" lang="en-US" altLang="ja-JP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9317" y="3132595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・柄のカスタムは見た目に出にくいので追加効果とす</a:t>
            </a:r>
            <a:r>
              <a:rPr kumimoji="1" lang="ja-JP" altLang="en-US" sz="2400" dirty="0"/>
              <a:t>る</a:t>
            </a:r>
            <a:endParaRPr kumimoji="1"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97495" y="6168071"/>
            <a:ext cx="1020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 smtClean="0"/>
              <a:t>剣のカスタムは長さ、幅、柄（追加効果）の</a:t>
            </a:r>
            <a:r>
              <a:rPr kumimoji="1" lang="en-US" altLang="ja-JP" sz="2400" b="1" dirty="0" smtClean="0"/>
              <a:t>3</a:t>
            </a:r>
            <a:r>
              <a:rPr kumimoji="1" lang="ja-JP" altLang="en-US" sz="2400" b="1" dirty="0" err="1" smtClean="0"/>
              <a:t>つの</a:t>
            </a:r>
            <a:r>
              <a:rPr kumimoji="1" lang="ja-JP" altLang="en-US" sz="2400" b="1" dirty="0" smtClean="0"/>
              <a:t>要素をカスタムさせる</a:t>
            </a:r>
            <a:endParaRPr kumimoji="1" lang="en-US" altLang="ja-JP" sz="2400" b="1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0" y="3025608"/>
            <a:ext cx="3101024" cy="4065377"/>
            <a:chOff x="2403274" y="3277963"/>
            <a:chExt cx="3101024" cy="4065377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921097" y="3760140"/>
              <a:ext cx="4065377" cy="3101024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650" y="4857596"/>
              <a:ext cx="1441201" cy="1441201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7472903" y="3093462"/>
            <a:ext cx="1441201" cy="3536274"/>
            <a:chOff x="5405928" y="3381197"/>
            <a:chExt cx="1441201" cy="353627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4358392" y="4699047"/>
              <a:ext cx="3536274" cy="900574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928" y="4369753"/>
              <a:ext cx="1441201" cy="1441201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3310748" y="4612168"/>
            <a:ext cx="3541610" cy="1459916"/>
            <a:chOff x="7791612" y="4754010"/>
            <a:chExt cx="3541610" cy="1459916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9179702" y="3365920"/>
              <a:ext cx="765430" cy="354161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765" y="4772725"/>
              <a:ext cx="1441201" cy="1441201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2186987" y="466226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</a:t>
            </a:r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長い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＋広い</a:t>
            </a:r>
            <a:endParaRPr kumimoji="1" lang="en-US" altLang="ja-JP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＋攻撃速度</a:t>
            </a:r>
            <a:r>
              <a:rPr kumimoji="1" lang="en-US" altLang="ja-JP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UP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92619" y="466412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＋長い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＋細い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＋怯まない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651733" y="4605241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＋短い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＋広い</a:t>
            </a:r>
            <a:endParaRPr kumimoji="1" lang="en-US" altLang="ja-JP" dirty="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kumimoji="1" lang="ja-JP" altLang="en-US" dirty="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＋毒付与</a:t>
            </a:r>
            <a:endParaRPr kumimoji="1" lang="ja-JP" altLang="en-US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27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799" y="140002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１</a:t>
            </a:r>
            <a:r>
              <a:rPr kumimoji="1" lang="en-US" altLang="ja-JP" sz="3600" b="1" dirty="0" smtClean="0"/>
              <a:t>vs</a:t>
            </a:r>
            <a:r>
              <a:rPr kumimoji="1" lang="ja-JP" altLang="en-US" sz="3600" b="1" dirty="0" smtClean="0"/>
              <a:t>１の対戦アクション</a:t>
            </a:r>
            <a:endParaRPr kumimoji="1" lang="ja-JP" altLang="en-US" sz="36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772709" y="5973162"/>
            <a:ext cx="10003446" cy="191663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799" y="1997804"/>
            <a:ext cx="9190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・フィールド上を動き回り相手の</a:t>
            </a:r>
            <a:r>
              <a:rPr kumimoji="1" lang="en-US" altLang="ja-JP" sz="2400" dirty="0" smtClean="0"/>
              <a:t>LIFE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smtClean="0"/>
              <a:t>0</a:t>
            </a:r>
            <a:r>
              <a:rPr kumimoji="1" lang="ja-JP" altLang="en-US" sz="2400" dirty="0" smtClean="0"/>
              <a:t>にすれば勝利の王道対戦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238866" y="3706878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85673" y="4449740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48420" y="3628733"/>
            <a:ext cx="2290916" cy="23552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66" y="2941773"/>
            <a:ext cx="1087785" cy="144738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2631" y="4364512"/>
            <a:ext cx="1227507" cy="16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799" y="16065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剣カスタム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4799" y="2681058"/>
            <a:ext cx="9280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・本作のメイン要素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剣の長さ、幅、柄（追加効果）の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種類をそれぞれカスタムして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オリジナルの性能の装備を作る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799" y="4390642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・長さと幅は性能に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つの</a:t>
            </a:r>
            <a:r>
              <a:rPr kumimoji="1" lang="ja-JP" altLang="en-US" sz="2400" dirty="0" smtClean="0"/>
              <a:t>要素を用意してトレードオフさせる</a:t>
            </a:r>
            <a:endParaRPr kumimoji="1" lang="en-US" altLang="ja-JP" sz="2400" dirty="0" smtClean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 smtClean="0"/>
              <a:t>・柄（追加効果）は基本的にはプラスの効果しか用意しない予定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62" y="3147974"/>
            <a:ext cx="2113613" cy="28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1" y="4663566"/>
            <a:ext cx="1475235" cy="196291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799" y="139957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カスタム要素①：長さ（攻撃範囲</a:t>
            </a:r>
            <a:r>
              <a:rPr kumimoji="1" lang="ja-JP" altLang="en-US" sz="3600" b="1" dirty="0" smtClean="0"/>
              <a:t>、</a:t>
            </a:r>
            <a:r>
              <a:rPr kumimoji="1" lang="ja-JP" altLang="en-US" sz="3600" b="1" dirty="0" smtClean="0"/>
              <a:t>攻撃</a:t>
            </a:r>
            <a:r>
              <a:rPr kumimoji="1" lang="ja-JP" altLang="en-US" sz="3600" b="1" dirty="0"/>
              <a:t>回数</a:t>
            </a:r>
            <a:r>
              <a:rPr kumimoji="1" lang="ja-JP" altLang="en-US" sz="3600" b="1" dirty="0" smtClean="0"/>
              <a:t>）</a:t>
            </a:r>
            <a:endParaRPr kumimoji="1" lang="ja-JP" altLang="en-US" sz="36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4799" y="1998536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剣の長さに持たせる要素は攻撃範囲</a:t>
            </a:r>
            <a:r>
              <a:rPr kumimoji="1" lang="ja-JP" altLang="en-US" sz="2400" dirty="0" smtClean="0"/>
              <a:t>と</a:t>
            </a:r>
            <a:r>
              <a:rPr kumimoji="1" lang="ja-JP" altLang="en-US" sz="2400" dirty="0" smtClean="0"/>
              <a:t>攻撃</a:t>
            </a:r>
            <a:r>
              <a:rPr kumimoji="1" lang="ja-JP" altLang="en-US" sz="2400" dirty="0"/>
              <a:t>回数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つとする。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4799" y="2771892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・攻撃範囲は剣を振ったとき攻撃が届く範囲</a:t>
            </a:r>
            <a:endParaRPr kumimoji="1" lang="ja-JP" altLang="en-US" sz="2400" dirty="0"/>
          </a:p>
        </p:txBody>
      </p:sp>
      <p:sp>
        <p:nvSpPr>
          <p:cNvPr id="3" name="環状矢印 2"/>
          <p:cNvSpPr/>
          <p:nvPr/>
        </p:nvSpPr>
        <p:spPr>
          <a:xfrm rot="6332741">
            <a:off x="7777128" y="4585067"/>
            <a:ext cx="1220129" cy="197539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04403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95" y="4641604"/>
            <a:ext cx="1475235" cy="1962916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 rot="10800000">
            <a:off x="6415077" y="5645024"/>
            <a:ext cx="1442568" cy="723353"/>
            <a:chOff x="813865" y="4007629"/>
            <a:chExt cx="3224825" cy="1947835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604337" y="3217157"/>
              <a:ext cx="1643881" cy="3224825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627861"/>
              <a:ext cx="1327604" cy="1327603"/>
            </a:xfrm>
            <a:prstGeom prst="rect">
              <a:avLst/>
            </a:prstGeom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7594475" y="46166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326854" y="471482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 err="1" smtClean="0"/>
              <a:t>ぐわ</a:t>
            </a:r>
            <a:r>
              <a:rPr kumimoji="1" lang="ja-JP" altLang="en-US" sz="1000" dirty="0" smtClean="0"/>
              <a:t>ー／</a:t>
            </a:r>
            <a:endParaRPr kumimoji="1" lang="ja-JP" altLang="en-US" sz="1000" dirty="0"/>
          </a:p>
        </p:txBody>
      </p:sp>
      <p:sp>
        <p:nvSpPr>
          <p:cNvPr id="15" name="環状矢印 14"/>
          <p:cNvSpPr/>
          <p:nvPr/>
        </p:nvSpPr>
        <p:spPr>
          <a:xfrm rot="6332741">
            <a:off x="1888004" y="5145690"/>
            <a:ext cx="884990" cy="11251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04403"/>
              <a:gd name="adj5" fmla="val 125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8993" y="4598257"/>
            <a:ext cx="1475235" cy="1962916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 rot="10800000">
            <a:off x="911646" y="5653620"/>
            <a:ext cx="642312" cy="610476"/>
            <a:chOff x="1578588" y="4171709"/>
            <a:chExt cx="1435871" cy="1643881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16999" y="4318131"/>
              <a:ext cx="1643881" cy="1351038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24" name="テキスト ボックス 23"/>
          <p:cNvSpPr txBox="1"/>
          <p:nvPr/>
        </p:nvSpPr>
        <p:spPr>
          <a:xfrm>
            <a:off x="1632873" y="45732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sp>
        <p:nvSpPr>
          <p:cNvPr id="5" name="右矢印 4"/>
          <p:cNvSpPr/>
          <p:nvPr/>
        </p:nvSpPr>
        <p:spPr>
          <a:xfrm>
            <a:off x="5270001" y="5529417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26" y="4598257"/>
            <a:ext cx="1475235" cy="196291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3126642" y="451849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/>
              <a:t>当</a:t>
            </a:r>
            <a:r>
              <a:rPr kumimoji="1" lang="ja-JP" altLang="en-US" sz="1000" dirty="0" smtClean="0"/>
              <a:t>たらない</a:t>
            </a:r>
            <a:r>
              <a:rPr kumimoji="1" lang="ja-JP" altLang="en-US" sz="1000" dirty="0"/>
              <a:t>よ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04799" y="3645192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・剣が長くなればなるほど攻撃範囲</a:t>
            </a:r>
            <a:r>
              <a:rPr kumimoji="1" lang="ja-JP" altLang="en-US" sz="2400" dirty="0"/>
              <a:t>は</a:t>
            </a:r>
            <a:r>
              <a:rPr kumimoji="1" lang="ja-JP" altLang="en-US" sz="2400" dirty="0" smtClean="0"/>
              <a:t>広くなる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465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46509" y="1185328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</a:t>
            </a:r>
            <a:r>
              <a:rPr kumimoji="1" lang="ja-JP" altLang="en-US" sz="2400" dirty="0" smtClean="0"/>
              <a:t>攻撃回数は連続で攻撃を行うことができる回数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317" y="2628166"/>
            <a:ext cx="1475235" cy="1962916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 rot="10800000">
            <a:off x="304799" y="3631586"/>
            <a:ext cx="1442568" cy="723353"/>
            <a:chOff x="813865" y="4007629"/>
            <a:chExt cx="3224825" cy="1947835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604337" y="3217157"/>
              <a:ext cx="1643881" cy="322482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627861"/>
              <a:ext cx="1327604" cy="1327603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1484197" y="26031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/>
              <a:t>攻撃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355" y="4641022"/>
            <a:ext cx="1475235" cy="1962916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 rot="10800000">
            <a:off x="697008" y="5696385"/>
            <a:ext cx="642312" cy="610476"/>
            <a:chOff x="1578588" y="4171709"/>
            <a:chExt cx="1435871" cy="1643881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16999" y="4318131"/>
              <a:ext cx="1643881" cy="135103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22" name="テキスト ボックス 21"/>
          <p:cNvSpPr txBox="1"/>
          <p:nvPr/>
        </p:nvSpPr>
        <p:spPr>
          <a:xfrm>
            <a:off x="1290250" y="461605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</a:t>
            </a:r>
            <a:r>
              <a:rPr kumimoji="1" lang="ja-JP" altLang="en-US" sz="1000" dirty="0" smtClean="0"/>
              <a:t>攻撃</a:t>
            </a:r>
            <a:r>
              <a:rPr kumimoji="1" lang="en-US" altLang="ja-JP" sz="1000" dirty="0" smtClean="0"/>
              <a:t>×3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508" y="183890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・長さが短くなる</a:t>
            </a:r>
            <a:r>
              <a:rPr kumimoji="1" lang="ja-JP" altLang="en-US" sz="2400" dirty="0" smtClean="0"/>
              <a:t>ほど攻撃回数が増える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57691" y="29058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攻撃回数</a:t>
            </a:r>
            <a:r>
              <a:rPr kumimoji="1" lang="ja-JP" altLang="en-US" dirty="0">
                <a:latin typeface="+mn-ea"/>
              </a:rPr>
              <a:t>少</a:t>
            </a:r>
            <a:r>
              <a:rPr kumimoji="1" lang="ja-JP" altLang="en-US" dirty="0" smtClean="0">
                <a:latin typeface="+mn-ea"/>
              </a:rPr>
              <a:t>ない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3190336" y="3389270"/>
            <a:ext cx="1637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40988" y="48955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攻撃回数多い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2830528" y="5511234"/>
            <a:ext cx="35399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74109" y="4616052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＼連続攻撃くらえ／</a:t>
            </a:r>
            <a:endParaRPr kumimoji="1" lang="ja-JP" altLang="en-US" sz="1000" dirty="0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0447" y="2504015"/>
            <a:ext cx="1475235" cy="1962916"/>
          </a:xfrm>
          <a:prstGeom prst="rect">
            <a:avLst/>
          </a:prstGeom>
        </p:spPr>
      </p:pic>
      <p:grpSp>
        <p:nvGrpSpPr>
          <p:cNvPr id="46" name="グループ化 45"/>
          <p:cNvGrpSpPr/>
          <p:nvPr/>
        </p:nvGrpSpPr>
        <p:grpSpPr>
          <a:xfrm rot="10800000">
            <a:off x="4662726" y="3528085"/>
            <a:ext cx="1442568" cy="723353"/>
            <a:chOff x="813865" y="4007629"/>
            <a:chExt cx="3224825" cy="1947835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604337" y="3217157"/>
              <a:ext cx="1643881" cy="3224825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75" y="4627861"/>
              <a:ext cx="1327604" cy="1327603"/>
            </a:xfrm>
            <a:prstGeom prst="rect">
              <a:avLst/>
            </a:prstGeom>
          </p:spPr>
        </p:pic>
      </p:grpSp>
      <p:pic>
        <p:nvPicPr>
          <p:cNvPr id="49" name="図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036" y="2504015"/>
            <a:ext cx="1475235" cy="1962916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6418" y="4664845"/>
            <a:ext cx="1475235" cy="1962916"/>
          </a:xfrm>
          <a:prstGeom prst="rect">
            <a:avLst/>
          </a:prstGeom>
        </p:spPr>
      </p:pic>
      <p:grpSp>
        <p:nvGrpSpPr>
          <p:cNvPr id="52" name="グループ化 51"/>
          <p:cNvGrpSpPr/>
          <p:nvPr/>
        </p:nvGrpSpPr>
        <p:grpSpPr>
          <a:xfrm rot="10800000">
            <a:off x="6669071" y="5720208"/>
            <a:ext cx="642312" cy="610476"/>
            <a:chOff x="1578588" y="4171709"/>
            <a:chExt cx="1435871" cy="1643881"/>
          </a:xfrm>
        </p:grpSpPr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16999" y="4318131"/>
              <a:ext cx="1643881" cy="1351038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pic>
        <p:nvPicPr>
          <p:cNvPr id="55" name="図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15" y="3293177"/>
            <a:ext cx="392440" cy="392440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85" y="4616052"/>
            <a:ext cx="1475235" cy="1962916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395" y="5300519"/>
            <a:ext cx="392440" cy="392440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62" y="5563034"/>
            <a:ext cx="392440" cy="39244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581">
            <a:off x="8951394" y="5877251"/>
            <a:ext cx="392440" cy="3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0399" y="111760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カスタム要素②：幅（攻撃力、攻撃速度）</a:t>
            </a:r>
            <a:endParaRPr kumimoji="1" lang="ja-JP" altLang="en-US" sz="36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399" y="1659019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剣</a:t>
            </a:r>
            <a:r>
              <a:rPr kumimoji="1" lang="ja-JP" altLang="en-US" sz="2400" dirty="0" smtClean="0"/>
              <a:t>の幅に持たせる要素は攻撃力と攻撃速度の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つとする。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23" y="244913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・攻撃力は剣が当たった時に与えるダメージ</a:t>
            </a:r>
            <a:endParaRPr kumimoji="1" lang="en-US" altLang="ja-JP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0399" y="3270471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・幅が広くなるほど攻撃力は高くなる</a:t>
            </a:r>
            <a:endParaRPr kumimoji="1" lang="en-US" altLang="ja-JP" sz="2400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45" y="4591307"/>
            <a:ext cx="1475235" cy="196291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0595" y="4641604"/>
            <a:ext cx="1475235" cy="1962916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7594475" y="461663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8993" y="4598257"/>
            <a:ext cx="1475235" cy="196291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 rot="10800000">
            <a:off x="724667" y="5666196"/>
            <a:ext cx="933147" cy="644354"/>
            <a:chOff x="1346421" y="4046615"/>
            <a:chExt cx="2086025" cy="1735106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67493" y="3825543"/>
              <a:ext cx="1643881" cy="2086025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1632873" y="45732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＼エイ／</a:t>
            </a:r>
            <a:endParaRPr kumimoji="1" lang="ja-JP" altLang="en-US" sz="1000" dirty="0"/>
          </a:p>
        </p:txBody>
      </p:sp>
      <p:sp>
        <p:nvSpPr>
          <p:cNvPr id="29" name="右矢印 28"/>
          <p:cNvSpPr/>
          <p:nvPr/>
        </p:nvSpPr>
        <p:spPr>
          <a:xfrm>
            <a:off x="5270001" y="5529417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66912" y="454642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＼痛いけど</a:t>
            </a:r>
            <a:r>
              <a:rPr kumimoji="1" lang="en-US" altLang="ja-JP" sz="1000" dirty="0" smtClean="0"/>
              <a:t>…</a:t>
            </a:r>
            <a:r>
              <a:rPr kumimoji="1" lang="ja-JP" altLang="en-US" sz="1000" dirty="0" smtClean="0"/>
              <a:t>耐える</a:t>
            </a:r>
            <a:r>
              <a:rPr kumimoji="1" lang="en-US" altLang="ja-JP" sz="1000" dirty="0" smtClean="0"/>
              <a:t>‼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grpSp>
        <p:nvGrpSpPr>
          <p:cNvPr id="32" name="グループ化 31"/>
          <p:cNvGrpSpPr/>
          <p:nvPr/>
        </p:nvGrpSpPr>
        <p:grpSpPr>
          <a:xfrm rot="10800000">
            <a:off x="6655720" y="5054438"/>
            <a:ext cx="1029446" cy="1895404"/>
            <a:chOff x="1375852" y="2325136"/>
            <a:chExt cx="2301298" cy="5103917"/>
          </a:xfrm>
        </p:grpSpPr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-25458" y="3726446"/>
              <a:ext cx="5103917" cy="2301298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25" y="5465436"/>
            <a:ext cx="392440" cy="3924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95129" y="4717206"/>
            <a:ext cx="1475235" cy="1962916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12" y="5238677"/>
            <a:ext cx="920542" cy="92054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97" y="4333584"/>
            <a:ext cx="725625" cy="7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799" y="120021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・攻撃速度は</a:t>
            </a:r>
            <a:r>
              <a:rPr kumimoji="1" lang="ja-JP" altLang="en-US" sz="2400" dirty="0"/>
              <a:t>剣</a:t>
            </a:r>
            <a:r>
              <a:rPr kumimoji="1" lang="ja-JP" altLang="en-US" sz="2400" dirty="0" smtClean="0"/>
              <a:t>を振る速さ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799" y="285750"/>
            <a:ext cx="1012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　</a:t>
            </a:r>
            <a:r>
              <a:rPr kumimoji="1" lang="ja-JP" altLang="en-US" sz="4000" u="sng" dirty="0"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システム</a:t>
            </a:r>
            <a:endParaRPr kumimoji="1" lang="en-US" altLang="ja-JP" sz="4000" u="sng" dirty="0" smtClean="0">
              <a:latin typeface="小塚ゴシック Pro B" panose="020B0800000000000000" pitchFamily="34" charset="-128"/>
              <a:ea typeface="小塚ゴシック Pro B" panose="020B08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799" y="189503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・幅が狭くなるほど攻撃速度は速くなる</a:t>
            </a:r>
            <a:endParaRPr kumimoji="1" lang="en-US" altLang="ja-JP" sz="24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2042" y="2764185"/>
            <a:ext cx="1475235" cy="196291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94929" y="273963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＼どっこい</a:t>
            </a:r>
            <a:r>
              <a:rPr kumimoji="1" lang="en-US" altLang="ja-JP" sz="1000" dirty="0" smtClean="0"/>
              <a:t>…</a:t>
            </a:r>
            <a:r>
              <a:rPr kumimoji="1" lang="ja-JP" altLang="en-US" sz="1000" dirty="0" smtClean="0"/>
              <a:t>／</a:t>
            </a:r>
            <a:endParaRPr kumimoji="1" lang="ja-JP" altLang="en-US" sz="1000" dirty="0"/>
          </a:p>
        </p:txBody>
      </p:sp>
      <p:grpSp>
        <p:nvGrpSpPr>
          <p:cNvPr id="7" name="グループ化 6"/>
          <p:cNvGrpSpPr/>
          <p:nvPr/>
        </p:nvGrpSpPr>
        <p:grpSpPr>
          <a:xfrm rot="784387">
            <a:off x="2437127" y="2207443"/>
            <a:ext cx="1029446" cy="1895404"/>
            <a:chOff x="1375852" y="2325136"/>
            <a:chExt cx="2301298" cy="5103917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-25458" y="3726446"/>
              <a:ext cx="5103917" cy="2301298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59114" y="2881585"/>
            <a:ext cx="1475235" cy="1962916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 rot="10800000">
            <a:off x="8281818" y="3322229"/>
            <a:ext cx="1029446" cy="1895404"/>
            <a:chOff x="1375852" y="2325136"/>
            <a:chExt cx="2301298" cy="510391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-25458" y="3726446"/>
              <a:ext cx="5103917" cy="2301298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47" y="3218975"/>
            <a:ext cx="505036" cy="50503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893083" y="3286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振りが遅い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3742431" y="3785299"/>
            <a:ext cx="44310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182002" y="280684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＼しょっ／</a:t>
            </a:r>
            <a:endParaRPr kumimoji="1" lang="ja-JP" altLang="en-US" sz="1000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9320" y="4672912"/>
            <a:ext cx="1475235" cy="1962916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602207" y="464836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＼せいっ／</a:t>
            </a:r>
            <a:endParaRPr kumimoji="1" lang="ja-JP" altLang="en-US" sz="1000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727" y="4741594"/>
            <a:ext cx="1475235" cy="196291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25" y="5127702"/>
            <a:ext cx="505036" cy="50503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3800361" y="5195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振りが速い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49710" y="5694026"/>
            <a:ext cx="14894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89615" y="46668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＼はっ／</a:t>
            </a:r>
            <a:endParaRPr kumimoji="1" lang="ja-JP" altLang="en-US" sz="1000" dirty="0"/>
          </a:p>
        </p:txBody>
      </p:sp>
      <p:grpSp>
        <p:nvGrpSpPr>
          <p:cNvPr id="33" name="グループ化 32"/>
          <p:cNvGrpSpPr/>
          <p:nvPr/>
        </p:nvGrpSpPr>
        <p:grpSpPr>
          <a:xfrm rot="678531">
            <a:off x="2384767" y="4760981"/>
            <a:ext cx="933147" cy="644354"/>
            <a:chOff x="1346421" y="4046615"/>
            <a:chExt cx="2086025" cy="1735106"/>
          </a:xfrm>
        </p:grpSpPr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67493" y="3825543"/>
              <a:ext cx="1643881" cy="2086025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  <p:grpSp>
        <p:nvGrpSpPr>
          <p:cNvPr id="36" name="グループ化 35"/>
          <p:cNvGrpSpPr/>
          <p:nvPr/>
        </p:nvGrpSpPr>
        <p:grpSpPr>
          <a:xfrm rot="11580574">
            <a:off x="5110647" y="5701208"/>
            <a:ext cx="933147" cy="644354"/>
            <a:chOff x="1346421" y="4046615"/>
            <a:chExt cx="2086025" cy="1735106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81929">
              <a:off x="1567493" y="3825543"/>
              <a:ext cx="1643881" cy="2086025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88" y="4454118"/>
              <a:ext cx="1327603" cy="1327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57221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812</TotalTime>
  <Words>860</Words>
  <Application>Microsoft Office PowerPoint</Application>
  <PresentationFormat>ワイド画面</PresentationFormat>
  <Paragraphs>137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HG創英角ﾎﾟｯﾌﾟ体</vt:lpstr>
      <vt:lpstr>メイリオ</vt:lpstr>
      <vt:lpstr>小塚ゴシック Pro B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小池　義明</dc:creator>
  <cp:lastModifiedBy>小池　義明</cp:lastModifiedBy>
  <cp:revision>45</cp:revision>
  <dcterms:created xsi:type="dcterms:W3CDTF">2020-09-28T00:57:35Z</dcterms:created>
  <dcterms:modified xsi:type="dcterms:W3CDTF">2020-10-16T02:01:55Z</dcterms:modified>
</cp:coreProperties>
</file>