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84" r:id="rId6"/>
    <p:sldId id="285" r:id="rId7"/>
    <p:sldId id="281" r:id="rId8"/>
    <p:sldId id="262" r:id="rId9"/>
    <p:sldId id="263" r:id="rId10"/>
    <p:sldId id="288" r:id="rId11"/>
    <p:sldId id="289" r:id="rId12"/>
    <p:sldId id="291" r:id="rId13"/>
    <p:sldId id="292" r:id="rId14"/>
    <p:sldId id="293" r:id="rId15"/>
    <p:sldId id="267" r:id="rId16"/>
    <p:sldId id="286" r:id="rId17"/>
    <p:sldId id="271" r:id="rId18"/>
    <p:sldId id="273" r:id="rId19"/>
    <p:sldId id="274" r:id="rId20"/>
    <p:sldId id="275" r:id="rId21"/>
    <p:sldId id="277" r:id="rId22"/>
    <p:sldId id="279" r:id="rId2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Exo 2" panose="020B0604020202020204" charset="0"/>
      <p:regular r:id="rId29"/>
      <p:bold r:id="rId30"/>
      <p:italic r:id="rId31"/>
      <p:boldItalic r:id="rId32"/>
    </p:embeddedFont>
    <p:embeddedFont>
      <p:font typeface="Fira Sans Extra Condensed Medium" panose="020B0604020202020204" charset="0"/>
      <p:regular r:id="rId33"/>
      <p:bold r:id="rId34"/>
      <p:italic r:id="rId35"/>
      <p:boldItalic r:id="rId36"/>
    </p:embeddedFont>
    <p:embeddedFont>
      <p:font typeface="Roboto Condensed" panose="02000000000000000000" pitchFamily="2" charset="0"/>
      <p:regular r:id="rId37"/>
      <p:bold r:id="rId38"/>
      <p:italic r:id="rId39"/>
      <p:boldItalic r:id="rId40"/>
    </p:embeddedFont>
    <p:embeddedFont>
      <p:font typeface="Roboto Condensed Light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E9E9E9"/>
    <a:srgbClr val="E4E4E4"/>
    <a:srgbClr val="4C4C4C"/>
    <a:srgbClr val="E3E3E3"/>
    <a:srgbClr val="681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89357A-E350-4B0D-843E-1AC337FF5931}">
  <a:tblStyle styleId="{2189357A-E350-4B0D-843E-1AC337FF59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 snapToGrid="0">
      <p:cViewPr varScale="1">
        <p:scale>
          <a:sx n="113" d="100"/>
          <a:sy n="113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327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444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baafe93df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baafe93df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29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baafe93df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baafe93df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9baafe93df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9baafe93df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9baafe93df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9baafe93df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9baafe93df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9baafe93df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9baafe93df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9baafe93df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9baafe93df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9baafe93df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aafe93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baafe93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148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&lt;!DOCKTYPE html&gt;: letting the browser know that we are using HTML5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&lt;html </a:t>
            </a:r>
            <a:r>
              <a:rPr lang="en-US" u="sng" dirty="0"/>
              <a:t>lang=“</a:t>
            </a:r>
            <a:r>
              <a:rPr lang="en-US" u="sng" dirty="0" err="1"/>
              <a:t>en</a:t>
            </a:r>
            <a:r>
              <a:rPr lang="en-US" u="sng" dirty="0"/>
              <a:t>”</a:t>
            </a:r>
            <a:r>
              <a:rPr lang="en-US" dirty="0"/>
              <a:t>&gt;: letting the browser know what kind of document you are sending. (</a:t>
            </a:r>
            <a:r>
              <a:rPr lang="en-US" dirty="0" err="1"/>
              <a:t>en</a:t>
            </a:r>
            <a:r>
              <a:rPr lang="en-US" dirty="0"/>
              <a:t> refers to </a:t>
            </a:r>
            <a:r>
              <a:rPr lang="en-US" dirty="0" err="1"/>
              <a:t>english</a:t>
            </a:r>
            <a:r>
              <a:rPr lang="en-US" dirty="0"/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&lt;head&gt;&lt;/head&gt;: In head, it goes all the meta information of the document. In above case we are just putting the title.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&lt;body&gt;&lt;/body&gt;: All the other tags: </a:t>
            </a:r>
            <a:r>
              <a:rPr lang="en-US" dirty="0" err="1"/>
              <a:t>divs</a:t>
            </a:r>
            <a:r>
              <a:rPr lang="en-US" dirty="0"/>
              <a:t>, classes, spans,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5002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baafe93df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baafe93df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baafe93df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baafe93df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5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665825" y="3058425"/>
            <a:ext cx="2608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ctrTitle" idx="2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690446" y="5802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1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70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slide" Target="slide1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7.xml"/><Relationship Id="rId5" Type="http://schemas.openxmlformats.org/officeDocument/2006/relationships/slide" Target="slide8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135981" y="1064420"/>
            <a:ext cx="6886800" cy="21115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/>
              <a:t>BASIC FRONTEND</a:t>
            </a:r>
            <a:endParaRPr sz="36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/>
              <a:t>DEVELOPMENT</a:t>
            </a:r>
            <a:br>
              <a:rPr lang="en" sz="3600" dirty="0"/>
            </a:br>
            <a:r>
              <a:rPr lang="en" sz="2400" b="0" dirty="0">
                <a:solidFill>
                  <a:srgbClr val="68186E"/>
                </a:solidFill>
              </a:rPr>
              <a:t>(HTML,CSS)</a:t>
            </a:r>
            <a:endParaRPr sz="2400" b="0" dirty="0">
              <a:solidFill>
                <a:srgbClr val="68186E"/>
              </a:solidFill>
            </a:endParaRPr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INSTRUCTOR: SANJANA KOIRALA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1437968" y="1187246"/>
            <a:ext cx="7434569" cy="3852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xo 2" panose="020B0604020202020204" charset="0"/>
              </a:rPr>
              <a:t>				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B050"/>
                </a:solidFill>
                <a:latin typeface="Exo 2" panose="020B0604020202020204" charset="0"/>
              </a:rPr>
              <a:t>SELECTORS: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Exo 2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Exo 2" panose="020B0604020202020204" charset="0"/>
              </a:rPr>
              <a:t>Class selector:		.</a:t>
            </a:r>
            <a:r>
              <a:rPr lang="en-US" b="1" dirty="0" err="1">
                <a:latin typeface="Exo 2" panose="020B0604020202020204" charset="0"/>
              </a:rPr>
              <a:t>classname</a:t>
            </a:r>
            <a:r>
              <a:rPr lang="en-US" b="1" dirty="0">
                <a:latin typeface="Exo 2" panose="020B0604020202020204" charset="0"/>
              </a:rPr>
              <a:t>{ }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b="1" dirty="0">
              <a:latin typeface="Exo 2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Exo 2" panose="020B0604020202020204" charset="0"/>
              </a:rPr>
              <a:t>Id selector:		#idname{ }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b="1" dirty="0">
              <a:latin typeface="Exo 2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Exo 2" panose="020B0604020202020204" charset="0"/>
              </a:rPr>
              <a:t>Element selector:	 	p{ }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b="1" dirty="0">
              <a:latin typeface="Exo 2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Exo 2" panose="020B0604020202020204" charset="0"/>
              </a:rPr>
              <a:t>Universal selector: 	*{ }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i="1" u="sng" dirty="0">
              <a:latin typeface="Exo 2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i="1" u="sng" dirty="0">
              <a:latin typeface="Exo 2" panose="020B0604020202020204" charset="0"/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575733" y="376499"/>
            <a:ext cx="8144933" cy="4617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CSS SELECTORS AND CASCADE</a:t>
            </a:r>
            <a:endParaRPr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03712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5039787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589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1747684" y="988183"/>
            <a:ext cx="7124854" cy="4051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			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00B050"/>
                </a:solidFill>
                <a:latin typeface="Roboto Condensed "/>
              </a:rPr>
              <a:t>THE CASCADE: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i="1" u="sng" dirty="0"/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575733" y="376499"/>
            <a:ext cx="8144933" cy="4617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CSS SELECTORS AND CASCADE</a:t>
            </a:r>
            <a:endParaRPr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03712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5039787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A5A8A72-54EB-4528-9E1F-3548E2FC9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181" y="1605802"/>
            <a:ext cx="3593490" cy="3284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37B9A9-231E-42F9-BF61-D67C4B31E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891" y="2039410"/>
            <a:ext cx="1733550" cy="933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7EEF40-E487-454C-83DF-E8473A7E8E47}"/>
              </a:ext>
            </a:extLst>
          </p:cNvPr>
          <p:cNvSpPr txBox="1"/>
          <p:nvPr/>
        </p:nvSpPr>
        <p:spPr>
          <a:xfrm>
            <a:off x="3185651" y="2972860"/>
            <a:ext cx="1615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Comes last so it wins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A68B58-9641-4DA1-9B07-CF244C53A711}"/>
              </a:ext>
            </a:extLst>
          </p:cNvPr>
          <p:cNvCxnSpPr>
            <a:cxnSpLocks/>
          </p:cNvCxnSpPr>
          <p:nvPr/>
        </p:nvCxnSpPr>
        <p:spPr>
          <a:xfrm flipH="1">
            <a:off x="2802837" y="3124999"/>
            <a:ext cx="382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16EA4B5-DC0B-4138-88E5-EF43AF74B3BF}"/>
              </a:ext>
            </a:extLst>
          </p:cNvPr>
          <p:cNvSpPr txBox="1"/>
          <p:nvPr/>
        </p:nvSpPr>
        <p:spPr>
          <a:xfrm>
            <a:off x="6756399" y="1750021"/>
            <a:ext cx="1075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18279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1386347" y="1110987"/>
            <a:ext cx="7486189" cy="3928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			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B050"/>
                </a:solidFill>
                <a:latin typeface="Roboto Condensed "/>
              </a:rPr>
              <a:t>THE CASCADE: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i="1" u="sng" dirty="0"/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575733" y="376499"/>
            <a:ext cx="8144933" cy="4617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CSS SELECTORS AND CASCADE</a:t>
            </a:r>
            <a:endParaRPr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03712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5039787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37EEF40-E487-454C-83DF-E8473A7E8E47}"/>
              </a:ext>
            </a:extLst>
          </p:cNvPr>
          <p:cNvSpPr txBox="1"/>
          <p:nvPr/>
        </p:nvSpPr>
        <p:spPr>
          <a:xfrm>
            <a:off x="2540003" y="2972860"/>
            <a:ext cx="1413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Comes last so it wins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A68B58-9641-4DA1-9B07-CF244C53A711}"/>
              </a:ext>
            </a:extLst>
          </p:cNvPr>
          <p:cNvCxnSpPr>
            <a:cxnSpLocks/>
          </p:cNvCxnSpPr>
          <p:nvPr/>
        </p:nvCxnSpPr>
        <p:spPr>
          <a:xfrm flipH="1">
            <a:off x="2157188" y="3124999"/>
            <a:ext cx="382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16EA4B5-DC0B-4138-88E5-EF43AF74B3BF}"/>
              </a:ext>
            </a:extLst>
          </p:cNvPr>
          <p:cNvSpPr txBox="1"/>
          <p:nvPr/>
        </p:nvSpPr>
        <p:spPr>
          <a:xfrm>
            <a:off x="6756399" y="1750021"/>
            <a:ext cx="1075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7EEC5D-D1BF-4010-A874-FB923252F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22" y="1750021"/>
            <a:ext cx="4706504" cy="29645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7D7C8-F4AC-4044-9519-710568981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964" y="2125532"/>
            <a:ext cx="3310411" cy="7006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3DCEC3-76D1-4098-8CF3-7BDC598348F2}"/>
              </a:ext>
            </a:extLst>
          </p:cNvPr>
          <p:cNvSpPr txBox="1"/>
          <p:nvPr/>
        </p:nvSpPr>
        <p:spPr>
          <a:xfrm>
            <a:off x="2157188" y="3372969"/>
            <a:ext cx="257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Exo 2" panose="020B0604020202020204" charset="0"/>
              </a:rPr>
              <a:t>It comes last so the h1 will be green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792B9A-788F-4CAC-AEAA-C3B8E6402463}"/>
              </a:ext>
            </a:extLst>
          </p:cNvPr>
          <p:cNvSpPr txBox="1"/>
          <p:nvPr/>
        </p:nvSpPr>
        <p:spPr>
          <a:xfrm>
            <a:off x="3070539" y="2523494"/>
            <a:ext cx="22564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Exo 2" panose="020B0604020202020204" charset="0"/>
              </a:rPr>
              <a:t>Since properties doesn’t conflict, it’ll have a border too</a:t>
            </a:r>
          </a:p>
        </p:txBody>
      </p:sp>
    </p:spTree>
    <p:extLst>
      <p:ext uri="{BB962C8B-B14F-4D97-AF65-F5344CB8AC3E}">
        <p14:creationId xmlns:p14="http://schemas.microsoft.com/office/powerpoint/2010/main" val="87674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DB11-9591-40B5-8270-DF6216DD6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0225" y="140109"/>
            <a:ext cx="3867300" cy="727159"/>
          </a:xfrm>
        </p:spPr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0C24D-8D43-4819-B757-E37F84CC5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11161"/>
            <a:ext cx="9144000" cy="4332339"/>
          </a:xfrm>
        </p:spPr>
        <p:txBody>
          <a:bodyPr/>
          <a:lstStyle/>
          <a:p>
            <a:r>
              <a:rPr lang="en-US" b="1" dirty="0">
                <a:latin typeface="Roboto Condensed "/>
              </a:rPr>
              <a:t>HEIGHT, WIDTH, PADDING, BORDER AND MARGIN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(Properties that will make up the complete element)</a:t>
            </a:r>
          </a:p>
          <a:p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pic>
        <p:nvPicPr>
          <p:cNvPr id="1030" name="Picture 6" descr="Basic CSS: The CSS Box Model">
            <a:extLst>
              <a:ext uri="{FF2B5EF4-FFF2-40B4-BE49-F238E27FC236}">
                <a16:creationId xmlns:a16="http://schemas.microsoft.com/office/drawing/2014/main" id="{C60ED55D-3AC2-4486-B7BA-66ED079C0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591" y="1641157"/>
            <a:ext cx="4750836" cy="267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oogle Shape;207;p37">
            <a:extLst>
              <a:ext uri="{FF2B5EF4-FFF2-40B4-BE49-F238E27FC236}">
                <a16:creationId xmlns:a16="http://schemas.microsoft.com/office/drawing/2014/main" id="{E541A3AB-76D5-49F3-9FE8-CD2872835169}"/>
              </a:ext>
            </a:extLst>
          </p:cNvPr>
          <p:cNvCxnSpPr/>
          <p:nvPr/>
        </p:nvCxnSpPr>
        <p:spPr>
          <a:xfrm>
            <a:off x="4569600" y="103712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08;p37">
            <a:extLst>
              <a:ext uri="{FF2B5EF4-FFF2-40B4-BE49-F238E27FC236}">
                <a16:creationId xmlns:a16="http://schemas.microsoft.com/office/drawing/2014/main" id="{B63086F1-3322-4701-B0F6-1D5B19B41A70}"/>
              </a:ext>
            </a:extLst>
          </p:cNvPr>
          <p:cNvCxnSpPr/>
          <p:nvPr/>
        </p:nvCxnSpPr>
        <p:spPr>
          <a:xfrm>
            <a:off x="0" y="5039787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1313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DB11-9591-40B5-8270-DF6216DD6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0225" y="140110"/>
            <a:ext cx="3867300" cy="671052"/>
          </a:xfrm>
        </p:spPr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0C24D-8D43-4819-B757-E37F84CC5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42" y="966020"/>
            <a:ext cx="9070258" cy="4177480"/>
          </a:xfrm>
        </p:spPr>
        <p:txBody>
          <a:bodyPr/>
          <a:lstStyle/>
          <a:p>
            <a:r>
              <a:rPr lang="en-US" b="1" dirty="0">
                <a:latin typeface="Roboto Condensed "/>
              </a:rPr>
              <a:t>HEIGHT, WIDTH, PADDING, BORDER AND MARGIN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(Properties that will make up the complete element)</a:t>
            </a:r>
          </a:p>
          <a:p>
            <a:pPr algn="l"/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algn="l"/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marL="438150" indent="-285750" algn="l">
              <a:buFont typeface="Arial" panose="020B0604020202020204" pitchFamily="34" charset="0"/>
              <a:buChar char="•"/>
            </a:pPr>
            <a:r>
              <a:rPr lang="en-US" b="1" dirty="0">
                <a:latin typeface="Roboto Condensed "/>
                <a:ea typeface="Roboto Condensed Light" panose="02000000000000000000" pitchFamily="2" charset="0"/>
              </a:rPr>
              <a:t>Content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- The content of the box, where text and images appear</a:t>
            </a:r>
          </a:p>
          <a:p>
            <a:pPr marL="152400" indent="0" algn="l"/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marL="438150" indent="-285750" algn="l">
              <a:buFont typeface="Arial" panose="020B0604020202020204" pitchFamily="34" charset="0"/>
              <a:buChar char="•"/>
            </a:pPr>
            <a:r>
              <a:rPr lang="en-US" b="1" dirty="0">
                <a:latin typeface="Roboto Condensed "/>
                <a:ea typeface="Roboto Condensed Light" panose="02000000000000000000" pitchFamily="2" charset="0"/>
              </a:rPr>
              <a:t>Padding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- Clears an area around the content. The padding is transparent</a:t>
            </a:r>
          </a:p>
          <a:p>
            <a:pPr marL="152400" indent="0" algn="l"/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marL="438150" indent="-285750" algn="l">
              <a:buFont typeface="Arial" panose="020B0604020202020204" pitchFamily="34" charset="0"/>
              <a:buChar char="•"/>
            </a:pPr>
            <a:r>
              <a:rPr lang="en-US" b="1" dirty="0">
                <a:latin typeface="Roboto Condensed "/>
                <a:ea typeface="Roboto Condensed Light" panose="02000000000000000000" pitchFamily="2" charset="0"/>
              </a:rPr>
              <a:t>Border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- A border that goes around the padding and content</a:t>
            </a:r>
          </a:p>
          <a:p>
            <a:pPr marL="152400" indent="0" algn="l"/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marL="438150" indent="-285750" algn="l">
              <a:buFont typeface="Arial" panose="020B0604020202020204" pitchFamily="34" charset="0"/>
              <a:buChar char="•"/>
            </a:pPr>
            <a:r>
              <a:rPr lang="en-US" b="1" dirty="0">
                <a:latin typeface="Roboto Condensed "/>
                <a:ea typeface="Roboto Condensed Light" panose="02000000000000000000" pitchFamily="2" charset="0"/>
              </a:rPr>
              <a:t>Margin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- Clears an area outside the border. The margin is transparent</a:t>
            </a:r>
          </a:p>
          <a:p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4" name="Google Shape;207;p37">
            <a:extLst>
              <a:ext uri="{FF2B5EF4-FFF2-40B4-BE49-F238E27FC236}">
                <a16:creationId xmlns:a16="http://schemas.microsoft.com/office/drawing/2014/main" id="{5D03023E-5387-4F66-9605-8211012CEC84}"/>
              </a:ext>
            </a:extLst>
          </p:cNvPr>
          <p:cNvCxnSpPr/>
          <p:nvPr/>
        </p:nvCxnSpPr>
        <p:spPr>
          <a:xfrm>
            <a:off x="4569600" y="103712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08;p37">
            <a:extLst>
              <a:ext uri="{FF2B5EF4-FFF2-40B4-BE49-F238E27FC236}">
                <a16:creationId xmlns:a16="http://schemas.microsoft.com/office/drawing/2014/main" id="{97DFBD4D-0A07-4CF2-B8F5-289539F698F7}"/>
              </a:ext>
            </a:extLst>
          </p:cNvPr>
          <p:cNvCxnSpPr/>
          <p:nvPr/>
        </p:nvCxnSpPr>
        <p:spPr>
          <a:xfrm>
            <a:off x="0" y="5039787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5745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>
            <a:spLocks noGrp="1"/>
          </p:cNvSpPr>
          <p:nvPr>
            <p:ph type="ctrTitle"/>
          </p:nvPr>
        </p:nvSpPr>
        <p:spPr>
          <a:xfrm flipH="1">
            <a:off x="1312333" y="1347038"/>
            <a:ext cx="663791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CONNECTING HTML AND CSS</a:t>
            </a:r>
            <a:endParaRPr dirty="0"/>
          </a:p>
        </p:txBody>
      </p:sp>
      <p:sp>
        <p:nvSpPr>
          <p:cNvPr id="346" name="Google Shape;346;p44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47" name="Google Shape;347;p44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8" name="Google Shape;348;p44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349" name="Google Shape;349;p44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4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4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4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4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44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1378974" y="1445361"/>
            <a:ext cx="7493564" cy="3112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 &lt;link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rel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=“stylesheet”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=“./style.css” 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l"/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i="1" u="sng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i="1" u="sng" dirty="0"/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846667" y="376498"/>
            <a:ext cx="7814733" cy="595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CONNECTION BETWEEN HTML AND CSS</a:t>
            </a:r>
            <a:endParaRPr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03712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5039787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5C6482-3F28-4F89-9686-A53502915DBE}"/>
              </a:ext>
            </a:extLst>
          </p:cNvPr>
          <p:cNvCxnSpPr>
            <a:cxnSpLocks/>
          </p:cNvCxnSpPr>
          <p:nvPr/>
        </p:nvCxnSpPr>
        <p:spPr>
          <a:xfrm>
            <a:off x="5031384" y="2665149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02EBEF-D1E1-4AB1-82F8-E9C564293C4F}"/>
              </a:ext>
            </a:extLst>
          </p:cNvPr>
          <p:cNvSpPr txBox="1"/>
          <p:nvPr/>
        </p:nvSpPr>
        <p:spPr>
          <a:xfrm>
            <a:off x="4188953" y="3059784"/>
            <a:ext cx="1684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 the same folder</a:t>
            </a:r>
          </a:p>
        </p:txBody>
      </p:sp>
    </p:spTree>
    <p:extLst>
      <p:ext uri="{BB962C8B-B14F-4D97-AF65-F5344CB8AC3E}">
        <p14:creationId xmlns:p14="http://schemas.microsoft.com/office/powerpoint/2010/main" val="164398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8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DEMO!</a:t>
            </a:r>
            <a:endParaRPr dirty="0"/>
          </a:p>
        </p:txBody>
      </p:sp>
      <p:sp>
        <p:nvSpPr>
          <p:cNvPr id="437" name="Google Shape;437;p48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8" name="Google Shape;438;p48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move to the demo session</a:t>
            </a:r>
            <a:endParaRPr dirty="0"/>
          </a:p>
        </p:txBody>
      </p:sp>
      <p:cxnSp>
        <p:nvCxnSpPr>
          <p:cNvPr id="439" name="Google Shape;439;p48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0" name="Google Shape;440;p48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441" name="Google Shape;441;p48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8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8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8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8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50"/>
          <p:cNvPicPr preferRelativeResize="0"/>
          <p:nvPr/>
        </p:nvPicPr>
        <p:blipFill>
          <a:blip r:embed="rId4">
            <a:alphaModFix amt="62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0" name="Google Shape;470;p50"/>
          <p:cNvCxnSpPr/>
          <p:nvPr/>
        </p:nvCxnSpPr>
        <p:spPr>
          <a:xfrm rot="10800000">
            <a:off x="-6825" y="2056050"/>
            <a:ext cx="285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50"/>
          <p:cNvCxnSpPr/>
          <p:nvPr/>
        </p:nvCxnSpPr>
        <p:spPr>
          <a:xfrm rot="10800000">
            <a:off x="4389425" y="2962350"/>
            <a:ext cx="4747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2" name="Google Shape;472;p50"/>
          <p:cNvSpPr txBox="1">
            <a:spLocks noGrp="1"/>
          </p:cNvSpPr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DEMO SESSION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1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51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  <p:sp>
        <p:nvSpPr>
          <p:cNvPr id="479" name="Google Shape;479;p51"/>
          <p:cNvSpPr txBox="1">
            <a:spLocks noGrp="1"/>
          </p:cNvSpPr>
          <p:nvPr>
            <p:ph type="title" idx="2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481" name="Google Shape;481;p51"/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2" name="Google Shape;482;p51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483" name="Google Shape;483;p51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66" name="Google Shape;166;p35">
            <a:hlinkClick r:id="rId3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2105406" y="251371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7" name="Google Shape;167;p35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BASIC HTML</a:t>
            </a:r>
            <a:endParaRPr dirty="0"/>
          </a:p>
        </p:txBody>
      </p:sp>
      <p:sp>
        <p:nvSpPr>
          <p:cNvPr id="168" name="Google Shape;168;p35"/>
          <p:cNvSpPr txBox="1">
            <a:spLocks noGrp="1"/>
          </p:cNvSpPr>
          <p:nvPr>
            <p:ph type="subTitle" idx="1"/>
          </p:nvPr>
        </p:nvSpPr>
        <p:spPr>
          <a:xfrm>
            <a:off x="557213" y="613462"/>
            <a:ext cx="1807533" cy="535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about tags, attributes, classes and IDs</a:t>
            </a:r>
            <a:endParaRPr dirty="0"/>
          </a:p>
        </p:txBody>
      </p:sp>
      <p:sp>
        <p:nvSpPr>
          <p:cNvPr id="169" name="Google Shape;169;p35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2118448" y="57099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0" name="Google Shape;170;p35">
            <a:hlinkClick r:id="rId5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2105406" y="154235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1" name="Google Shape;171;p35">
            <a:hlinkClick r:id="rId6" action="ppaction://hlinksldjump"/>
          </p:cNvPr>
          <p:cNvSpPr txBox="1">
            <a:spLocks noGrp="1"/>
          </p:cNvSpPr>
          <p:nvPr>
            <p:ph type="title" idx="6"/>
          </p:nvPr>
        </p:nvSpPr>
        <p:spPr>
          <a:xfrm>
            <a:off x="5922008" y="2119185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2" name="Google Shape;172;p35">
            <a:hlinkClick r:id="rId7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5922008" y="313888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3" name="Google Shape;173;p35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5922008" y="4158581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74" name="Google Shape;174;p35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CSS</a:t>
            </a:r>
            <a:endParaRPr dirty="0"/>
          </a:p>
        </p:txBody>
      </p:sp>
      <p:sp>
        <p:nvSpPr>
          <p:cNvPr id="175" name="Google Shape;175;p35"/>
          <p:cNvSpPr txBox="1">
            <a:spLocks noGrp="1"/>
          </p:cNvSpPr>
          <p:nvPr>
            <p:ph type="subTitle" idx="13"/>
          </p:nvPr>
        </p:nvSpPr>
        <p:spPr>
          <a:xfrm>
            <a:off x="390147" y="1579661"/>
            <a:ext cx="1974599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the basic concept of css</a:t>
            </a:r>
            <a:endParaRPr dirty="0"/>
          </a:p>
        </p:txBody>
      </p:sp>
      <p:sp>
        <p:nvSpPr>
          <p:cNvPr id="176" name="Google Shape;176;p35"/>
          <p:cNvSpPr txBox="1">
            <a:spLocks noGrp="1"/>
          </p:cNvSpPr>
          <p:nvPr>
            <p:ph type="ctrTitle" idx="14"/>
          </p:nvPr>
        </p:nvSpPr>
        <p:spPr>
          <a:xfrm>
            <a:off x="331768" y="2347040"/>
            <a:ext cx="2100346" cy="4948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CONNECTING THEM</a:t>
            </a:r>
            <a:endParaRPr dirty="0"/>
          </a:p>
        </p:txBody>
      </p:sp>
      <p:sp>
        <p:nvSpPr>
          <p:cNvPr id="177" name="Google Shape;177;p35"/>
          <p:cNvSpPr txBox="1">
            <a:spLocks noGrp="1"/>
          </p:cNvSpPr>
          <p:nvPr>
            <p:ph type="subTitle" idx="15"/>
          </p:nvPr>
        </p:nvSpPr>
        <p:spPr>
          <a:xfrm>
            <a:off x="516929" y="2708694"/>
            <a:ext cx="1884542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Getting to know how HTML and CSS interact </a:t>
            </a:r>
            <a:endParaRPr dirty="0"/>
          </a:p>
        </p:txBody>
      </p:sp>
      <p:sp>
        <p:nvSpPr>
          <p:cNvPr id="178" name="Google Shape;178;p35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DEMO!</a:t>
            </a:r>
            <a:endParaRPr dirty="0"/>
          </a:p>
        </p:txBody>
      </p:sp>
      <p:sp>
        <p:nvSpPr>
          <p:cNvPr id="179" name="Google Shape;179;p35"/>
          <p:cNvSpPr txBox="1">
            <a:spLocks noGrp="1"/>
          </p:cNvSpPr>
          <p:nvPr>
            <p:ph type="subTitle" idx="17"/>
          </p:nvPr>
        </p:nvSpPr>
        <p:spPr>
          <a:xfrm>
            <a:off x="6811558" y="218698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Demo website using HTML and CSS</a:t>
            </a:r>
            <a:endParaRPr dirty="0"/>
          </a:p>
        </p:txBody>
      </p:sp>
      <p:sp>
        <p:nvSpPr>
          <p:cNvPr id="180" name="Google Shape;180;p35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UPCOMING EVENTS</a:t>
            </a:r>
            <a:endParaRPr dirty="0"/>
          </a:p>
        </p:txBody>
      </p:sp>
      <p:sp>
        <p:nvSpPr>
          <p:cNvPr id="181" name="Google Shape;181;p35"/>
          <p:cNvSpPr txBox="1">
            <a:spLocks noGrp="1"/>
          </p:cNvSpPr>
          <p:nvPr>
            <p:ph type="subTitle" idx="19"/>
          </p:nvPr>
        </p:nvSpPr>
        <p:spPr>
          <a:xfrm>
            <a:off x="6811558" y="3210901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Our next upcoming sessions.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35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QUERIES</a:t>
            </a:r>
            <a:endParaRPr dirty="0"/>
          </a:p>
        </p:txBody>
      </p:sp>
      <p:sp>
        <p:nvSpPr>
          <p:cNvPr id="183" name="Google Shape;183;p35"/>
          <p:cNvSpPr txBox="1">
            <a:spLocks noGrp="1"/>
          </p:cNvSpPr>
          <p:nvPr>
            <p:ph type="subTitle" idx="21"/>
          </p:nvPr>
        </p:nvSpPr>
        <p:spPr>
          <a:xfrm>
            <a:off x="6811558" y="422315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Taking your queries and answering them.</a:t>
            </a:r>
            <a:endParaRPr dirty="0"/>
          </a:p>
        </p:txBody>
      </p:sp>
      <p:cxnSp>
        <p:nvCxnSpPr>
          <p:cNvPr id="184" name="Google Shape;184;p35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35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REVIEW OF EVENTS</a:t>
            </a:r>
            <a:endParaRPr dirty="0"/>
          </a:p>
        </p:txBody>
      </p:sp>
      <p:grpSp>
        <p:nvGrpSpPr>
          <p:cNvPr id="493" name="Google Shape;493;p52"/>
          <p:cNvGrpSpPr/>
          <p:nvPr/>
        </p:nvGrpSpPr>
        <p:grpSpPr>
          <a:xfrm>
            <a:off x="1148819" y="2637008"/>
            <a:ext cx="1873113" cy="1290901"/>
            <a:chOff x="720000" y="2341741"/>
            <a:chExt cx="2120585" cy="1442831"/>
          </a:xfrm>
        </p:grpSpPr>
        <p:sp>
          <p:nvSpPr>
            <p:cNvPr id="494" name="Google Shape;494;p52"/>
            <p:cNvSpPr/>
            <p:nvPr/>
          </p:nvSpPr>
          <p:spPr>
            <a:xfrm>
              <a:off x="720000" y="2898672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5" name="Google Shape;495;p52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52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7" name="Google Shape;497;p52"/>
          <p:cNvGrpSpPr/>
          <p:nvPr/>
        </p:nvGrpSpPr>
        <p:grpSpPr>
          <a:xfrm rot="10800000" flipH="1">
            <a:off x="2699668" y="1995364"/>
            <a:ext cx="1873113" cy="1304427"/>
            <a:chOff x="720000" y="2341741"/>
            <a:chExt cx="2120585" cy="1457949"/>
          </a:xfrm>
        </p:grpSpPr>
        <p:sp>
          <p:nvSpPr>
            <p:cNvPr id="498" name="Google Shape;498;p52"/>
            <p:cNvSpPr/>
            <p:nvPr/>
          </p:nvSpPr>
          <p:spPr>
            <a:xfrm>
              <a:off x="720000" y="2913790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9" name="Google Shape;499;p52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52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1" name="Google Shape;501;p52"/>
          <p:cNvGrpSpPr/>
          <p:nvPr/>
        </p:nvGrpSpPr>
        <p:grpSpPr>
          <a:xfrm>
            <a:off x="4215083" y="2637008"/>
            <a:ext cx="1873113" cy="1290901"/>
            <a:chOff x="720000" y="2341741"/>
            <a:chExt cx="2120585" cy="1442831"/>
          </a:xfrm>
        </p:grpSpPr>
        <p:sp>
          <p:nvSpPr>
            <p:cNvPr id="502" name="Google Shape;502;p52"/>
            <p:cNvSpPr/>
            <p:nvPr/>
          </p:nvSpPr>
          <p:spPr>
            <a:xfrm>
              <a:off x="720000" y="2898672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3" name="Google Shape;503;p52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52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5" name="Google Shape;505;p52"/>
          <p:cNvGrpSpPr/>
          <p:nvPr/>
        </p:nvGrpSpPr>
        <p:grpSpPr>
          <a:xfrm rot="10800000" flipH="1">
            <a:off x="5728088" y="1996359"/>
            <a:ext cx="1873113" cy="1304427"/>
            <a:chOff x="720000" y="2341741"/>
            <a:chExt cx="2120585" cy="1457949"/>
          </a:xfrm>
        </p:grpSpPr>
        <p:sp>
          <p:nvSpPr>
            <p:cNvPr id="506" name="Google Shape;506;p52"/>
            <p:cNvSpPr/>
            <p:nvPr/>
          </p:nvSpPr>
          <p:spPr>
            <a:xfrm>
              <a:off x="720000" y="2913790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7" name="Google Shape;507;p52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52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9" name="Google Shape;509;p52"/>
          <p:cNvSpPr/>
          <p:nvPr/>
        </p:nvSpPr>
        <p:spPr>
          <a:xfrm>
            <a:off x="7204906" y="3122111"/>
            <a:ext cx="788700" cy="7989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52"/>
          <p:cNvSpPr txBox="1"/>
          <p:nvPr/>
        </p:nvSpPr>
        <p:spPr>
          <a:xfrm>
            <a:off x="1142635" y="3359000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JUNE 19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11" name="Google Shape;511;p52"/>
          <p:cNvSpPr txBox="1"/>
          <p:nvPr/>
        </p:nvSpPr>
        <p:spPr>
          <a:xfrm>
            <a:off x="829076" y="3943375"/>
            <a:ext cx="14082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WHAT AFTER SEE AND +2?</a:t>
            </a:r>
            <a:endParaRPr sz="120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12" name="Google Shape;512;p52"/>
          <p:cNvSpPr txBox="1"/>
          <p:nvPr/>
        </p:nvSpPr>
        <p:spPr>
          <a:xfrm>
            <a:off x="2704247" y="2202150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JUNE 24 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13" name="Google Shape;513;p52"/>
          <p:cNvSpPr txBox="1"/>
          <p:nvPr/>
        </p:nvSpPr>
        <p:spPr>
          <a:xfrm>
            <a:off x="5714071" y="2208925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……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14" name="Google Shape;514;p52"/>
          <p:cNvSpPr txBox="1"/>
          <p:nvPr/>
        </p:nvSpPr>
        <p:spPr>
          <a:xfrm>
            <a:off x="4207822" y="3359000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……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15" name="Google Shape;515;p52"/>
          <p:cNvSpPr txBox="1"/>
          <p:nvPr/>
        </p:nvSpPr>
        <p:spPr>
          <a:xfrm>
            <a:off x="7204897" y="3352105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…….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16" name="Google Shape;516;p52"/>
          <p:cNvSpPr txBox="1"/>
          <p:nvPr/>
        </p:nvSpPr>
        <p:spPr>
          <a:xfrm>
            <a:off x="3909476" y="3943375"/>
            <a:ext cx="14082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COMING SOON..</a:t>
            </a:r>
            <a:endParaRPr sz="120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17" name="Google Shape;517;p52"/>
          <p:cNvSpPr txBox="1"/>
          <p:nvPr/>
        </p:nvSpPr>
        <p:spPr>
          <a:xfrm>
            <a:off x="6897026" y="3943375"/>
            <a:ext cx="14082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COMING SOON..</a:t>
            </a:r>
            <a:endParaRPr sz="120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18" name="Google Shape;518;p52"/>
          <p:cNvSpPr txBox="1"/>
          <p:nvPr/>
        </p:nvSpPr>
        <p:spPr>
          <a:xfrm>
            <a:off x="5415721" y="1223287"/>
            <a:ext cx="14082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COMING SOON..</a:t>
            </a:r>
            <a:endParaRPr sz="120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19" name="Google Shape;519;p52"/>
          <p:cNvSpPr txBox="1"/>
          <p:nvPr/>
        </p:nvSpPr>
        <p:spPr>
          <a:xfrm>
            <a:off x="2396375" y="1223275"/>
            <a:ext cx="1404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BASIC FRONTEND SESSION</a:t>
            </a:r>
            <a:endParaRPr sz="120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30" name="Google Shape;207;p37">
            <a:extLst>
              <a:ext uri="{FF2B5EF4-FFF2-40B4-BE49-F238E27FC236}">
                <a16:creationId xmlns:a16="http://schemas.microsoft.com/office/drawing/2014/main" id="{046C484D-86D9-484E-A11B-58104BE309E9}"/>
              </a:ext>
            </a:extLst>
          </p:cNvPr>
          <p:cNvCxnSpPr/>
          <p:nvPr/>
        </p:nvCxnSpPr>
        <p:spPr>
          <a:xfrm>
            <a:off x="4569600" y="103712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208;p37">
            <a:extLst>
              <a:ext uri="{FF2B5EF4-FFF2-40B4-BE49-F238E27FC236}">
                <a16:creationId xmlns:a16="http://schemas.microsoft.com/office/drawing/2014/main" id="{A1BF0B96-5B54-428B-B828-63C55DE0D159}"/>
              </a:ext>
            </a:extLst>
          </p:cNvPr>
          <p:cNvCxnSpPr/>
          <p:nvPr/>
        </p:nvCxnSpPr>
        <p:spPr>
          <a:xfrm>
            <a:off x="0" y="5039787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4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QUERIES</a:t>
            </a:r>
            <a:endParaRPr dirty="0"/>
          </a:p>
        </p:txBody>
      </p:sp>
      <p:sp>
        <p:nvSpPr>
          <p:cNvPr id="616" name="Google Shape;616;p54"/>
          <p:cNvSpPr txBox="1">
            <a:spLocks noGrp="1"/>
          </p:cNvSpPr>
          <p:nvPr>
            <p:ph type="title" idx="2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618" name="Google Shape;618;p54"/>
          <p:cNvCxnSpPr/>
          <p:nvPr/>
        </p:nvCxnSpPr>
        <p:spPr>
          <a:xfrm>
            <a:off x="7015900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9" name="Google Shape;619;p54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620" name="Google Shape;620;p54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4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4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4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4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5" name="Google Shape;625;p54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6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663" name="Google Shape;663;p56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34343"/>
                </a:solidFill>
              </a:rPr>
              <a:t>Does anyone have any questions?</a:t>
            </a:r>
            <a:endParaRPr lang="en-US" dirty="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None/>
            </a:pPr>
            <a:endParaRPr lang="en-US" dirty="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434343"/>
                </a:solidFill>
              </a:rPr>
              <a:t>engineeringitnepal@gmail.com</a:t>
            </a:r>
            <a:r>
              <a:rPr lang="en" dirty="0">
                <a:solidFill>
                  <a:srgbClr val="434343"/>
                </a:solidFill>
              </a:rPr>
              <a:t> </a:t>
            </a:r>
            <a:endParaRPr lang="en-US" dirty="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None/>
            </a:pPr>
            <a:endParaRPr dirty="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cxnSp>
        <p:nvCxnSpPr>
          <p:cNvPr id="664" name="Google Shape;664;p56"/>
          <p:cNvCxnSpPr/>
          <p:nvPr/>
        </p:nvCxnSpPr>
        <p:spPr>
          <a:xfrm rot="10800000">
            <a:off x="7748684" y="665807"/>
            <a:ext cx="1236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5" name="Google Shape;665;p56"/>
          <p:cNvGrpSpPr/>
          <p:nvPr/>
        </p:nvGrpSpPr>
        <p:grpSpPr>
          <a:xfrm>
            <a:off x="8090523" y="808178"/>
            <a:ext cx="279476" cy="279476"/>
            <a:chOff x="1379798" y="1723250"/>
            <a:chExt cx="397887" cy="397887"/>
          </a:xfrm>
        </p:grpSpPr>
        <p:sp>
          <p:nvSpPr>
            <p:cNvPr id="666" name="Google Shape;666;p56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6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6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6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56"/>
          <p:cNvGrpSpPr/>
          <p:nvPr/>
        </p:nvGrpSpPr>
        <p:grpSpPr>
          <a:xfrm>
            <a:off x="7341818" y="808178"/>
            <a:ext cx="279490" cy="279476"/>
            <a:chOff x="266768" y="1721375"/>
            <a:chExt cx="397907" cy="397887"/>
          </a:xfrm>
        </p:grpSpPr>
        <p:sp>
          <p:nvSpPr>
            <p:cNvPr id="671" name="Google Shape;671;p56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6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56"/>
          <p:cNvGrpSpPr/>
          <p:nvPr/>
        </p:nvGrpSpPr>
        <p:grpSpPr>
          <a:xfrm>
            <a:off x="7716184" y="808178"/>
            <a:ext cx="279461" cy="279476"/>
            <a:chOff x="864491" y="1723250"/>
            <a:chExt cx="397866" cy="397887"/>
          </a:xfrm>
        </p:grpSpPr>
        <p:sp>
          <p:nvSpPr>
            <p:cNvPr id="674" name="Google Shape;674;p56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6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6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7" name="Google Shape;677;p56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6AD1E28-AA26-449A-AA94-B9CD5B31CC29}"/>
              </a:ext>
            </a:extLst>
          </p:cNvPr>
          <p:cNvSpPr/>
          <p:nvPr/>
        </p:nvSpPr>
        <p:spPr>
          <a:xfrm>
            <a:off x="678656" y="4093369"/>
            <a:ext cx="3607593" cy="564335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rgbClr val="434343"/>
                </a:solidFill>
                <a:latin typeface="Roboto Condensed Light"/>
                <a:ea typeface="Roboto Condensed Light"/>
                <a:sym typeface="Roboto Condensed Light"/>
              </a:rPr>
              <a:t>Hope the session was fruitful.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 Light"/>
              <a:ea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400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1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HTML</a:t>
            </a:r>
            <a:endParaRPr dirty="0"/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94" name="Google Shape;194;p36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5" name="Google Shape;195;p36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196" name="Google Shape;196;p36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6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6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6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6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1489586" y="941916"/>
            <a:ext cx="7397699" cy="4097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Exo 2" panose="020B0604020202020204" charset="0"/>
                <a:ea typeface="Roboto Condensed" panose="02000000000000000000" pitchFamily="2" charset="0"/>
              </a:rPr>
              <a:t>Heading Tag: </a:t>
            </a:r>
            <a:r>
              <a:rPr lang="en-US" dirty="0">
                <a:latin typeface="Exo 2" panose="020B0604020202020204" charset="0"/>
              </a:rPr>
              <a:t>h1, h2, h3, h4, h5, h6.  </a:t>
            </a:r>
            <a:r>
              <a:rPr lang="en-US" i="1" u="sng" dirty="0">
                <a:solidFill>
                  <a:schemeClr val="tx1"/>
                </a:solidFill>
                <a:latin typeface="Exo 2" panose="020B0604020202020204" charset="0"/>
              </a:rPr>
              <a:t>Example:</a:t>
            </a:r>
            <a:r>
              <a:rPr lang="en-US" dirty="0">
                <a:solidFill>
                  <a:srgbClr val="FF0000"/>
                </a:solidFill>
                <a:latin typeface="Exo 2" panose="020B0604020202020204" charset="0"/>
              </a:rPr>
              <a:t> </a:t>
            </a:r>
            <a:r>
              <a:rPr lang="en-US" dirty="0">
                <a:latin typeface="Exo 2" panose="020B0604020202020204" charset="0"/>
              </a:rPr>
              <a:t>&lt;h1&gt;Hello&lt;/h1&gt;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latin typeface="Exo 2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Exo 2" panose="020B0604020202020204" charset="0"/>
                <a:ea typeface="Roboto Condensed" panose="02000000000000000000" pitchFamily="2" charset="0"/>
              </a:rPr>
              <a:t>Paragraph: </a:t>
            </a:r>
            <a:r>
              <a:rPr lang="en-US" dirty="0">
                <a:latin typeface="Exo 2" panose="020B0604020202020204" charset="0"/>
              </a:rPr>
              <a:t>&lt;p&gt;This is a paragraph&lt;/p&gt;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latin typeface="Exo 2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Exo 2" panose="020B0604020202020204" charset="0"/>
                <a:ea typeface="Roboto Condensed" panose="02000000000000000000" pitchFamily="2" charset="0"/>
              </a:rPr>
              <a:t>Anchor: </a:t>
            </a:r>
            <a:r>
              <a:rPr lang="en-US" dirty="0">
                <a:latin typeface="Exo 2" panose="020B0604020202020204" charset="0"/>
              </a:rPr>
              <a:t>a (It is a link to somewhere else). </a:t>
            </a:r>
            <a:r>
              <a:rPr lang="en-US" i="1" u="sng" dirty="0">
                <a:solidFill>
                  <a:schemeClr val="tx1"/>
                </a:solidFill>
                <a:latin typeface="Exo 2" panose="020B0604020202020204" charset="0"/>
              </a:rPr>
              <a:t>Example</a:t>
            </a:r>
            <a:r>
              <a:rPr lang="en-US" dirty="0">
                <a:latin typeface="Exo 2" panose="020B0604020202020204" charset="0"/>
              </a:rPr>
              <a:t>: &lt;a </a:t>
            </a:r>
            <a:r>
              <a:rPr lang="en-US" dirty="0" err="1">
                <a:latin typeface="Exo 2" panose="020B0604020202020204" charset="0"/>
              </a:rPr>
              <a:t>href</a:t>
            </a:r>
            <a:r>
              <a:rPr lang="en-US" dirty="0">
                <a:latin typeface="Exo 2" panose="020B0604020202020204" charset="0"/>
              </a:rPr>
              <a:t>=“</a:t>
            </a:r>
            <a:r>
              <a:rPr lang="en-US" dirty="0">
                <a:solidFill>
                  <a:srgbClr val="0070C0"/>
                </a:solidFill>
                <a:latin typeface="Exo 2" panose="020B0604020202020204" charset="0"/>
              </a:rPr>
              <a:t>link</a:t>
            </a:r>
            <a:r>
              <a:rPr lang="en-US" dirty="0">
                <a:latin typeface="Exo 2" panose="020B0604020202020204" charset="0"/>
              </a:rPr>
              <a:t>”&gt;</a:t>
            </a:r>
            <a:r>
              <a:rPr lang="en-US" dirty="0" err="1">
                <a:latin typeface="Exo 2" panose="020B0604020202020204" charset="0"/>
              </a:rPr>
              <a:t>LinkTitle</a:t>
            </a:r>
            <a:r>
              <a:rPr lang="en-US" dirty="0">
                <a:latin typeface="Exo 2" panose="020B0604020202020204" charset="0"/>
              </a:rPr>
              <a:t>&lt;/a&gt;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latin typeface="Exo 2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Exo 2" panose="020B0604020202020204" charset="0"/>
              </a:rPr>
              <a:t>Division: </a:t>
            </a:r>
            <a:r>
              <a:rPr lang="en-US" dirty="0">
                <a:latin typeface="Exo 2" panose="020B0604020202020204" charset="0"/>
              </a:rPr>
              <a:t>In a website having paragraphs, titles, images, etc. you’ll group each post together in a div. 	              </a:t>
            </a:r>
            <a:r>
              <a:rPr lang="en-US" i="1" u="sng" dirty="0">
                <a:latin typeface="Exo 2" panose="020B0604020202020204" charset="0"/>
              </a:rPr>
              <a:t>Example:</a:t>
            </a:r>
            <a:r>
              <a:rPr lang="en-US" dirty="0">
                <a:latin typeface="Exo 2" panose="020B0604020202020204" charset="0"/>
              </a:rPr>
              <a:t> &lt;div&gt; &lt;/div&gt;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latin typeface="Exo 2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Exo 2" panose="020B0604020202020204" charset="0"/>
              </a:rPr>
              <a:t>Span: </a:t>
            </a:r>
            <a:r>
              <a:rPr lang="en-US" dirty="0">
                <a:latin typeface="Exo 2" panose="020B0604020202020204" charset="0"/>
              </a:rPr>
              <a:t>&lt;span&gt;Span text.&lt;/span&gt;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latin typeface="Exo 2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 err="1">
                <a:latin typeface="Exo 2" panose="020B0604020202020204" charset="0"/>
              </a:rPr>
              <a:t>ol</a:t>
            </a:r>
            <a:r>
              <a:rPr lang="en-US" b="1" dirty="0">
                <a:latin typeface="Exo 2" panose="020B0604020202020204" charset="0"/>
              </a:rPr>
              <a:t>(ordered list), ul(unordered list), li(list item): </a:t>
            </a:r>
            <a:r>
              <a:rPr lang="en-US" i="1" u="sng" dirty="0">
                <a:latin typeface="Exo 2" panose="020B0604020202020204" charset="0"/>
              </a:rPr>
              <a:t>Example</a:t>
            </a:r>
            <a:r>
              <a:rPr lang="en-US" dirty="0">
                <a:latin typeface="Exo 2" panose="020B0604020202020204" charset="0"/>
              </a:rPr>
              <a:t>:                                                    			        	&lt;ul&gt;								&lt;li&gt;Bob&lt;/li&gt;						&lt;li&gt;Marley&lt;/li&gt;		                                                	&lt;/ul&gt;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Exo 2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Exo 2" panose="020B0604020202020204" charset="0"/>
              </a:rPr>
              <a:t>Button: </a:t>
            </a:r>
            <a:r>
              <a:rPr lang="en-US" dirty="0">
                <a:latin typeface="Exo 2" panose="020B0604020202020204" charset="0"/>
              </a:rPr>
              <a:t>&lt;button&gt;HY&lt;/button&gt;	</a:t>
            </a:r>
            <a:r>
              <a:rPr lang="en-US" dirty="0"/>
              <a:t>			 		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i="1" u="sng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i="1" u="sng" dirty="0"/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2638350" y="376499"/>
            <a:ext cx="3867300" cy="4617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TAGS</a:t>
            </a:r>
            <a:endParaRPr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03712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5039787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1474381" y="907324"/>
            <a:ext cx="7398156" cy="4011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Exo 2" panose="020B0604020202020204" charset="0"/>
                <a:ea typeface="Roboto Condensed" panose="02000000000000000000" pitchFamily="2" charset="0"/>
              </a:rPr>
              <a:t>Image: </a:t>
            </a:r>
            <a:r>
              <a:rPr lang="en-US" i="1" u="sng" dirty="0">
                <a:solidFill>
                  <a:schemeClr val="tx1"/>
                </a:solidFill>
                <a:latin typeface="Exo 2" panose="020B0604020202020204" charset="0"/>
              </a:rPr>
              <a:t>Example:</a:t>
            </a:r>
            <a:r>
              <a:rPr lang="en-US" dirty="0">
                <a:solidFill>
                  <a:srgbClr val="FF0000"/>
                </a:solidFill>
                <a:latin typeface="Exo 2" panose="020B0604020202020204" charset="0"/>
              </a:rPr>
              <a:t> </a:t>
            </a:r>
            <a:r>
              <a:rPr lang="en-US" dirty="0">
                <a:latin typeface="Exo 2" panose="020B0604020202020204" charset="0"/>
              </a:rPr>
              <a:t>&lt;</a:t>
            </a:r>
            <a:r>
              <a:rPr lang="en-US" dirty="0" err="1">
                <a:latin typeface="Exo 2" panose="020B0604020202020204" charset="0"/>
              </a:rPr>
              <a:t>img</a:t>
            </a:r>
            <a:r>
              <a:rPr lang="en-US" dirty="0">
                <a:latin typeface="Exo 2" panose="020B0604020202020204" charset="0"/>
              </a:rPr>
              <a:t> </a:t>
            </a:r>
            <a:r>
              <a:rPr lang="en-US" dirty="0" err="1">
                <a:latin typeface="Exo 2" panose="020B0604020202020204" charset="0"/>
              </a:rPr>
              <a:t>src</a:t>
            </a:r>
            <a:r>
              <a:rPr lang="en-US" dirty="0">
                <a:latin typeface="Exo 2" panose="020B0604020202020204" charset="0"/>
              </a:rPr>
              <a:t>= “______” alt=“</a:t>
            </a:r>
            <a:r>
              <a:rPr lang="en-US" dirty="0" err="1">
                <a:latin typeface="Exo 2" panose="020B0604020202020204" charset="0"/>
              </a:rPr>
              <a:t>imagediscription</a:t>
            </a:r>
            <a:r>
              <a:rPr lang="en-US" dirty="0">
                <a:latin typeface="Exo 2" panose="020B0604020202020204" charset="0"/>
              </a:rPr>
              <a:t>”/&gt;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latin typeface="Exo 2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Exo 2" panose="020B0604020202020204" charset="0"/>
                <a:ea typeface="Roboto Condensed" panose="02000000000000000000" pitchFamily="2" charset="0"/>
              </a:rPr>
              <a:t>Input: </a:t>
            </a:r>
            <a:r>
              <a:rPr lang="en-US" dirty="0">
                <a:latin typeface="Exo 2" panose="020B0604020202020204" charset="0"/>
                <a:ea typeface="Roboto Condensed Light" panose="02000000000000000000" pitchFamily="2" charset="0"/>
              </a:rPr>
              <a:t>Input tags do numbers, dates, colors, checkboxes, etc. </a:t>
            </a:r>
            <a:r>
              <a:rPr lang="en-US" i="1" u="sng" dirty="0">
                <a:latin typeface="Exo 2" panose="020B0604020202020204" charset="0"/>
                <a:ea typeface="Roboto Condensed Light" panose="02000000000000000000" pitchFamily="2" charset="0"/>
              </a:rPr>
              <a:t>Example:</a:t>
            </a:r>
            <a:r>
              <a:rPr lang="en-US" dirty="0">
                <a:latin typeface="Exo 2" panose="020B0604020202020204" charset="0"/>
                <a:ea typeface="Roboto Condensed Light" panose="02000000000000000000" pitchFamily="2" charset="0"/>
              </a:rPr>
              <a:t> &lt;input/&gt;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Exo 2" panose="020B0604020202020204" charset="0"/>
              <a:ea typeface="Roboto Condensed Light" panose="02000000000000000000" pitchFamily="2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 err="1">
                <a:latin typeface="Exo 2" panose="020B0604020202020204" charset="0"/>
                <a:ea typeface="Roboto Condensed" panose="02000000000000000000" pitchFamily="2" charset="0"/>
              </a:rPr>
              <a:t>Textarea</a:t>
            </a:r>
            <a:r>
              <a:rPr lang="en-US" b="1" dirty="0">
                <a:latin typeface="Exo 2" panose="020B0604020202020204" charset="0"/>
                <a:ea typeface="Roboto Condensed" panose="02000000000000000000" pitchFamily="2" charset="0"/>
              </a:rPr>
              <a:t>: </a:t>
            </a:r>
            <a:r>
              <a:rPr lang="en-US" i="1" u="sng" dirty="0">
                <a:latin typeface="Exo 2" panose="020B0604020202020204" charset="0"/>
              </a:rPr>
              <a:t>Example</a:t>
            </a:r>
            <a:r>
              <a:rPr lang="en-US" dirty="0">
                <a:latin typeface="Exo 2" panose="020B0604020202020204" charset="0"/>
              </a:rPr>
              <a:t>: &lt;</a:t>
            </a:r>
            <a:r>
              <a:rPr lang="en-US" dirty="0" err="1">
                <a:latin typeface="Exo 2" panose="020B0604020202020204" charset="0"/>
              </a:rPr>
              <a:t>textarea</a:t>
            </a:r>
            <a:r>
              <a:rPr lang="en-US" dirty="0">
                <a:latin typeface="Exo 2" panose="020B0604020202020204" charset="0"/>
              </a:rPr>
              <a:t>&gt;&lt;/</a:t>
            </a:r>
            <a:r>
              <a:rPr lang="en-US" dirty="0" err="1">
                <a:latin typeface="Exo 2" panose="020B0604020202020204" charset="0"/>
              </a:rPr>
              <a:t>textarea</a:t>
            </a:r>
            <a:r>
              <a:rPr lang="en-US" dirty="0">
                <a:latin typeface="Exo 2" panose="020B0604020202020204" charset="0"/>
              </a:rPr>
              <a:t>&gt;	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latin typeface="Exo 2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Exo 2" panose="020B0604020202020204" charset="0"/>
              </a:rPr>
              <a:t>Form: </a:t>
            </a:r>
            <a:r>
              <a:rPr lang="en-US" i="1" u="sng" dirty="0">
                <a:latin typeface="Exo 2" panose="020B0604020202020204" charset="0"/>
              </a:rPr>
              <a:t>Example</a:t>
            </a:r>
            <a:r>
              <a:rPr lang="en-US" dirty="0">
                <a:latin typeface="Exo 2" panose="020B0604020202020204" charset="0"/>
              </a:rPr>
              <a:t>: &lt;form&gt;                                                                                                                                                                           		&lt;input/&gt;                                                                                                                                                                        	              &lt;/form&gt;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latin typeface="Exo 2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Exo 2" panose="020B0604020202020204" charset="0"/>
              </a:rPr>
              <a:t>Strong: </a:t>
            </a:r>
            <a:r>
              <a:rPr lang="en-US" dirty="0">
                <a:latin typeface="Exo 2" panose="020B0604020202020204" charset="0"/>
              </a:rPr>
              <a:t>Bold. </a:t>
            </a:r>
            <a:r>
              <a:rPr lang="en-US" i="1" u="sng" dirty="0">
                <a:latin typeface="Exo 2" panose="020B0604020202020204" charset="0"/>
              </a:rPr>
              <a:t>Example</a:t>
            </a:r>
            <a:r>
              <a:rPr lang="en-US" dirty="0">
                <a:latin typeface="Exo 2" panose="020B0604020202020204" charset="0"/>
              </a:rPr>
              <a:t>: &lt;strong&gt;&lt;/strong&gt;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latin typeface="Exo 2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Exo 2" panose="020B0604020202020204" charset="0"/>
              </a:rPr>
              <a:t>Italic: </a:t>
            </a:r>
            <a:r>
              <a:rPr lang="en-US" dirty="0">
                <a:latin typeface="Exo 2" panose="020B0604020202020204" charset="0"/>
              </a:rPr>
              <a:t>&lt;</a:t>
            </a:r>
            <a:r>
              <a:rPr lang="en-US" dirty="0" err="1">
                <a:latin typeface="Exo 2" panose="020B0604020202020204" charset="0"/>
              </a:rPr>
              <a:t>em</a:t>
            </a:r>
            <a:r>
              <a:rPr lang="en-US" dirty="0">
                <a:latin typeface="Exo 2" panose="020B0604020202020204" charset="0"/>
              </a:rPr>
              <a:t>&gt;&lt;/</a:t>
            </a:r>
            <a:r>
              <a:rPr lang="en-US" dirty="0" err="1">
                <a:latin typeface="Exo 2" panose="020B0604020202020204" charset="0"/>
              </a:rPr>
              <a:t>em</a:t>
            </a:r>
            <a:r>
              <a:rPr lang="en-US" dirty="0">
                <a:latin typeface="Exo 2" panose="020B0604020202020204" charset="0"/>
              </a:rPr>
              <a:t>&gt;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latin typeface="Exo 2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Exo 2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latin typeface="Exo 2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xo 2" panose="020B0604020202020204" charset="0"/>
              </a:rPr>
              <a:t>	 		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Exo 2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Exo 2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Exo 2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i="1" u="sng" dirty="0">
              <a:latin typeface="Exo 2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i="1" u="sng" dirty="0">
              <a:latin typeface="Exo 2" panose="020B0604020202020204" charset="0"/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2638350" y="376499"/>
            <a:ext cx="3867300" cy="4617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TAGS</a:t>
            </a:r>
            <a:endParaRPr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03712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5039787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0557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F7D9-9007-4D7E-BB3D-5248B4C25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12800"/>
          </a:xfrm>
        </p:spPr>
        <p:txBody>
          <a:bodyPr/>
          <a:lstStyle/>
          <a:p>
            <a:r>
              <a:rPr lang="en-US" dirty="0"/>
              <a:t>ATTRIBUTES, CLASSES AND 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F75E3-83AA-4BCC-BFB6-F1CC75A28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871" y="1135694"/>
            <a:ext cx="7964128" cy="3904092"/>
          </a:xfrm>
        </p:spPr>
        <p:txBody>
          <a:bodyPr/>
          <a:lstStyle/>
          <a:p>
            <a:pPr algn="l"/>
            <a:r>
              <a:rPr lang="en-US" sz="1600" b="1" dirty="0">
                <a:latin typeface="Exo 2" panose="020B0604020202020204" charset="0"/>
              </a:rPr>
              <a:t>Attributes</a:t>
            </a:r>
            <a:r>
              <a:rPr lang="en-US" sz="1600" dirty="0">
                <a:latin typeface="Exo 2" panose="020B0604020202020204" charset="0"/>
              </a:rPr>
              <a:t>:</a:t>
            </a:r>
          </a:p>
          <a:p>
            <a:pPr algn="l"/>
            <a:r>
              <a:rPr lang="en-US" sz="1600" dirty="0">
                <a:latin typeface="Exo 2" panose="020B0604020202020204" charset="0"/>
              </a:rPr>
              <a:t>	&lt;input </a:t>
            </a:r>
            <a:r>
              <a:rPr lang="en-US" sz="1600" dirty="0">
                <a:solidFill>
                  <a:srgbClr val="FF0000"/>
                </a:solidFill>
                <a:latin typeface="Exo 2" panose="020B0604020202020204" charset="0"/>
              </a:rPr>
              <a:t>type</a:t>
            </a:r>
            <a:r>
              <a:rPr lang="en-US" sz="1600" dirty="0">
                <a:latin typeface="Exo 2" panose="020B0604020202020204" charset="0"/>
              </a:rPr>
              <a:t>= “</a:t>
            </a:r>
            <a:r>
              <a:rPr lang="en-US" sz="1600" dirty="0">
                <a:solidFill>
                  <a:srgbClr val="0070C0"/>
                </a:solidFill>
                <a:latin typeface="Exo 2" panose="020B0604020202020204" charset="0"/>
              </a:rPr>
              <a:t>checkbox</a:t>
            </a:r>
            <a:r>
              <a:rPr lang="en-US" sz="1600" dirty="0">
                <a:latin typeface="Exo 2" panose="020B0604020202020204" charset="0"/>
              </a:rPr>
              <a:t>” /&gt;</a:t>
            </a:r>
          </a:p>
          <a:p>
            <a:pPr algn="l"/>
            <a:endParaRPr lang="en-US" sz="1600" dirty="0">
              <a:latin typeface="Exo 2" panose="020B0604020202020204" charset="0"/>
            </a:endParaRPr>
          </a:p>
          <a:p>
            <a:pPr algn="l"/>
            <a:endParaRPr lang="en-US" sz="1600" dirty="0">
              <a:latin typeface="Exo 2" panose="020B0604020202020204" charset="0"/>
            </a:endParaRPr>
          </a:p>
          <a:p>
            <a:pPr algn="l"/>
            <a:endParaRPr lang="en-US" sz="1600" dirty="0">
              <a:latin typeface="Exo 2" panose="020B0604020202020204" charset="0"/>
            </a:endParaRPr>
          </a:p>
          <a:p>
            <a:pPr algn="l"/>
            <a:endParaRPr lang="en-US" sz="1600" dirty="0">
              <a:latin typeface="Exo 2" panose="020B0604020202020204" charset="0"/>
            </a:endParaRPr>
          </a:p>
          <a:p>
            <a:pPr algn="l"/>
            <a:r>
              <a:rPr lang="en-US" sz="1600" b="1" dirty="0">
                <a:latin typeface="Exo 2" panose="020B0604020202020204" charset="0"/>
              </a:rPr>
              <a:t>Classes:</a:t>
            </a:r>
          </a:p>
          <a:p>
            <a:pPr algn="l"/>
            <a:r>
              <a:rPr lang="en-US" sz="1600" dirty="0">
                <a:latin typeface="Exo 2" panose="020B0604020202020204" charset="0"/>
              </a:rPr>
              <a:t>	&lt;div class=“header”&gt;&lt;/div&gt;</a:t>
            </a:r>
          </a:p>
          <a:p>
            <a:pPr algn="l"/>
            <a:endParaRPr lang="en-US" sz="1600" dirty="0">
              <a:latin typeface="Exo 2" panose="020B0604020202020204" charset="0"/>
            </a:endParaRPr>
          </a:p>
          <a:p>
            <a:pPr algn="l"/>
            <a:endParaRPr lang="en-US" sz="1600" dirty="0">
              <a:latin typeface="Exo 2" panose="020B0604020202020204" charset="0"/>
            </a:endParaRPr>
          </a:p>
          <a:p>
            <a:pPr algn="l"/>
            <a:r>
              <a:rPr lang="en-US" sz="1600" b="1" dirty="0">
                <a:latin typeface="Exo 2" panose="020B0604020202020204" charset="0"/>
              </a:rPr>
              <a:t>IDs: </a:t>
            </a:r>
            <a:r>
              <a:rPr lang="en-US" sz="1600" dirty="0">
                <a:latin typeface="Exo 2" panose="020B0604020202020204" charset="0"/>
              </a:rPr>
              <a:t>id should be unique and not reusable, useful to link to a part in the same page.</a:t>
            </a:r>
          </a:p>
          <a:p>
            <a:pPr algn="l"/>
            <a:r>
              <a:rPr lang="en-US" sz="1600" dirty="0">
                <a:latin typeface="Exo 2" panose="020B0604020202020204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Exo 2" panose="020B0604020202020204" charset="0"/>
              </a:rPr>
              <a:t>Syntax: </a:t>
            </a:r>
            <a:r>
              <a:rPr lang="en-US" sz="1600" dirty="0">
                <a:latin typeface="Exo 2" panose="020B0604020202020204" charset="0"/>
              </a:rPr>
              <a:t>&lt;div id=“home”&gt;&lt;/div&gt;</a:t>
            </a:r>
          </a:p>
          <a:p>
            <a:pPr algn="l"/>
            <a:endParaRPr lang="en-US" sz="1600" dirty="0">
              <a:latin typeface="Exo 2" panose="020B0604020202020204" charset="0"/>
            </a:endParaRPr>
          </a:p>
          <a:p>
            <a:pPr algn="l"/>
            <a:endParaRPr lang="en-US" sz="1600" dirty="0">
              <a:latin typeface="Exo 2" panose="020B0604020202020204" charset="0"/>
            </a:endParaRPr>
          </a:p>
          <a:p>
            <a:pPr algn="l"/>
            <a:endParaRPr lang="en-US" sz="1600" dirty="0">
              <a:latin typeface="Exo 2" panose="020B0604020202020204" charset="0"/>
            </a:endParaRPr>
          </a:p>
          <a:p>
            <a:pPr algn="l"/>
            <a:endParaRPr lang="en-US" sz="1600" dirty="0">
              <a:latin typeface="Exo 2" panose="020B060402020202020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A25012-855A-4034-8B12-52DAFCF6F136}"/>
              </a:ext>
            </a:extLst>
          </p:cNvPr>
          <p:cNvCxnSpPr>
            <a:cxnSpLocks/>
          </p:cNvCxnSpPr>
          <p:nvPr/>
        </p:nvCxnSpPr>
        <p:spPr>
          <a:xfrm>
            <a:off x="2526618" y="171873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E2987A-09F4-4B43-AF0B-8987A49F2E06}"/>
              </a:ext>
            </a:extLst>
          </p:cNvPr>
          <p:cNvCxnSpPr>
            <a:cxnSpLocks/>
          </p:cNvCxnSpPr>
          <p:nvPr/>
        </p:nvCxnSpPr>
        <p:spPr>
          <a:xfrm>
            <a:off x="3430912" y="1727199"/>
            <a:ext cx="0" cy="29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C8D4E2-D7B4-4710-B027-7E6795DDB68E}"/>
              </a:ext>
            </a:extLst>
          </p:cNvPr>
          <p:cNvSpPr txBox="1"/>
          <p:nvPr/>
        </p:nvSpPr>
        <p:spPr>
          <a:xfrm>
            <a:off x="2249542" y="2004414"/>
            <a:ext cx="846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attribute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523A1-2630-45E2-B045-DF7A929133C1}"/>
              </a:ext>
            </a:extLst>
          </p:cNvPr>
          <p:cNvSpPr txBox="1"/>
          <p:nvPr/>
        </p:nvSpPr>
        <p:spPr>
          <a:xfrm>
            <a:off x="3125021" y="2023533"/>
            <a:ext cx="61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value</a:t>
            </a:r>
          </a:p>
        </p:txBody>
      </p:sp>
      <p:cxnSp>
        <p:nvCxnSpPr>
          <p:cNvPr id="8" name="Google Shape;207;p37">
            <a:extLst>
              <a:ext uri="{FF2B5EF4-FFF2-40B4-BE49-F238E27FC236}">
                <a16:creationId xmlns:a16="http://schemas.microsoft.com/office/drawing/2014/main" id="{2CF51417-A83D-401F-859A-E85A976BD33D}"/>
              </a:ext>
            </a:extLst>
          </p:cNvPr>
          <p:cNvCxnSpPr/>
          <p:nvPr/>
        </p:nvCxnSpPr>
        <p:spPr>
          <a:xfrm>
            <a:off x="4569600" y="103712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08;p37">
            <a:extLst>
              <a:ext uri="{FF2B5EF4-FFF2-40B4-BE49-F238E27FC236}">
                <a16:creationId xmlns:a16="http://schemas.microsoft.com/office/drawing/2014/main" id="{D662DFB0-DA9F-47C1-9FD5-66AAE6E0E29B}"/>
              </a:ext>
            </a:extLst>
          </p:cNvPr>
          <p:cNvCxnSpPr/>
          <p:nvPr/>
        </p:nvCxnSpPr>
        <p:spPr>
          <a:xfrm>
            <a:off x="0" y="5039787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9687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1533832" y="1393752"/>
            <a:ext cx="7338706" cy="3163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l"/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i="1" u="sng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i="1" u="sng" dirty="0"/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595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META HTML</a:t>
            </a:r>
            <a:endParaRPr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03712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5039787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1446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CSS</a:t>
            </a:r>
            <a:endParaRPr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36" name="Google Shape;236;p39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7" name="Google Shape;237;p39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238" name="Google Shape;238;p39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9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9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9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9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39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ctrTitle" idx="2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SYNTAX</a:t>
            </a:r>
            <a:endParaRPr dirty="0"/>
          </a:p>
        </p:txBody>
      </p:sp>
      <p:sp>
        <p:nvSpPr>
          <p:cNvPr id="249" name="Google Shape;249;p40"/>
          <p:cNvSpPr txBox="1">
            <a:spLocks noGrp="1"/>
          </p:cNvSpPr>
          <p:nvPr>
            <p:ph type="subTitle" idx="1"/>
          </p:nvPr>
        </p:nvSpPr>
        <p:spPr>
          <a:xfrm>
            <a:off x="1265530" y="3215523"/>
            <a:ext cx="3419167" cy="1793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h1: selector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color: property(There are about 350 properties)</a:t>
            </a:r>
            <a:r>
              <a:rPr lang="en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red: value</a:t>
            </a:r>
            <a:endParaRPr dirty="0"/>
          </a:p>
        </p:txBody>
      </p:sp>
      <p:sp>
        <p:nvSpPr>
          <p:cNvPr id="250" name="Google Shape;250;p40"/>
          <p:cNvSpPr txBox="1">
            <a:spLocks noGrp="1"/>
          </p:cNvSpPr>
          <p:nvPr>
            <p:ph type="ctrTitle"/>
          </p:nvPr>
        </p:nvSpPr>
        <p:spPr>
          <a:xfrm>
            <a:off x="1265530" y="1299050"/>
            <a:ext cx="1812451" cy="1793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B050"/>
                </a:solidFill>
              </a:rPr>
              <a:t>Style.css</a:t>
            </a:r>
            <a:br>
              <a:rPr lang="en-US" dirty="0"/>
            </a:br>
            <a:r>
              <a:rPr lang="en-US" sz="1600" b="0" dirty="0"/>
              <a:t>h1</a:t>
            </a:r>
            <a:r>
              <a:rPr lang="en" sz="1600" b="0" dirty="0"/>
              <a:t>{</a:t>
            </a:r>
            <a:br>
              <a:rPr lang="en" sz="1600" b="0" dirty="0"/>
            </a:br>
            <a:r>
              <a:rPr lang="en" sz="1600" b="0" dirty="0"/>
              <a:t>     color: red;</a:t>
            </a:r>
            <a:br>
              <a:rPr lang="en" sz="1600" b="0" dirty="0"/>
            </a:br>
            <a:r>
              <a:rPr lang="en" sz="1600" b="0" dirty="0"/>
              <a:t>}</a:t>
            </a:r>
            <a:endParaRPr sz="1600" b="0" dirty="0"/>
          </a:p>
        </p:txBody>
      </p:sp>
      <p:sp>
        <p:nvSpPr>
          <p:cNvPr id="7" name="Google Shape;250;p40">
            <a:extLst>
              <a:ext uri="{FF2B5EF4-FFF2-40B4-BE49-F238E27FC236}">
                <a16:creationId xmlns:a16="http://schemas.microsoft.com/office/drawing/2014/main" id="{29C8023B-75B4-414E-AE68-AE2030C95162}"/>
              </a:ext>
            </a:extLst>
          </p:cNvPr>
          <p:cNvSpPr txBox="1">
            <a:spLocks/>
          </p:cNvSpPr>
          <p:nvPr/>
        </p:nvSpPr>
        <p:spPr>
          <a:xfrm>
            <a:off x="3114527" y="760190"/>
            <a:ext cx="2428084" cy="2455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Exo 2"/>
              <a:buNone/>
              <a:defRPr sz="20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xo 2"/>
              <a:buNone/>
              <a:defRPr sz="2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algn="l"/>
            <a:endParaRPr lang="es-ES" b="0" dirty="0">
              <a:solidFill>
                <a:srgbClr val="FF0000"/>
              </a:solidFill>
            </a:endParaRPr>
          </a:p>
          <a:p>
            <a:pPr algn="l"/>
            <a:r>
              <a:rPr lang="es-ES" b="0" dirty="0">
                <a:solidFill>
                  <a:srgbClr val="00B050"/>
                </a:solidFill>
              </a:rPr>
              <a:t>Index.html</a:t>
            </a:r>
          </a:p>
          <a:p>
            <a:pPr algn="l"/>
            <a:r>
              <a:rPr lang="es-ES" sz="1600" b="0" dirty="0"/>
              <a:t>&lt;h1&gt;</a:t>
            </a:r>
            <a:r>
              <a:rPr lang="es-ES" sz="1600" b="0" dirty="0" err="1"/>
              <a:t>Hello</a:t>
            </a:r>
            <a:r>
              <a:rPr lang="es-ES" sz="1600" b="0" dirty="0"/>
              <a:t> </a:t>
            </a:r>
            <a:r>
              <a:rPr lang="es-ES" sz="1600" b="0" dirty="0" err="1"/>
              <a:t>world</a:t>
            </a:r>
            <a:r>
              <a:rPr lang="es-ES" sz="1600" b="0" dirty="0"/>
              <a:t>&lt;/h1&gt;</a:t>
            </a:r>
            <a:br>
              <a:rPr lang="es-ES" dirty="0"/>
            </a:br>
            <a:endParaRPr lang="es-ES" dirty="0"/>
          </a:p>
          <a:p>
            <a:pPr algn="l"/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9EB9AE-321F-4AFE-9946-32A7A09B0E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116"/>
          <a:stretch/>
        </p:blipFill>
        <p:spPr>
          <a:xfrm>
            <a:off x="5892271" y="1643063"/>
            <a:ext cx="2428084" cy="1135616"/>
          </a:xfrm>
          <a:prstGeom prst="rect">
            <a:avLst/>
          </a:prstGeom>
        </p:spPr>
      </p:pic>
      <p:cxnSp>
        <p:nvCxnSpPr>
          <p:cNvPr id="8" name="Google Shape;207;p37">
            <a:extLst>
              <a:ext uri="{FF2B5EF4-FFF2-40B4-BE49-F238E27FC236}">
                <a16:creationId xmlns:a16="http://schemas.microsoft.com/office/drawing/2014/main" id="{9EDB14B2-C174-4F63-B361-75776EF6BDF0}"/>
              </a:ext>
            </a:extLst>
          </p:cNvPr>
          <p:cNvCxnSpPr/>
          <p:nvPr/>
        </p:nvCxnSpPr>
        <p:spPr>
          <a:xfrm>
            <a:off x="4569600" y="103712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208;p37">
            <a:extLst>
              <a:ext uri="{FF2B5EF4-FFF2-40B4-BE49-F238E27FC236}">
                <a16:creationId xmlns:a16="http://schemas.microsoft.com/office/drawing/2014/main" id="{86165C32-78C3-42B3-9E35-D37B0EEC7C0A}"/>
              </a:ext>
            </a:extLst>
          </p:cNvPr>
          <p:cNvCxnSpPr/>
          <p:nvPr/>
        </p:nvCxnSpPr>
        <p:spPr>
          <a:xfrm>
            <a:off x="0" y="5039787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894</Words>
  <Application>Microsoft Office PowerPoint</Application>
  <PresentationFormat>On-screen Show (16:9)</PresentationFormat>
  <Paragraphs>190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Roboto Condensed </vt:lpstr>
      <vt:lpstr>Exo 2</vt:lpstr>
      <vt:lpstr>Wingdings</vt:lpstr>
      <vt:lpstr>Arial</vt:lpstr>
      <vt:lpstr>Roboto Condensed Light</vt:lpstr>
      <vt:lpstr>Fira Sans Extra Condensed Medium</vt:lpstr>
      <vt:lpstr>Consolas</vt:lpstr>
      <vt:lpstr>Roboto Condensed</vt:lpstr>
      <vt:lpstr>Tech Newsletter XL by Slidesgo</vt:lpstr>
      <vt:lpstr>BASIC FRONTEND DEVELOPMENT (HTML,CSS)</vt:lpstr>
      <vt:lpstr>TABLE OF CONTENTS</vt:lpstr>
      <vt:lpstr>BASIC HTML</vt:lpstr>
      <vt:lpstr>TAGS</vt:lpstr>
      <vt:lpstr>TAGS</vt:lpstr>
      <vt:lpstr>ATTRIBUTES, CLASSES AND IDs</vt:lpstr>
      <vt:lpstr>META HTML</vt:lpstr>
      <vt:lpstr>BASIC CSS</vt:lpstr>
      <vt:lpstr>SYNTAX</vt:lpstr>
      <vt:lpstr>CSS SELECTORS AND CASCADE</vt:lpstr>
      <vt:lpstr>CSS SELECTORS AND CASCADE</vt:lpstr>
      <vt:lpstr>CSS SELECTORS AND CASCADE</vt:lpstr>
      <vt:lpstr>CSS BOX MODEL</vt:lpstr>
      <vt:lpstr>CSS BOX MODEL</vt:lpstr>
      <vt:lpstr>CONNECTING HTML AND CSS</vt:lpstr>
      <vt:lpstr>CONNECTION BETWEEN HTML AND CSS</vt:lpstr>
      <vt:lpstr>DEMO!</vt:lpstr>
      <vt:lpstr>DEMO SESSION</vt:lpstr>
      <vt:lpstr>EVENTS</vt:lpstr>
      <vt:lpstr>REVIEW OF EVENTS</vt:lpstr>
      <vt:lpstr>QUERIES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FRONTEND DEVELOPMENT (HTML,CSS)</dc:title>
  <dc:creator>hp</dc:creator>
  <cp:lastModifiedBy>hp</cp:lastModifiedBy>
  <cp:revision>41</cp:revision>
  <dcterms:modified xsi:type="dcterms:W3CDTF">2021-06-25T05:55:16Z</dcterms:modified>
</cp:coreProperties>
</file>