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udia TAN FROM.TP (MND)" initials="CTF(" lastIdx="12" clrIdx="0">
    <p:extLst>
      <p:ext uri="{19B8F6BF-5375-455C-9EA6-DF929625EA0E}">
        <p15:presenceInfo xmlns:p15="http://schemas.microsoft.com/office/powerpoint/2012/main" userId="S::Claudia_TAN_FROM.TP@mnd.gov.sg::2275c636-fbcd-4b71-96c3-50d70148a08f" providerId="AD"/>
      </p:ext>
    </p:extLst>
  </p:cmAuthor>
  <p:cmAuthor id="2" name="Yi Xuan TAN (MND)" initials="YXT(" lastIdx="1" clrIdx="1">
    <p:extLst>
      <p:ext uri="{19B8F6BF-5375-455C-9EA6-DF929625EA0E}">
        <p15:presenceInfo xmlns:p15="http://schemas.microsoft.com/office/powerpoint/2012/main" userId="S::TAN_Yi_Xuan@mnd.gov.sg::ab06f44b-aa73-4351-b146-67f82f0273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4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3" autoAdjust="0"/>
    <p:restoredTop sz="94615" autoAdjust="0"/>
  </p:normalViewPr>
  <p:slideViewPr>
    <p:cSldViewPr snapToGrid="0">
      <p:cViewPr>
        <p:scale>
          <a:sx n="24" d="100"/>
          <a:sy n="24"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1FF17-3734-4710-BB3F-B3D9130423FD}" type="datetimeFigureOut">
              <a:rPr lang="en-SG" smtClean="0"/>
              <a:t>1/9/23</a:t>
            </a:fld>
            <a:endParaRPr lang="en-SG"/>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8579-B513-4CBE-8F88-E754CCDC3391}" type="slidenum">
              <a:rPr lang="en-SG" smtClean="0"/>
              <a:t>‹#›</a:t>
            </a:fld>
            <a:endParaRPr lang="en-SG"/>
          </a:p>
        </p:txBody>
      </p:sp>
    </p:spTree>
    <p:extLst>
      <p:ext uri="{BB962C8B-B14F-4D97-AF65-F5344CB8AC3E}">
        <p14:creationId xmlns:p14="http://schemas.microsoft.com/office/powerpoint/2010/main" val="1854918622"/>
      </p:ext>
    </p:extLst>
  </p:cSld>
  <p:clrMap bg1="lt1" tx1="dk1" bg2="lt2" tx2="dk2" accent1="accent1" accent2="accent2" accent3="accent3" accent4="accent4" accent5="accent5" accent6="accent6" hlink="hlink" folHlink="folHlink"/>
  <p:notesStyle>
    <a:lvl1pPr marL="0" algn="l" defTabSz="1294399" rtl="0" eaLnBrk="1" latinLnBrk="0" hangingPunct="1">
      <a:defRPr sz="1699" kern="1200">
        <a:solidFill>
          <a:schemeClr val="tx1"/>
        </a:solidFill>
        <a:latin typeface="+mn-lt"/>
        <a:ea typeface="+mn-ea"/>
        <a:cs typeface="+mn-cs"/>
      </a:defRPr>
    </a:lvl1pPr>
    <a:lvl2pPr marL="647200" algn="l" defTabSz="1294399" rtl="0" eaLnBrk="1" latinLnBrk="0" hangingPunct="1">
      <a:defRPr sz="1699" kern="1200">
        <a:solidFill>
          <a:schemeClr val="tx1"/>
        </a:solidFill>
        <a:latin typeface="+mn-lt"/>
        <a:ea typeface="+mn-ea"/>
        <a:cs typeface="+mn-cs"/>
      </a:defRPr>
    </a:lvl2pPr>
    <a:lvl3pPr marL="1294399" algn="l" defTabSz="1294399" rtl="0" eaLnBrk="1" latinLnBrk="0" hangingPunct="1">
      <a:defRPr sz="1699" kern="1200">
        <a:solidFill>
          <a:schemeClr val="tx1"/>
        </a:solidFill>
        <a:latin typeface="+mn-lt"/>
        <a:ea typeface="+mn-ea"/>
        <a:cs typeface="+mn-cs"/>
      </a:defRPr>
    </a:lvl3pPr>
    <a:lvl4pPr marL="1941597" algn="l" defTabSz="1294399" rtl="0" eaLnBrk="1" latinLnBrk="0" hangingPunct="1">
      <a:defRPr sz="1699" kern="1200">
        <a:solidFill>
          <a:schemeClr val="tx1"/>
        </a:solidFill>
        <a:latin typeface="+mn-lt"/>
        <a:ea typeface="+mn-ea"/>
        <a:cs typeface="+mn-cs"/>
      </a:defRPr>
    </a:lvl4pPr>
    <a:lvl5pPr marL="2588797" algn="l" defTabSz="1294399" rtl="0" eaLnBrk="1" latinLnBrk="0" hangingPunct="1">
      <a:defRPr sz="1699" kern="1200">
        <a:solidFill>
          <a:schemeClr val="tx1"/>
        </a:solidFill>
        <a:latin typeface="+mn-lt"/>
        <a:ea typeface="+mn-ea"/>
        <a:cs typeface="+mn-cs"/>
      </a:defRPr>
    </a:lvl5pPr>
    <a:lvl6pPr marL="3235996" algn="l" defTabSz="1294399" rtl="0" eaLnBrk="1" latinLnBrk="0" hangingPunct="1">
      <a:defRPr sz="1699" kern="1200">
        <a:solidFill>
          <a:schemeClr val="tx1"/>
        </a:solidFill>
        <a:latin typeface="+mn-lt"/>
        <a:ea typeface="+mn-ea"/>
        <a:cs typeface="+mn-cs"/>
      </a:defRPr>
    </a:lvl6pPr>
    <a:lvl7pPr marL="3883196" algn="l" defTabSz="1294399" rtl="0" eaLnBrk="1" latinLnBrk="0" hangingPunct="1">
      <a:defRPr sz="1699" kern="1200">
        <a:solidFill>
          <a:schemeClr val="tx1"/>
        </a:solidFill>
        <a:latin typeface="+mn-lt"/>
        <a:ea typeface="+mn-ea"/>
        <a:cs typeface="+mn-cs"/>
      </a:defRPr>
    </a:lvl7pPr>
    <a:lvl8pPr marL="4530394" algn="l" defTabSz="1294399" rtl="0" eaLnBrk="1" latinLnBrk="0" hangingPunct="1">
      <a:defRPr sz="1699" kern="1200">
        <a:solidFill>
          <a:schemeClr val="tx1"/>
        </a:solidFill>
        <a:latin typeface="+mn-lt"/>
        <a:ea typeface="+mn-ea"/>
        <a:cs typeface="+mn-cs"/>
      </a:defRPr>
    </a:lvl8pPr>
    <a:lvl9pPr marL="5177595" algn="l" defTabSz="1294399" rtl="0" eaLnBrk="1" latinLnBrk="0" hangingPunct="1">
      <a:defRPr sz="16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3188579-B513-4CBE-8F88-E754CCDC3391}" type="slidenum">
              <a:rPr lang="en-SG" smtClean="0"/>
              <a:t>1</a:t>
            </a:fld>
            <a:endParaRPr lang="en-SG"/>
          </a:p>
        </p:txBody>
      </p:sp>
    </p:spTree>
    <p:extLst>
      <p:ext uri="{BB962C8B-B14F-4D97-AF65-F5344CB8AC3E}">
        <p14:creationId xmlns:p14="http://schemas.microsoft.com/office/powerpoint/2010/main" val="1282477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1/9/23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27871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1/9/23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269854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1/9/23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2754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3A752D-F7DE-49AD-BBCA-E96D5694AC39}" type="datetimeFigureOut">
              <a:rPr lang="en-SG" smtClean="0"/>
              <a:t>1/9/23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1697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A752D-F7DE-49AD-BBCA-E96D5694AC39}" type="datetimeFigureOut">
              <a:rPr lang="en-SG" smtClean="0"/>
              <a:t>1/9/23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41724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3A752D-F7DE-49AD-BBCA-E96D5694AC39}" type="datetimeFigureOut">
              <a:rPr lang="en-SG" smtClean="0"/>
              <a:t>1/9/23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8153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3A752D-F7DE-49AD-BBCA-E96D5694AC39}" type="datetimeFigureOut">
              <a:rPr lang="en-SG" smtClean="0"/>
              <a:t>1/9/23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263906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3A752D-F7DE-49AD-BBCA-E96D5694AC39}" type="datetimeFigureOut">
              <a:rPr lang="en-SG" smtClean="0"/>
              <a:t>1/9/23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231780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A752D-F7DE-49AD-BBCA-E96D5694AC39}" type="datetimeFigureOut">
              <a:rPr lang="en-SG" smtClean="0"/>
              <a:t>1/9/23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35541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53A752D-F7DE-49AD-BBCA-E96D5694AC39}" type="datetimeFigureOut">
              <a:rPr lang="en-SG" smtClean="0"/>
              <a:t>1/9/23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62613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53A752D-F7DE-49AD-BBCA-E96D5694AC39}" type="datetimeFigureOut">
              <a:rPr lang="en-SG" smtClean="0"/>
              <a:t>1/9/23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9309A10-AFCA-4C2E-8219-5A525AEDB75D}" type="slidenum">
              <a:rPr lang="en-SG" smtClean="0"/>
              <a:t>‹#›</a:t>
            </a:fld>
            <a:endParaRPr lang="en-SG"/>
          </a:p>
        </p:txBody>
      </p:sp>
    </p:spTree>
    <p:extLst>
      <p:ext uri="{BB962C8B-B14F-4D97-AF65-F5344CB8AC3E}">
        <p14:creationId xmlns:p14="http://schemas.microsoft.com/office/powerpoint/2010/main" val="187510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53A752D-F7DE-49AD-BBCA-E96D5694AC39}" type="datetimeFigureOut">
              <a:rPr lang="en-SG" smtClean="0"/>
              <a:t>1/9/23</a:t>
            </a:fld>
            <a:endParaRPr lang="en-SG"/>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69309A10-AFCA-4C2E-8219-5A525AEDB75D}" type="slidenum">
              <a:rPr lang="en-SG" smtClean="0"/>
              <a:t>‹#›</a:t>
            </a:fld>
            <a:endParaRPr lang="en-SG"/>
          </a:p>
        </p:txBody>
      </p:sp>
    </p:spTree>
    <p:extLst>
      <p:ext uri="{BB962C8B-B14F-4D97-AF65-F5344CB8AC3E}">
        <p14:creationId xmlns:p14="http://schemas.microsoft.com/office/powerpoint/2010/main" val="24457772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tile tx="0" ty="0" sx="100000" sy="100000" flip="none" algn="tl"/>
        </a:blip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DA629A9-E6BC-19CE-3498-2118B7B3F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692" y="14940463"/>
            <a:ext cx="6080760" cy="60807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82E8C5B-3214-EC03-3730-3072F01C2D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91068" y="14940463"/>
            <a:ext cx="6080760" cy="6080760"/>
          </a:xfrm>
          <a:prstGeom prst="rect">
            <a:avLst/>
          </a:prstGeom>
        </p:spPr>
      </p:pic>
      <p:sp>
        <p:nvSpPr>
          <p:cNvPr id="100" name="Rectangle 99">
            <a:extLst>
              <a:ext uri="{FF2B5EF4-FFF2-40B4-BE49-F238E27FC236}">
                <a16:creationId xmlns:a16="http://schemas.microsoft.com/office/drawing/2014/main" id="{C10B766A-B2AF-4E28-8438-9D35EAE154CE}"/>
              </a:ext>
            </a:extLst>
          </p:cNvPr>
          <p:cNvSpPr/>
          <p:nvPr/>
        </p:nvSpPr>
        <p:spPr>
          <a:xfrm>
            <a:off x="13212708" y="40587951"/>
            <a:ext cx="4445448" cy="644792"/>
          </a:xfrm>
          <a:prstGeom prst="rect">
            <a:avLst/>
          </a:prstGeom>
        </p:spPr>
        <p:txBody>
          <a:bodyPr wrap="none">
            <a:spAutoFit/>
          </a:bodyPr>
          <a:lstStyle/>
          <a:p>
            <a:r>
              <a:rPr lang="en-SG" sz="3590" b="1" dirty="0">
                <a:solidFill>
                  <a:schemeClr val="accent5">
                    <a:lumMod val="50000"/>
                  </a:schemeClr>
                </a:solidFill>
                <a:latin typeface="Segoe UI" panose="020B0502040204020203" pitchFamily="34" charset="0"/>
                <a:cs typeface="Segoe UI" panose="020B0502040204020203" pitchFamily="34" charset="0"/>
              </a:rPr>
              <a:t>Acknowledgements</a:t>
            </a:r>
            <a:endParaRPr lang="en-SG" sz="3590" b="1" dirty="0">
              <a:solidFill>
                <a:schemeClr val="accent5">
                  <a:lumMod val="50000"/>
                </a:schemeClr>
              </a:solidFill>
            </a:endParaRPr>
          </a:p>
        </p:txBody>
      </p:sp>
      <p:sp>
        <p:nvSpPr>
          <p:cNvPr id="3" name="Rectangle 2">
            <a:extLst>
              <a:ext uri="{FF2B5EF4-FFF2-40B4-BE49-F238E27FC236}">
                <a16:creationId xmlns:a16="http://schemas.microsoft.com/office/drawing/2014/main" id="{96AF9982-513E-416A-9506-6A5D31EA1633}"/>
              </a:ext>
            </a:extLst>
          </p:cNvPr>
          <p:cNvSpPr/>
          <p:nvPr/>
        </p:nvSpPr>
        <p:spPr>
          <a:xfrm>
            <a:off x="-1" y="-30480"/>
            <a:ext cx="30275213" cy="4278891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590">
              <a:noFill/>
            </a:endParaRPr>
          </a:p>
        </p:txBody>
      </p:sp>
      <p:sp>
        <p:nvSpPr>
          <p:cNvPr id="75" name="Rectangle 74">
            <a:extLst>
              <a:ext uri="{FF2B5EF4-FFF2-40B4-BE49-F238E27FC236}">
                <a16:creationId xmlns:a16="http://schemas.microsoft.com/office/drawing/2014/main" id="{3B12D80D-25FF-470B-A95C-E39201B9F25C}"/>
              </a:ext>
            </a:extLst>
          </p:cNvPr>
          <p:cNvSpPr/>
          <p:nvPr/>
        </p:nvSpPr>
        <p:spPr>
          <a:xfrm>
            <a:off x="714743" y="32249951"/>
            <a:ext cx="27451168" cy="1938985"/>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CONCLUSIONS</a:t>
            </a:r>
            <a:endParaRPr lang="en-SG" sz="12000" b="1" u="sng" dirty="0">
              <a:solidFill>
                <a:schemeClr val="accent5">
                  <a:lumMod val="50000"/>
                </a:schemeClr>
              </a:solidFill>
              <a:latin typeface="Segoe UI" panose="020B0502040204020203" pitchFamily="34" charset="0"/>
              <a:cs typeface="Segoe UI" panose="020B0502040204020203" pitchFamily="34" charset="0"/>
            </a:endParaRPr>
          </a:p>
        </p:txBody>
      </p:sp>
      <p:sp>
        <p:nvSpPr>
          <p:cNvPr id="76" name="Rectangle 75">
            <a:extLst>
              <a:ext uri="{FF2B5EF4-FFF2-40B4-BE49-F238E27FC236}">
                <a16:creationId xmlns:a16="http://schemas.microsoft.com/office/drawing/2014/main" id="{EDCE97D8-5EC3-4ADE-9EC2-DD12140F4F5C}"/>
              </a:ext>
            </a:extLst>
          </p:cNvPr>
          <p:cNvSpPr/>
          <p:nvPr/>
        </p:nvSpPr>
        <p:spPr>
          <a:xfrm>
            <a:off x="745793" y="339470"/>
            <a:ext cx="22278330" cy="5786199"/>
          </a:xfrm>
          <a:prstGeom prst="rect">
            <a:avLst/>
          </a:prstGeom>
        </p:spPr>
        <p:txBody>
          <a:bodyPr wrap="square">
            <a:spAutoFit/>
          </a:bodyPr>
          <a:lstStyle/>
          <a:p>
            <a:r>
              <a:rPr lang="en-SG" sz="16000" b="1" u="sng" dirty="0">
                <a:solidFill>
                  <a:schemeClr val="accent5">
                    <a:lumMod val="50000"/>
                  </a:schemeClr>
                </a:solidFill>
                <a:latin typeface="Segoe UI" panose="020B0502040204020203" pitchFamily="34" charset="0"/>
                <a:cs typeface="Segoe UI" panose="020B0502040204020203" pitchFamily="34" charset="0"/>
              </a:rPr>
              <a:t>Sidewalk the Talk: </a:t>
            </a:r>
            <a:r>
              <a:rPr lang="en-SG" sz="7000" b="1" u="sng" dirty="0">
                <a:solidFill>
                  <a:schemeClr val="accent5">
                    <a:lumMod val="50000"/>
                  </a:schemeClr>
                </a:solidFill>
                <a:latin typeface="Segoe UI" panose="020B0502040204020203" pitchFamily="34" charset="0"/>
                <a:cs typeface="Segoe UI" panose="020B0502040204020203" pitchFamily="34" charset="0"/>
              </a:rPr>
              <a:t>Translating street view imagery to correct</a:t>
            </a:r>
            <a:br>
              <a:rPr lang="en-SG" sz="7000" b="1" u="sng" dirty="0">
                <a:solidFill>
                  <a:schemeClr val="accent5">
                    <a:lumMod val="50000"/>
                  </a:schemeClr>
                </a:solidFill>
                <a:latin typeface="Segoe UI" panose="020B0502040204020203" pitchFamily="34" charset="0"/>
                <a:cs typeface="Segoe UI" panose="020B0502040204020203" pitchFamily="34" charset="0"/>
              </a:rPr>
            </a:br>
            <a:r>
              <a:rPr lang="en-SG" sz="7000" b="1" u="sng" dirty="0">
                <a:solidFill>
                  <a:schemeClr val="accent5">
                    <a:lumMod val="50000"/>
                  </a:schemeClr>
                </a:solidFill>
                <a:latin typeface="Segoe UI" panose="020B0502040204020203" pitchFamily="34" charset="0"/>
                <a:cs typeface="Segoe UI" panose="020B0502040204020203" pitchFamily="34" charset="0"/>
              </a:rPr>
              <a:t>perspectives to enhance </a:t>
            </a:r>
            <a:r>
              <a:rPr lang="en-SG" sz="7000" b="1" u="sng" dirty="0" err="1">
                <a:solidFill>
                  <a:schemeClr val="accent5">
                    <a:lumMod val="50000"/>
                  </a:schemeClr>
                </a:solidFill>
                <a:latin typeface="Segoe UI" panose="020B0502040204020203" pitchFamily="34" charset="0"/>
                <a:cs typeface="Segoe UI" panose="020B0502040204020203" pitchFamily="34" charset="0"/>
              </a:rPr>
              <a:t>bikeability</a:t>
            </a:r>
            <a:r>
              <a:rPr lang="en-SG" sz="7000" b="1" u="sng" dirty="0">
                <a:solidFill>
                  <a:schemeClr val="accent5">
                    <a:lumMod val="50000"/>
                  </a:schemeClr>
                </a:solidFill>
                <a:latin typeface="Segoe UI" panose="020B0502040204020203" pitchFamily="34" charset="0"/>
                <a:cs typeface="Segoe UI" panose="020B0502040204020203" pitchFamily="34" charset="0"/>
              </a:rPr>
              <a:t> and walkability studies</a:t>
            </a:r>
          </a:p>
        </p:txBody>
      </p:sp>
      <p:sp>
        <p:nvSpPr>
          <p:cNvPr id="81" name="Rectangle 80">
            <a:extLst>
              <a:ext uri="{FF2B5EF4-FFF2-40B4-BE49-F238E27FC236}">
                <a16:creationId xmlns:a16="http://schemas.microsoft.com/office/drawing/2014/main" id="{E7599B74-E836-4B5E-9F65-E48D6678124D}"/>
              </a:ext>
            </a:extLst>
          </p:cNvPr>
          <p:cNvSpPr/>
          <p:nvPr/>
        </p:nvSpPr>
        <p:spPr>
          <a:xfrm>
            <a:off x="777827" y="6232014"/>
            <a:ext cx="16263523" cy="707886"/>
          </a:xfrm>
          <a:prstGeom prst="rect">
            <a:avLst/>
          </a:prstGeom>
        </p:spPr>
        <p:txBody>
          <a:bodyPr wrap="square">
            <a:spAutoFit/>
          </a:bodyPr>
          <a:lstStyle/>
          <a:p>
            <a:r>
              <a:rPr lang="en-US" sz="4000" u="sng"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Koichi Ito, </a:t>
            </a:r>
            <a:r>
              <a:rPr lang="en-US" sz="4000"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 Matias Quintana, Filip </a:t>
            </a:r>
            <a:r>
              <a:rPr lang="en-US" sz="4000" dirty="0" err="1">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rPr>
              <a:t>Biljecki</a:t>
            </a:r>
            <a:endParaRPr lang="en-SG" sz="4000" dirty="0">
              <a:solidFill>
                <a:schemeClr val="accent5">
                  <a:lumMod val="50000"/>
                </a:schemeClr>
              </a:solidFill>
              <a:latin typeface="Segoe UI" panose="020B0502040204020203" pitchFamily="34" charset="0"/>
              <a:ea typeface="Georgia" panose="02040502050405020303" pitchFamily="18" charset="0"/>
              <a:cs typeface="Segoe UI" panose="020B0502040204020203" pitchFamily="34" charset="0"/>
            </a:endParaRPr>
          </a:p>
        </p:txBody>
      </p:sp>
      <p:sp>
        <p:nvSpPr>
          <p:cNvPr id="10" name="Rectangle 9">
            <a:extLst>
              <a:ext uri="{FF2B5EF4-FFF2-40B4-BE49-F238E27FC236}">
                <a16:creationId xmlns:a16="http://schemas.microsoft.com/office/drawing/2014/main" id="{4351D496-CCD7-4506-893D-8CBDD1DC49A2}"/>
              </a:ext>
            </a:extLst>
          </p:cNvPr>
          <p:cNvSpPr/>
          <p:nvPr/>
        </p:nvSpPr>
        <p:spPr>
          <a:xfrm>
            <a:off x="1105631" y="16435634"/>
            <a:ext cx="12972159" cy="1938992"/>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AIM</a:t>
            </a:r>
            <a:endParaRPr lang="en-SG" sz="12000" u="sng" dirty="0">
              <a:solidFill>
                <a:schemeClr val="accent5">
                  <a:lumMod val="50000"/>
                </a:schemeClr>
              </a:solidFill>
              <a:latin typeface="Segoe UI" panose="020B0502040204020203" pitchFamily="34" charset="0"/>
              <a:cs typeface="Segoe UI" panose="020B0502040204020203" pitchFamily="34" charset="0"/>
            </a:endParaRPr>
          </a:p>
        </p:txBody>
      </p:sp>
      <p:sp>
        <p:nvSpPr>
          <p:cNvPr id="84" name="Rectangle 83">
            <a:extLst>
              <a:ext uri="{FF2B5EF4-FFF2-40B4-BE49-F238E27FC236}">
                <a16:creationId xmlns:a16="http://schemas.microsoft.com/office/drawing/2014/main" id="{C98046D5-8F75-4A1B-82AD-C6EACE6F1C0F}"/>
              </a:ext>
            </a:extLst>
          </p:cNvPr>
          <p:cNvSpPr/>
          <p:nvPr/>
        </p:nvSpPr>
        <p:spPr>
          <a:xfrm>
            <a:off x="936659" y="18474353"/>
            <a:ext cx="14344214" cy="1446550"/>
          </a:xfrm>
          <a:prstGeom prst="rect">
            <a:avLst/>
          </a:prstGeom>
        </p:spPr>
        <p:txBody>
          <a:bodyPr wrap="square">
            <a:spAutoFit/>
          </a:bodyPr>
          <a:lstStyle/>
          <a:p>
            <a:pPr marL="571500" indent="-571500">
              <a:buFont typeface="Arial" panose="020B0604020202020204" pitchFamily="34" charset="0"/>
              <a:buChar char="•"/>
            </a:pPr>
            <a:r>
              <a:rPr lang="en-SG" sz="4400" dirty="0">
                <a:solidFill>
                  <a:schemeClr val="accent5">
                    <a:lumMod val="50000"/>
                  </a:schemeClr>
                </a:solidFill>
                <a:latin typeface="Segoe UI" panose="020B0502040204020203" pitchFamily="34" charset="0"/>
                <a:cs typeface="Segoe UI" panose="020B0502040204020203" pitchFamily="34" charset="0"/>
              </a:rPr>
              <a:t>Quantify the bias among platforms.</a:t>
            </a:r>
          </a:p>
          <a:p>
            <a:pPr marL="571500" indent="-571500">
              <a:buFont typeface="Arial" panose="020B0604020202020204" pitchFamily="34" charset="0"/>
              <a:buChar char="•"/>
            </a:pPr>
            <a:r>
              <a:rPr lang="en-SG" sz="4400" dirty="0">
                <a:solidFill>
                  <a:schemeClr val="accent5">
                    <a:lumMod val="50000"/>
                  </a:schemeClr>
                </a:solidFill>
                <a:latin typeface="Segoe UI" panose="020B0502040204020203" pitchFamily="34" charset="0"/>
                <a:cs typeface="Segoe UI" panose="020B0502040204020203" pitchFamily="34" charset="0"/>
              </a:rPr>
              <a:t>Try different generative models to minimize the bias.</a:t>
            </a:r>
          </a:p>
        </p:txBody>
      </p:sp>
      <p:sp>
        <p:nvSpPr>
          <p:cNvPr id="91" name="Rectangle: Rounded Corners 90">
            <a:extLst>
              <a:ext uri="{FF2B5EF4-FFF2-40B4-BE49-F238E27FC236}">
                <a16:creationId xmlns:a16="http://schemas.microsoft.com/office/drawing/2014/main" id="{0494D2A3-AB71-40A0-B418-914B9AB2779F}"/>
              </a:ext>
            </a:extLst>
          </p:cNvPr>
          <p:cNvSpPr/>
          <p:nvPr/>
        </p:nvSpPr>
        <p:spPr>
          <a:xfrm>
            <a:off x="738189" y="7115067"/>
            <a:ext cx="27128179" cy="12993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4800" b="1" dirty="0">
                <a:solidFill>
                  <a:schemeClr val="accent5">
                    <a:lumMod val="50000"/>
                  </a:schemeClr>
                </a:solidFill>
                <a:latin typeface="Segoe UI" panose="020B0502040204020203" pitchFamily="34" charset="0"/>
                <a:cs typeface="Segoe UI" panose="020B0502040204020203" pitchFamily="34" charset="0"/>
              </a:rPr>
              <a:t>Active transport, </a:t>
            </a:r>
            <a:r>
              <a:rPr lang="en-SG" sz="4800" b="1" dirty="0" err="1">
                <a:solidFill>
                  <a:schemeClr val="accent5">
                    <a:lumMod val="50000"/>
                  </a:schemeClr>
                </a:solidFill>
                <a:latin typeface="Segoe UI" panose="020B0502040204020203" pitchFamily="34" charset="0"/>
                <a:cs typeface="Segoe UI" panose="020B0502040204020203" pitchFamily="34" charset="0"/>
              </a:rPr>
              <a:t>bikeability</a:t>
            </a:r>
            <a:r>
              <a:rPr lang="en-SG" sz="4800" b="1" dirty="0">
                <a:solidFill>
                  <a:schemeClr val="accent5">
                    <a:lumMod val="50000"/>
                  </a:schemeClr>
                </a:solidFill>
                <a:latin typeface="Segoe UI" panose="020B0502040204020203" pitchFamily="34" charset="0"/>
                <a:cs typeface="Segoe UI" panose="020B0502040204020203" pitchFamily="34" charset="0"/>
              </a:rPr>
              <a:t>, Generative adversarial </a:t>
            </a:r>
          </a:p>
          <a:p>
            <a:r>
              <a:rPr lang="en-SG" sz="4800" b="1" dirty="0">
                <a:solidFill>
                  <a:schemeClr val="accent5">
                    <a:lumMod val="50000"/>
                  </a:schemeClr>
                </a:solidFill>
                <a:latin typeface="Segoe UI" panose="020B0502040204020203" pitchFamily="34" charset="0"/>
                <a:cs typeface="Segoe UI" panose="020B0502040204020203" pitchFamily="34" charset="0"/>
              </a:rPr>
              <a:t>networks, street view imagery, walkability</a:t>
            </a:r>
          </a:p>
        </p:txBody>
      </p:sp>
      <p:cxnSp>
        <p:nvCxnSpPr>
          <p:cNvPr id="80" name="Straight Connector 79">
            <a:extLst>
              <a:ext uri="{FF2B5EF4-FFF2-40B4-BE49-F238E27FC236}">
                <a16:creationId xmlns:a16="http://schemas.microsoft.com/office/drawing/2014/main" id="{F92DF780-957B-4AD4-9ABE-96881447D57B}"/>
              </a:ext>
            </a:extLst>
          </p:cNvPr>
          <p:cNvCxnSpPr>
            <a:cxnSpLocks/>
          </p:cNvCxnSpPr>
          <p:nvPr/>
        </p:nvCxnSpPr>
        <p:spPr>
          <a:xfrm>
            <a:off x="714743" y="8929834"/>
            <a:ext cx="28545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B95856-5A31-4759-8FAA-F5F7AFC37DD8}"/>
              </a:ext>
            </a:extLst>
          </p:cNvPr>
          <p:cNvCxnSpPr>
            <a:cxnSpLocks/>
          </p:cNvCxnSpPr>
          <p:nvPr/>
        </p:nvCxnSpPr>
        <p:spPr>
          <a:xfrm>
            <a:off x="15137606" y="9399010"/>
            <a:ext cx="0" cy="30758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A1B6AA7-49BA-4BFB-8707-3610C03C4263}"/>
              </a:ext>
            </a:extLst>
          </p:cNvPr>
          <p:cNvCxnSpPr>
            <a:cxnSpLocks/>
          </p:cNvCxnSpPr>
          <p:nvPr/>
        </p:nvCxnSpPr>
        <p:spPr>
          <a:xfrm flipH="1">
            <a:off x="711908" y="32324093"/>
            <a:ext cx="13746629"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EC623E1-C1EE-4655-8030-41655C7C89BD}"/>
              </a:ext>
            </a:extLst>
          </p:cNvPr>
          <p:cNvSpPr txBox="1"/>
          <p:nvPr/>
        </p:nvSpPr>
        <p:spPr>
          <a:xfrm>
            <a:off x="1377138" y="11131258"/>
            <a:ext cx="134427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Active transport plays an important role in improving urban sustainability, and accurate and timely assessment of roads are important.</a:t>
            </a:r>
          </a:p>
          <a:p>
            <a:endParaRPr lang="en-US" sz="4000" dirty="0">
              <a:solidFill>
                <a:schemeClr val="accent5">
                  <a:lumMod val="50000"/>
                </a:schemeClr>
              </a:solidFill>
              <a:latin typeface="Segoe UI" panose="020B0502040204020203" pitchFamily="34" charset="0"/>
              <a:cs typeface="Segoe UI" panose="020B0502040204020203" pitchFamily="34" charset="0"/>
            </a:endParaRPr>
          </a:p>
        </p:txBody>
      </p:sp>
      <p:sp>
        <p:nvSpPr>
          <p:cNvPr id="68" name="Rectangle 67">
            <a:extLst>
              <a:ext uri="{FF2B5EF4-FFF2-40B4-BE49-F238E27FC236}">
                <a16:creationId xmlns:a16="http://schemas.microsoft.com/office/drawing/2014/main" id="{20D5ADDE-0AC3-4B7B-91B1-953EB4332FD9}"/>
              </a:ext>
            </a:extLst>
          </p:cNvPr>
          <p:cNvSpPr/>
          <p:nvPr/>
        </p:nvSpPr>
        <p:spPr>
          <a:xfrm>
            <a:off x="1034988" y="9347654"/>
            <a:ext cx="11115709" cy="1938992"/>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BACKGROUND</a:t>
            </a:r>
            <a:endParaRPr lang="en-SG" sz="12000" u="sng" dirty="0">
              <a:solidFill>
                <a:schemeClr val="accent5">
                  <a:lumMod val="50000"/>
                </a:schemeClr>
              </a:solidFill>
            </a:endParaRPr>
          </a:p>
        </p:txBody>
      </p:sp>
      <p:grpSp>
        <p:nvGrpSpPr>
          <p:cNvPr id="228" name="Group 227">
            <a:extLst>
              <a:ext uri="{FF2B5EF4-FFF2-40B4-BE49-F238E27FC236}">
                <a16:creationId xmlns:a16="http://schemas.microsoft.com/office/drawing/2014/main" id="{BE46FE23-9DED-4DF6-B1A9-496226C3D0F0}"/>
              </a:ext>
            </a:extLst>
          </p:cNvPr>
          <p:cNvGrpSpPr/>
          <p:nvPr/>
        </p:nvGrpSpPr>
        <p:grpSpPr>
          <a:xfrm>
            <a:off x="1048335" y="13125608"/>
            <a:ext cx="13867089" cy="3050255"/>
            <a:chOff x="-14115969" y="28498727"/>
            <a:chExt cx="8123201" cy="2165147"/>
          </a:xfrm>
        </p:grpSpPr>
        <p:sp>
          <p:nvSpPr>
            <p:cNvPr id="51" name="Rectangle 50">
              <a:extLst>
                <a:ext uri="{FF2B5EF4-FFF2-40B4-BE49-F238E27FC236}">
                  <a16:creationId xmlns:a16="http://schemas.microsoft.com/office/drawing/2014/main" id="{FCBB409D-8130-49CC-91E9-98031011B35A}"/>
                </a:ext>
              </a:extLst>
            </p:cNvPr>
            <p:cNvSpPr/>
            <p:nvPr/>
          </p:nvSpPr>
          <p:spPr>
            <a:xfrm>
              <a:off x="-13848330" y="29287529"/>
              <a:ext cx="7587922" cy="1376345"/>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Street view imagery has been used for walkability and </a:t>
              </a:r>
              <a:r>
                <a:rPr lang="en-US" sz="4000" dirty="0" err="1">
                  <a:solidFill>
                    <a:schemeClr val="accent5">
                      <a:lumMod val="50000"/>
                    </a:schemeClr>
                  </a:solidFill>
                  <a:latin typeface="Segoe UI" panose="020B0502040204020203" pitchFamily="34" charset="0"/>
                  <a:cs typeface="Segoe UI" panose="020B0502040204020203" pitchFamily="34" charset="0"/>
                </a:rPr>
                <a:t>bikeability</a:t>
              </a:r>
              <a:r>
                <a:rPr lang="en-US" sz="4000" dirty="0">
                  <a:solidFill>
                    <a:schemeClr val="accent5">
                      <a:lumMod val="50000"/>
                    </a:schemeClr>
                  </a:solidFill>
                  <a:latin typeface="Segoe UI" panose="020B0502040204020203" pitchFamily="34" charset="0"/>
                  <a:cs typeface="Segoe UI" panose="020B0502040204020203" pitchFamily="34" charset="0"/>
                </a:rPr>
                <a:t> assessment, but potential perspective bias have not been quantified or attempted to overcome.</a:t>
              </a:r>
            </a:p>
          </p:txBody>
        </p:sp>
        <p:sp>
          <p:nvSpPr>
            <p:cNvPr id="227" name="Rectangle 226">
              <a:extLst>
                <a:ext uri="{FF2B5EF4-FFF2-40B4-BE49-F238E27FC236}">
                  <a16:creationId xmlns:a16="http://schemas.microsoft.com/office/drawing/2014/main" id="{550C714E-2300-42B3-A58B-ED8262F3E7CD}"/>
                </a:ext>
              </a:extLst>
            </p:cNvPr>
            <p:cNvSpPr/>
            <p:nvPr/>
          </p:nvSpPr>
          <p:spPr>
            <a:xfrm>
              <a:off x="-14115969" y="28498727"/>
              <a:ext cx="8123201" cy="786483"/>
            </a:xfrm>
            <a:prstGeom prst="rect">
              <a:avLst/>
            </a:prstGeom>
          </p:spPr>
          <p:txBody>
            <a:bodyPr wrap="square">
              <a:spAutoFit/>
            </a:bodyPr>
            <a:lstStyle/>
            <a:p>
              <a:r>
                <a:rPr lang="en-US" sz="6600" b="1" dirty="0">
                  <a:solidFill>
                    <a:schemeClr val="accent5">
                      <a:lumMod val="50000"/>
                    </a:schemeClr>
                  </a:solidFill>
                  <a:latin typeface="Segoe UI" panose="020B0502040204020203" pitchFamily="34" charset="0"/>
                  <a:cs typeface="Segoe UI" panose="020B0502040204020203" pitchFamily="34" charset="0"/>
                </a:rPr>
                <a:t>RESEARCH GAP</a:t>
              </a:r>
            </a:p>
          </p:txBody>
        </p:sp>
      </p:grpSp>
      <p:grpSp>
        <p:nvGrpSpPr>
          <p:cNvPr id="137" name="Group 136">
            <a:extLst>
              <a:ext uri="{FF2B5EF4-FFF2-40B4-BE49-F238E27FC236}">
                <a16:creationId xmlns:a16="http://schemas.microsoft.com/office/drawing/2014/main" id="{BC5AB290-BF16-4633-9F49-C2B131F34BEF}"/>
              </a:ext>
            </a:extLst>
          </p:cNvPr>
          <p:cNvGrpSpPr/>
          <p:nvPr/>
        </p:nvGrpSpPr>
        <p:grpSpPr>
          <a:xfrm>
            <a:off x="15384361" y="9346280"/>
            <a:ext cx="15049734" cy="5276810"/>
            <a:chOff x="-5757711" y="11800337"/>
            <a:chExt cx="10682672" cy="3745609"/>
          </a:xfrm>
        </p:grpSpPr>
        <p:sp>
          <p:nvSpPr>
            <p:cNvPr id="138" name="Rectangle 137">
              <a:extLst>
                <a:ext uri="{FF2B5EF4-FFF2-40B4-BE49-F238E27FC236}">
                  <a16:creationId xmlns:a16="http://schemas.microsoft.com/office/drawing/2014/main" id="{7ED01D20-62C1-4297-9B12-9200DCA83822}"/>
                </a:ext>
              </a:extLst>
            </p:cNvPr>
            <p:cNvSpPr/>
            <p:nvPr/>
          </p:nvSpPr>
          <p:spPr>
            <a:xfrm>
              <a:off x="-5756360" y="13295731"/>
              <a:ext cx="9931127" cy="2250215"/>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Google Street View (GSV), road shoulder view, and sidewalk views are weakly correlated, indicating the presence of bias</a:t>
              </a:r>
            </a:p>
            <a:p>
              <a:pPr marL="571500" lvl="1" indent="-571500">
                <a:buFont typeface="Arial" panose="020B0604020202020204" pitchFamily="34" charset="0"/>
                <a:buChar char="•"/>
              </a:pPr>
              <a:r>
                <a:rPr lang="en-US" sz="4000" dirty="0" err="1">
                  <a:solidFill>
                    <a:schemeClr val="accent5">
                      <a:lumMod val="50000"/>
                    </a:schemeClr>
                  </a:solidFill>
                  <a:latin typeface="Segoe UI" panose="020B0502040204020203" pitchFamily="34" charset="0"/>
                  <a:cs typeface="Segoe UI" panose="020B0502040204020203" pitchFamily="34" charset="0"/>
                </a:rPr>
                <a:t>CycleGAN</a:t>
              </a:r>
              <a:r>
                <a:rPr lang="en-US" sz="4000" dirty="0">
                  <a:solidFill>
                    <a:schemeClr val="accent5">
                      <a:lumMod val="50000"/>
                    </a:schemeClr>
                  </a:solidFill>
                  <a:latin typeface="Segoe UI" panose="020B0502040204020203" pitchFamily="34" charset="0"/>
                  <a:cs typeface="Segoe UI" panose="020B0502040204020203" pitchFamily="34" charset="0"/>
                </a:rPr>
                <a:t> with perspective input was found to be the best model to mitigate the bias with clear output images</a:t>
              </a:r>
            </a:p>
          </p:txBody>
        </p:sp>
        <p:sp>
          <p:nvSpPr>
            <p:cNvPr id="139" name="Rectangle 138">
              <a:extLst>
                <a:ext uri="{FF2B5EF4-FFF2-40B4-BE49-F238E27FC236}">
                  <a16:creationId xmlns:a16="http://schemas.microsoft.com/office/drawing/2014/main" id="{0AF214C6-E2D6-4C20-8F8F-F415E18A7BAA}"/>
                </a:ext>
              </a:extLst>
            </p:cNvPr>
            <p:cNvSpPr/>
            <p:nvPr/>
          </p:nvSpPr>
          <p:spPr>
            <a:xfrm>
              <a:off x="-5757711" y="11800337"/>
              <a:ext cx="10682672" cy="1376344"/>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FINDINGS</a:t>
              </a:r>
            </a:p>
          </p:txBody>
        </p:sp>
      </p:grpSp>
      <p:sp>
        <p:nvSpPr>
          <p:cNvPr id="166" name="TextBox 165">
            <a:extLst>
              <a:ext uri="{FF2B5EF4-FFF2-40B4-BE49-F238E27FC236}">
                <a16:creationId xmlns:a16="http://schemas.microsoft.com/office/drawing/2014/main" id="{D9BDA944-A993-4EF2-AC18-0B2AE66B60AB}"/>
              </a:ext>
            </a:extLst>
          </p:cNvPr>
          <p:cNvSpPr txBox="1"/>
          <p:nvPr/>
        </p:nvSpPr>
        <p:spPr>
          <a:xfrm>
            <a:off x="13212708" y="41125457"/>
            <a:ext cx="16334185" cy="1631216"/>
          </a:xfrm>
          <a:prstGeom prst="rect">
            <a:avLst/>
          </a:prstGeom>
          <a:noFill/>
        </p:spPr>
        <p:txBody>
          <a:bodyPr wrap="square">
            <a:spAutoFit/>
          </a:bodyPr>
          <a:lstStyle/>
          <a:p>
            <a:r>
              <a:rPr lang="en-US" sz="2000" dirty="0">
                <a:solidFill>
                  <a:schemeClr val="accent5">
                    <a:lumMod val="50000"/>
                  </a:schemeClr>
                </a:solidFill>
                <a:latin typeface="Segoe UI" panose="020B0502040204020203" pitchFamily="34" charset="0"/>
                <a:cs typeface="Segoe UI" panose="020B0502040204020203" pitchFamily="34" charset="0"/>
              </a:rPr>
              <a:t>This project was funded by the Singapore International Graduate Award (SINGA) Scholarship. This research was conducted at the Future Cities Lab Global at Singapore-ETH Centre and ETH Zurich. Future Cities Lab Global is supported and funded by the National Research Foundation, Prime Minister’s Office, Singapore under its Campus for Research Excellence and Technological Enterprise (CREATE) </a:t>
            </a:r>
            <a:r>
              <a:rPr lang="en-US" sz="2000" dirty="0" err="1">
                <a:solidFill>
                  <a:schemeClr val="accent5">
                    <a:lumMod val="50000"/>
                  </a:schemeClr>
                </a:solidFill>
                <a:latin typeface="Segoe UI" panose="020B0502040204020203" pitchFamily="34" charset="0"/>
                <a:cs typeface="Segoe UI" panose="020B0502040204020203" pitchFamily="34" charset="0"/>
              </a:rPr>
              <a:t>programme</a:t>
            </a:r>
            <a:r>
              <a:rPr lang="en-US" sz="2000" dirty="0">
                <a:solidFill>
                  <a:schemeClr val="accent5">
                    <a:lumMod val="50000"/>
                  </a:schemeClr>
                </a:solidFill>
                <a:latin typeface="Segoe UI" panose="020B0502040204020203" pitchFamily="34" charset="0"/>
                <a:cs typeface="Segoe UI" panose="020B0502040204020203" pitchFamily="34" charset="0"/>
              </a:rPr>
              <a:t> and ETH Zurich (ETHZ), with additional contributions from the National University of Singapore (NUS), Nanyang Technological University (NTU), Singapore and the Singapore University of Technology and Design (SUTD). </a:t>
            </a:r>
            <a:endParaRPr lang="en-SG" sz="2000" dirty="0">
              <a:solidFill>
                <a:schemeClr val="accent5">
                  <a:lumMod val="50000"/>
                </a:schemeClr>
              </a:solidFill>
            </a:endParaRPr>
          </a:p>
        </p:txBody>
      </p:sp>
      <p:sp>
        <p:nvSpPr>
          <p:cNvPr id="174" name="Rectangle 173">
            <a:extLst>
              <a:ext uri="{FF2B5EF4-FFF2-40B4-BE49-F238E27FC236}">
                <a16:creationId xmlns:a16="http://schemas.microsoft.com/office/drawing/2014/main" id="{F92D1993-AFFB-4E97-8191-0EC84762824F}"/>
              </a:ext>
            </a:extLst>
          </p:cNvPr>
          <p:cNvSpPr/>
          <p:nvPr/>
        </p:nvSpPr>
        <p:spPr>
          <a:xfrm>
            <a:off x="1141093" y="40587951"/>
            <a:ext cx="11406977" cy="2173415"/>
          </a:xfrm>
          <a:prstGeom prst="rect">
            <a:avLst/>
          </a:prstGeom>
        </p:spPr>
        <p:txBody>
          <a:bodyPr wrap="square">
            <a:spAutoFit/>
          </a:bodyPr>
          <a:lstStyle/>
          <a:p>
            <a:pPr marL="0" lvl="1"/>
            <a:r>
              <a:rPr lang="en-US" sz="3381" b="1" dirty="0">
                <a:solidFill>
                  <a:schemeClr val="accent5">
                    <a:lumMod val="50000"/>
                  </a:schemeClr>
                </a:solidFill>
                <a:latin typeface="Segoe UI" panose="020B0502040204020203" pitchFamily="34" charset="0"/>
                <a:cs typeface="Segoe UI" panose="020B0502040204020203" pitchFamily="34" charset="0"/>
              </a:rPr>
              <a:t>Contact </a:t>
            </a:r>
          </a:p>
          <a:p>
            <a:pPr marL="0" lvl="1"/>
            <a:r>
              <a:rPr lang="en-SG" sz="3381" dirty="0">
                <a:solidFill>
                  <a:schemeClr val="accent5">
                    <a:lumMod val="50000"/>
                  </a:schemeClr>
                </a:solidFill>
                <a:latin typeface="Segoe UI" panose="020B0502040204020203" pitchFamily="34" charset="0"/>
                <a:cs typeface="Segoe UI" panose="020B0502040204020203" pitchFamily="34" charset="0"/>
              </a:rPr>
              <a:t>Koichi Ito, Ph.D. Student, National University of Singapore, Department of Architecture, Singapore, </a:t>
            </a:r>
            <a:r>
              <a:rPr lang="en-SG" sz="3381" dirty="0" err="1">
                <a:solidFill>
                  <a:schemeClr val="accent5">
                    <a:lumMod val="50000"/>
                  </a:schemeClr>
                </a:solidFill>
                <a:latin typeface="Segoe UI" panose="020B0502040204020203" pitchFamily="34" charset="0"/>
                <a:cs typeface="Segoe UI" panose="020B0502040204020203" pitchFamily="34" charset="0"/>
              </a:rPr>
              <a:t>koichi.ito@u.nus.edu</a:t>
            </a:r>
            <a:endParaRPr lang="en-US" sz="3381" dirty="0">
              <a:solidFill>
                <a:schemeClr val="accent5">
                  <a:lumMod val="50000"/>
                </a:schemeClr>
              </a:solidFill>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BA198491-4DCF-46B6-8B2D-EFBF8D04C596}"/>
              </a:ext>
            </a:extLst>
          </p:cNvPr>
          <p:cNvPicPr>
            <a:picLocks noChangeAspect="1"/>
          </p:cNvPicPr>
          <p:nvPr/>
        </p:nvPicPr>
        <p:blipFill>
          <a:blip r:embed="rId6"/>
          <a:stretch>
            <a:fillRect/>
          </a:stretch>
        </p:blipFill>
        <p:spPr>
          <a:xfrm>
            <a:off x="24665126" y="319171"/>
            <a:ext cx="4996543" cy="2890442"/>
          </a:xfrm>
          <a:prstGeom prst="rect">
            <a:avLst/>
          </a:prstGeom>
        </p:spPr>
      </p:pic>
      <p:cxnSp>
        <p:nvCxnSpPr>
          <p:cNvPr id="57" name="Straight Connector 56">
            <a:extLst>
              <a:ext uri="{FF2B5EF4-FFF2-40B4-BE49-F238E27FC236}">
                <a16:creationId xmlns:a16="http://schemas.microsoft.com/office/drawing/2014/main" id="{6E4BEF2F-3728-4AEA-8CA8-0781D18C147A}"/>
              </a:ext>
            </a:extLst>
          </p:cNvPr>
          <p:cNvCxnSpPr>
            <a:cxnSpLocks/>
          </p:cNvCxnSpPr>
          <p:nvPr/>
        </p:nvCxnSpPr>
        <p:spPr>
          <a:xfrm flipH="1">
            <a:off x="1231126" y="40524676"/>
            <a:ext cx="28146097"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4C8AAA74-4906-4A27-9867-098B8D5792C7}"/>
              </a:ext>
            </a:extLst>
          </p:cNvPr>
          <p:cNvSpPr/>
          <p:nvPr/>
        </p:nvSpPr>
        <p:spPr>
          <a:xfrm>
            <a:off x="15475776" y="34022164"/>
            <a:ext cx="14353402" cy="5016758"/>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Generative models can enhance the reliability of scalable SVI-based assessment.</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GAN models performed roughly 2 times better (average of original vs generated image similarity) on road shoulder images compared to sidewalk images.</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There are still challenges of 1. Data quality and 2. Scalability.</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Future studies can leverage simulated 3D virtual environment to overcome the challenges</a:t>
            </a:r>
          </a:p>
        </p:txBody>
      </p:sp>
      <p:sp>
        <p:nvSpPr>
          <p:cNvPr id="64" name="Rectangle 63">
            <a:extLst>
              <a:ext uri="{FF2B5EF4-FFF2-40B4-BE49-F238E27FC236}">
                <a16:creationId xmlns:a16="http://schemas.microsoft.com/office/drawing/2014/main" id="{4105E410-6C9E-4C20-8DF2-E5872EBC8540}"/>
              </a:ext>
            </a:extLst>
          </p:cNvPr>
          <p:cNvSpPr/>
          <p:nvPr/>
        </p:nvSpPr>
        <p:spPr>
          <a:xfrm>
            <a:off x="714744" y="34292866"/>
            <a:ext cx="13906480" cy="1938992"/>
          </a:xfrm>
          <a:prstGeom prst="rect">
            <a:avLst/>
          </a:prstGeom>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This study revealed the presence of perspective bias when using GSV for active mobility analysis.</a:t>
            </a:r>
          </a:p>
          <a:p>
            <a:pPr marL="571500" lvl="1" indent="-571500">
              <a:buFont typeface="Arial" panose="020B0604020202020204" pitchFamily="34" charset="0"/>
              <a:buChar char="•"/>
            </a:pPr>
            <a:r>
              <a:rPr lang="en-US" sz="4000" dirty="0" err="1">
                <a:solidFill>
                  <a:schemeClr val="accent5">
                    <a:lumMod val="50000"/>
                  </a:schemeClr>
                </a:solidFill>
                <a:latin typeface="Segoe UI" panose="020B0502040204020203" pitchFamily="34" charset="0"/>
                <a:cs typeface="Segoe UI" panose="020B0502040204020203" pitchFamily="34" charset="0"/>
              </a:rPr>
              <a:t>CycleGAN</a:t>
            </a:r>
            <a:r>
              <a:rPr lang="en-US" sz="4000" dirty="0">
                <a:solidFill>
                  <a:schemeClr val="accent5">
                    <a:lumMod val="50000"/>
                  </a:schemeClr>
                </a:solidFill>
                <a:latin typeface="Segoe UI" panose="020B0502040204020203" pitchFamily="34" charset="0"/>
                <a:cs typeface="Segoe UI" panose="020B0502040204020203" pitchFamily="34" charset="0"/>
              </a:rPr>
              <a:t> [1] was able to mitigate the bias.</a:t>
            </a:r>
          </a:p>
        </p:txBody>
      </p:sp>
      <p:sp>
        <p:nvSpPr>
          <p:cNvPr id="66" name="Rectangle 65">
            <a:extLst>
              <a:ext uri="{FF2B5EF4-FFF2-40B4-BE49-F238E27FC236}">
                <a16:creationId xmlns:a16="http://schemas.microsoft.com/office/drawing/2014/main" id="{7BFA018F-111B-4D16-83D7-917A57F208AD}"/>
              </a:ext>
            </a:extLst>
          </p:cNvPr>
          <p:cNvSpPr/>
          <p:nvPr/>
        </p:nvSpPr>
        <p:spPr>
          <a:xfrm>
            <a:off x="746057" y="36199987"/>
            <a:ext cx="14032049" cy="1015663"/>
          </a:xfrm>
          <a:prstGeom prst="rect">
            <a:avLst/>
          </a:prstGeom>
        </p:spPr>
        <p:txBody>
          <a:bodyPr wrap="square">
            <a:spAutoFit/>
          </a:bodyPr>
          <a:lstStyle/>
          <a:p>
            <a:r>
              <a:rPr lang="en-US" sz="6000" b="1" dirty="0">
                <a:solidFill>
                  <a:schemeClr val="accent5">
                    <a:lumMod val="50000"/>
                  </a:schemeClr>
                </a:solidFill>
                <a:latin typeface="Segoe UI" panose="020B0502040204020203" pitchFamily="34" charset="0"/>
                <a:cs typeface="Segoe UI" panose="020B0502040204020203" pitchFamily="34" charset="0"/>
              </a:rPr>
              <a:t>Future applications</a:t>
            </a:r>
          </a:p>
        </p:txBody>
      </p:sp>
      <p:sp>
        <p:nvSpPr>
          <p:cNvPr id="69" name="TextBox 68">
            <a:extLst>
              <a:ext uri="{FF2B5EF4-FFF2-40B4-BE49-F238E27FC236}">
                <a16:creationId xmlns:a16="http://schemas.microsoft.com/office/drawing/2014/main" id="{872FA7A7-F452-478D-A1B1-241B25A804BA}"/>
              </a:ext>
            </a:extLst>
          </p:cNvPr>
          <p:cNvSpPr txBox="1"/>
          <p:nvPr/>
        </p:nvSpPr>
        <p:spPr>
          <a:xfrm>
            <a:off x="887942" y="37150404"/>
            <a:ext cx="13657715" cy="3170099"/>
          </a:xfrm>
          <a:prstGeom prst="rect">
            <a:avLst/>
          </a:prstGeom>
          <a:noFill/>
        </p:spPr>
        <p:txBody>
          <a:bodyPr wrap="square">
            <a:spAutoFit/>
          </a:bodyPr>
          <a:lstStyle/>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Future studies need to work on further improvement in the data collection/cleaning process </a:t>
            </a:r>
          </a:p>
          <a:p>
            <a:pPr marL="571500" lvl="1" indent="-571500">
              <a:buFont typeface="Arial" panose="020B0604020202020204" pitchFamily="34" charset="0"/>
              <a:buChar char="•"/>
            </a:pPr>
            <a:r>
              <a:rPr lang="en-US" sz="4000" dirty="0">
                <a:solidFill>
                  <a:schemeClr val="accent5">
                    <a:lumMod val="50000"/>
                  </a:schemeClr>
                </a:solidFill>
                <a:latin typeface="Segoe UI" panose="020B0502040204020203" pitchFamily="34" charset="0"/>
                <a:cs typeface="Segoe UI" panose="020B0502040204020203" pitchFamily="34" charset="0"/>
              </a:rPr>
              <a:t>Potential higher-performing and generalizable models can improve the accuracy of decision-making process, leading to more cyclists- and pedestrians-friendly streets</a:t>
            </a:r>
          </a:p>
        </p:txBody>
      </p:sp>
      <p:sp>
        <p:nvSpPr>
          <p:cNvPr id="4" name="TextBox 3">
            <a:extLst>
              <a:ext uri="{FF2B5EF4-FFF2-40B4-BE49-F238E27FC236}">
                <a16:creationId xmlns:a16="http://schemas.microsoft.com/office/drawing/2014/main" id="{F5976EF8-E7EE-80A7-8946-4F4B470ED026}"/>
              </a:ext>
            </a:extLst>
          </p:cNvPr>
          <p:cNvSpPr txBox="1"/>
          <p:nvPr/>
        </p:nvSpPr>
        <p:spPr>
          <a:xfrm>
            <a:off x="24688516" y="1111567"/>
            <a:ext cx="5040361" cy="1754326"/>
          </a:xfrm>
          <a:prstGeom prst="rect">
            <a:avLst/>
          </a:prstGeom>
          <a:solidFill>
            <a:srgbClr val="5B34B2">
              <a:alpha val="30196"/>
            </a:srgbClr>
          </a:solidFill>
        </p:spPr>
        <p:txBody>
          <a:bodyPr wrap="square">
            <a:spAutoFit/>
          </a:bodyPr>
          <a:lstStyle/>
          <a:p>
            <a:pPr algn="ctr"/>
            <a:r>
              <a:rPr lang="en-SG" sz="3600" dirty="0">
                <a:solidFill>
                  <a:schemeClr val="bg1"/>
                </a:solidFill>
                <a:latin typeface="Segoe UI" panose="020B0502040204020203" pitchFamily="34" charset="0"/>
                <a:cs typeface="Segoe UI" panose="020B0502040204020203" pitchFamily="34" charset="0"/>
              </a:rPr>
              <a:t>&lt;placeholder for to-be-updated R&amp;D Congress logo&gt;</a:t>
            </a:r>
            <a:endParaRPr lang="en-SG" sz="3600" dirty="0">
              <a:solidFill>
                <a:schemeClr val="bg1"/>
              </a:solidFill>
            </a:endParaRPr>
          </a:p>
        </p:txBody>
      </p:sp>
      <p:pic>
        <p:nvPicPr>
          <p:cNvPr id="13" name="Picture 12">
            <a:extLst>
              <a:ext uri="{FF2B5EF4-FFF2-40B4-BE49-F238E27FC236}">
                <a16:creationId xmlns:a16="http://schemas.microsoft.com/office/drawing/2014/main" id="{17663242-8A14-F0B0-D0A3-D9034C9714A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9301959" y="7091067"/>
            <a:ext cx="3600000" cy="926275"/>
          </a:xfrm>
          <a:prstGeom prst="rect">
            <a:avLst/>
          </a:prstGeom>
        </p:spPr>
      </p:pic>
      <p:pic>
        <p:nvPicPr>
          <p:cNvPr id="15" name="Picture 14">
            <a:extLst>
              <a:ext uri="{FF2B5EF4-FFF2-40B4-BE49-F238E27FC236}">
                <a16:creationId xmlns:a16="http://schemas.microsoft.com/office/drawing/2014/main" id="{58881AC0-6CCD-55D0-7A3B-54B7F179235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23068027" y="6777105"/>
            <a:ext cx="3600000" cy="1542855"/>
          </a:xfrm>
          <a:prstGeom prst="rect">
            <a:avLst/>
          </a:prstGeom>
        </p:spPr>
      </p:pic>
      <p:pic>
        <p:nvPicPr>
          <p:cNvPr id="46" name="Picture 45">
            <a:extLst>
              <a:ext uri="{FF2B5EF4-FFF2-40B4-BE49-F238E27FC236}">
                <a16:creationId xmlns:a16="http://schemas.microsoft.com/office/drawing/2014/main" id="{73F08146-3BD4-7362-B52D-8C22DDC112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01699" y="6780191"/>
            <a:ext cx="3600000" cy="1603125"/>
          </a:xfrm>
          <a:prstGeom prst="rect">
            <a:avLst/>
          </a:prstGeom>
        </p:spPr>
      </p:pic>
      <p:pic>
        <p:nvPicPr>
          <p:cNvPr id="18" name="Picture 17" descr="A diagram of a computer&#10;&#10;Description automatically generated with medium confidence">
            <a:extLst>
              <a:ext uri="{FF2B5EF4-FFF2-40B4-BE49-F238E27FC236}">
                <a16:creationId xmlns:a16="http://schemas.microsoft.com/office/drawing/2014/main" id="{759456FC-BBE3-E112-2F16-29CEEAF36CCF}"/>
              </a:ext>
            </a:extLst>
          </p:cNvPr>
          <p:cNvPicPr>
            <a:picLocks noChangeAspect="1"/>
          </p:cNvPicPr>
          <p:nvPr/>
        </p:nvPicPr>
        <p:blipFill rotWithShape="1">
          <a:blip r:embed="rId10">
            <a:extLst>
              <a:ext uri="{28A0092B-C50C-407E-A947-70E740481C1C}">
                <a14:useLocalDpi xmlns:a14="http://schemas.microsoft.com/office/drawing/2010/main" val="0"/>
              </a:ext>
            </a:extLst>
          </a:blip>
          <a:srcRect l="3917" t="5368" r="5110" b="6993"/>
          <a:stretch/>
        </p:blipFill>
        <p:spPr>
          <a:xfrm>
            <a:off x="263923" y="22069413"/>
            <a:ext cx="14695924" cy="7963556"/>
          </a:xfrm>
          <a:prstGeom prst="rect">
            <a:avLst/>
          </a:prstGeom>
        </p:spPr>
      </p:pic>
      <p:grpSp>
        <p:nvGrpSpPr>
          <p:cNvPr id="36" name="Group 35">
            <a:extLst>
              <a:ext uri="{FF2B5EF4-FFF2-40B4-BE49-F238E27FC236}">
                <a16:creationId xmlns:a16="http://schemas.microsoft.com/office/drawing/2014/main" id="{9489EE16-5912-97B7-903C-81FDAD4FE07D}"/>
              </a:ext>
            </a:extLst>
          </p:cNvPr>
          <p:cNvGrpSpPr/>
          <p:nvPr/>
        </p:nvGrpSpPr>
        <p:grpSpPr>
          <a:xfrm>
            <a:off x="16495581" y="14616012"/>
            <a:ext cx="12520126" cy="2738708"/>
            <a:chOff x="2822236" y="34372801"/>
            <a:chExt cx="9772058" cy="2541012"/>
          </a:xfrm>
        </p:grpSpPr>
        <p:sp>
          <p:nvSpPr>
            <p:cNvPr id="29" name="Rectangle 28">
              <a:extLst>
                <a:ext uri="{FF2B5EF4-FFF2-40B4-BE49-F238E27FC236}">
                  <a16:creationId xmlns:a16="http://schemas.microsoft.com/office/drawing/2014/main" id="{FAC320FD-1FB2-7CE5-EC8D-1DBFA2E1201C}"/>
                </a:ext>
              </a:extLst>
            </p:cNvPr>
            <p:cNvSpPr/>
            <p:nvPr/>
          </p:nvSpPr>
          <p:spPr>
            <a:xfrm>
              <a:off x="2822236" y="34402039"/>
              <a:ext cx="3652058" cy="707886"/>
            </a:xfrm>
            <a:prstGeom prst="rect">
              <a:avLst/>
            </a:prstGeom>
          </p:spPr>
          <p:txBody>
            <a:bodyPr wrap="square">
              <a:spAutoFit/>
            </a:bodyPr>
            <a:lstStyle/>
            <a:p>
              <a:pPr marL="0" lvl="1" algn="ctr"/>
              <a:r>
                <a:rPr lang="en-US" sz="4000" dirty="0">
                  <a:solidFill>
                    <a:schemeClr val="accent5">
                      <a:lumMod val="50000"/>
                    </a:schemeClr>
                  </a:solidFill>
                  <a:latin typeface="Segoe UI" panose="020B0502040204020203" pitchFamily="34" charset="0"/>
                  <a:cs typeface="Segoe UI" panose="020B0502040204020203" pitchFamily="34" charset="0"/>
                </a:rPr>
                <a:t>Road Shoulder</a:t>
              </a:r>
            </a:p>
          </p:txBody>
        </p:sp>
        <p:sp>
          <p:nvSpPr>
            <p:cNvPr id="30" name="Rectangle 29">
              <a:extLst>
                <a:ext uri="{FF2B5EF4-FFF2-40B4-BE49-F238E27FC236}">
                  <a16:creationId xmlns:a16="http://schemas.microsoft.com/office/drawing/2014/main" id="{6054C05A-BE47-4091-D617-4E6DC8315D2A}"/>
                </a:ext>
              </a:extLst>
            </p:cNvPr>
            <p:cNvSpPr/>
            <p:nvPr/>
          </p:nvSpPr>
          <p:spPr>
            <a:xfrm>
              <a:off x="8942236" y="34372801"/>
              <a:ext cx="3652058" cy="707886"/>
            </a:xfrm>
            <a:prstGeom prst="rect">
              <a:avLst/>
            </a:prstGeom>
          </p:spPr>
          <p:txBody>
            <a:bodyPr wrap="square">
              <a:spAutoFit/>
            </a:bodyPr>
            <a:lstStyle/>
            <a:p>
              <a:pPr marL="0" lvl="1" algn="ctr"/>
              <a:r>
                <a:rPr lang="en-US" sz="4000" dirty="0">
                  <a:solidFill>
                    <a:schemeClr val="accent5">
                      <a:lumMod val="50000"/>
                    </a:schemeClr>
                  </a:solidFill>
                  <a:latin typeface="Segoe UI" panose="020B0502040204020203" pitchFamily="34" charset="0"/>
                  <a:cs typeface="Segoe UI" panose="020B0502040204020203" pitchFamily="34" charset="0"/>
                </a:rPr>
                <a:t>Sidewalk</a:t>
              </a:r>
            </a:p>
          </p:txBody>
        </p:sp>
        <p:sp>
          <p:nvSpPr>
            <p:cNvPr id="32" name="Right Arrow 31">
              <a:extLst>
                <a:ext uri="{FF2B5EF4-FFF2-40B4-BE49-F238E27FC236}">
                  <a16:creationId xmlns:a16="http://schemas.microsoft.com/office/drawing/2014/main" id="{9BC26C1C-797B-6D77-C025-8DD3D000B42B}"/>
                </a:ext>
              </a:extLst>
            </p:cNvPr>
            <p:cNvSpPr/>
            <p:nvPr/>
          </p:nvSpPr>
          <p:spPr>
            <a:xfrm rot="19211696">
              <a:off x="3420566" y="36429181"/>
              <a:ext cx="978408" cy="484632"/>
            </a:xfrm>
            <a:prstGeom prst="rightArrow">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3" name="Right Arrow 32">
              <a:extLst>
                <a:ext uri="{FF2B5EF4-FFF2-40B4-BE49-F238E27FC236}">
                  <a16:creationId xmlns:a16="http://schemas.microsoft.com/office/drawing/2014/main" id="{05E8C4F6-C4A7-85DA-C66F-11689449A435}"/>
                </a:ext>
              </a:extLst>
            </p:cNvPr>
            <p:cNvSpPr/>
            <p:nvPr/>
          </p:nvSpPr>
          <p:spPr>
            <a:xfrm rot="19211696">
              <a:off x="9548475" y="36429181"/>
              <a:ext cx="978408" cy="484632"/>
            </a:xfrm>
            <a:prstGeom prst="rightArrow">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35" name="Picture 34" descr="A screenshot of a map&#10;&#10;Description automatically generated">
            <a:extLst>
              <a:ext uri="{FF2B5EF4-FFF2-40B4-BE49-F238E27FC236}">
                <a16:creationId xmlns:a16="http://schemas.microsoft.com/office/drawing/2014/main" id="{417077DD-4B42-E921-26E5-56CD439D9E52}"/>
              </a:ext>
            </a:extLst>
          </p:cNvPr>
          <p:cNvPicPr>
            <a:picLocks noChangeAspect="1"/>
          </p:cNvPicPr>
          <p:nvPr/>
        </p:nvPicPr>
        <p:blipFill rotWithShape="1">
          <a:blip r:embed="rId11">
            <a:extLst>
              <a:ext uri="{28A0092B-C50C-407E-A947-70E740481C1C}">
                <a14:useLocalDpi xmlns:a14="http://schemas.microsoft.com/office/drawing/2010/main" val="0"/>
              </a:ext>
            </a:extLst>
          </a:blip>
          <a:srcRect l="7361" t="16996" r="1575" b="23434"/>
          <a:stretch/>
        </p:blipFill>
        <p:spPr>
          <a:xfrm>
            <a:off x="15359789" y="23112306"/>
            <a:ext cx="14823530" cy="9696750"/>
          </a:xfrm>
          <a:prstGeom prst="rect">
            <a:avLst/>
          </a:prstGeom>
          <a:solidFill>
            <a:schemeClr val="bg1"/>
          </a:solidFill>
        </p:spPr>
      </p:pic>
      <p:sp>
        <p:nvSpPr>
          <p:cNvPr id="16" name="Rectangle 15">
            <a:extLst>
              <a:ext uri="{FF2B5EF4-FFF2-40B4-BE49-F238E27FC236}">
                <a16:creationId xmlns:a16="http://schemas.microsoft.com/office/drawing/2014/main" id="{5F0E9427-9AE0-B21E-7B64-D3847385D674}"/>
              </a:ext>
            </a:extLst>
          </p:cNvPr>
          <p:cNvSpPr/>
          <p:nvPr/>
        </p:nvSpPr>
        <p:spPr>
          <a:xfrm>
            <a:off x="901912" y="30018320"/>
            <a:ext cx="14048525" cy="2308324"/>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1: Framework overview. The Street-View Images (SVIs) are pre-processed and then loaded into two Generative Adversarial Networks (GAN) models, </a:t>
            </a:r>
            <a:r>
              <a:rPr lang="en-SG" sz="3600" dirty="0" err="1">
                <a:solidFill>
                  <a:schemeClr val="accent5">
                    <a:lumMod val="50000"/>
                  </a:schemeClr>
                </a:solidFill>
                <a:latin typeface="Segoe UI" panose="020B0502040204020203" pitchFamily="34" charset="0"/>
                <a:cs typeface="Segoe UI" panose="020B0502040204020203" pitchFamily="34" charset="0"/>
              </a:rPr>
              <a:t>CycleGAN</a:t>
            </a:r>
            <a:r>
              <a:rPr lang="en-SG" sz="3600" dirty="0">
                <a:solidFill>
                  <a:schemeClr val="accent5">
                    <a:lumMod val="50000"/>
                  </a:schemeClr>
                </a:solidFill>
                <a:latin typeface="Segoe UI" panose="020B0502040204020203" pitchFamily="34" charset="0"/>
                <a:cs typeface="Segoe UI" panose="020B0502040204020203" pitchFamily="34" charset="0"/>
              </a:rPr>
              <a:t> [1] and Pix2Pix [2] for training and inference</a:t>
            </a:r>
          </a:p>
        </p:txBody>
      </p:sp>
      <p:sp>
        <p:nvSpPr>
          <p:cNvPr id="70" name="Rectangle 69">
            <a:extLst>
              <a:ext uri="{FF2B5EF4-FFF2-40B4-BE49-F238E27FC236}">
                <a16:creationId xmlns:a16="http://schemas.microsoft.com/office/drawing/2014/main" id="{2766AAD0-CE5D-4502-ADB6-1E1504A10334}"/>
              </a:ext>
            </a:extLst>
          </p:cNvPr>
          <p:cNvSpPr/>
          <p:nvPr/>
        </p:nvSpPr>
        <p:spPr>
          <a:xfrm>
            <a:off x="1148615" y="20032639"/>
            <a:ext cx="14695924" cy="1954385"/>
          </a:xfrm>
          <a:prstGeom prst="rect">
            <a:avLst/>
          </a:prstGeom>
        </p:spPr>
        <p:txBody>
          <a:bodyPr wrap="square">
            <a:spAutoFit/>
          </a:bodyPr>
          <a:lstStyle/>
          <a:p>
            <a:r>
              <a:rPr lang="en-US" sz="12000" b="1" u="sng" dirty="0">
                <a:solidFill>
                  <a:schemeClr val="accent5">
                    <a:lumMod val="50000"/>
                  </a:schemeClr>
                </a:solidFill>
                <a:latin typeface="Segoe UI" panose="020B0502040204020203" pitchFamily="34" charset="0"/>
                <a:cs typeface="Segoe UI" panose="020B0502040204020203" pitchFamily="34" charset="0"/>
              </a:rPr>
              <a:t>METHODOLOGY</a:t>
            </a:r>
            <a:endParaRPr lang="en-SG" sz="12000" b="1" u="sng" dirty="0">
              <a:solidFill>
                <a:schemeClr val="accent5">
                  <a:lumMod val="50000"/>
                </a:schemeClr>
              </a:solidFill>
              <a:latin typeface="Segoe UI" panose="020B0502040204020203" pitchFamily="34" charset="0"/>
              <a:cs typeface="Segoe UI" panose="020B0502040204020203" pitchFamily="34" charset="0"/>
            </a:endParaRPr>
          </a:p>
        </p:txBody>
      </p:sp>
      <p:cxnSp>
        <p:nvCxnSpPr>
          <p:cNvPr id="39" name="Straight Connector 38">
            <a:extLst>
              <a:ext uri="{FF2B5EF4-FFF2-40B4-BE49-F238E27FC236}">
                <a16:creationId xmlns:a16="http://schemas.microsoft.com/office/drawing/2014/main" id="{BB86A061-B6FD-CA4E-3AC7-FB36CAEB10E2}"/>
              </a:ext>
            </a:extLst>
          </p:cNvPr>
          <p:cNvCxnSpPr>
            <a:cxnSpLocks/>
          </p:cNvCxnSpPr>
          <p:nvPr/>
        </p:nvCxnSpPr>
        <p:spPr>
          <a:xfrm>
            <a:off x="777827" y="16376374"/>
            <a:ext cx="138152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D3B1E2-9CAC-1D6B-B666-A958D1161A04}"/>
              </a:ext>
            </a:extLst>
          </p:cNvPr>
          <p:cNvCxnSpPr>
            <a:cxnSpLocks/>
          </p:cNvCxnSpPr>
          <p:nvPr/>
        </p:nvCxnSpPr>
        <p:spPr>
          <a:xfrm>
            <a:off x="851816" y="20078351"/>
            <a:ext cx="13815287"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260130E-F00F-63B3-99C0-EFF6BB754578}"/>
              </a:ext>
            </a:extLst>
          </p:cNvPr>
          <p:cNvSpPr/>
          <p:nvPr/>
        </p:nvSpPr>
        <p:spPr>
          <a:xfrm>
            <a:off x="15884454" y="20849132"/>
            <a:ext cx="14048525" cy="2308324"/>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2: Correlation matrix for sky segmentation, on road shoulder and sidewalk images, for three sources Google Street View (GSV), Crowdsourced Street View Image (MLY), and the generated image (GAN)</a:t>
            </a:r>
          </a:p>
        </p:txBody>
      </p:sp>
      <p:sp>
        <p:nvSpPr>
          <p:cNvPr id="43" name="Rectangle 42">
            <a:extLst>
              <a:ext uri="{FF2B5EF4-FFF2-40B4-BE49-F238E27FC236}">
                <a16:creationId xmlns:a16="http://schemas.microsoft.com/office/drawing/2014/main" id="{5AD822A8-AB6F-A5D6-F99A-11FB1464D327}"/>
              </a:ext>
            </a:extLst>
          </p:cNvPr>
          <p:cNvSpPr/>
          <p:nvPr/>
        </p:nvSpPr>
        <p:spPr>
          <a:xfrm>
            <a:off x="15928739" y="32897494"/>
            <a:ext cx="14048525" cy="1200329"/>
          </a:xfrm>
          <a:prstGeom prst="rect">
            <a:avLst/>
          </a:prstGeom>
        </p:spPr>
        <p:txBody>
          <a:bodyPr wrap="square">
            <a:spAutoFit/>
          </a:bodyPr>
          <a:lstStyle/>
          <a:p>
            <a:r>
              <a:rPr lang="en-SG" sz="3600" dirty="0">
                <a:solidFill>
                  <a:schemeClr val="accent5">
                    <a:lumMod val="50000"/>
                  </a:schemeClr>
                </a:solidFill>
                <a:latin typeface="Segoe UI" panose="020B0502040204020203" pitchFamily="34" charset="0"/>
                <a:cs typeface="Segoe UI" panose="020B0502040204020203" pitchFamily="34" charset="0"/>
              </a:rPr>
              <a:t>Figure 3: Example of available sky comparison in a real Street-View Images (SVI) and a generated one. </a:t>
            </a:r>
          </a:p>
        </p:txBody>
      </p:sp>
      <p:sp>
        <p:nvSpPr>
          <p:cNvPr id="47" name="TextBox 46">
            <a:extLst>
              <a:ext uri="{FF2B5EF4-FFF2-40B4-BE49-F238E27FC236}">
                <a16:creationId xmlns:a16="http://schemas.microsoft.com/office/drawing/2014/main" id="{48F12A90-4573-9654-CC88-A6A13E006845}"/>
              </a:ext>
            </a:extLst>
          </p:cNvPr>
          <p:cNvSpPr txBox="1"/>
          <p:nvPr/>
        </p:nvSpPr>
        <p:spPr>
          <a:xfrm>
            <a:off x="15364822" y="38925098"/>
            <a:ext cx="14818497" cy="1631216"/>
          </a:xfrm>
          <a:prstGeom prst="rect">
            <a:avLst/>
          </a:prstGeom>
          <a:noFill/>
        </p:spPr>
        <p:txBody>
          <a:bodyPr wrap="square">
            <a:spAutoFit/>
          </a:bodyPr>
          <a:lstStyle/>
          <a:p>
            <a:r>
              <a:rPr lang="en-SG" sz="2000" b="0" i="0" dirty="0">
                <a:solidFill>
                  <a:srgbClr val="222222"/>
                </a:solidFill>
                <a:effectLst/>
                <a:latin typeface="Arial" panose="020B0604020202020204" pitchFamily="34" charset="0"/>
              </a:rPr>
              <a:t>[1] Zhu, Jun-Yan, et al. "Unpaired image-to-image translation using cycle-consistent adversarial networks." </a:t>
            </a:r>
            <a:r>
              <a:rPr lang="en-SG" sz="2000" b="0" i="1" dirty="0">
                <a:solidFill>
                  <a:srgbClr val="222222"/>
                </a:solidFill>
                <a:effectLst/>
                <a:latin typeface="Arial" panose="020B0604020202020204" pitchFamily="34" charset="0"/>
              </a:rPr>
              <a:t>Proceedings of the IEEE international conference on computer vision</a:t>
            </a:r>
            <a:r>
              <a:rPr lang="en-SG" sz="2000" b="0" i="0" dirty="0">
                <a:solidFill>
                  <a:srgbClr val="222222"/>
                </a:solidFill>
                <a:effectLst/>
                <a:latin typeface="Arial" panose="020B0604020202020204" pitchFamily="34" charset="0"/>
              </a:rPr>
              <a:t>. 2017.</a:t>
            </a:r>
          </a:p>
          <a:p>
            <a:endParaRPr lang="en-SG" sz="2000" dirty="0">
              <a:solidFill>
                <a:srgbClr val="222222"/>
              </a:solidFill>
              <a:latin typeface="Arial" panose="020B0604020202020204" pitchFamily="34" charset="0"/>
            </a:endParaRPr>
          </a:p>
          <a:p>
            <a:r>
              <a:rPr lang="en-SG" sz="2000" b="0" i="0" dirty="0">
                <a:solidFill>
                  <a:srgbClr val="222222"/>
                </a:solidFill>
                <a:effectLst/>
                <a:latin typeface="Arial" panose="020B0604020202020204" pitchFamily="34" charset="0"/>
              </a:rPr>
              <a:t>[2] Isola, Phillip, et al. "Image-to-image translation with conditional adversarial networks." </a:t>
            </a:r>
            <a:r>
              <a:rPr lang="en-SG" sz="2000" b="0" i="1" dirty="0">
                <a:solidFill>
                  <a:srgbClr val="222222"/>
                </a:solidFill>
                <a:effectLst/>
                <a:latin typeface="Arial" panose="020B0604020202020204" pitchFamily="34" charset="0"/>
              </a:rPr>
              <a:t>Proceedings of the IEEE conference on computer vision and pattern recognition</a:t>
            </a:r>
            <a:r>
              <a:rPr lang="en-SG" sz="2000" b="0" i="0" dirty="0">
                <a:solidFill>
                  <a:srgbClr val="222222"/>
                </a:solidFill>
                <a:effectLst/>
                <a:latin typeface="Arial" panose="020B0604020202020204" pitchFamily="34" charset="0"/>
              </a:rPr>
              <a:t>. 2017.</a:t>
            </a:r>
            <a:endParaRPr lang="en-SG" sz="2000" dirty="0">
              <a:solidFill>
                <a:schemeClr val="accent5">
                  <a:lumMod val="50000"/>
                </a:schemeClr>
              </a:solidFill>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26A66ACD-9AD0-F447-AF55-634EBDF924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834095" y="6777807"/>
            <a:ext cx="3600000" cy="1601715"/>
          </a:xfrm>
          <a:prstGeom prst="rect">
            <a:avLst/>
          </a:prstGeom>
        </p:spPr>
      </p:pic>
    </p:spTree>
    <p:extLst>
      <p:ext uri="{BB962C8B-B14F-4D97-AF65-F5344CB8AC3E}">
        <p14:creationId xmlns:p14="http://schemas.microsoft.com/office/powerpoint/2010/main" val="31401707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6500</TotalTime>
  <Words>583</Words>
  <Application>Microsoft Macintosh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Section] Past Pilot Projects</dc:title>
  <dc:creator>Yi Xuan TAN (MND)</dc:creator>
  <cp:lastModifiedBy>Koichi Ito</cp:lastModifiedBy>
  <cp:revision>141</cp:revision>
  <dcterms:created xsi:type="dcterms:W3CDTF">2021-05-31T03:47:22Z</dcterms:created>
  <dcterms:modified xsi:type="dcterms:W3CDTF">2023-09-01T11:18:52Z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288355-fb4c-44cd-b9ca-40cfc2aee5f8_Enabled">
    <vt:lpwstr>true</vt:lpwstr>
  </property>
  <property fmtid="{D5CDD505-2E9C-101B-9397-08002B2CF9AE}" pid="3" name="MSIP_Label_4f288355-fb4c-44cd-b9ca-40cfc2aee5f8_SetDate">
    <vt:lpwstr>2021-10-21T03:10:07Z</vt:lpwstr>
  </property>
  <property fmtid="{D5CDD505-2E9C-101B-9397-08002B2CF9AE}" pid="4" name="MSIP_Label_4f288355-fb4c-44cd-b9ca-40cfc2aee5f8_Method">
    <vt:lpwstr>Standard</vt:lpwstr>
  </property>
  <property fmtid="{D5CDD505-2E9C-101B-9397-08002B2CF9AE}" pid="5" name="MSIP_Label_4f288355-fb4c-44cd-b9ca-40cfc2aee5f8_Name">
    <vt:lpwstr>Non Sensitive_1</vt:lpwstr>
  </property>
  <property fmtid="{D5CDD505-2E9C-101B-9397-08002B2CF9AE}" pid="6" name="MSIP_Label_4f288355-fb4c-44cd-b9ca-40cfc2aee5f8_SiteId">
    <vt:lpwstr>0b11c524-9a1c-4e1b-84cb-6336aefc2243</vt:lpwstr>
  </property>
  <property fmtid="{D5CDD505-2E9C-101B-9397-08002B2CF9AE}" pid="7" name="MSIP_Label_4f288355-fb4c-44cd-b9ca-40cfc2aee5f8_ActionId">
    <vt:lpwstr>391960fa-d492-413b-8022-fea0359791a6</vt:lpwstr>
  </property>
  <property fmtid="{D5CDD505-2E9C-101B-9397-08002B2CF9AE}" pid="8" name="MSIP_Label_4f288355-fb4c-44cd-b9ca-40cfc2aee5f8_ContentBits">
    <vt:lpwstr>0</vt:lpwstr>
  </property>
</Properties>
</file>