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a TAN FROM.TP (MND)" initials="CTF(" lastIdx="12" clrIdx="0">
    <p:extLst>
      <p:ext uri="{19B8F6BF-5375-455C-9EA6-DF929625EA0E}">
        <p15:presenceInfo xmlns:p15="http://schemas.microsoft.com/office/powerpoint/2012/main" userId="S::Claudia_TAN_FROM.TP@mnd.gov.sg::2275c636-fbcd-4b71-96c3-50d70148a08f" providerId="AD"/>
      </p:ext>
    </p:extLst>
  </p:cmAuthor>
  <p:cmAuthor id="2" name="Yi Xuan TAN (MND)" initials="YXT(" lastIdx="1" clrIdx="1">
    <p:extLst>
      <p:ext uri="{19B8F6BF-5375-455C-9EA6-DF929625EA0E}">
        <p15:presenceInfo xmlns:p15="http://schemas.microsoft.com/office/powerpoint/2012/main" userId="S::TAN_Yi_Xuan@mnd.gov.sg::ab06f44b-aa73-4351-b146-67f82f0273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5" autoAdjust="0"/>
  </p:normalViewPr>
  <p:slideViewPr>
    <p:cSldViewPr snapToGrid="0">
      <p:cViewPr>
        <p:scale>
          <a:sx n="20" d="100"/>
          <a:sy n="20" d="100"/>
        </p:scale>
        <p:origin x="128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1FF17-3734-4710-BB3F-B3D9130423FD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8579-B513-4CBE-8F88-E754CCDC33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91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1pPr>
    <a:lvl2pPr marL="647200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2pPr>
    <a:lvl3pPr marL="1294399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3pPr>
    <a:lvl4pPr marL="1941597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4pPr>
    <a:lvl5pPr marL="2588797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5pPr>
    <a:lvl6pPr marL="3235996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6pPr>
    <a:lvl7pPr marL="3883196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7pPr>
    <a:lvl8pPr marL="4530394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8pPr>
    <a:lvl9pPr marL="5177595" algn="l" defTabSz="1294399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8579-B513-4CBE-8F88-E754CCDC339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47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8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85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42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97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4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3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0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80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1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61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10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752D-F7DE-49AD-BBCA-E96D5694AC39}" type="datetimeFigureOut">
              <a:rPr lang="en-SG" smtClean="0"/>
              <a:t>31/7/2023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9A10-AFCA-4C2E-8219-5A525AEDB7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7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209D0C40-11CA-4926-9135-256E0D7F1CE4}"/>
              </a:ext>
            </a:extLst>
          </p:cNvPr>
          <p:cNvSpPr/>
          <p:nvPr/>
        </p:nvSpPr>
        <p:spPr>
          <a:xfrm>
            <a:off x="25854419" y="40705573"/>
            <a:ext cx="3580522" cy="64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59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Funded by</a:t>
            </a:r>
            <a:endParaRPr lang="en-SG" sz="359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0B766A-B2AF-4E28-8438-9D35EAE154CE}"/>
              </a:ext>
            </a:extLst>
          </p:cNvPr>
          <p:cNvSpPr/>
          <p:nvPr/>
        </p:nvSpPr>
        <p:spPr>
          <a:xfrm>
            <a:off x="13212708" y="40734698"/>
            <a:ext cx="4445448" cy="644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59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Acknowledgements</a:t>
            </a:r>
            <a:endParaRPr lang="en-SG" sz="359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AF9982-513E-416A-9506-6A5D31EA1633}"/>
              </a:ext>
            </a:extLst>
          </p:cNvPr>
          <p:cNvSpPr/>
          <p:nvPr/>
        </p:nvSpPr>
        <p:spPr>
          <a:xfrm>
            <a:off x="0" y="0"/>
            <a:ext cx="30275213" cy="42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590"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66AAD0-CE5D-4502-ADB6-1E1504A10334}"/>
              </a:ext>
            </a:extLst>
          </p:cNvPr>
          <p:cNvSpPr/>
          <p:nvPr/>
        </p:nvSpPr>
        <p:spPr>
          <a:xfrm>
            <a:off x="15353191" y="11913482"/>
            <a:ext cx="14695924" cy="195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endParaRPr lang="en-SG" sz="12000" b="1" u="sng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12D80D-25FF-470B-A95C-E39201B9F25C}"/>
              </a:ext>
            </a:extLst>
          </p:cNvPr>
          <p:cNvSpPr/>
          <p:nvPr/>
        </p:nvSpPr>
        <p:spPr>
          <a:xfrm>
            <a:off x="1231126" y="33580677"/>
            <a:ext cx="27451168" cy="193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CONCLUSION/S</a:t>
            </a:r>
            <a:endParaRPr lang="en-SG" sz="12000" b="1" u="sng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CE97D8-5EC3-4ADE-9EC2-DD12140F4F5C}"/>
              </a:ext>
            </a:extLst>
          </p:cNvPr>
          <p:cNvSpPr/>
          <p:nvPr/>
        </p:nvSpPr>
        <p:spPr>
          <a:xfrm>
            <a:off x="745793" y="339470"/>
            <a:ext cx="178189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Georgia" panose="02040502050405020303" pitchFamily="18" charset="0"/>
                <a:cs typeface="Segoe UI" panose="020B0502040204020203" pitchFamily="34" charset="0"/>
              </a:rPr>
              <a:t>Project Title </a:t>
            </a:r>
            <a:endParaRPr lang="en-SG" sz="16000" u="sng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Georgia" panose="02040502050405020303" pitchFamily="18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AEB3B0-04C1-4FE6-A549-1EACA5BA3848}"/>
              </a:ext>
            </a:extLst>
          </p:cNvPr>
          <p:cNvCxnSpPr>
            <a:cxnSpLocks/>
          </p:cNvCxnSpPr>
          <p:nvPr/>
        </p:nvCxnSpPr>
        <p:spPr>
          <a:xfrm>
            <a:off x="15435432" y="25781349"/>
            <a:ext cx="1381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7599B74-E836-4B5E-9F65-E48D6678124D}"/>
              </a:ext>
            </a:extLst>
          </p:cNvPr>
          <p:cNvSpPr/>
          <p:nvPr/>
        </p:nvSpPr>
        <p:spPr>
          <a:xfrm>
            <a:off x="848820" y="2947628"/>
            <a:ext cx="16263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Georgia" panose="02040502050405020303" pitchFamily="18" charset="0"/>
                <a:cs typeface="Segoe UI" panose="020B0502040204020203" pitchFamily="34" charset="0"/>
              </a:rPr>
              <a:t>&lt;Lead author name&gt;,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Georgia" panose="02040502050405020303" pitchFamily="18" charset="0"/>
                <a:cs typeface="Segoe UI" panose="020B0502040204020203" pitchFamily="34" charset="0"/>
              </a:rPr>
              <a:t> &lt;author 2 name&gt;, &lt;author 3 name&gt;, etc.</a:t>
            </a:r>
            <a:endParaRPr lang="en-SG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D496-CCD7-4506-893D-8CBDD1DC49A2}"/>
              </a:ext>
            </a:extLst>
          </p:cNvPr>
          <p:cNvSpPr/>
          <p:nvPr/>
        </p:nvSpPr>
        <p:spPr>
          <a:xfrm>
            <a:off x="15435432" y="5856115"/>
            <a:ext cx="129721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endParaRPr lang="en-SG" sz="12000" u="sng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98046D5-8F75-4A1B-82AD-C6EACE6F1C0F}"/>
              </a:ext>
            </a:extLst>
          </p:cNvPr>
          <p:cNvSpPr/>
          <p:nvPr/>
        </p:nvSpPr>
        <p:spPr>
          <a:xfrm>
            <a:off x="15528761" y="7947059"/>
            <a:ext cx="143442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4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&lt;Include the research questions or objectives, feel free to amend header to reflect choice&gt;</a:t>
            </a:r>
          </a:p>
          <a:p>
            <a:endParaRPr lang="en-SG" sz="4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494D2A3-AB71-40A0-B418-914B9AB2779F}"/>
              </a:ext>
            </a:extLst>
          </p:cNvPr>
          <p:cNvSpPr/>
          <p:nvPr/>
        </p:nvSpPr>
        <p:spPr>
          <a:xfrm>
            <a:off x="752010" y="4357453"/>
            <a:ext cx="27128179" cy="12993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8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KEYWORD 1, KEYWORD 2, KEYWORD 3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2DF780-957B-4AD4-9ABE-96881447D57B}"/>
              </a:ext>
            </a:extLst>
          </p:cNvPr>
          <p:cNvCxnSpPr>
            <a:cxnSpLocks/>
          </p:cNvCxnSpPr>
          <p:nvPr/>
        </p:nvCxnSpPr>
        <p:spPr>
          <a:xfrm>
            <a:off x="950935" y="5539059"/>
            <a:ext cx="28545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B95856-5A31-4759-8FAA-F5F7AFC37DD8}"/>
              </a:ext>
            </a:extLst>
          </p:cNvPr>
          <p:cNvCxnSpPr>
            <a:cxnSpLocks/>
          </p:cNvCxnSpPr>
          <p:nvPr/>
        </p:nvCxnSpPr>
        <p:spPr>
          <a:xfrm>
            <a:off x="15137606" y="5967071"/>
            <a:ext cx="0" cy="2685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A1B6AA7-49BA-4BFB-8707-3610C03C4263}"/>
              </a:ext>
            </a:extLst>
          </p:cNvPr>
          <p:cNvCxnSpPr>
            <a:cxnSpLocks/>
          </p:cNvCxnSpPr>
          <p:nvPr/>
        </p:nvCxnSpPr>
        <p:spPr>
          <a:xfrm flipH="1">
            <a:off x="1035964" y="33204954"/>
            <a:ext cx="281460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C623E1-C1EE-4655-8030-41655C7C89BD}"/>
              </a:ext>
            </a:extLst>
          </p:cNvPr>
          <p:cNvSpPr txBox="1"/>
          <p:nvPr/>
        </p:nvSpPr>
        <p:spPr>
          <a:xfrm>
            <a:off x="1397081" y="7928586"/>
            <a:ext cx="13442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&lt;Include the urban context or challenge that led to the need for the project (i.e. what makes project relevant)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&lt;If relevant, provide background on the study site&gt; </a:t>
            </a:r>
          </a:p>
          <a:p>
            <a:endParaRPr lang="en-US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D5ADDE-0AC3-4B7B-91B1-953EB4332FD9}"/>
              </a:ext>
            </a:extLst>
          </p:cNvPr>
          <p:cNvSpPr/>
          <p:nvPr/>
        </p:nvSpPr>
        <p:spPr>
          <a:xfrm>
            <a:off x="1054931" y="6045059"/>
            <a:ext cx="11115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lang="en-SG" sz="120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E46FE23-9DED-4DF6-B1A9-496226C3D0F0}"/>
              </a:ext>
            </a:extLst>
          </p:cNvPr>
          <p:cNvGrpSpPr/>
          <p:nvPr/>
        </p:nvGrpSpPr>
        <p:grpSpPr>
          <a:xfrm>
            <a:off x="1054930" y="11845910"/>
            <a:ext cx="13867089" cy="3050266"/>
            <a:chOff x="-14104287" y="27198820"/>
            <a:chExt cx="8123201" cy="21651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CBB409D-8130-49CC-91E9-98031011B35A}"/>
                </a:ext>
              </a:extLst>
            </p:cNvPr>
            <p:cNvSpPr/>
            <p:nvPr/>
          </p:nvSpPr>
          <p:spPr>
            <a:xfrm>
              <a:off x="-13836648" y="27987630"/>
              <a:ext cx="7587922" cy="1376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lvl="1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&lt;Include key points of knowledge/application gap in literature review/current landscape that research/ innovation aims to address&gt;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50C714E-2300-42B3-A58B-ED8262F3E7CD}"/>
                </a:ext>
              </a:extLst>
            </p:cNvPr>
            <p:cNvSpPr/>
            <p:nvPr/>
          </p:nvSpPr>
          <p:spPr>
            <a:xfrm>
              <a:off x="-14104287" y="27198820"/>
              <a:ext cx="8123201" cy="786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RESEARCH GAP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C5AB290-BF16-4633-9F49-C2B131F34BEF}"/>
              </a:ext>
            </a:extLst>
          </p:cNvPr>
          <p:cNvGrpSpPr/>
          <p:nvPr/>
        </p:nvGrpSpPr>
        <p:grpSpPr>
          <a:xfrm>
            <a:off x="788980" y="16000362"/>
            <a:ext cx="15049734" cy="3751373"/>
            <a:chOff x="-16153925" y="17388844"/>
            <a:chExt cx="10682672" cy="266281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ED01D20-62C1-4297-9B12-9200DCA83822}"/>
                </a:ext>
              </a:extLst>
            </p:cNvPr>
            <p:cNvSpPr/>
            <p:nvPr/>
          </p:nvSpPr>
          <p:spPr>
            <a:xfrm>
              <a:off x="-16040137" y="18675317"/>
              <a:ext cx="9931127" cy="1376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lvl="1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&lt;Include results, draw links to questions/objectives&gt;</a:t>
              </a:r>
            </a:p>
            <a:p>
              <a:pPr marL="571500" lvl="1" indent="-571500">
                <a:buFont typeface="Arial" panose="020B0604020202020204" pitchFamily="34" charset="0"/>
                <a:buChar char="•"/>
              </a:pPr>
              <a:r>
                <a:rPr lang="en-SG" sz="4000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&lt;Insert figures (with at least 300dpi)/tables, with captions, legends and labels&gt; 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AF214C6-E2D6-4C20-8F8F-F415E18A7BAA}"/>
                </a:ext>
              </a:extLst>
            </p:cNvPr>
            <p:cNvSpPr/>
            <p:nvPr/>
          </p:nvSpPr>
          <p:spPr>
            <a:xfrm>
              <a:off x="-16153925" y="17388844"/>
              <a:ext cx="10682672" cy="1376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0" b="1" u="sng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FINDINGS</a:t>
              </a: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A20AFA-DBA4-4143-B3FA-C270A6366B7A}"/>
              </a:ext>
            </a:extLst>
          </p:cNvPr>
          <p:cNvSpPr/>
          <p:nvPr/>
        </p:nvSpPr>
        <p:spPr>
          <a:xfrm>
            <a:off x="15408385" y="13996201"/>
            <a:ext cx="148668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&lt;Include the methodology, models, tools, etc. used&gt;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figure (with at least 300dpi)/tables to illustrate, with labels &amp; captions&gt;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9BDA944-A993-4EF2-AC18-0B2AE66B60AB}"/>
              </a:ext>
            </a:extLst>
          </p:cNvPr>
          <p:cNvSpPr txBox="1"/>
          <p:nvPr/>
        </p:nvSpPr>
        <p:spPr>
          <a:xfrm>
            <a:off x="13162243" y="41346537"/>
            <a:ext cx="87740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&lt;Acknowledge/ insert logo of key collaborators/supporting persons or institutions&gt;</a:t>
            </a:r>
            <a:endParaRPr lang="en-SG"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6140FF8-BADE-47FB-BF3A-B3033AB3EBCC}"/>
              </a:ext>
            </a:extLst>
          </p:cNvPr>
          <p:cNvSpPr txBox="1"/>
          <p:nvPr/>
        </p:nvSpPr>
        <p:spPr>
          <a:xfrm>
            <a:off x="25854419" y="41311582"/>
            <a:ext cx="41946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logo or acknowledge funding source&gt;</a:t>
            </a:r>
            <a:endParaRPr lang="en-SG"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92D1993-AFFB-4E97-8191-0EC84762824F}"/>
              </a:ext>
            </a:extLst>
          </p:cNvPr>
          <p:cNvSpPr/>
          <p:nvPr/>
        </p:nvSpPr>
        <p:spPr>
          <a:xfrm>
            <a:off x="1141093" y="40740348"/>
            <a:ext cx="11024815" cy="165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381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</a:t>
            </a:r>
          </a:p>
          <a:p>
            <a:pPr marL="0" lvl="1"/>
            <a:r>
              <a:rPr lang="en-US" sz="338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&lt;For interested viewers to reach out to, in the format: &lt;Salutation&gt;, &lt;Name&gt;, &lt;Designation&gt;, &lt;Email&gt;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98491-4DCF-46B6-8B2D-EFBF8D04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5126" y="319171"/>
            <a:ext cx="4996543" cy="289044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CEFCFB-4364-40D2-924A-E3CE965FA85B}"/>
              </a:ext>
            </a:extLst>
          </p:cNvPr>
          <p:cNvCxnSpPr>
            <a:cxnSpLocks/>
          </p:cNvCxnSpPr>
          <p:nvPr/>
        </p:nvCxnSpPr>
        <p:spPr>
          <a:xfrm>
            <a:off x="848820" y="15779064"/>
            <a:ext cx="14107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49F71-845F-4163-BD73-6CE04099B0F8}"/>
              </a:ext>
            </a:extLst>
          </p:cNvPr>
          <p:cNvCxnSpPr>
            <a:cxnSpLocks/>
          </p:cNvCxnSpPr>
          <p:nvPr/>
        </p:nvCxnSpPr>
        <p:spPr>
          <a:xfrm>
            <a:off x="15528761" y="11490092"/>
            <a:ext cx="13967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2E52AE6-CBF4-41B0-977B-2FBCD4A42E13}"/>
              </a:ext>
            </a:extLst>
          </p:cNvPr>
          <p:cNvSpPr txBox="1"/>
          <p:nvPr/>
        </p:nvSpPr>
        <p:spPr>
          <a:xfrm>
            <a:off x="15528761" y="26051191"/>
            <a:ext cx="1408909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DISCUSSION POINTS</a:t>
            </a:r>
            <a:endParaRPr lang="en-SG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4BEF2F-3728-4AEA-8CA8-0781D18C147A}"/>
              </a:ext>
            </a:extLst>
          </p:cNvPr>
          <p:cNvCxnSpPr>
            <a:cxnSpLocks/>
          </p:cNvCxnSpPr>
          <p:nvPr/>
        </p:nvCxnSpPr>
        <p:spPr>
          <a:xfrm flipH="1">
            <a:off x="1231126" y="40611760"/>
            <a:ext cx="281460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BB85A60-4DB9-4BBB-8010-594A81F17D7B}"/>
              </a:ext>
            </a:extLst>
          </p:cNvPr>
          <p:cNvSpPr/>
          <p:nvPr/>
        </p:nvSpPr>
        <p:spPr>
          <a:xfrm>
            <a:off x="15567852" y="15818026"/>
            <a:ext cx="138670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&lt;Method 1&gt;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3D57A5-6958-474D-B021-03241378C4DB}"/>
              </a:ext>
            </a:extLst>
          </p:cNvPr>
          <p:cNvSpPr/>
          <p:nvPr/>
        </p:nvSpPr>
        <p:spPr>
          <a:xfrm>
            <a:off x="15629342" y="20832805"/>
            <a:ext cx="138670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&lt;Method 2&gt;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F87C87-86F7-4AFA-A50C-579A1386D218}"/>
              </a:ext>
            </a:extLst>
          </p:cNvPr>
          <p:cNvSpPr/>
          <p:nvPr/>
        </p:nvSpPr>
        <p:spPr>
          <a:xfrm>
            <a:off x="733700" y="19593814"/>
            <a:ext cx="14032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&lt;Finding to address </a:t>
            </a:r>
            <a:r>
              <a:rPr lang="en-US" sz="6000" b="1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qn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/objective 1&gt;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B44B65-E90F-4B9A-B5D5-AB7B5F8E58D4}"/>
              </a:ext>
            </a:extLst>
          </p:cNvPr>
          <p:cNvSpPr/>
          <p:nvPr/>
        </p:nvSpPr>
        <p:spPr>
          <a:xfrm>
            <a:off x="613822" y="25154905"/>
            <a:ext cx="14032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&lt;Finding to address </a:t>
            </a:r>
            <a:r>
              <a:rPr lang="en-US" sz="6000" b="1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qn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/objective 2&gt;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8AAA74-4906-4A27-9867-098B8D5792C7}"/>
              </a:ext>
            </a:extLst>
          </p:cNvPr>
          <p:cNvSpPr/>
          <p:nvPr/>
        </p:nvSpPr>
        <p:spPr>
          <a:xfrm>
            <a:off x="15655603" y="27415141"/>
            <a:ext cx="143534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Give brief results interpretation/explanation in relation to your panel’s topic (i.e. science-based approach to future scenario planning or using sciences to inform cities’ decarbonization strategies/pathway)&gt;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&lt;If methodology-focused, assess the strengths &amp; limitations&gt;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&lt;Presenters may merge this with Findings section&gt;</a:t>
            </a:r>
          </a:p>
          <a:p>
            <a:pPr marL="0" lvl="1"/>
            <a:endParaRPr lang="en-US" sz="4000" i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05E410-6C9E-4C20-8DF2-E5872EBC8540}"/>
              </a:ext>
            </a:extLst>
          </p:cNvPr>
          <p:cNvSpPr/>
          <p:nvPr/>
        </p:nvSpPr>
        <p:spPr>
          <a:xfrm>
            <a:off x="1231127" y="35464154"/>
            <a:ext cx="13906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&lt;For </a:t>
            </a:r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question/objective, reiterate how finding addresses this, and draw links to greater research field and/or applications to your panel’s topic.&gt;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7287AE-1A30-4F7D-BCE9-7764803AFFFF}"/>
              </a:ext>
            </a:extLst>
          </p:cNvPr>
          <p:cNvSpPr txBox="1"/>
          <p:nvPr/>
        </p:nvSpPr>
        <p:spPr>
          <a:xfrm>
            <a:off x="24571460" y="3716787"/>
            <a:ext cx="50403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4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affiliated institutions’ logos&gt;</a:t>
            </a:r>
            <a:endParaRPr lang="en-SG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FA018F-111B-4D16-83D7-917A57F208AD}"/>
              </a:ext>
            </a:extLst>
          </p:cNvPr>
          <p:cNvSpPr/>
          <p:nvPr/>
        </p:nvSpPr>
        <p:spPr>
          <a:xfrm>
            <a:off x="15696828" y="33623345"/>
            <a:ext cx="14032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&lt;Future applications&gt;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2FA7A7-F452-478D-A1B1-241B25A804BA}"/>
              </a:ext>
            </a:extLst>
          </p:cNvPr>
          <p:cNvSpPr txBox="1"/>
          <p:nvPr/>
        </p:nvSpPr>
        <p:spPr>
          <a:xfrm>
            <a:off x="15838713" y="34573762"/>
            <a:ext cx="1365771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&lt;Include future applications of findings and/or considerations/studies to advance field, especially if these can address limitations of study or knowledge gaps that have yet to be addressed&gt;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76EF8-E7EE-80A7-8946-4F4B470ED026}"/>
              </a:ext>
            </a:extLst>
          </p:cNvPr>
          <p:cNvSpPr txBox="1"/>
          <p:nvPr/>
        </p:nvSpPr>
        <p:spPr>
          <a:xfrm>
            <a:off x="24688516" y="1111567"/>
            <a:ext cx="5040361" cy="1754326"/>
          </a:xfrm>
          <a:prstGeom prst="rect">
            <a:avLst/>
          </a:prstGeom>
          <a:solidFill>
            <a:srgbClr val="5B34B2">
              <a:alpha val="3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&lt;placeholder for to-be-updated R&amp;D Congress logo&gt;</a:t>
            </a:r>
            <a:endParaRPr lang="en-S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</TotalTime>
  <Words>393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[New Section] Past Pilot Projects</dc:title>
  <dc:creator>Yi Xuan TAN (MND)</dc:creator>
  <cp:lastModifiedBy>Claudia TAN (MND)</cp:lastModifiedBy>
  <cp:revision>121</cp:revision>
  <dcterms:created xsi:type="dcterms:W3CDTF">2021-05-31T03:47:22Z</dcterms:created>
  <dcterms:modified xsi:type="dcterms:W3CDTF">2023-07-31T04:29:13Z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288355-fb4c-44cd-b9ca-40cfc2aee5f8_Enabled">
    <vt:lpwstr>true</vt:lpwstr>
  </property>
  <property fmtid="{D5CDD505-2E9C-101B-9397-08002B2CF9AE}" pid="3" name="MSIP_Label_4f288355-fb4c-44cd-b9ca-40cfc2aee5f8_SetDate">
    <vt:lpwstr>2021-10-21T03:10:07Z</vt:lpwstr>
  </property>
  <property fmtid="{D5CDD505-2E9C-101B-9397-08002B2CF9AE}" pid="4" name="MSIP_Label_4f288355-fb4c-44cd-b9ca-40cfc2aee5f8_Method">
    <vt:lpwstr>Standard</vt:lpwstr>
  </property>
  <property fmtid="{D5CDD505-2E9C-101B-9397-08002B2CF9AE}" pid="5" name="MSIP_Label_4f288355-fb4c-44cd-b9ca-40cfc2aee5f8_Name">
    <vt:lpwstr>Non Sensitive_1</vt:lpwstr>
  </property>
  <property fmtid="{D5CDD505-2E9C-101B-9397-08002B2CF9AE}" pid="6" name="MSIP_Label_4f288355-fb4c-44cd-b9ca-40cfc2aee5f8_SiteId">
    <vt:lpwstr>0b11c524-9a1c-4e1b-84cb-6336aefc2243</vt:lpwstr>
  </property>
  <property fmtid="{D5CDD505-2E9C-101B-9397-08002B2CF9AE}" pid="7" name="MSIP_Label_4f288355-fb4c-44cd-b9ca-40cfc2aee5f8_ActionId">
    <vt:lpwstr>391960fa-d492-413b-8022-fea0359791a6</vt:lpwstr>
  </property>
  <property fmtid="{D5CDD505-2E9C-101B-9397-08002B2CF9AE}" pid="8" name="MSIP_Label_4f288355-fb4c-44cd-b9ca-40cfc2aee5f8_ContentBits">
    <vt:lpwstr>0</vt:lpwstr>
  </property>
</Properties>
</file>