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2_BB2B3418.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4"/>
  </p:sldMasterIdLst>
  <p:notesMasterIdLst>
    <p:notesMasterId r:id="rId6"/>
  </p:notesMasterIdLst>
  <p:sldIdLst>
    <p:sldId id="258" r:id="rId5"/>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845C090-C75D-615C-8D5E-256251F6C760}" name="Claudia TAN (MND)" initials="CT(" userId="S::Claudia_TAN_FROM.TP@mnd.gov.sg::2275c636-fbcd-4b71-96c3-50d70148a08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Claudia TAN FROM.TP (MND)" initials="CTF(" lastIdx="12" clrIdx="0">
    <p:extLst>
      <p:ext uri="{19B8F6BF-5375-455C-9EA6-DF929625EA0E}">
        <p15:presenceInfo xmlns:p15="http://schemas.microsoft.com/office/powerpoint/2012/main" userId="S::Claudia_TAN_FROM.TP@mnd.gov.sg::2275c636-fbcd-4b71-96c3-50d70148a08f" providerId="AD"/>
      </p:ext>
    </p:extLst>
  </p:cmAuthor>
  <p:cmAuthor id="2" name="Yi Xuan TAN (MND)" initials="YXT(" lastIdx="1" clrIdx="1">
    <p:extLst>
      <p:ext uri="{19B8F6BF-5375-455C-9EA6-DF929625EA0E}">
        <p15:presenceInfo xmlns:p15="http://schemas.microsoft.com/office/powerpoint/2012/main" userId="S::TAN_Yi_Xuan@mnd.gov.sg::ab06f44b-aa73-4351-b146-67f82f02734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34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BA0A29-7C34-40EC-8958-C56373AC0433}" v="3" dt="2023-09-12T07:54:07.8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593" autoAdjust="0"/>
    <p:restoredTop sz="94615" autoAdjust="0"/>
  </p:normalViewPr>
  <p:slideViewPr>
    <p:cSldViewPr snapToGrid="0">
      <p:cViewPr>
        <p:scale>
          <a:sx n="40" d="100"/>
          <a:sy n="40" d="100"/>
        </p:scale>
        <p:origin x="116" y="-75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8/10/relationships/authors" Target="authors.xml"/><Relationship Id="rId3" Type="http://schemas.openxmlformats.org/officeDocument/2006/relationships/customXml" Target="../customXml/item3.xml"/><Relationship Id="rId7" Type="http://schemas.openxmlformats.org/officeDocument/2006/relationships/commentAuthors" Target="commentAuthors.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comments/modernComment_102_BB2B3418.xml><?xml version="1.0" encoding="utf-8"?>
<p188:cmLst xmlns:a="http://schemas.openxmlformats.org/drawingml/2006/main" xmlns:r="http://schemas.openxmlformats.org/officeDocument/2006/relationships" xmlns:p188="http://schemas.microsoft.com/office/powerpoint/2018/8/main">
  <p188:cm id="{47BC84AD-EC87-4ED5-97C3-496637157AAC}" authorId="{3845C090-C75D-615C-8D5E-256251F6C760}" created="2023-09-12T08:01:01.030">
    <ac:deMkLst xmlns:ac="http://schemas.microsoft.com/office/drawing/2013/main/command">
      <pc:docMk xmlns:pc="http://schemas.microsoft.com/office/powerpoint/2013/main/command"/>
      <pc:sldMk xmlns:pc="http://schemas.microsoft.com/office/powerpoint/2013/main/command" cId="3140170776" sldId="258"/>
      <ac:spMk id="2" creationId="{3A98252C-D258-A4F0-2BEF-85BDB7CEC79B}"/>
    </ac:deMkLst>
    <p188:txBody>
      <a:bodyPr/>
      <a:lstStyle/>
      <a:p>
        <a:r>
          <a:rPr lang="en-SG"/>
          <a:t>Consider adding this (from your abstract) in the methodology so as to give readers a quick understanding of how different the models are</a:t>
        </a:r>
      </a:p>
    </p188:txBody>
  </p188:cm>
  <p188:cm id="{8D0B2C83-BD29-4B49-96A1-62EF5158D98F}" authorId="{3845C090-C75D-615C-8D5E-256251F6C760}" created="2023-09-12T08:12:59.378">
    <ac:txMkLst xmlns:ac="http://schemas.microsoft.com/office/drawing/2013/main/command">
      <pc:docMk xmlns:pc="http://schemas.microsoft.com/office/powerpoint/2013/main/command"/>
      <pc:sldMk xmlns:pc="http://schemas.microsoft.com/office/powerpoint/2013/main/command" cId="3140170776" sldId="258"/>
      <ac:spMk id="138" creationId="{7ED01D20-62C1-4297-9B12-9200DCA83822}"/>
      <ac:txMk cp="120" len="108">
        <ac:context len="229" hash="3617800742"/>
      </ac:txMk>
    </ac:txMkLst>
    <p188:pos x="13906620" y="1669451"/>
    <p188:txBody>
      <a:bodyPr/>
      <a:lstStyle/>
      <a:p>
        <a:r>
          <a:rPr lang="en-SG"/>
          <a:t>In the abstract, it was mentioned that "Notably, the Pix2Pix model demonstrates promise in diminishing these biases by fabricating compelling images that echo actual ones (R2: 0.47-0.83). While CycleGAN maintains high-level components from a vehicular perspective, Pix2Pix outperforms in accurately translating the essence of semantic details. ". Maybe check which one is correct, and consider adding the R2 in for the two models to support the statement. ☺️</a:t>
        </a:r>
      </a:p>
    </p188:txBody>
  </p188:cm>
  <p188:cm id="{61AD24E4-D303-481C-8108-E62BC5E78EDE}" authorId="{3845C090-C75D-615C-8D5E-256251F6C760}" created="2023-09-12T08:15:04.409">
    <ac:txMkLst xmlns:ac="http://schemas.microsoft.com/office/drawing/2013/main/command">
      <pc:docMk xmlns:pc="http://schemas.microsoft.com/office/powerpoint/2013/main/command"/>
      <pc:sldMk xmlns:pc="http://schemas.microsoft.com/office/powerpoint/2013/main/command" cId="3140170776" sldId="258"/>
      <ac:spMk id="64" creationId="{4105E410-6C9E-4C20-8DF2-E5872EBC8540}"/>
      <ac:txMk cp="94" len="2">
        <ac:context len="142" hash="1601388032"/>
      </ac:txMk>
    </ac:txMkLst>
    <p188:pos x="9054898" y="1031850"/>
    <p188:txBody>
      <a:bodyPr/>
      <a:lstStyle/>
      <a:p>
        <a:r>
          <a:rPr lang="en-SG"/>
          <a:t>You may wish to add how this can help in decarbonisation, i.e. the liner in your abstract that says "quantifiable approach that rectifies perspectives biases of pedestrians and cyclists, ensuring a balance of scalability and enhanced reliability in SVI analysis. This advancement paves the way for cost-effective active transport infrastructure assessments to recommend urban planning policies that amplify walkability and bikeability, thus nudging citizens towards greener, low-carbon transit options"</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C1FF17-3734-4710-BB3F-B3D9130423FD}" type="datetimeFigureOut">
              <a:rPr lang="en-SG" smtClean="0"/>
              <a:t>12/9/2023</a:t>
            </a:fld>
            <a:endParaRPr lang="en-SG"/>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188579-B513-4CBE-8F88-E754CCDC3391}" type="slidenum">
              <a:rPr lang="en-SG" smtClean="0"/>
              <a:t>‹#›</a:t>
            </a:fld>
            <a:endParaRPr lang="en-SG"/>
          </a:p>
        </p:txBody>
      </p:sp>
    </p:spTree>
    <p:extLst>
      <p:ext uri="{BB962C8B-B14F-4D97-AF65-F5344CB8AC3E}">
        <p14:creationId xmlns:p14="http://schemas.microsoft.com/office/powerpoint/2010/main" val="1854918622"/>
      </p:ext>
    </p:extLst>
  </p:cSld>
  <p:clrMap bg1="lt1" tx1="dk1" bg2="lt2" tx2="dk2" accent1="accent1" accent2="accent2" accent3="accent3" accent4="accent4" accent5="accent5" accent6="accent6" hlink="hlink" folHlink="folHlink"/>
  <p:notesStyle>
    <a:lvl1pPr marL="0" algn="l" defTabSz="1294399" rtl="0" eaLnBrk="1" latinLnBrk="0" hangingPunct="1">
      <a:defRPr sz="1699" kern="1200">
        <a:solidFill>
          <a:schemeClr val="tx1"/>
        </a:solidFill>
        <a:latin typeface="+mn-lt"/>
        <a:ea typeface="+mn-ea"/>
        <a:cs typeface="+mn-cs"/>
      </a:defRPr>
    </a:lvl1pPr>
    <a:lvl2pPr marL="647200" algn="l" defTabSz="1294399" rtl="0" eaLnBrk="1" latinLnBrk="0" hangingPunct="1">
      <a:defRPr sz="1699" kern="1200">
        <a:solidFill>
          <a:schemeClr val="tx1"/>
        </a:solidFill>
        <a:latin typeface="+mn-lt"/>
        <a:ea typeface="+mn-ea"/>
        <a:cs typeface="+mn-cs"/>
      </a:defRPr>
    </a:lvl2pPr>
    <a:lvl3pPr marL="1294399" algn="l" defTabSz="1294399" rtl="0" eaLnBrk="1" latinLnBrk="0" hangingPunct="1">
      <a:defRPr sz="1699" kern="1200">
        <a:solidFill>
          <a:schemeClr val="tx1"/>
        </a:solidFill>
        <a:latin typeface="+mn-lt"/>
        <a:ea typeface="+mn-ea"/>
        <a:cs typeface="+mn-cs"/>
      </a:defRPr>
    </a:lvl3pPr>
    <a:lvl4pPr marL="1941597" algn="l" defTabSz="1294399" rtl="0" eaLnBrk="1" latinLnBrk="0" hangingPunct="1">
      <a:defRPr sz="1699" kern="1200">
        <a:solidFill>
          <a:schemeClr val="tx1"/>
        </a:solidFill>
        <a:latin typeface="+mn-lt"/>
        <a:ea typeface="+mn-ea"/>
        <a:cs typeface="+mn-cs"/>
      </a:defRPr>
    </a:lvl4pPr>
    <a:lvl5pPr marL="2588797" algn="l" defTabSz="1294399" rtl="0" eaLnBrk="1" latinLnBrk="0" hangingPunct="1">
      <a:defRPr sz="1699" kern="1200">
        <a:solidFill>
          <a:schemeClr val="tx1"/>
        </a:solidFill>
        <a:latin typeface="+mn-lt"/>
        <a:ea typeface="+mn-ea"/>
        <a:cs typeface="+mn-cs"/>
      </a:defRPr>
    </a:lvl5pPr>
    <a:lvl6pPr marL="3235996" algn="l" defTabSz="1294399" rtl="0" eaLnBrk="1" latinLnBrk="0" hangingPunct="1">
      <a:defRPr sz="1699" kern="1200">
        <a:solidFill>
          <a:schemeClr val="tx1"/>
        </a:solidFill>
        <a:latin typeface="+mn-lt"/>
        <a:ea typeface="+mn-ea"/>
        <a:cs typeface="+mn-cs"/>
      </a:defRPr>
    </a:lvl6pPr>
    <a:lvl7pPr marL="3883196" algn="l" defTabSz="1294399" rtl="0" eaLnBrk="1" latinLnBrk="0" hangingPunct="1">
      <a:defRPr sz="1699" kern="1200">
        <a:solidFill>
          <a:schemeClr val="tx1"/>
        </a:solidFill>
        <a:latin typeface="+mn-lt"/>
        <a:ea typeface="+mn-ea"/>
        <a:cs typeface="+mn-cs"/>
      </a:defRPr>
    </a:lvl7pPr>
    <a:lvl8pPr marL="4530394" algn="l" defTabSz="1294399" rtl="0" eaLnBrk="1" latinLnBrk="0" hangingPunct="1">
      <a:defRPr sz="1699" kern="1200">
        <a:solidFill>
          <a:schemeClr val="tx1"/>
        </a:solidFill>
        <a:latin typeface="+mn-lt"/>
        <a:ea typeface="+mn-ea"/>
        <a:cs typeface="+mn-cs"/>
      </a:defRPr>
    </a:lvl8pPr>
    <a:lvl9pPr marL="5177595" algn="l" defTabSz="1294399" rtl="0" eaLnBrk="1" latinLnBrk="0" hangingPunct="1">
      <a:defRPr sz="169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38388" y="1143000"/>
            <a:ext cx="2181225"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03188579-B513-4CBE-8F88-E754CCDC3391}" type="slidenum">
              <a:rPr lang="en-SG" smtClean="0"/>
              <a:t>1</a:t>
            </a:fld>
            <a:endParaRPr lang="en-SG"/>
          </a:p>
        </p:txBody>
      </p:sp>
    </p:spTree>
    <p:extLst>
      <p:ext uri="{BB962C8B-B14F-4D97-AF65-F5344CB8AC3E}">
        <p14:creationId xmlns:p14="http://schemas.microsoft.com/office/powerpoint/2010/main" val="12824779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en-US"/>
              <a:t>Click to edit Master title style</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53A752D-F7DE-49AD-BBCA-E96D5694AC39}" type="datetimeFigureOut">
              <a:rPr lang="en-SG" smtClean="0"/>
              <a:t>12/9/2023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69309A10-AFCA-4C2E-8219-5A525AEDB75D}" type="slidenum">
              <a:rPr lang="en-SG" smtClean="0"/>
              <a:t>‹#›</a:t>
            </a:fld>
            <a:endParaRPr lang="en-SG"/>
          </a:p>
        </p:txBody>
      </p:sp>
    </p:spTree>
    <p:extLst>
      <p:ext uri="{BB962C8B-B14F-4D97-AF65-F5344CB8AC3E}">
        <p14:creationId xmlns:p14="http://schemas.microsoft.com/office/powerpoint/2010/main" val="3527871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3A752D-F7DE-49AD-BBCA-E96D5694AC39}" type="datetimeFigureOut">
              <a:rPr lang="en-SG" smtClean="0"/>
              <a:t>12/9/2023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69309A10-AFCA-4C2E-8219-5A525AEDB75D}" type="slidenum">
              <a:rPr lang="en-SG" smtClean="0"/>
              <a:t>‹#›</a:t>
            </a:fld>
            <a:endParaRPr lang="en-SG"/>
          </a:p>
        </p:txBody>
      </p:sp>
    </p:spTree>
    <p:extLst>
      <p:ext uri="{BB962C8B-B14F-4D97-AF65-F5344CB8AC3E}">
        <p14:creationId xmlns:p14="http://schemas.microsoft.com/office/powerpoint/2010/main" val="1269854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3A752D-F7DE-49AD-BBCA-E96D5694AC39}" type="datetimeFigureOut">
              <a:rPr lang="en-SG" smtClean="0"/>
              <a:t>12/9/2023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69309A10-AFCA-4C2E-8219-5A525AEDB75D}" type="slidenum">
              <a:rPr lang="en-SG" smtClean="0"/>
              <a:t>‹#›</a:t>
            </a:fld>
            <a:endParaRPr lang="en-SG"/>
          </a:p>
        </p:txBody>
      </p:sp>
    </p:spTree>
    <p:extLst>
      <p:ext uri="{BB962C8B-B14F-4D97-AF65-F5344CB8AC3E}">
        <p14:creationId xmlns:p14="http://schemas.microsoft.com/office/powerpoint/2010/main" val="3275428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3A752D-F7DE-49AD-BBCA-E96D5694AC39}" type="datetimeFigureOut">
              <a:rPr lang="en-SG" smtClean="0"/>
              <a:t>12/9/2023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69309A10-AFCA-4C2E-8219-5A525AEDB75D}" type="slidenum">
              <a:rPr lang="en-SG" smtClean="0"/>
              <a:t>‹#›</a:t>
            </a:fld>
            <a:endParaRPr lang="en-SG"/>
          </a:p>
        </p:txBody>
      </p:sp>
    </p:spTree>
    <p:extLst>
      <p:ext uri="{BB962C8B-B14F-4D97-AF65-F5344CB8AC3E}">
        <p14:creationId xmlns:p14="http://schemas.microsoft.com/office/powerpoint/2010/main" val="3516977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en-US"/>
              <a:t>Click to edit Master title style</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3A752D-F7DE-49AD-BBCA-E96D5694AC39}" type="datetimeFigureOut">
              <a:rPr lang="en-SG" smtClean="0"/>
              <a:t>12/9/2023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69309A10-AFCA-4C2E-8219-5A525AEDB75D}" type="slidenum">
              <a:rPr lang="en-SG" smtClean="0"/>
              <a:t>‹#›</a:t>
            </a:fld>
            <a:endParaRPr lang="en-SG"/>
          </a:p>
        </p:txBody>
      </p:sp>
    </p:spTree>
    <p:extLst>
      <p:ext uri="{BB962C8B-B14F-4D97-AF65-F5344CB8AC3E}">
        <p14:creationId xmlns:p14="http://schemas.microsoft.com/office/powerpoint/2010/main" val="4172482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3A752D-F7DE-49AD-BBCA-E96D5694AC39}" type="datetimeFigureOut">
              <a:rPr lang="en-SG" smtClean="0"/>
              <a:t>12/9/2023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69309A10-AFCA-4C2E-8219-5A525AEDB75D}" type="slidenum">
              <a:rPr lang="en-SG" smtClean="0"/>
              <a:t>‹#›</a:t>
            </a:fld>
            <a:endParaRPr lang="en-SG"/>
          </a:p>
        </p:txBody>
      </p:sp>
    </p:spTree>
    <p:extLst>
      <p:ext uri="{BB962C8B-B14F-4D97-AF65-F5344CB8AC3E}">
        <p14:creationId xmlns:p14="http://schemas.microsoft.com/office/powerpoint/2010/main" val="381538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4" name="Content Placeholder 3"/>
          <p:cNvSpPr>
            <a:spLocks noGrp="1"/>
          </p:cNvSpPr>
          <p:nvPr>
            <p:ph sz="half" idx="2"/>
          </p:nvPr>
        </p:nvSpPr>
        <p:spPr>
          <a:xfrm>
            <a:off x="2085368" y="15635264"/>
            <a:ext cx="12807832"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6" name="Content Placeholder 5"/>
          <p:cNvSpPr>
            <a:spLocks noGrp="1"/>
          </p:cNvSpPr>
          <p:nvPr>
            <p:ph sz="quarter" idx="4"/>
          </p:nvPr>
        </p:nvSpPr>
        <p:spPr>
          <a:xfrm>
            <a:off x="15326828" y="15635264"/>
            <a:ext cx="12870909"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3A752D-F7DE-49AD-BBCA-E96D5694AC39}" type="datetimeFigureOut">
              <a:rPr lang="en-SG" smtClean="0"/>
              <a:t>12/9/2023</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69309A10-AFCA-4C2E-8219-5A525AEDB75D}" type="slidenum">
              <a:rPr lang="en-SG" smtClean="0"/>
              <a:t>‹#›</a:t>
            </a:fld>
            <a:endParaRPr lang="en-SG"/>
          </a:p>
        </p:txBody>
      </p:sp>
    </p:spTree>
    <p:extLst>
      <p:ext uri="{BB962C8B-B14F-4D97-AF65-F5344CB8AC3E}">
        <p14:creationId xmlns:p14="http://schemas.microsoft.com/office/powerpoint/2010/main" val="2639068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3A752D-F7DE-49AD-BBCA-E96D5694AC39}" type="datetimeFigureOut">
              <a:rPr lang="en-SG" smtClean="0"/>
              <a:t>12/9/2023</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69309A10-AFCA-4C2E-8219-5A525AEDB75D}" type="slidenum">
              <a:rPr lang="en-SG" smtClean="0"/>
              <a:t>‹#›</a:t>
            </a:fld>
            <a:endParaRPr lang="en-SG"/>
          </a:p>
        </p:txBody>
      </p:sp>
    </p:spTree>
    <p:extLst>
      <p:ext uri="{BB962C8B-B14F-4D97-AF65-F5344CB8AC3E}">
        <p14:creationId xmlns:p14="http://schemas.microsoft.com/office/powerpoint/2010/main" val="2317802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3A752D-F7DE-49AD-BBCA-E96D5694AC39}" type="datetimeFigureOut">
              <a:rPr lang="en-SG" smtClean="0"/>
              <a:t>12/9/2023</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69309A10-AFCA-4C2E-8219-5A525AEDB75D}" type="slidenum">
              <a:rPr lang="en-SG" smtClean="0"/>
              <a:t>‹#›</a:t>
            </a:fld>
            <a:endParaRPr lang="en-SG"/>
          </a:p>
        </p:txBody>
      </p:sp>
    </p:spTree>
    <p:extLst>
      <p:ext uri="{BB962C8B-B14F-4D97-AF65-F5344CB8AC3E}">
        <p14:creationId xmlns:p14="http://schemas.microsoft.com/office/powerpoint/2010/main" val="355410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853A752D-F7DE-49AD-BBCA-E96D5694AC39}" type="datetimeFigureOut">
              <a:rPr lang="en-SG" smtClean="0"/>
              <a:t>12/9/2023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69309A10-AFCA-4C2E-8219-5A525AEDB75D}" type="slidenum">
              <a:rPr lang="en-SG" smtClean="0"/>
              <a:t>‹#›</a:t>
            </a:fld>
            <a:endParaRPr lang="en-SG"/>
          </a:p>
        </p:txBody>
      </p:sp>
    </p:spTree>
    <p:extLst>
      <p:ext uri="{BB962C8B-B14F-4D97-AF65-F5344CB8AC3E}">
        <p14:creationId xmlns:p14="http://schemas.microsoft.com/office/powerpoint/2010/main" val="1626139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a:t>Click icon to add picture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853A752D-F7DE-49AD-BBCA-E96D5694AC39}" type="datetimeFigureOut">
              <a:rPr lang="en-SG" smtClean="0"/>
              <a:t>12/9/2023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69309A10-AFCA-4C2E-8219-5A525AEDB75D}" type="slidenum">
              <a:rPr lang="en-SG" smtClean="0"/>
              <a:t>‹#›</a:t>
            </a:fld>
            <a:endParaRPr lang="en-SG"/>
          </a:p>
        </p:txBody>
      </p:sp>
    </p:spTree>
    <p:extLst>
      <p:ext uri="{BB962C8B-B14F-4D97-AF65-F5344CB8AC3E}">
        <p14:creationId xmlns:p14="http://schemas.microsoft.com/office/powerpoint/2010/main" val="1875104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853A752D-F7DE-49AD-BBCA-E96D5694AC39}" type="datetimeFigureOut">
              <a:rPr lang="en-SG" smtClean="0"/>
              <a:t>12/9/2023</a:t>
            </a:fld>
            <a:endParaRPr lang="en-SG"/>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69309A10-AFCA-4C2E-8219-5A525AEDB75D}" type="slidenum">
              <a:rPr lang="en-SG" smtClean="0"/>
              <a:t>‹#›</a:t>
            </a:fld>
            <a:endParaRPr lang="en-SG"/>
          </a:p>
        </p:txBody>
      </p:sp>
    </p:spTree>
    <p:extLst>
      <p:ext uri="{BB962C8B-B14F-4D97-AF65-F5344CB8AC3E}">
        <p14:creationId xmlns:p14="http://schemas.microsoft.com/office/powerpoint/2010/main" val="244577726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microsoft.com/office/2018/10/relationships/comments" Target="../comments/modernComment_102_BB2B3418.xml"/><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png"/><Relationship Id="rId10" Type="http://schemas.openxmlformats.org/officeDocument/2006/relationships/image" Target="../media/image7.png"/><Relationship Id="rId4" Type="http://schemas.openxmlformats.org/officeDocument/2006/relationships/image" Target="../media/image1.jpe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4">
            <a:alphaModFix amt="50000"/>
            <a:lum/>
          </a:blip>
          <a:srcRect/>
          <a:tile tx="0" ty="0" sx="100000" sy="100000" flip="none" algn="tl"/>
        </a:blipFill>
        <a:effectLst/>
      </p:bgPr>
    </p:bg>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BDA629A9-E6BC-19CE-3498-2118B7B3F55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622976" y="14266777"/>
            <a:ext cx="6080760" cy="6080760"/>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682E8C5B-3214-EC03-3730-3072F01C2D6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261319" y="14320888"/>
            <a:ext cx="6080760" cy="6080760"/>
          </a:xfrm>
          <a:prstGeom prst="rect">
            <a:avLst/>
          </a:prstGeom>
        </p:spPr>
      </p:pic>
      <p:sp>
        <p:nvSpPr>
          <p:cNvPr id="100" name="Rectangle 99">
            <a:extLst>
              <a:ext uri="{FF2B5EF4-FFF2-40B4-BE49-F238E27FC236}">
                <a16:creationId xmlns:a16="http://schemas.microsoft.com/office/drawing/2014/main" id="{C10B766A-B2AF-4E28-8438-9D35EAE154CE}"/>
              </a:ext>
            </a:extLst>
          </p:cNvPr>
          <p:cNvSpPr/>
          <p:nvPr/>
        </p:nvSpPr>
        <p:spPr>
          <a:xfrm>
            <a:off x="13212708" y="40587951"/>
            <a:ext cx="4445448" cy="644792"/>
          </a:xfrm>
          <a:prstGeom prst="rect">
            <a:avLst/>
          </a:prstGeom>
        </p:spPr>
        <p:txBody>
          <a:bodyPr wrap="none">
            <a:spAutoFit/>
          </a:bodyPr>
          <a:lstStyle/>
          <a:p>
            <a:r>
              <a:rPr lang="en-SG" sz="3590" b="1" dirty="0">
                <a:solidFill>
                  <a:schemeClr val="accent5">
                    <a:lumMod val="50000"/>
                  </a:schemeClr>
                </a:solidFill>
                <a:latin typeface="Segoe UI" panose="020B0502040204020203" pitchFamily="34" charset="0"/>
                <a:cs typeface="Segoe UI" panose="020B0502040204020203" pitchFamily="34" charset="0"/>
              </a:rPr>
              <a:t>Acknowledgements</a:t>
            </a:r>
            <a:endParaRPr lang="en-SG" sz="3590" b="1" dirty="0">
              <a:solidFill>
                <a:schemeClr val="accent5">
                  <a:lumMod val="50000"/>
                </a:schemeClr>
              </a:solidFill>
            </a:endParaRPr>
          </a:p>
        </p:txBody>
      </p:sp>
      <p:sp>
        <p:nvSpPr>
          <p:cNvPr id="3" name="Rectangle 2">
            <a:extLst>
              <a:ext uri="{FF2B5EF4-FFF2-40B4-BE49-F238E27FC236}">
                <a16:creationId xmlns:a16="http://schemas.microsoft.com/office/drawing/2014/main" id="{96AF9982-513E-416A-9506-6A5D31EA1633}"/>
              </a:ext>
            </a:extLst>
          </p:cNvPr>
          <p:cNvSpPr/>
          <p:nvPr/>
        </p:nvSpPr>
        <p:spPr>
          <a:xfrm>
            <a:off x="-1" y="-30480"/>
            <a:ext cx="30275213" cy="4278891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590">
              <a:noFill/>
            </a:endParaRPr>
          </a:p>
        </p:txBody>
      </p:sp>
      <p:sp>
        <p:nvSpPr>
          <p:cNvPr id="75" name="Rectangle 74">
            <a:extLst>
              <a:ext uri="{FF2B5EF4-FFF2-40B4-BE49-F238E27FC236}">
                <a16:creationId xmlns:a16="http://schemas.microsoft.com/office/drawing/2014/main" id="{3B12D80D-25FF-470B-A95C-E39201B9F25C}"/>
              </a:ext>
            </a:extLst>
          </p:cNvPr>
          <p:cNvSpPr/>
          <p:nvPr/>
        </p:nvSpPr>
        <p:spPr>
          <a:xfrm>
            <a:off x="714743" y="32249951"/>
            <a:ext cx="27451168" cy="1938985"/>
          </a:xfrm>
          <a:prstGeom prst="rect">
            <a:avLst/>
          </a:prstGeom>
        </p:spPr>
        <p:txBody>
          <a:bodyPr wrap="square">
            <a:spAutoFit/>
          </a:bodyPr>
          <a:lstStyle/>
          <a:p>
            <a:r>
              <a:rPr lang="en-US" sz="12000" b="1" u="sng" dirty="0">
                <a:solidFill>
                  <a:schemeClr val="accent5">
                    <a:lumMod val="50000"/>
                  </a:schemeClr>
                </a:solidFill>
                <a:latin typeface="Segoe UI" panose="020B0502040204020203" pitchFamily="34" charset="0"/>
                <a:cs typeface="Segoe UI" panose="020B0502040204020203" pitchFamily="34" charset="0"/>
              </a:rPr>
              <a:t>CONCLUSIONS</a:t>
            </a:r>
            <a:endParaRPr lang="en-SG" sz="12000" b="1" u="sng" dirty="0">
              <a:solidFill>
                <a:schemeClr val="accent5">
                  <a:lumMod val="50000"/>
                </a:schemeClr>
              </a:solidFill>
              <a:latin typeface="Segoe UI" panose="020B0502040204020203" pitchFamily="34" charset="0"/>
              <a:cs typeface="Segoe UI" panose="020B0502040204020203" pitchFamily="34" charset="0"/>
            </a:endParaRPr>
          </a:p>
        </p:txBody>
      </p:sp>
      <p:sp>
        <p:nvSpPr>
          <p:cNvPr id="76" name="Rectangle 75">
            <a:extLst>
              <a:ext uri="{FF2B5EF4-FFF2-40B4-BE49-F238E27FC236}">
                <a16:creationId xmlns:a16="http://schemas.microsoft.com/office/drawing/2014/main" id="{EDCE97D8-5EC3-4ADE-9EC2-DD12140F4F5C}"/>
              </a:ext>
            </a:extLst>
          </p:cNvPr>
          <p:cNvSpPr/>
          <p:nvPr/>
        </p:nvSpPr>
        <p:spPr>
          <a:xfrm>
            <a:off x="745793" y="339470"/>
            <a:ext cx="22278330" cy="5786199"/>
          </a:xfrm>
          <a:prstGeom prst="rect">
            <a:avLst/>
          </a:prstGeom>
        </p:spPr>
        <p:txBody>
          <a:bodyPr wrap="square">
            <a:spAutoFit/>
          </a:bodyPr>
          <a:lstStyle/>
          <a:p>
            <a:r>
              <a:rPr lang="en-SG" sz="16000" b="1" u="sng" dirty="0">
                <a:solidFill>
                  <a:schemeClr val="accent5">
                    <a:lumMod val="50000"/>
                  </a:schemeClr>
                </a:solidFill>
                <a:latin typeface="Segoe UI" panose="020B0502040204020203" pitchFamily="34" charset="0"/>
                <a:cs typeface="Segoe UI" panose="020B0502040204020203" pitchFamily="34" charset="0"/>
              </a:rPr>
              <a:t>Sidewalk the Talk: </a:t>
            </a:r>
            <a:r>
              <a:rPr lang="en-SG" sz="7000" b="1" u="sng" dirty="0">
                <a:solidFill>
                  <a:schemeClr val="accent5">
                    <a:lumMod val="50000"/>
                  </a:schemeClr>
                </a:solidFill>
                <a:latin typeface="Segoe UI" panose="020B0502040204020203" pitchFamily="34" charset="0"/>
                <a:cs typeface="Segoe UI" panose="020B0502040204020203" pitchFamily="34" charset="0"/>
              </a:rPr>
              <a:t>Translating street view imagery to correct</a:t>
            </a:r>
            <a:br>
              <a:rPr lang="en-SG" sz="7000" b="1" u="sng" dirty="0">
                <a:solidFill>
                  <a:schemeClr val="accent5">
                    <a:lumMod val="50000"/>
                  </a:schemeClr>
                </a:solidFill>
                <a:latin typeface="Segoe UI" panose="020B0502040204020203" pitchFamily="34" charset="0"/>
                <a:cs typeface="Segoe UI" panose="020B0502040204020203" pitchFamily="34" charset="0"/>
              </a:rPr>
            </a:br>
            <a:r>
              <a:rPr lang="en-SG" sz="7000" b="1" u="sng" dirty="0">
                <a:solidFill>
                  <a:schemeClr val="accent5">
                    <a:lumMod val="50000"/>
                  </a:schemeClr>
                </a:solidFill>
                <a:latin typeface="Segoe UI" panose="020B0502040204020203" pitchFamily="34" charset="0"/>
                <a:cs typeface="Segoe UI" panose="020B0502040204020203" pitchFamily="34" charset="0"/>
              </a:rPr>
              <a:t>perspectives to enhance </a:t>
            </a:r>
            <a:r>
              <a:rPr lang="en-SG" sz="7000" b="1" u="sng" dirty="0" err="1">
                <a:solidFill>
                  <a:schemeClr val="accent5">
                    <a:lumMod val="50000"/>
                  </a:schemeClr>
                </a:solidFill>
                <a:latin typeface="Segoe UI" panose="020B0502040204020203" pitchFamily="34" charset="0"/>
                <a:cs typeface="Segoe UI" panose="020B0502040204020203" pitchFamily="34" charset="0"/>
              </a:rPr>
              <a:t>bikeability</a:t>
            </a:r>
            <a:r>
              <a:rPr lang="en-SG" sz="7000" b="1" u="sng" dirty="0">
                <a:solidFill>
                  <a:schemeClr val="accent5">
                    <a:lumMod val="50000"/>
                  </a:schemeClr>
                </a:solidFill>
                <a:latin typeface="Segoe UI" panose="020B0502040204020203" pitchFamily="34" charset="0"/>
                <a:cs typeface="Segoe UI" panose="020B0502040204020203" pitchFamily="34" charset="0"/>
              </a:rPr>
              <a:t> and walkability studies</a:t>
            </a:r>
          </a:p>
        </p:txBody>
      </p:sp>
      <p:sp>
        <p:nvSpPr>
          <p:cNvPr id="81" name="Rectangle 80">
            <a:extLst>
              <a:ext uri="{FF2B5EF4-FFF2-40B4-BE49-F238E27FC236}">
                <a16:creationId xmlns:a16="http://schemas.microsoft.com/office/drawing/2014/main" id="{E7599B74-E836-4B5E-9F65-E48D6678124D}"/>
              </a:ext>
            </a:extLst>
          </p:cNvPr>
          <p:cNvSpPr/>
          <p:nvPr/>
        </p:nvSpPr>
        <p:spPr>
          <a:xfrm>
            <a:off x="777827" y="6232014"/>
            <a:ext cx="16263523" cy="707886"/>
          </a:xfrm>
          <a:prstGeom prst="rect">
            <a:avLst/>
          </a:prstGeom>
        </p:spPr>
        <p:txBody>
          <a:bodyPr wrap="square">
            <a:spAutoFit/>
          </a:bodyPr>
          <a:lstStyle/>
          <a:p>
            <a:r>
              <a:rPr lang="en-US" sz="4000" u="sng" dirty="0">
                <a:solidFill>
                  <a:schemeClr val="accent5">
                    <a:lumMod val="50000"/>
                  </a:schemeClr>
                </a:solidFill>
                <a:latin typeface="Segoe UI" panose="020B0502040204020203" pitchFamily="34" charset="0"/>
                <a:ea typeface="Georgia" panose="02040502050405020303" pitchFamily="18" charset="0"/>
                <a:cs typeface="Segoe UI" panose="020B0502040204020203" pitchFamily="34" charset="0"/>
              </a:rPr>
              <a:t>Koichi Ito, </a:t>
            </a:r>
            <a:r>
              <a:rPr lang="en-US" sz="4000" dirty="0">
                <a:solidFill>
                  <a:schemeClr val="accent5">
                    <a:lumMod val="50000"/>
                  </a:schemeClr>
                </a:solidFill>
                <a:latin typeface="Segoe UI" panose="020B0502040204020203" pitchFamily="34" charset="0"/>
                <a:ea typeface="Georgia" panose="02040502050405020303" pitchFamily="18" charset="0"/>
                <a:cs typeface="Segoe UI" panose="020B0502040204020203" pitchFamily="34" charset="0"/>
              </a:rPr>
              <a:t> Matias Quintana, Filip </a:t>
            </a:r>
            <a:r>
              <a:rPr lang="en-US" sz="4000" dirty="0" err="1">
                <a:solidFill>
                  <a:schemeClr val="accent5">
                    <a:lumMod val="50000"/>
                  </a:schemeClr>
                </a:solidFill>
                <a:latin typeface="Segoe UI" panose="020B0502040204020203" pitchFamily="34" charset="0"/>
                <a:ea typeface="Georgia" panose="02040502050405020303" pitchFamily="18" charset="0"/>
                <a:cs typeface="Segoe UI" panose="020B0502040204020203" pitchFamily="34" charset="0"/>
              </a:rPr>
              <a:t>Biljecki</a:t>
            </a:r>
            <a:endParaRPr lang="en-SG" sz="4000" dirty="0">
              <a:solidFill>
                <a:schemeClr val="accent5">
                  <a:lumMod val="50000"/>
                </a:schemeClr>
              </a:solidFill>
              <a:latin typeface="Segoe UI" panose="020B0502040204020203" pitchFamily="34" charset="0"/>
              <a:ea typeface="Georgia" panose="02040502050405020303" pitchFamily="18" charset="0"/>
              <a:cs typeface="Segoe UI" panose="020B0502040204020203" pitchFamily="34" charset="0"/>
            </a:endParaRPr>
          </a:p>
        </p:txBody>
      </p:sp>
      <p:sp>
        <p:nvSpPr>
          <p:cNvPr id="10" name="Rectangle 9">
            <a:extLst>
              <a:ext uri="{FF2B5EF4-FFF2-40B4-BE49-F238E27FC236}">
                <a16:creationId xmlns:a16="http://schemas.microsoft.com/office/drawing/2014/main" id="{4351D496-CCD7-4506-893D-8CBDD1DC49A2}"/>
              </a:ext>
            </a:extLst>
          </p:cNvPr>
          <p:cNvSpPr/>
          <p:nvPr/>
        </p:nvSpPr>
        <p:spPr>
          <a:xfrm>
            <a:off x="1105631" y="16435634"/>
            <a:ext cx="12972159" cy="1938992"/>
          </a:xfrm>
          <a:prstGeom prst="rect">
            <a:avLst/>
          </a:prstGeom>
        </p:spPr>
        <p:txBody>
          <a:bodyPr wrap="square">
            <a:spAutoFit/>
          </a:bodyPr>
          <a:lstStyle/>
          <a:p>
            <a:r>
              <a:rPr lang="en-US" sz="12000" b="1" u="sng" dirty="0">
                <a:solidFill>
                  <a:schemeClr val="accent5">
                    <a:lumMod val="50000"/>
                  </a:schemeClr>
                </a:solidFill>
                <a:latin typeface="Segoe UI" panose="020B0502040204020203" pitchFamily="34" charset="0"/>
                <a:cs typeface="Segoe UI" panose="020B0502040204020203" pitchFamily="34" charset="0"/>
              </a:rPr>
              <a:t>AIM</a:t>
            </a:r>
            <a:endParaRPr lang="en-SG" sz="12000" u="sng" dirty="0">
              <a:solidFill>
                <a:schemeClr val="accent5">
                  <a:lumMod val="50000"/>
                </a:schemeClr>
              </a:solidFill>
              <a:latin typeface="Segoe UI" panose="020B0502040204020203" pitchFamily="34" charset="0"/>
              <a:cs typeface="Segoe UI" panose="020B0502040204020203" pitchFamily="34" charset="0"/>
            </a:endParaRPr>
          </a:p>
        </p:txBody>
      </p:sp>
      <p:sp>
        <p:nvSpPr>
          <p:cNvPr id="84" name="Rectangle 83">
            <a:extLst>
              <a:ext uri="{FF2B5EF4-FFF2-40B4-BE49-F238E27FC236}">
                <a16:creationId xmlns:a16="http://schemas.microsoft.com/office/drawing/2014/main" id="{C98046D5-8F75-4A1B-82AD-C6EACE6F1C0F}"/>
              </a:ext>
            </a:extLst>
          </p:cNvPr>
          <p:cNvSpPr/>
          <p:nvPr/>
        </p:nvSpPr>
        <p:spPr>
          <a:xfrm>
            <a:off x="936659" y="18474353"/>
            <a:ext cx="14344214" cy="1446550"/>
          </a:xfrm>
          <a:prstGeom prst="rect">
            <a:avLst/>
          </a:prstGeom>
        </p:spPr>
        <p:txBody>
          <a:bodyPr wrap="square">
            <a:spAutoFit/>
          </a:bodyPr>
          <a:lstStyle/>
          <a:p>
            <a:pPr marL="571500" indent="-571500">
              <a:buFont typeface="Arial" panose="020B0604020202020204" pitchFamily="34" charset="0"/>
              <a:buChar char="•"/>
            </a:pPr>
            <a:r>
              <a:rPr lang="en-SG" sz="4400" dirty="0">
                <a:solidFill>
                  <a:schemeClr val="accent5">
                    <a:lumMod val="50000"/>
                  </a:schemeClr>
                </a:solidFill>
                <a:latin typeface="Segoe UI" panose="020B0502040204020203" pitchFamily="34" charset="0"/>
                <a:cs typeface="Segoe UI" panose="020B0502040204020203" pitchFamily="34" charset="0"/>
              </a:rPr>
              <a:t>Quantify the bias among platforms.</a:t>
            </a:r>
          </a:p>
          <a:p>
            <a:pPr marL="571500" indent="-571500">
              <a:buFont typeface="Arial" panose="020B0604020202020204" pitchFamily="34" charset="0"/>
              <a:buChar char="•"/>
            </a:pPr>
            <a:r>
              <a:rPr lang="en-SG" sz="4400" dirty="0">
                <a:solidFill>
                  <a:schemeClr val="accent5">
                    <a:lumMod val="50000"/>
                  </a:schemeClr>
                </a:solidFill>
                <a:latin typeface="Segoe UI" panose="020B0502040204020203" pitchFamily="34" charset="0"/>
                <a:cs typeface="Segoe UI" panose="020B0502040204020203" pitchFamily="34" charset="0"/>
              </a:rPr>
              <a:t>Try different generative models to minimize the bias.</a:t>
            </a:r>
          </a:p>
        </p:txBody>
      </p:sp>
      <p:sp>
        <p:nvSpPr>
          <p:cNvPr id="91" name="Rectangle: Rounded Corners 90">
            <a:extLst>
              <a:ext uri="{FF2B5EF4-FFF2-40B4-BE49-F238E27FC236}">
                <a16:creationId xmlns:a16="http://schemas.microsoft.com/office/drawing/2014/main" id="{0494D2A3-AB71-40A0-B418-914B9AB2779F}"/>
              </a:ext>
            </a:extLst>
          </p:cNvPr>
          <p:cNvSpPr/>
          <p:nvPr/>
        </p:nvSpPr>
        <p:spPr>
          <a:xfrm>
            <a:off x="738189" y="7115067"/>
            <a:ext cx="27128179" cy="129938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4800" b="1" dirty="0">
                <a:solidFill>
                  <a:schemeClr val="accent5">
                    <a:lumMod val="50000"/>
                  </a:schemeClr>
                </a:solidFill>
                <a:latin typeface="Segoe UI" panose="020B0502040204020203" pitchFamily="34" charset="0"/>
                <a:cs typeface="Segoe UI" panose="020B0502040204020203" pitchFamily="34" charset="0"/>
              </a:rPr>
              <a:t>Active transport, </a:t>
            </a:r>
            <a:r>
              <a:rPr lang="en-SG" sz="4800" b="1" dirty="0" err="1">
                <a:solidFill>
                  <a:schemeClr val="accent5">
                    <a:lumMod val="50000"/>
                  </a:schemeClr>
                </a:solidFill>
                <a:latin typeface="Segoe UI" panose="020B0502040204020203" pitchFamily="34" charset="0"/>
                <a:cs typeface="Segoe UI" panose="020B0502040204020203" pitchFamily="34" charset="0"/>
              </a:rPr>
              <a:t>bikeability</a:t>
            </a:r>
            <a:r>
              <a:rPr lang="en-SG" sz="4800" b="1" dirty="0">
                <a:solidFill>
                  <a:schemeClr val="accent5">
                    <a:lumMod val="50000"/>
                  </a:schemeClr>
                </a:solidFill>
                <a:latin typeface="Segoe UI" panose="020B0502040204020203" pitchFamily="34" charset="0"/>
                <a:cs typeface="Segoe UI" panose="020B0502040204020203" pitchFamily="34" charset="0"/>
              </a:rPr>
              <a:t>, Generative adversarial </a:t>
            </a:r>
          </a:p>
          <a:p>
            <a:r>
              <a:rPr lang="en-SG" sz="4800" b="1" dirty="0">
                <a:solidFill>
                  <a:schemeClr val="accent5">
                    <a:lumMod val="50000"/>
                  </a:schemeClr>
                </a:solidFill>
                <a:latin typeface="Segoe UI" panose="020B0502040204020203" pitchFamily="34" charset="0"/>
                <a:cs typeface="Segoe UI" panose="020B0502040204020203" pitchFamily="34" charset="0"/>
              </a:rPr>
              <a:t>networks, street view imagery, walkability</a:t>
            </a:r>
          </a:p>
        </p:txBody>
      </p:sp>
      <p:cxnSp>
        <p:nvCxnSpPr>
          <p:cNvPr id="80" name="Straight Connector 79">
            <a:extLst>
              <a:ext uri="{FF2B5EF4-FFF2-40B4-BE49-F238E27FC236}">
                <a16:creationId xmlns:a16="http://schemas.microsoft.com/office/drawing/2014/main" id="{F92DF780-957B-4AD4-9ABE-96881447D57B}"/>
              </a:ext>
            </a:extLst>
          </p:cNvPr>
          <p:cNvCxnSpPr>
            <a:cxnSpLocks/>
          </p:cNvCxnSpPr>
          <p:nvPr/>
        </p:nvCxnSpPr>
        <p:spPr>
          <a:xfrm>
            <a:off x="714743" y="8929834"/>
            <a:ext cx="2854549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AB95856-5A31-4759-8FAA-F5F7AFC37DD8}"/>
              </a:ext>
            </a:extLst>
          </p:cNvPr>
          <p:cNvCxnSpPr>
            <a:cxnSpLocks/>
          </p:cNvCxnSpPr>
          <p:nvPr/>
        </p:nvCxnSpPr>
        <p:spPr>
          <a:xfrm>
            <a:off x="15137606" y="9399010"/>
            <a:ext cx="0" cy="307584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A1B6AA7-49BA-4BFB-8707-3610C03C4263}"/>
              </a:ext>
            </a:extLst>
          </p:cNvPr>
          <p:cNvCxnSpPr>
            <a:cxnSpLocks/>
          </p:cNvCxnSpPr>
          <p:nvPr/>
        </p:nvCxnSpPr>
        <p:spPr>
          <a:xfrm flipH="1">
            <a:off x="711908" y="32324093"/>
            <a:ext cx="13746629" cy="0"/>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3EC623E1-C1EE-4655-8030-41655C7C89BD}"/>
              </a:ext>
            </a:extLst>
          </p:cNvPr>
          <p:cNvSpPr txBox="1"/>
          <p:nvPr/>
        </p:nvSpPr>
        <p:spPr>
          <a:xfrm>
            <a:off x="1377138" y="11131258"/>
            <a:ext cx="13442700" cy="2554545"/>
          </a:xfrm>
          <a:prstGeom prst="rect">
            <a:avLst/>
          </a:prstGeom>
          <a:noFill/>
        </p:spPr>
        <p:txBody>
          <a:bodyPr wrap="square" rtlCol="0">
            <a:spAutoFit/>
          </a:bodyPr>
          <a:lstStyle/>
          <a:p>
            <a:pPr marL="571500" indent="-571500">
              <a:buFont typeface="Arial" panose="020B0604020202020204" pitchFamily="34" charset="0"/>
              <a:buChar char="•"/>
            </a:pPr>
            <a:r>
              <a:rPr lang="en-US" sz="4000" dirty="0">
                <a:solidFill>
                  <a:schemeClr val="accent5">
                    <a:lumMod val="50000"/>
                  </a:schemeClr>
                </a:solidFill>
                <a:latin typeface="Segoe UI" panose="020B0502040204020203" pitchFamily="34" charset="0"/>
                <a:cs typeface="Segoe UI" panose="020B0502040204020203" pitchFamily="34" charset="0"/>
              </a:rPr>
              <a:t>Active transport plays an important role in improving urban sustainability, and accurate and timely assessment of roads are important.</a:t>
            </a:r>
          </a:p>
          <a:p>
            <a:endParaRPr lang="en-US" sz="4000" dirty="0">
              <a:solidFill>
                <a:schemeClr val="accent5">
                  <a:lumMod val="50000"/>
                </a:schemeClr>
              </a:solidFill>
              <a:latin typeface="Segoe UI" panose="020B0502040204020203" pitchFamily="34" charset="0"/>
              <a:cs typeface="Segoe UI" panose="020B0502040204020203" pitchFamily="34" charset="0"/>
            </a:endParaRPr>
          </a:p>
        </p:txBody>
      </p:sp>
      <p:sp>
        <p:nvSpPr>
          <p:cNvPr id="68" name="Rectangle 67">
            <a:extLst>
              <a:ext uri="{FF2B5EF4-FFF2-40B4-BE49-F238E27FC236}">
                <a16:creationId xmlns:a16="http://schemas.microsoft.com/office/drawing/2014/main" id="{20D5ADDE-0AC3-4B7B-91B1-953EB4332FD9}"/>
              </a:ext>
            </a:extLst>
          </p:cNvPr>
          <p:cNvSpPr/>
          <p:nvPr/>
        </p:nvSpPr>
        <p:spPr>
          <a:xfrm>
            <a:off x="1034988" y="9347654"/>
            <a:ext cx="11115709" cy="1938992"/>
          </a:xfrm>
          <a:prstGeom prst="rect">
            <a:avLst/>
          </a:prstGeom>
        </p:spPr>
        <p:txBody>
          <a:bodyPr wrap="square">
            <a:spAutoFit/>
          </a:bodyPr>
          <a:lstStyle/>
          <a:p>
            <a:r>
              <a:rPr lang="en-US" sz="12000" b="1" u="sng" dirty="0">
                <a:solidFill>
                  <a:schemeClr val="accent5">
                    <a:lumMod val="50000"/>
                  </a:schemeClr>
                </a:solidFill>
                <a:latin typeface="Segoe UI" panose="020B0502040204020203" pitchFamily="34" charset="0"/>
                <a:cs typeface="Segoe UI" panose="020B0502040204020203" pitchFamily="34" charset="0"/>
              </a:rPr>
              <a:t>BACKGROUND</a:t>
            </a:r>
            <a:endParaRPr lang="en-SG" sz="12000" u="sng" dirty="0">
              <a:solidFill>
                <a:schemeClr val="accent5">
                  <a:lumMod val="50000"/>
                </a:schemeClr>
              </a:solidFill>
            </a:endParaRPr>
          </a:p>
        </p:txBody>
      </p:sp>
      <p:grpSp>
        <p:nvGrpSpPr>
          <p:cNvPr id="228" name="Group 227">
            <a:extLst>
              <a:ext uri="{FF2B5EF4-FFF2-40B4-BE49-F238E27FC236}">
                <a16:creationId xmlns:a16="http://schemas.microsoft.com/office/drawing/2014/main" id="{BE46FE23-9DED-4DF6-B1A9-496226C3D0F0}"/>
              </a:ext>
            </a:extLst>
          </p:cNvPr>
          <p:cNvGrpSpPr/>
          <p:nvPr/>
        </p:nvGrpSpPr>
        <p:grpSpPr>
          <a:xfrm>
            <a:off x="1048335" y="13125608"/>
            <a:ext cx="13867089" cy="3050255"/>
            <a:chOff x="-14115969" y="28498727"/>
            <a:chExt cx="8123201" cy="2165147"/>
          </a:xfrm>
        </p:grpSpPr>
        <p:sp>
          <p:nvSpPr>
            <p:cNvPr id="51" name="Rectangle 50">
              <a:extLst>
                <a:ext uri="{FF2B5EF4-FFF2-40B4-BE49-F238E27FC236}">
                  <a16:creationId xmlns:a16="http://schemas.microsoft.com/office/drawing/2014/main" id="{FCBB409D-8130-49CC-91E9-98031011B35A}"/>
                </a:ext>
              </a:extLst>
            </p:cNvPr>
            <p:cNvSpPr/>
            <p:nvPr/>
          </p:nvSpPr>
          <p:spPr>
            <a:xfrm>
              <a:off x="-13848330" y="29287529"/>
              <a:ext cx="7587922" cy="1376345"/>
            </a:xfrm>
            <a:prstGeom prst="rect">
              <a:avLst/>
            </a:prstGeom>
          </p:spPr>
          <p:txBody>
            <a:bodyPr wrap="square">
              <a:spAutoFit/>
            </a:bodyPr>
            <a:lstStyle/>
            <a:p>
              <a:pPr marL="571500" lvl="1" indent="-571500">
                <a:buFont typeface="Arial" panose="020B0604020202020204" pitchFamily="34" charset="0"/>
                <a:buChar char="•"/>
              </a:pPr>
              <a:r>
                <a:rPr lang="en-US" sz="4000" dirty="0">
                  <a:solidFill>
                    <a:schemeClr val="accent5">
                      <a:lumMod val="50000"/>
                    </a:schemeClr>
                  </a:solidFill>
                  <a:latin typeface="Segoe UI" panose="020B0502040204020203" pitchFamily="34" charset="0"/>
                  <a:cs typeface="Segoe UI" panose="020B0502040204020203" pitchFamily="34" charset="0"/>
                </a:rPr>
                <a:t>Street view imagery has been used for walkability and </a:t>
              </a:r>
              <a:r>
                <a:rPr lang="en-US" sz="4000" dirty="0" err="1">
                  <a:solidFill>
                    <a:schemeClr val="accent5">
                      <a:lumMod val="50000"/>
                    </a:schemeClr>
                  </a:solidFill>
                  <a:latin typeface="Segoe UI" panose="020B0502040204020203" pitchFamily="34" charset="0"/>
                  <a:cs typeface="Segoe UI" panose="020B0502040204020203" pitchFamily="34" charset="0"/>
                </a:rPr>
                <a:t>bikeability</a:t>
              </a:r>
              <a:r>
                <a:rPr lang="en-US" sz="4000" dirty="0">
                  <a:solidFill>
                    <a:schemeClr val="accent5">
                      <a:lumMod val="50000"/>
                    </a:schemeClr>
                  </a:solidFill>
                  <a:latin typeface="Segoe UI" panose="020B0502040204020203" pitchFamily="34" charset="0"/>
                  <a:cs typeface="Segoe UI" panose="020B0502040204020203" pitchFamily="34" charset="0"/>
                </a:rPr>
                <a:t> assessment, but potential perspective bias have not been quantified or attempted to overcome.</a:t>
              </a:r>
            </a:p>
          </p:txBody>
        </p:sp>
        <p:sp>
          <p:nvSpPr>
            <p:cNvPr id="227" name="Rectangle 226">
              <a:extLst>
                <a:ext uri="{FF2B5EF4-FFF2-40B4-BE49-F238E27FC236}">
                  <a16:creationId xmlns:a16="http://schemas.microsoft.com/office/drawing/2014/main" id="{550C714E-2300-42B3-A58B-ED8262F3E7CD}"/>
                </a:ext>
              </a:extLst>
            </p:cNvPr>
            <p:cNvSpPr/>
            <p:nvPr/>
          </p:nvSpPr>
          <p:spPr>
            <a:xfrm>
              <a:off x="-14115969" y="28498727"/>
              <a:ext cx="8123201" cy="786483"/>
            </a:xfrm>
            <a:prstGeom prst="rect">
              <a:avLst/>
            </a:prstGeom>
          </p:spPr>
          <p:txBody>
            <a:bodyPr wrap="square">
              <a:spAutoFit/>
            </a:bodyPr>
            <a:lstStyle/>
            <a:p>
              <a:r>
                <a:rPr lang="en-US" sz="6600" b="1" dirty="0">
                  <a:solidFill>
                    <a:schemeClr val="accent5">
                      <a:lumMod val="50000"/>
                    </a:schemeClr>
                  </a:solidFill>
                  <a:latin typeface="Segoe UI" panose="020B0502040204020203" pitchFamily="34" charset="0"/>
                  <a:cs typeface="Segoe UI" panose="020B0502040204020203" pitchFamily="34" charset="0"/>
                </a:rPr>
                <a:t>RESEARCH GAP</a:t>
              </a:r>
            </a:p>
          </p:txBody>
        </p:sp>
      </p:grpSp>
      <p:grpSp>
        <p:nvGrpSpPr>
          <p:cNvPr id="137" name="Group 136">
            <a:extLst>
              <a:ext uri="{FF2B5EF4-FFF2-40B4-BE49-F238E27FC236}">
                <a16:creationId xmlns:a16="http://schemas.microsoft.com/office/drawing/2014/main" id="{BC5AB290-BF16-4633-9F49-C2B131F34BEF}"/>
              </a:ext>
            </a:extLst>
          </p:cNvPr>
          <p:cNvGrpSpPr/>
          <p:nvPr/>
        </p:nvGrpSpPr>
        <p:grpSpPr>
          <a:xfrm>
            <a:off x="15384361" y="9346281"/>
            <a:ext cx="15049734" cy="4686904"/>
            <a:chOff x="-5757711" y="11800337"/>
            <a:chExt cx="10682672" cy="3326879"/>
          </a:xfrm>
        </p:grpSpPr>
        <p:sp>
          <p:nvSpPr>
            <p:cNvPr id="138" name="Rectangle 137">
              <a:extLst>
                <a:ext uri="{FF2B5EF4-FFF2-40B4-BE49-F238E27FC236}">
                  <a16:creationId xmlns:a16="http://schemas.microsoft.com/office/drawing/2014/main" id="{7ED01D20-62C1-4297-9B12-9200DCA83822}"/>
                </a:ext>
              </a:extLst>
            </p:cNvPr>
            <p:cNvSpPr/>
            <p:nvPr/>
          </p:nvSpPr>
          <p:spPr>
            <a:xfrm>
              <a:off x="-5756360" y="13295731"/>
              <a:ext cx="10086523" cy="1831485"/>
            </a:xfrm>
            <a:prstGeom prst="rect">
              <a:avLst/>
            </a:prstGeom>
          </p:spPr>
          <p:txBody>
            <a:bodyPr wrap="square">
              <a:spAutoFit/>
            </a:bodyPr>
            <a:lstStyle/>
            <a:p>
              <a:pPr marL="571500" lvl="1" indent="-571500">
                <a:spcAft>
                  <a:spcPts val="200"/>
                </a:spcAft>
                <a:buFont typeface="Arial" panose="020B0604020202020204" pitchFamily="34" charset="0"/>
                <a:buChar char="•"/>
              </a:pPr>
              <a:r>
                <a:rPr lang="en-US" sz="4000" dirty="0">
                  <a:solidFill>
                    <a:schemeClr val="accent5">
                      <a:lumMod val="50000"/>
                    </a:schemeClr>
                  </a:solidFill>
                  <a:latin typeface="Segoe UI" panose="020B0502040204020203" pitchFamily="34" charset="0"/>
                  <a:cs typeface="Segoe UI" panose="020B0502040204020203" pitchFamily="34" charset="0"/>
                </a:rPr>
                <a:t>Google Street View (GSV), road shoulder view, and sidewalk views are weakly correlated, indicating the presence of bias</a:t>
              </a:r>
            </a:p>
            <a:p>
              <a:pPr marL="571500" lvl="1" indent="-571500">
                <a:buFont typeface="Arial" panose="020B0604020202020204" pitchFamily="34" charset="0"/>
                <a:buChar char="•"/>
              </a:pPr>
              <a:r>
                <a:rPr lang="en-US" sz="4000" dirty="0" err="1">
                  <a:solidFill>
                    <a:schemeClr val="accent5">
                      <a:lumMod val="50000"/>
                    </a:schemeClr>
                  </a:solidFill>
                  <a:latin typeface="Segoe UI" panose="020B0502040204020203" pitchFamily="34" charset="0"/>
                  <a:cs typeface="Segoe UI" panose="020B0502040204020203" pitchFamily="34" charset="0"/>
                </a:rPr>
                <a:t>CycleGAN</a:t>
              </a:r>
              <a:r>
                <a:rPr lang="en-US" sz="4000" dirty="0">
                  <a:solidFill>
                    <a:schemeClr val="accent5">
                      <a:lumMod val="50000"/>
                    </a:schemeClr>
                  </a:solidFill>
                  <a:latin typeface="Segoe UI" panose="020B0502040204020203" pitchFamily="34" charset="0"/>
                  <a:cs typeface="Segoe UI" panose="020B0502040204020203" pitchFamily="34" charset="0"/>
                </a:rPr>
                <a:t> with perspective input was found to be the best model to mitigate the bias with clear output images</a:t>
              </a:r>
            </a:p>
          </p:txBody>
        </p:sp>
        <p:sp>
          <p:nvSpPr>
            <p:cNvPr id="139" name="Rectangle 138">
              <a:extLst>
                <a:ext uri="{FF2B5EF4-FFF2-40B4-BE49-F238E27FC236}">
                  <a16:creationId xmlns:a16="http://schemas.microsoft.com/office/drawing/2014/main" id="{0AF214C6-E2D6-4C20-8F8F-F415E18A7BAA}"/>
                </a:ext>
              </a:extLst>
            </p:cNvPr>
            <p:cNvSpPr/>
            <p:nvPr/>
          </p:nvSpPr>
          <p:spPr>
            <a:xfrm>
              <a:off x="-5757711" y="11800337"/>
              <a:ext cx="10682672" cy="1376344"/>
            </a:xfrm>
            <a:prstGeom prst="rect">
              <a:avLst/>
            </a:prstGeom>
          </p:spPr>
          <p:txBody>
            <a:bodyPr wrap="square">
              <a:spAutoFit/>
            </a:bodyPr>
            <a:lstStyle/>
            <a:p>
              <a:r>
                <a:rPr lang="en-US" sz="12000" b="1" u="sng" dirty="0">
                  <a:solidFill>
                    <a:schemeClr val="accent5">
                      <a:lumMod val="50000"/>
                    </a:schemeClr>
                  </a:solidFill>
                  <a:latin typeface="Segoe UI" panose="020B0502040204020203" pitchFamily="34" charset="0"/>
                  <a:cs typeface="Segoe UI" panose="020B0502040204020203" pitchFamily="34" charset="0"/>
                </a:rPr>
                <a:t>FINDINGS</a:t>
              </a:r>
            </a:p>
          </p:txBody>
        </p:sp>
      </p:grpSp>
      <p:sp>
        <p:nvSpPr>
          <p:cNvPr id="166" name="TextBox 165">
            <a:extLst>
              <a:ext uri="{FF2B5EF4-FFF2-40B4-BE49-F238E27FC236}">
                <a16:creationId xmlns:a16="http://schemas.microsoft.com/office/drawing/2014/main" id="{D9BDA944-A993-4EF2-AC18-0B2AE66B60AB}"/>
              </a:ext>
            </a:extLst>
          </p:cNvPr>
          <p:cNvSpPr txBox="1"/>
          <p:nvPr/>
        </p:nvSpPr>
        <p:spPr>
          <a:xfrm>
            <a:off x="13212708" y="41125457"/>
            <a:ext cx="16334185" cy="1631216"/>
          </a:xfrm>
          <a:prstGeom prst="rect">
            <a:avLst/>
          </a:prstGeom>
          <a:noFill/>
        </p:spPr>
        <p:txBody>
          <a:bodyPr wrap="square">
            <a:spAutoFit/>
          </a:bodyPr>
          <a:lstStyle/>
          <a:p>
            <a:r>
              <a:rPr lang="en-US" sz="2000" dirty="0">
                <a:solidFill>
                  <a:schemeClr val="accent5">
                    <a:lumMod val="50000"/>
                  </a:schemeClr>
                </a:solidFill>
                <a:latin typeface="Segoe UI" panose="020B0502040204020203" pitchFamily="34" charset="0"/>
                <a:cs typeface="Segoe UI" panose="020B0502040204020203" pitchFamily="34" charset="0"/>
              </a:rPr>
              <a:t>This project was funded by the Singapore International Graduate Award (SINGA) Scholarship. This research was conducted at the Future Cities Lab Global at Singapore-ETH Centre and ETH Zurich. Future Cities Lab Global is supported and funded by the National Research Foundation, Prime Minister’s Office, Singapore under its Campus for Research Excellence and Technological Enterprise (CREATE) </a:t>
            </a:r>
            <a:r>
              <a:rPr lang="en-US" sz="2000" dirty="0" err="1">
                <a:solidFill>
                  <a:schemeClr val="accent5">
                    <a:lumMod val="50000"/>
                  </a:schemeClr>
                </a:solidFill>
                <a:latin typeface="Segoe UI" panose="020B0502040204020203" pitchFamily="34" charset="0"/>
                <a:cs typeface="Segoe UI" panose="020B0502040204020203" pitchFamily="34" charset="0"/>
              </a:rPr>
              <a:t>programme</a:t>
            </a:r>
            <a:r>
              <a:rPr lang="en-US" sz="2000" dirty="0">
                <a:solidFill>
                  <a:schemeClr val="accent5">
                    <a:lumMod val="50000"/>
                  </a:schemeClr>
                </a:solidFill>
                <a:latin typeface="Segoe UI" panose="020B0502040204020203" pitchFamily="34" charset="0"/>
                <a:cs typeface="Segoe UI" panose="020B0502040204020203" pitchFamily="34" charset="0"/>
              </a:rPr>
              <a:t> and ETH Zurich (ETHZ), with additional contributions from the National University of Singapore (NUS), Nanyang Technological University (NTU), Singapore and the Singapore University of Technology and Design (SUTD). </a:t>
            </a:r>
            <a:endParaRPr lang="en-SG" sz="2000" dirty="0">
              <a:solidFill>
                <a:schemeClr val="accent5">
                  <a:lumMod val="50000"/>
                </a:schemeClr>
              </a:solidFill>
            </a:endParaRPr>
          </a:p>
        </p:txBody>
      </p:sp>
      <p:sp>
        <p:nvSpPr>
          <p:cNvPr id="174" name="Rectangle 173">
            <a:extLst>
              <a:ext uri="{FF2B5EF4-FFF2-40B4-BE49-F238E27FC236}">
                <a16:creationId xmlns:a16="http://schemas.microsoft.com/office/drawing/2014/main" id="{F92D1993-AFFB-4E97-8191-0EC84762824F}"/>
              </a:ext>
            </a:extLst>
          </p:cNvPr>
          <p:cNvSpPr/>
          <p:nvPr/>
        </p:nvSpPr>
        <p:spPr>
          <a:xfrm>
            <a:off x="1141093" y="40587951"/>
            <a:ext cx="11406977" cy="2173415"/>
          </a:xfrm>
          <a:prstGeom prst="rect">
            <a:avLst/>
          </a:prstGeom>
        </p:spPr>
        <p:txBody>
          <a:bodyPr wrap="square">
            <a:spAutoFit/>
          </a:bodyPr>
          <a:lstStyle/>
          <a:p>
            <a:pPr marL="0" lvl="1"/>
            <a:r>
              <a:rPr lang="en-US" sz="3381" b="1" dirty="0">
                <a:solidFill>
                  <a:schemeClr val="accent5">
                    <a:lumMod val="50000"/>
                  </a:schemeClr>
                </a:solidFill>
                <a:latin typeface="Segoe UI" panose="020B0502040204020203" pitchFamily="34" charset="0"/>
                <a:cs typeface="Segoe UI" panose="020B0502040204020203" pitchFamily="34" charset="0"/>
              </a:rPr>
              <a:t>Contact </a:t>
            </a:r>
          </a:p>
          <a:p>
            <a:pPr marL="0" lvl="1"/>
            <a:r>
              <a:rPr lang="en-SG" sz="3381" dirty="0">
                <a:solidFill>
                  <a:schemeClr val="accent5">
                    <a:lumMod val="50000"/>
                  </a:schemeClr>
                </a:solidFill>
                <a:latin typeface="Segoe UI" panose="020B0502040204020203" pitchFamily="34" charset="0"/>
                <a:cs typeface="Segoe UI" panose="020B0502040204020203" pitchFamily="34" charset="0"/>
              </a:rPr>
              <a:t>Koichi Ito, Ph.D. Student, National University of Singapore, Department of Architecture, Singapore, </a:t>
            </a:r>
            <a:r>
              <a:rPr lang="en-SG" sz="3381" dirty="0" err="1">
                <a:solidFill>
                  <a:schemeClr val="accent5">
                    <a:lumMod val="50000"/>
                  </a:schemeClr>
                </a:solidFill>
                <a:latin typeface="Segoe UI" panose="020B0502040204020203" pitchFamily="34" charset="0"/>
                <a:cs typeface="Segoe UI" panose="020B0502040204020203" pitchFamily="34" charset="0"/>
              </a:rPr>
              <a:t>koichi.ito@u.nus.edu</a:t>
            </a:r>
            <a:endParaRPr lang="en-US" sz="3381" dirty="0">
              <a:solidFill>
                <a:schemeClr val="accent5">
                  <a:lumMod val="5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BA198491-4DCF-46B6-8B2D-EFBF8D04C596}"/>
              </a:ext>
            </a:extLst>
          </p:cNvPr>
          <p:cNvPicPr>
            <a:picLocks noChangeAspect="1"/>
          </p:cNvPicPr>
          <p:nvPr/>
        </p:nvPicPr>
        <p:blipFill>
          <a:blip r:embed="rId7"/>
          <a:stretch>
            <a:fillRect/>
          </a:stretch>
        </p:blipFill>
        <p:spPr>
          <a:xfrm>
            <a:off x="24665126" y="319171"/>
            <a:ext cx="4996543" cy="2890442"/>
          </a:xfrm>
          <a:prstGeom prst="rect">
            <a:avLst/>
          </a:prstGeom>
        </p:spPr>
      </p:pic>
      <p:cxnSp>
        <p:nvCxnSpPr>
          <p:cNvPr id="57" name="Straight Connector 56">
            <a:extLst>
              <a:ext uri="{FF2B5EF4-FFF2-40B4-BE49-F238E27FC236}">
                <a16:creationId xmlns:a16="http://schemas.microsoft.com/office/drawing/2014/main" id="{6E4BEF2F-3728-4AEA-8CA8-0781D18C147A}"/>
              </a:ext>
            </a:extLst>
          </p:cNvPr>
          <p:cNvCxnSpPr>
            <a:cxnSpLocks/>
          </p:cNvCxnSpPr>
          <p:nvPr/>
        </p:nvCxnSpPr>
        <p:spPr>
          <a:xfrm flipH="1">
            <a:off x="1231126" y="40524676"/>
            <a:ext cx="28146097" cy="1"/>
          </a:xfrm>
          <a:prstGeom prst="line">
            <a:avLst/>
          </a:prstGeom>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4C8AAA74-4906-4A27-9867-098B8D5792C7}"/>
              </a:ext>
            </a:extLst>
          </p:cNvPr>
          <p:cNvSpPr/>
          <p:nvPr/>
        </p:nvSpPr>
        <p:spPr>
          <a:xfrm>
            <a:off x="15475776" y="34022164"/>
            <a:ext cx="14353402" cy="5016758"/>
          </a:xfrm>
          <a:prstGeom prst="rect">
            <a:avLst/>
          </a:prstGeom>
        </p:spPr>
        <p:txBody>
          <a:bodyPr wrap="square">
            <a:spAutoFit/>
          </a:bodyPr>
          <a:lstStyle/>
          <a:p>
            <a:pPr marL="571500" lvl="1" indent="-571500">
              <a:buFont typeface="Arial" panose="020B0604020202020204" pitchFamily="34" charset="0"/>
              <a:buChar char="•"/>
            </a:pPr>
            <a:r>
              <a:rPr lang="en-US" sz="4000" dirty="0">
                <a:solidFill>
                  <a:schemeClr val="accent5">
                    <a:lumMod val="50000"/>
                  </a:schemeClr>
                </a:solidFill>
                <a:latin typeface="Segoe UI" panose="020B0502040204020203" pitchFamily="34" charset="0"/>
                <a:cs typeface="Segoe UI" panose="020B0502040204020203" pitchFamily="34" charset="0"/>
              </a:rPr>
              <a:t>Generative models can enhance the reliability of scalable SVI-based assessment.</a:t>
            </a:r>
          </a:p>
          <a:p>
            <a:pPr marL="571500" lvl="1" indent="-571500">
              <a:buFont typeface="Arial" panose="020B0604020202020204" pitchFamily="34" charset="0"/>
              <a:buChar char="•"/>
            </a:pPr>
            <a:r>
              <a:rPr lang="en-US" sz="4000" b="1" dirty="0">
                <a:solidFill>
                  <a:schemeClr val="accent5">
                    <a:lumMod val="50000"/>
                  </a:schemeClr>
                </a:solidFill>
                <a:latin typeface="Segoe UI" panose="020B0502040204020203" pitchFamily="34" charset="0"/>
                <a:cs typeface="Segoe UI" panose="020B0502040204020203" pitchFamily="34" charset="0"/>
              </a:rPr>
              <a:t>GAN models performed roughly 2 times better </a:t>
            </a:r>
            <a:r>
              <a:rPr lang="en-US" sz="4000" dirty="0">
                <a:solidFill>
                  <a:schemeClr val="accent5">
                    <a:lumMod val="50000"/>
                  </a:schemeClr>
                </a:solidFill>
                <a:latin typeface="Segoe UI" panose="020B0502040204020203" pitchFamily="34" charset="0"/>
                <a:cs typeface="Segoe UI" panose="020B0502040204020203" pitchFamily="34" charset="0"/>
              </a:rPr>
              <a:t>(average of original vs generated image similarity) on road shoulder images compared to sidewalk images.</a:t>
            </a:r>
          </a:p>
          <a:p>
            <a:pPr marL="571500" lvl="1" indent="-571500">
              <a:buFont typeface="Arial" panose="020B0604020202020204" pitchFamily="34" charset="0"/>
              <a:buChar char="•"/>
            </a:pPr>
            <a:r>
              <a:rPr lang="en-US" sz="4000" dirty="0">
                <a:solidFill>
                  <a:schemeClr val="accent5">
                    <a:lumMod val="50000"/>
                  </a:schemeClr>
                </a:solidFill>
                <a:latin typeface="Segoe UI" panose="020B0502040204020203" pitchFamily="34" charset="0"/>
                <a:cs typeface="Segoe UI" panose="020B0502040204020203" pitchFamily="34" charset="0"/>
              </a:rPr>
              <a:t>There are still </a:t>
            </a:r>
            <a:r>
              <a:rPr lang="en-US" sz="4000" b="1" dirty="0">
                <a:solidFill>
                  <a:schemeClr val="accent5">
                    <a:lumMod val="50000"/>
                  </a:schemeClr>
                </a:solidFill>
                <a:latin typeface="Segoe UI" panose="020B0502040204020203" pitchFamily="34" charset="0"/>
                <a:cs typeface="Segoe UI" panose="020B0502040204020203" pitchFamily="34" charset="0"/>
              </a:rPr>
              <a:t>challenges of 1. Data quality; 2. Scalability.</a:t>
            </a:r>
          </a:p>
          <a:p>
            <a:pPr marL="571500" lvl="1" indent="-571500">
              <a:buFont typeface="Arial" panose="020B0604020202020204" pitchFamily="34" charset="0"/>
              <a:buChar char="•"/>
            </a:pPr>
            <a:r>
              <a:rPr lang="en-US" sz="4000" dirty="0">
                <a:solidFill>
                  <a:schemeClr val="accent5">
                    <a:lumMod val="50000"/>
                  </a:schemeClr>
                </a:solidFill>
                <a:latin typeface="Segoe UI" panose="020B0502040204020203" pitchFamily="34" charset="0"/>
                <a:cs typeface="Segoe UI" panose="020B0502040204020203" pitchFamily="34" charset="0"/>
              </a:rPr>
              <a:t>Future studies can leverage simulated 3D virtual environment to overcome the challenges</a:t>
            </a:r>
          </a:p>
        </p:txBody>
      </p:sp>
      <p:sp>
        <p:nvSpPr>
          <p:cNvPr id="64" name="Rectangle 63">
            <a:extLst>
              <a:ext uri="{FF2B5EF4-FFF2-40B4-BE49-F238E27FC236}">
                <a16:creationId xmlns:a16="http://schemas.microsoft.com/office/drawing/2014/main" id="{4105E410-6C9E-4C20-8DF2-E5872EBC8540}"/>
              </a:ext>
            </a:extLst>
          </p:cNvPr>
          <p:cNvSpPr/>
          <p:nvPr/>
        </p:nvSpPr>
        <p:spPr>
          <a:xfrm>
            <a:off x="714744" y="34292866"/>
            <a:ext cx="13906480" cy="1938992"/>
          </a:xfrm>
          <a:prstGeom prst="rect">
            <a:avLst/>
          </a:prstGeom>
        </p:spPr>
        <p:txBody>
          <a:bodyPr wrap="square">
            <a:spAutoFit/>
          </a:bodyPr>
          <a:lstStyle/>
          <a:p>
            <a:pPr marL="571500" lvl="1" indent="-571500">
              <a:buFont typeface="Arial" panose="020B0604020202020204" pitchFamily="34" charset="0"/>
              <a:buChar char="•"/>
            </a:pPr>
            <a:r>
              <a:rPr lang="en-US" sz="4000" dirty="0">
                <a:solidFill>
                  <a:schemeClr val="accent5">
                    <a:lumMod val="50000"/>
                  </a:schemeClr>
                </a:solidFill>
                <a:latin typeface="Segoe UI" panose="020B0502040204020203" pitchFamily="34" charset="0"/>
                <a:cs typeface="Segoe UI" panose="020B0502040204020203" pitchFamily="34" charset="0"/>
              </a:rPr>
              <a:t>This study revealed the presence of perspective bias when using GSV for active mobility analysis.</a:t>
            </a:r>
          </a:p>
          <a:p>
            <a:pPr marL="571500" lvl="1" indent="-571500">
              <a:buFont typeface="Arial" panose="020B0604020202020204" pitchFamily="34" charset="0"/>
              <a:buChar char="•"/>
            </a:pPr>
            <a:r>
              <a:rPr lang="en-US" sz="4000" dirty="0" err="1">
                <a:solidFill>
                  <a:schemeClr val="accent5">
                    <a:lumMod val="50000"/>
                  </a:schemeClr>
                </a:solidFill>
                <a:latin typeface="Segoe UI" panose="020B0502040204020203" pitchFamily="34" charset="0"/>
                <a:cs typeface="Segoe UI" panose="020B0502040204020203" pitchFamily="34" charset="0"/>
              </a:rPr>
              <a:t>CycleGAN</a:t>
            </a:r>
            <a:r>
              <a:rPr lang="en-US" sz="4000" dirty="0">
                <a:solidFill>
                  <a:schemeClr val="accent5">
                    <a:lumMod val="50000"/>
                  </a:schemeClr>
                </a:solidFill>
                <a:latin typeface="Segoe UI" panose="020B0502040204020203" pitchFamily="34" charset="0"/>
                <a:cs typeface="Segoe UI" panose="020B0502040204020203" pitchFamily="34" charset="0"/>
              </a:rPr>
              <a:t> [1] was able to mitigate the bias.</a:t>
            </a:r>
          </a:p>
        </p:txBody>
      </p:sp>
      <p:sp>
        <p:nvSpPr>
          <p:cNvPr id="66" name="Rectangle 65">
            <a:extLst>
              <a:ext uri="{FF2B5EF4-FFF2-40B4-BE49-F238E27FC236}">
                <a16:creationId xmlns:a16="http://schemas.microsoft.com/office/drawing/2014/main" id="{7BFA018F-111B-4D16-83D7-917A57F208AD}"/>
              </a:ext>
            </a:extLst>
          </p:cNvPr>
          <p:cNvSpPr/>
          <p:nvPr/>
        </p:nvSpPr>
        <p:spPr>
          <a:xfrm>
            <a:off x="746057" y="36199987"/>
            <a:ext cx="14032049" cy="1015663"/>
          </a:xfrm>
          <a:prstGeom prst="rect">
            <a:avLst/>
          </a:prstGeom>
        </p:spPr>
        <p:txBody>
          <a:bodyPr wrap="square">
            <a:spAutoFit/>
          </a:bodyPr>
          <a:lstStyle/>
          <a:p>
            <a:r>
              <a:rPr lang="en-US" sz="6000" b="1" dirty="0">
                <a:solidFill>
                  <a:schemeClr val="accent5">
                    <a:lumMod val="50000"/>
                  </a:schemeClr>
                </a:solidFill>
                <a:latin typeface="Segoe UI" panose="020B0502040204020203" pitchFamily="34" charset="0"/>
                <a:cs typeface="Segoe UI" panose="020B0502040204020203" pitchFamily="34" charset="0"/>
              </a:rPr>
              <a:t>Future applications</a:t>
            </a:r>
          </a:p>
        </p:txBody>
      </p:sp>
      <p:sp>
        <p:nvSpPr>
          <p:cNvPr id="69" name="TextBox 68">
            <a:extLst>
              <a:ext uri="{FF2B5EF4-FFF2-40B4-BE49-F238E27FC236}">
                <a16:creationId xmlns:a16="http://schemas.microsoft.com/office/drawing/2014/main" id="{872FA7A7-F452-478D-A1B1-241B25A804BA}"/>
              </a:ext>
            </a:extLst>
          </p:cNvPr>
          <p:cNvSpPr txBox="1"/>
          <p:nvPr/>
        </p:nvSpPr>
        <p:spPr>
          <a:xfrm>
            <a:off x="887942" y="37150404"/>
            <a:ext cx="13657715" cy="3170099"/>
          </a:xfrm>
          <a:prstGeom prst="rect">
            <a:avLst/>
          </a:prstGeom>
          <a:noFill/>
        </p:spPr>
        <p:txBody>
          <a:bodyPr wrap="square">
            <a:spAutoFit/>
          </a:bodyPr>
          <a:lstStyle/>
          <a:p>
            <a:pPr marL="571500" lvl="1" indent="-571500">
              <a:buFont typeface="Arial" panose="020B0604020202020204" pitchFamily="34" charset="0"/>
              <a:buChar char="•"/>
            </a:pPr>
            <a:r>
              <a:rPr lang="en-US" sz="4000" dirty="0">
                <a:solidFill>
                  <a:schemeClr val="accent5">
                    <a:lumMod val="50000"/>
                  </a:schemeClr>
                </a:solidFill>
                <a:latin typeface="Segoe UI" panose="020B0502040204020203" pitchFamily="34" charset="0"/>
                <a:cs typeface="Segoe UI" panose="020B0502040204020203" pitchFamily="34" charset="0"/>
              </a:rPr>
              <a:t>Future studies need to work on further improvement in the data collection/cleaning process </a:t>
            </a:r>
          </a:p>
          <a:p>
            <a:pPr marL="571500" lvl="1" indent="-571500">
              <a:buFont typeface="Arial" panose="020B0604020202020204" pitchFamily="34" charset="0"/>
              <a:buChar char="•"/>
            </a:pPr>
            <a:r>
              <a:rPr lang="en-US" sz="4000" dirty="0">
                <a:solidFill>
                  <a:schemeClr val="accent5">
                    <a:lumMod val="50000"/>
                  </a:schemeClr>
                </a:solidFill>
                <a:latin typeface="Segoe UI" panose="020B0502040204020203" pitchFamily="34" charset="0"/>
                <a:cs typeface="Segoe UI" panose="020B0502040204020203" pitchFamily="34" charset="0"/>
              </a:rPr>
              <a:t>Potential higher-performing and generalizable models can improve the accuracy of decision-making process, leading to more cyclists- and pedestrians-friendly streets</a:t>
            </a:r>
          </a:p>
        </p:txBody>
      </p:sp>
      <p:sp>
        <p:nvSpPr>
          <p:cNvPr id="4" name="TextBox 3">
            <a:extLst>
              <a:ext uri="{FF2B5EF4-FFF2-40B4-BE49-F238E27FC236}">
                <a16:creationId xmlns:a16="http://schemas.microsoft.com/office/drawing/2014/main" id="{F5976EF8-E7EE-80A7-8946-4F4B470ED026}"/>
              </a:ext>
            </a:extLst>
          </p:cNvPr>
          <p:cNvSpPr txBox="1"/>
          <p:nvPr/>
        </p:nvSpPr>
        <p:spPr>
          <a:xfrm>
            <a:off x="24688516" y="1111567"/>
            <a:ext cx="5040361" cy="1754326"/>
          </a:xfrm>
          <a:prstGeom prst="rect">
            <a:avLst/>
          </a:prstGeom>
          <a:solidFill>
            <a:srgbClr val="5B34B2">
              <a:alpha val="30196"/>
            </a:srgbClr>
          </a:solidFill>
        </p:spPr>
        <p:txBody>
          <a:bodyPr wrap="square">
            <a:spAutoFit/>
          </a:bodyPr>
          <a:lstStyle/>
          <a:p>
            <a:pPr algn="ctr"/>
            <a:r>
              <a:rPr lang="en-SG" sz="3600" dirty="0">
                <a:solidFill>
                  <a:schemeClr val="bg1"/>
                </a:solidFill>
                <a:latin typeface="Segoe UI" panose="020B0502040204020203" pitchFamily="34" charset="0"/>
                <a:cs typeface="Segoe UI" panose="020B0502040204020203" pitchFamily="34" charset="0"/>
              </a:rPr>
              <a:t>&lt;placeholder for to-be-updated R&amp;D Congress logo&gt;</a:t>
            </a:r>
            <a:endParaRPr lang="en-SG" sz="3600" dirty="0">
              <a:solidFill>
                <a:schemeClr val="bg1"/>
              </a:solidFill>
            </a:endParaRPr>
          </a:p>
        </p:txBody>
      </p:sp>
      <p:pic>
        <p:nvPicPr>
          <p:cNvPr id="13" name="Picture 12">
            <a:extLst>
              <a:ext uri="{FF2B5EF4-FFF2-40B4-BE49-F238E27FC236}">
                <a16:creationId xmlns:a16="http://schemas.microsoft.com/office/drawing/2014/main" id="{17663242-8A14-F0B0-D0A3-D9034C9714A1}"/>
              </a:ext>
            </a:extLst>
          </p:cNvPr>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a:off x="19301959" y="7091067"/>
            <a:ext cx="3600000" cy="926275"/>
          </a:xfrm>
          <a:prstGeom prst="rect">
            <a:avLst/>
          </a:prstGeom>
        </p:spPr>
      </p:pic>
      <p:pic>
        <p:nvPicPr>
          <p:cNvPr id="15" name="Picture 14">
            <a:extLst>
              <a:ext uri="{FF2B5EF4-FFF2-40B4-BE49-F238E27FC236}">
                <a16:creationId xmlns:a16="http://schemas.microsoft.com/office/drawing/2014/main" id="{58881AC0-6CCD-55D0-7A3B-54B7F1792354}"/>
              </a:ext>
            </a:extLst>
          </p:cNvPr>
          <p:cNvPicPr>
            <a:picLocks noChangeAspect="1"/>
          </p:cNvPicPr>
          <p:nvPr/>
        </p:nvPicPr>
        <p:blipFill>
          <a:blip r:embed="rId9" cstate="hqprint">
            <a:extLst>
              <a:ext uri="{28A0092B-C50C-407E-A947-70E740481C1C}">
                <a14:useLocalDpi xmlns:a14="http://schemas.microsoft.com/office/drawing/2010/main" val="0"/>
              </a:ext>
            </a:extLst>
          </a:blip>
          <a:stretch>
            <a:fillRect/>
          </a:stretch>
        </p:blipFill>
        <p:spPr>
          <a:xfrm>
            <a:off x="23068027" y="6777105"/>
            <a:ext cx="3600000" cy="1542855"/>
          </a:xfrm>
          <a:prstGeom prst="rect">
            <a:avLst/>
          </a:prstGeom>
        </p:spPr>
      </p:pic>
      <p:pic>
        <p:nvPicPr>
          <p:cNvPr id="46" name="Picture 45">
            <a:extLst>
              <a:ext uri="{FF2B5EF4-FFF2-40B4-BE49-F238E27FC236}">
                <a16:creationId xmlns:a16="http://schemas.microsoft.com/office/drawing/2014/main" id="{73F08146-3BD4-7362-B52D-8C22DDC1120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5701699" y="6780191"/>
            <a:ext cx="3600000" cy="1603125"/>
          </a:xfrm>
          <a:prstGeom prst="rect">
            <a:avLst/>
          </a:prstGeom>
        </p:spPr>
      </p:pic>
      <p:pic>
        <p:nvPicPr>
          <p:cNvPr id="18" name="Picture 17" descr="A diagram of a computer&#10;&#10;Description automatically generated with medium confidence">
            <a:extLst>
              <a:ext uri="{FF2B5EF4-FFF2-40B4-BE49-F238E27FC236}">
                <a16:creationId xmlns:a16="http://schemas.microsoft.com/office/drawing/2014/main" id="{759456FC-BBE3-E112-2F16-29CEEAF36CCF}"/>
              </a:ext>
            </a:extLst>
          </p:cNvPr>
          <p:cNvPicPr>
            <a:picLocks noChangeAspect="1"/>
          </p:cNvPicPr>
          <p:nvPr/>
        </p:nvPicPr>
        <p:blipFill rotWithShape="1">
          <a:blip r:embed="rId11">
            <a:extLst>
              <a:ext uri="{28A0092B-C50C-407E-A947-70E740481C1C}">
                <a14:useLocalDpi xmlns:a14="http://schemas.microsoft.com/office/drawing/2010/main" val="0"/>
              </a:ext>
            </a:extLst>
          </a:blip>
          <a:srcRect l="3917" t="5368" r="5110" b="6993"/>
          <a:stretch/>
        </p:blipFill>
        <p:spPr>
          <a:xfrm>
            <a:off x="263923" y="22069413"/>
            <a:ext cx="14695924" cy="7963556"/>
          </a:xfrm>
          <a:prstGeom prst="rect">
            <a:avLst/>
          </a:prstGeom>
        </p:spPr>
      </p:pic>
      <p:grpSp>
        <p:nvGrpSpPr>
          <p:cNvPr id="36" name="Group 35">
            <a:extLst>
              <a:ext uri="{FF2B5EF4-FFF2-40B4-BE49-F238E27FC236}">
                <a16:creationId xmlns:a16="http://schemas.microsoft.com/office/drawing/2014/main" id="{9489EE16-5912-97B7-903C-81FDAD4FE07D}"/>
              </a:ext>
            </a:extLst>
          </p:cNvPr>
          <p:cNvGrpSpPr/>
          <p:nvPr/>
        </p:nvGrpSpPr>
        <p:grpSpPr>
          <a:xfrm>
            <a:off x="16893232" y="14005615"/>
            <a:ext cx="12067774" cy="2900177"/>
            <a:chOff x="3017522" y="33794452"/>
            <a:chExt cx="9418994" cy="2690826"/>
          </a:xfrm>
        </p:grpSpPr>
        <p:sp>
          <p:nvSpPr>
            <p:cNvPr id="29" name="Rectangle 28">
              <a:extLst>
                <a:ext uri="{FF2B5EF4-FFF2-40B4-BE49-F238E27FC236}">
                  <a16:creationId xmlns:a16="http://schemas.microsoft.com/office/drawing/2014/main" id="{FAC320FD-1FB2-7CE5-EC8D-1DBFA2E1201C}"/>
                </a:ext>
              </a:extLst>
            </p:cNvPr>
            <p:cNvSpPr/>
            <p:nvPr/>
          </p:nvSpPr>
          <p:spPr>
            <a:xfrm>
              <a:off x="3017522" y="33851101"/>
              <a:ext cx="3652058" cy="707886"/>
            </a:xfrm>
            <a:prstGeom prst="rect">
              <a:avLst/>
            </a:prstGeom>
          </p:spPr>
          <p:txBody>
            <a:bodyPr wrap="square">
              <a:spAutoFit/>
            </a:bodyPr>
            <a:lstStyle/>
            <a:p>
              <a:pPr marL="0" lvl="1" algn="ctr"/>
              <a:r>
                <a:rPr lang="en-US" sz="4000" dirty="0">
                  <a:solidFill>
                    <a:schemeClr val="accent5">
                      <a:lumMod val="50000"/>
                    </a:schemeClr>
                  </a:solidFill>
                  <a:latin typeface="Segoe UI" panose="020B0502040204020203" pitchFamily="34" charset="0"/>
                  <a:cs typeface="Segoe UI" panose="020B0502040204020203" pitchFamily="34" charset="0"/>
                </a:rPr>
                <a:t>Road Shoulder</a:t>
              </a:r>
            </a:p>
          </p:txBody>
        </p:sp>
        <p:sp>
          <p:nvSpPr>
            <p:cNvPr id="30" name="Rectangle 29">
              <a:extLst>
                <a:ext uri="{FF2B5EF4-FFF2-40B4-BE49-F238E27FC236}">
                  <a16:creationId xmlns:a16="http://schemas.microsoft.com/office/drawing/2014/main" id="{6054C05A-BE47-4091-D617-4E6DC8315D2A}"/>
                </a:ext>
              </a:extLst>
            </p:cNvPr>
            <p:cNvSpPr/>
            <p:nvPr/>
          </p:nvSpPr>
          <p:spPr>
            <a:xfrm>
              <a:off x="8784458" y="33794452"/>
              <a:ext cx="3652058" cy="707886"/>
            </a:xfrm>
            <a:prstGeom prst="rect">
              <a:avLst/>
            </a:prstGeom>
          </p:spPr>
          <p:txBody>
            <a:bodyPr wrap="square">
              <a:spAutoFit/>
            </a:bodyPr>
            <a:lstStyle/>
            <a:p>
              <a:pPr marL="0" lvl="1" algn="ctr"/>
              <a:r>
                <a:rPr lang="en-US" sz="4000" dirty="0">
                  <a:solidFill>
                    <a:schemeClr val="accent5">
                      <a:lumMod val="50000"/>
                    </a:schemeClr>
                  </a:solidFill>
                  <a:latin typeface="Segoe UI" panose="020B0502040204020203" pitchFamily="34" charset="0"/>
                  <a:cs typeface="Segoe UI" panose="020B0502040204020203" pitchFamily="34" charset="0"/>
                </a:rPr>
                <a:t>Sidewalk</a:t>
              </a:r>
            </a:p>
          </p:txBody>
        </p:sp>
        <p:sp>
          <p:nvSpPr>
            <p:cNvPr id="32" name="Right Arrow 31">
              <a:extLst>
                <a:ext uri="{FF2B5EF4-FFF2-40B4-BE49-F238E27FC236}">
                  <a16:creationId xmlns:a16="http://schemas.microsoft.com/office/drawing/2014/main" id="{9BC26C1C-797B-6D77-C025-8DD3D000B42B}"/>
                </a:ext>
              </a:extLst>
            </p:cNvPr>
            <p:cNvSpPr/>
            <p:nvPr/>
          </p:nvSpPr>
          <p:spPr>
            <a:xfrm rot="19211696">
              <a:off x="3747658" y="36000646"/>
              <a:ext cx="978408" cy="484632"/>
            </a:xfrm>
            <a:prstGeom prst="rightArrow">
              <a:avLst/>
            </a:prstGeom>
            <a:solidFill>
              <a:srgbClr val="FF0000"/>
            </a:solid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3" name="Right Arrow 32">
              <a:extLst>
                <a:ext uri="{FF2B5EF4-FFF2-40B4-BE49-F238E27FC236}">
                  <a16:creationId xmlns:a16="http://schemas.microsoft.com/office/drawing/2014/main" id="{05E8C4F6-C4A7-85DA-C66F-11689449A435}"/>
                </a:ext>
              </a:extLst>
            </p:cNvPr>
            <p:cNvSpPr/>
            <p:nvPr/>
          </p:nvSpPr>
          <p:spPr>
            <a:xfrm rot="19211696">
              <a:off x="9647662" y="35788114"/>
              <a:ext cx="978408" cy="484632"/>
            </a:xfrm>
            <a:prstGeom prst="rightArrow">
              <a:avLst/>
            </a:prstGeom>
            <a:solidFill>
              <a:srgbClr val="FF0000"/>
            </a:solid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grpSp>
      <p:pic>
        <p:nvPicPr>
          <p:cNvPr id="35" name="Picture 34" descr="A screenshot of a map&#10;&#10;Description automatically generated">
            <a:extLst>
              <a:ext uri="{FF2B5EF4-FFF2-40B4-BE49-F238E27FC236}">
                <a16:creationId xmlns:a16="http://schemas.microsoft.com/office/drawing/2014/main" id="{417077DD-4B42-E921-26E5-56CD439D9E52}"/>
              </a:ext>
            </a:extLst>
          </p:cNvPr>
          <p:cNvPicPr>
            <a:picLocks noChangeAspect="1"/>
          </p:cNvPicPr>
          <p:nvPr/>
        </p:nvPicPr>
        <p:blipFill rotWithShape="1">
          <a:blip r:embed="rId12">
            <a:extLst>
              <a:ext uri="{28A0092B-C50C-407E-A947-70E740481C1C}">
                <a14:useLocalDpi xmlns:a14="http://schemas.microsoft.com/office/drawing/2010/main" val="0"/>
              </a:ext>
            </a:extLst>
          </a:blip>
          <a:srcRect l="7361" t="16996" r="1575" b="23434"/>
          <a:stretch/>
        </p:blipFill>
        <p:spPr>
          <a:xfrm>
            <a:off x="15359789" y="23112306"/>
            <a:ext cx="14823530" cy="9696750"/>
          </a:xfrm>
          <a:prstGeom prst="rect">
            <a:avLst/>
          </a:prstGeom>
          <a:solidFill>
            <a:schemeClr val="bg1"/>
          </a:solidFill>
        </p:spPr>
      </p:pic>
      <p:sp>
        <p:nvSpPr>
          <p:cNvPr id="16" name="Rectangle 15">
            <a:extLst>
              <a:ext uri="{FF2B5EF4-FFF2-40B4-BE49-F238E27FC236}">
                <a16:creationId xmlns:a16="http://schemas.microsoft.com/office/drawing/2014/main" id="{5F0E9427-9AE0-B21E-7B64-D3847385D674}"/>
              </a:ext>
            </a:extLst>
          </p:cNvPr>
          <p:cNvSpPr/>
          <p:nvPr/>
        </p:nvSpPr>
        <p:spPr>
          <a:xfrm>
            <a:off x="901912" y="30018320"/>
            <a:ext cx="14048525" cy="2308324"/>
          </a:xfrm>
          <a:prstGeom prst="rect">
            <a:avLst/>
          </a:prstGeom>
        </p:spPr>
        <p:txBody>
          <a:bodyPr wrap="square">
            <a:spAutoFit/>
          </a:bodyPr>
          <a:lstStyle/>
          <a:p>
            <a:r>
              <a:rPr lang="en-SG" sz="3600" dirty="0">
                <a:solidFill>
                  <a:schemeClr val="accent5">
                    <a:lumMod val="50000"/>
                  </a:schemeClr>
                </a:solidFill>
                <a:latin typeface="Segoe UI" panose="020B0502040204020203" pitchFamily="34" charset="0"/>
                <a:cs typeface="Segoe UI" panose="020B0502040204020203" pitchFamily="34" charset="0"/>
              </a:rPr>
              <a:t>Figure 1: Framework overview. Street-View Images (SVIs) are pre-processed and then loaded into two Generative Adversarial Networks (GAN) models, </a:t>
            </a:r>
            <a:r>
              <a:rPr lang="en-SG" sz="3600" dirty="0" err="1">
                <a:solidFill>
                  <a:schemeClr val="accent5">
                    <a:lumMod val="50000"/>
                  </a:schemeClr>
                </a:solidFill>
                <a:latin typeface="Segoe UI" panose="020B0502040204020203" pitchFamily="34" charset="0"/>
                <a:cs typeface="Segoe UI" panose="020B0502040204020203" pitchFamily="34" charset="0"/>
              </a:rPr>
              <a:t>CycleGAN</a:t>
            </a:r>
            <a:r>
              <a:rPr lang="en-SG" sz="3600" dirty="0">
                <a:solidFill>
                  <a:schemeClr val="accent5">
                    <a:lumMod val="50000"/>
                  </a:schemeClr>
                </a:solidFill>
                <a:latin typeface="Segoe UI" panose="020B0502040204020203" pitchFamily="34" charset="0"/>
                <a:cs typeface="Segoe UI" panose="020B0502040204020203" pitchFamily="34" charset="0"/>
              </a:rPr>
              <a:t> [1] and Pix2Pix [2] for training and inference</a:t>
            </a:r>
          </a:p>
        </p:txBody>
      </p:sp>
      <p:sp>
        <p:nvSpPr>
          <p:cNvPr id="70" name="Rectangle 69">
            <a:extLst>
              <a:ext uri="{FF2B5EF4-FFF2-40B4-BE49-F238E27FC236}">
                <a16:creationId xmlns:a16="http://schemas.microsoft.com/office/drawing/2014/main" id="{2766AAD0-CE5D-4502-ADB6-1E1504A10334}"/>
              </a:ext>
            </a:extLst>
          </p:cNvPr>
          <p:cNvSpPr/>
          <p:nvPr/>
        </p:nvSpPr>
        <p:spPr>
          <a:xfrm>
            <a:off x="1148615" y="20032639"/>
            <a:ext cx="14695924" cy="1954385"/>
          </a:xfrm>
          <a:prstGeom prst="rect">
            <a:avLst/>
          </a:prstGeom>
        </p:spPr>
        <p:txBody>
          <a:bodyPr wrap="square">
            <a:spAutoFit/>
          </a:bodyPr>
          <a:lstStyle/>
          <a:p>
            <a:r>
              <a:rPr lang="en-US" sz="12000" b="1" u="sng" dirty="0">
                <a:solidFill>
                  <a:schemeClr val="accent5">
                    <a:lumMod val="50000"/>
                  </a:schemeClr>
                </a:solidFill>
                <a:latin typeface="Segoe UI" panose="020B0502040204020203" pitchFamily="34" charset="0"/>
                <a:cs typeface="Segoe UI" panose="020B0502040204020203" pitchFamily="34" charset="0"/>
              </a:rPr>
              <a:t>METHODOLOGY</a:t>
            </a:r>
            <a:endParaRPr lang="en-SG" sz="12000" b="1" u="sng" dirty="0">
              <a:solidFill>
                <a:schemeClr val="accent5">
                  <a:lumMod val="50000"/>
                </a:schemeClr>
              </a:solidFill>
              <a:latin typeface="Segoe UI" panose="020B0502040204020203" pitchFamily="34" charset="0"/>
              <a:cs typeface="Segoe UI" panose="020B0502040204020203" pitchFamily="34" charset="0"/>
            </a:endParaRPr>
          </a:p>
        </p:txBody>
      </p:sp>
      <p:cxnSp>
        <p:nvCxnSpPr>
          <p:cNvPr id="39" name="Straight Connector 38">
            <a:extLst>
              <a:ext uri="{FF2B5EF4-FFF2-40B4-BE49-F238E27FC236}">
                <a16:creationId xmlns:a16="http://schemas.microsoft.com/office/drawing/2014/main" id="{BB86A061-B6FD-CA4E-3AC7-FB36CAEB10E2}"/>
              </a:ext>
            </a:extLst>
          </p:cNvPr>
          <p:cNvCxnSpPr>
            <a:cxnSpLocks/>
          </p:cNvCxnSpPr>
          <p:nvPr/>
        </p:nvCxnSpPr>
        <p:spPr>
          <a:xfrm>
            <a:off x="777827" y="16376374"/>
            <a:ext cx="1381528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4ED3B1E2-9CAC-1D6B-B666-A958D1161A04}"/>
              </a:ext>
            </a:extLst>
          </p:cNvPr>
          <p:cNvCxnSpPr>
            <a:cxnSpLocks/>
          </p:cNvCxnSpPr>
          <p:nvPr/>
        </p:nvCxnSpPr>
        <p:spPr>
          <a:xfrm>
            <a:off x="851816" y="20078351"/>
            <a:ext cx="13815287" cy="0"/>
          </a:xfrm>
          <a:prstGeom prst="line">
            <a:avLst/>
          </a:prstGeom>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2260130E-F00F-63B3-99C0-EFF6BB754578}"/>
              </a:ext>
            </a:extLst>
          </p:cNvPr>
          <p:cNvSpPr/>
          <p:nvPr/>
        </p:nvSpPr>
        <p:spPr>
          <a:xfrm>
            <a:off x="15884454" y="20849132"/>
            <a:ext cx="14048525" cy="2308324"/>
          </a:xfrm>
          <a:prstGeom prst="rect">
            <a:avLst/>
          </a:prstGeom>
        </p:spPr>
        <p:txBody>
          <a:bodyPr wrap="square">
            <a:spAutoFit/>
          </a:bodyPr>
          <a:lstStyle/>
          <a:p>
            <a:r>
              <a:rPr lang="en-SG" sz="3600" dirty="0">
                <a:solidFill>
                  <a:schemeClr val="accent5">
                    <a:lumMod val="50000"/>
                  </a:schemeClr>
                </a:solidFill>
                <a:latin typeface="Segoe UI" panose="020B0502040204020203" pitchFamily="34" charset="0"/>
                <a:cs typeface="Segoe UI" panose="020B0502040204020203" pitchFamily="34" charset="0"/>
              </a:rPr>
              <a:t>Figure 2: Correlation matrix for sky segmentation, on road shoulder and sidewalk images, for three sources Google Street View (GSV), Crowdsourced Street View Image (MLY), and the generated image (GAN)</a:t>
            </a:r>
          </a:p>
        </p:txBody>
      </p:sp>
      <p:sp>
        <p:nvSpPr>
          <p:cNvPr id="43" name="Rectangle 42">
            <a:extLst>
              <a:ext uri="{FF2B5EF4-FFF2-40B4-BE49-F238E27FC236}">
                <a16:creationId xmlns:a16="http://schemas.microsoft.com/office/drawing/2014/main" id="{5AD822A8-AB6F-A5D6-F99A-11FB1464D327}"/>
              </a:ext>
            </a:extLst>
          </p:cNvPr>
          <p:cNvSpPr/>
          <p:nvPr/>
        </p:nvSpPr>
        <p:spPr>
          <a:xfrm>
            <a:off x="15928739" y="32897494"/>
            <a:ext cx="14048525" cy="1200329"/>
          </a:xfrm>
          <a:prstGeom prst="rect">
            <a:avLst/>
          </a:prstGeom>
        </p:spPr>
        <p:txBody>
          <a:bodyPr wrap="square">
            <a:spAutoFit/>
          </a:bodyPr>
          <a:lstStyle/>
          <a:p>
            <a:r>
              <a:rPr lang="en-SG" sz="3600" dirty="0">
                <a:solidFill>
                  <a:schemeClr val="accent5">
                    <a:lumMod val="50000"/>
                  </a:schemeClr>
                </a:solidFill>
                <a:latin typeface="Segoe UI" panose="020B0502040204020203" pitchFamily="34" charset="0"/>
                <a:cs typeface="Segoe UI" panose="020B0502040204020203" pitchFamily="34" charset="0"/>
              </a:rPr>
              <a:t>Figure 3: Example of available sky comparison in a real Street-View Images (SVI) and a generated one. </a:t>
            </a:r>
          </a:p>
        </p:txBody>
      </p:sp>
      <p:sp>
        <p:nvSpPr>
          <p:cNvPr id="47" name="TextBox 46">
            <a:extLst>
              <a:ext uri="{FF2B5EF4-FFF2-40B4-BE49-F238E27FC236}">
                <a16:creationId xmlns:a16="http://schemas.microsoft.com/office/drawing/2014/main" id="{48F12A90-4573-9654-CC88-A6A13E006845}"/>
              </a:ext>
            </a:extLst>
          </p:cNvPr>
          <p:cNvSpPr txBox="1"/>
          <p:nvPr/>
        </p:nvSpPr>
        <p:spPr>
          <a:xfrm>
            <a:off x="15364822" y="38925098"/>
            <a:ext cx="14818497" cy="1631216"/>
          </a:xfrm>
          <a:prstGeom prst="rect">
            <a:avLst/>
          </a:prstGeom>
          <a:noFill/>
        </p:spPr>
        <p:txBody>
          <a:bodyPr wrap="square">
            <a:spAutoFit/>
          </a:bodyPr>
          <a:lstStyle/>
          <a:p>
            <a:r>
              <a:rPr lang="en-SG" sz="2000" b="0" i="0" dirty="0">
                <a:solidFill>
                  <a:srgbClr val="222222"/>
                </a:solidFill>
                <a:effectLst/>
                <a:latin typeface="Arial" panose="020B0604020202020204" pitchFamily="34" charset="0"/>
              </a:rPr>
              <a:t>[1] Zhu, Jun-Yan, et al. "Unpaired image-to-image translation using cycle-consistent adversarial networks." </a:t>
            </a:r>
            <a:r>
              <a:rPr lang="en-SG" sz="2000" b="0" i="1" dirty="0">
                <a:solidFill>
                  <a:srgbClr val="222222"/>
                </a:solidFill>
                <a:effectLst/>
                <a:latin typeface="Arial" panose="020B0604020202020204" pitchFamily="34" charset="0"/>
              </a:rPr>
              <a:t>Proceedings of the IEEE international conference on computer vision</a:t>
            </a:r>
            <a:r>
              <a:rPr lang="en-SG" sz="2000" b="0" i="0" dirty="0">
                <a:solidFill>
                  <a:srgbClr val="222222"/>
                </a:solidFill>
                <a:effectLst/>
                <a:latin typeface="Arial" panose="020B0604020202020204" pitchFamily="34" charset="0"/>
              </a:rPr>
              <a:t>. 2017.</a:t>
            </a:r>
          </a:p>
          <a:p>
            <a:endParaRPr lang="en-SG" sz="2000" dirty="0">
              <a:solidFill>
                <a:srgbClr val="222222"/>
              </a:solidFill>
              <a:latin typeface="Arial" panose="020B0604020202020204" pitchFamily="34" charset="0"/>
            </a:endParaRPr>
          </a:p>
          <a:p>
            <a:r>
              <a:rPr lang="en-SG" sz="2000" b="0" i="0" dirty="0">
                <a:solidFill>
                  <a:srgbClr val="222222"/>
                </a:solidFill>
                <a:effectLst/>
                <a:latin typeface="Arial" panose="020B0604020202020204" pitchFamily="34" charset="0"/>
              </a:rPr>
              <a:t>[2] Isola, Phillip, et al. "Image-to-image translation with conditional adversarial networks." </a:t>
            </a:r>
            <a:r>
              <a:rPr lang="en-SG" sz="2000" b="0" i="1" dirty="0">
                <a:solidFill>
                  <a:srgbClr val="222222"/>
                </a:solidFill>
                <a:effectLst/>
                <a:latin typeface="Arial" panose="020B0604020202020204" pitchFamily="34" charset="0"/>
              </a:rPr>
              <a:t>Proceedings of the IEEE conference on computer vision and pattern recognition</a:t>
            </a:r>
            <a:r>
              <a:rPr lang="en-SG" sz="2000" b="0" i="0" dirty="0">
                <a:solidFill>
                  <a:srgbClr val="222222"/>
                </a:solidFill>
                <a:effectLst/>
                <a:latin typeface="Arial" panose="020B0604020202020204" pitchFamily="34" charset="0"/>
              </a:rPr>
              <a:t>. 2017.</a:t>
            </a:r>
            <a:endParaRPr lang="en-SG" sz="2000" dirty="0">
              <a:solidFill>
                <a:schemeClr val="accent5">
                  <a:lumMod val="50000"/>
                </a:schemeClr>
              </a:solidFill>
            </a:endParaRPr>
          </a:p>
        </p:txBody>
      </p:sp>
      <p:pic>
        <p:nvPicPr>
          <p:cNvPr id="6" name="Picture 5" descr="A black background with a black square&#10;&#10;Description automatically generated with medium confidence">
            <a:extLst>
              <a:ext uri="{FF2B5EF4-FFF2-40B4-BE49-F238E27FC236}">
                <a16:creationId xmlns:a16="http://schemas.microsoft.com/office/drawing/2014/main" id="{26A66ACD-9AD0-F447-AF55-634EBDF9244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6834095" y="6777807"/>
            <a:ext cx="3600000" cy="1601715"/>
          </a:xfrm>
          <a:prstGeom prst="rect">
            <a:avLst/>
          </a:prstGeom>
        </p:spPr>
      </p:pic>
      <p:sp>
        <p:nvSpPr>
          <p:cNvPr id="2" name="TextBox 1">
            <a:extLst>
              <a:ext uri="{FF2B5EF4-FFF2-40B4-BE49-F238E27FC236}">
                <a16:creationId xmlns:a16="http://schemas.microsoft.com/office/drawing/2014/main" id="{3A98252C-D258-A4F0-2BEF-85BDB7CEC79B}"/>
              </a:ext>
            </a:extLst>
          </p:cNvPr>
          <p:cNvSpPr txBox="1"/>
          <p:nvPr/>
        </p:nvSpPr>
        <p:spPr>
          <a:xfrm>
            <a:off x="7435990" y="26128637"/>
            <a:ext cx="7429370" cy="1569660"/>
          </a:xfrm>
          <a:prstGeom prst="rect">
            <a:avLst/>
          </a:prstGeom>
          <a:noFill/>
        </p:spPr>
        <p:txBody>
          <a:bodyPr wrap="square" rtlCol="0">
            <a:spAutoFit/>
          </a:bodyPr>
          <a:lstStyle/>
          <a:p>
            <a:r>
              <a:rPr lang="en-US" sz="2400" dirty="0"/>
              <a:t>Pix2Pix needs curated </a:t>
            </a:r>
            <a:r>
              <a:rPr lang="en-US" sz="2400" b="1" dirty="0"/>
              <a:t>paired-image</a:t>
            </a:r>
            <a:r>
              <a:rPr lang="en-US" sz="2400" dirty="0"/>
              <a:t> datasets, allows only </a:t>
            </a:r>
            <a:r>
              <a:rPr lang="en-US" sz="2400" b="1" dirty="0"/>
              <a:t>unidirectional translation </a:t>
            </a:r>
            <a:r>
              <a:rPr lang="en-US" sz="2400" dirty="0"/>
              <a:t>from dataset A to B, vice versa. </a:t>
            </a:r>
            <a:r>
              <a:rPr lang="en-US" sz="2400" dirty="0" err="1"/>
              <a:t>CycleGAN</a:t>
            </a:r>
            <a:r>
              <a:rPr lang="en-US" sz="2400" dirty="0"/>
              <a:t> supports unpaired image datasets, bidirectional translations.</a:t>
            </a:r>
          </a:p>
        </p:txBody>
      </p:sp>
    </p:spTree>
    <p:extLst>
      <p:ext uri="{BB962C8B-B14F-4D97-AF65-F5344CB8AC3E}">
        <p14:creationId xmlns:p14="http://schemas.microsoft.com/office/powerpoint/2010/main" val="3140170776"/>
      </p:ext>
    </p:extLst>
  </p:cSld>
  <p:clrMapOvr>
    <a:masterClrMapping/>
  </p:clrMapOvr>
  <p:extLst>
    <p:ext uri="{6950BFC3-D8DA-4A85-94F7-54DA5524770B}">
      <p188:commentRel xmlns:p188="http://schemas.microsoft.com/office/powerpoint/2018/8/main" r:id="rId3"/>
    </p:ext>
  </p:extLs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9869b74c-67f5-46c0-bceb-58b7468c7294">
      <Terms xmlns="http://schemas.microsoft.com/office/infopath/2007/PartnerControls"/>
    </lcf76f155ced4ddcb4097134ff3c332f>
    <TaxCatchAll xmlns="50e4d05e-81c9-4a15-ab79-130df5b6ab7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4A504C3762AE94ABA4D4896F763296D" ma:contentTypeVersion="14" ma:contentTypeDescription="Create a new document." ma:contentTypeScope="" ma:versionID="625f7272d748d2f0e958db229c8586dc">
  <xsd:schema xmlns:xsd="http://www.w3.org/2001/XMLSchema" xmlns:xs="http://www.w3.org/2001/XMLSchema" xmlns:p="http://schemas.microsoft.com/office/2006/metadata/properties" xmlns:ns2="9869b74c-67f5-46c0-bceb-58b7468c7294" xmlns:ns3="50e4d05e-81c9-4a15-ab79-130df5b6ab77" targetNamespace="http://schemas.microsoft.com/office/2006/metadata/properties" ma:root="true" ma:fieldsID="099ac06ebedf446e9914e30f941da20a" ns2:_="" ns3:_="">
    <xsd:import namespace="9869b74c-67f5-46c0-bceb-58b7468c7294"/>
    <xsd:import namespace="50e4d05e-81c9-4a15-ab79-130df5b6ab77"/>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869b74c-67f5-46c0-bceb-58b7468c729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fe9d480b-ab17-401a-b600-22ef0398b2a7"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DateTaken" ma:index="20" nillable="true" ma:displayName="MediaServiceDateTaken" ma:hidden="true" ma:internalName="MediaServiceDateTaken" ma:readOnly="true">
      <xsd:simpleType>
        <xsd:restriction base="dms:Text"/>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0e4d05e-81c9-4a15-ab79-130df5b6ab77"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8019d386-b943-41f5-8d3a-082a7a359354}" ma:internalName="TaxCatchAll" ma:showField="CatchAllData" ma:web="50e4d05e-81c9-4a15-ab79-130df5b6ab7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1E0DB56-D9A4-45D4-A618-B17C6BCA203D}">
  <ds:schemaRefs>
    <ds:schemaRef ds:uri="50e4d05e-81c9-4a15-ab79-130df5b6ab77"/>
    <ds:schemaRef ds:uri="9869b74c-67f5-46c0-bceb-58b7468c7294"/>
    <ds:schemaRef ds:uri="http://schemas.microsoft.com/office/2006/metadata/properties"/>
    <ds:schemaRef ds:uri="http://purl.org/dc/elements/1.1/"/>
    <ds:schemaRef ds:uri="http://schemas.microsoft.com/office/infopath/2007/PartnerControls"/>
    <ds:schemaRef ds:uri="http://www.w3.org/XML/1998/namespace"/>
    <ds:schemaRef ds:uri="http://purl.org/dc/terms/"/>
    <ds:schemaRef ds:uri="http://schemas.microsoft.com/office/2006/documentManagement/types"/>
    <ds:schemaRef ds:uri="http://schemas.openxmlformats.org/package/2006/metadata/core-properties"/>
    <ds:schemaRef ds:uri="http://purl.org/dc/dcmitype/"/>
  </ds:schemaRefs>
</ds:datastoreItem>
</file>

<file path=customXml/itemProps2.xml><?xml version="1.0" encoding="utf-8"?>
<ds:datastoreItem xmlns:ds="http://schemas.openxmlformats.org/officeDocument/2006/customXml" ds:itemID="{D904DF01-06B9-4166-AE7C-858A5018E138}">
  <ds:schemaRefs>
    <ds:schemaRef ds:uri="http://schemas.microsoft.com/sharepoint/v3/contenttype/forms"/>
  </ds:schemaRefs>
</ds:datastoreItem>
</file>

<file path=customXml/itemProps3.xml><?xml version="1.0" encoding="utf-8"?>
<ds:datastoreItem xmlns:ds="http://schemas.openxmlformats.org/officeDocument/2006/customXml" ds:itemID="{F0E9D7B2-23FE-4046-A578-C6163B2CF44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869b74c-67f5-46c0-bceb-58b7468c7294"/>
    <ds:schemaRef ds:uri="50e4d05e-81c9-4a15-ab79-130df5b6ab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6535</TotalTime>
  <Words>610</Words>
  <Application>Microsoft Office PowerPoint</Application>
  <PresentationFormat>Custom</PresentationFormat>
  <Paragraphs>40</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Segoe UI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Section] Past Pilot Projects</dc:title>
  <dc:creator>Yi Xuan TAN (MND)</dc:creator>
  <cp:lastModifiedBy>Claudia TAN (MND)</cp:lastModifiedBy>
  <cp:revision>142</cp:revision>
  <dcterms:created xsi:type="dcterms:W3CDTF">2021-05-31T03:47:22Z</dcterms:created>
  <dcterms:modified xsi:type="dcterms:W3CDTF">2023-09-12T08:15:28Z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f288355-fb4c-44cd-b9ca-40cfc2aee5f8_Enabled">
    <vt:lpwstr>true</vt:lpwstr>
  </property>
  <property fmtid="{D5CDD505-2E9C-101B-9397-08002B2CF9AE}" pid="3" name="MSIP_Label_4f288355-fb4c-44cd-b9ca-40cfc2aee5f8_SetDate">
    <vt:lpwstr>2021-10-21T03:10:07Z</vt:lpwstr>
  </property>
  <property fmtid="{D5CDD505-2E9C-101B-9397-08002B2CF9AE}" pid="4" name="MSIP_Label_4f288355-fb4c-44cd-b9ca-40cfc2aee5f8_Method">
    <vt:lpwstr>Standard</vt:lpwstr>
  </property>
  <property fmtid="{D5CDD505-2E9C-101B-9397-08002B2CF9AE}" pid="5" name="MSIP_Label_4f288355-fb4c-44cd-b9ca-40cfc2aee5f8_Name">
    <vt:lpwstr>Non Sensitive_1</vt:lpwstr>
  </property>
  <property fmtid="{D5CDD505-2E9C-101B-9397-08002B2CF9AE}" pid="6" name="MSIP_Label_4f288355-fb4c-44cd-b9ca-40cfc2aee5f8_SiteId">
    <vt:lpwstr>0b11c524-9a1c-4e1b-84cb-6336aefc2243</vt:lpwstr>
  </property>
  <property fmtid="{D5CDD505-2E9C-101B-9397-08002B2CF9AE}" pid="7" name="MSIP_Label_4f288355-fb4c-44cd-b9ca-40cfc2aee5f8_ActionId">
    <vt:lpwstr>391960fa-d492-413b-8022-fea0359791a6</vt:lpwstr>
  </property>
  <property fmtid="{D5CDD505-2E9C-101B-9397-08002B2CF9AE}" pid="8" name="MSIP_Label_4f288355-fb4c-44cd-b9ca-40cfc2aee5f8_ContentBits">
    <vt:lpwstr>0</vt:lpwstr>
  </property>
  <property fmtid="{D5CDD505-2E9C-101B-9397-08002B2CF9AE}" pid="9" name="ContentTypeId">
    <vt:lpwstr>0x010100E4A504C3762AE94ABA4D4896F763296D</vt:lpwstr>
  </property>
</Properties>
</file>