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1" r:id="rId1"/>
  </p:sldMasterIdLst>
  <p:notesMasterIdLst>
    <p:notesMasterId r:id="rId12"/>
  </p:notesMasterIdLst>
  <p:sldIdLst>
    <p:sldId id="258" r:id="rId2"/>
    <p:sldId id="263" r:id="rId3"/>
    <p:sldId id="270" r:id="rId4"/>
    <p:sldId id="269" r:id="rId5"/>
    <p:sldId id="272" r:id="rId6"/>
    <p:sldId id="308" r:id="rId7"/>
    <p:sldId id="309" r:id="rId8"/>
    <p:sldId id="311" r:id="rId9"/>
    <p:sldId id="271" r:id="rId10"/>
    <p:sldId id="31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FF"/>
    <a:srgbClr val="FAEDE7"/>
    <a:srgbClr val="4E9FD0"/>
    <a:srgbClr val="5F7763"/>
    <a:srgbClr val="1D9A78"/>
    <a:srgbClr val="9AD5C9"/>
    <a:srgbClr val="F1956E"/>
    <a:srgbClr val="E587B7"/>
    <a:srgbClr val="B2D680"/>
    <a:srgbClr val="E586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31" autoAdjust="0"/>
    <p:restoredTop sz="88591" autoAdjust="0"/>
  </p:normalViewPr>
  <p:slideViewPr>
    <p:cSldViewPr snapToGrid="0">
      <p:cViewPr varScale="1">
        <p:scale>
          <a:sx n="81" d="100"/>
          <a:sy n="81" d="100"/>
        </p:scale>
        <p:origin x="1110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16E836-625A-4C33-8960-1BE21A3A5624}" type="datetimeFigureOut">
              <a:rPr lang="ko-KR" altLang="en-US" smtClean="0"/>
              <a:t>2016-12-22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34EAFB-69B1-4264-A817-FA42B0E4CE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88403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34EAFB-69B1-4264-A817-FA42B0E4CE1F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18543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현재 안드로이드 상에서는 다양한 방법으로 사용자의 위치를 측정하고 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GPS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가장 정확하지만 실외에서만 제대로 작동하고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배터리 소모가 심각하고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사용자가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원하는만큼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빠르게 위치를 계산하지 못한다</a:t>
            </a:r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안드로이드의 네트워크 위치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프로바이더를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이용하는 것인데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통신사의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cell tower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와이파이 신호의 위치를 통해서 실내와 실외 모두에서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측정가능한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방법인데다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응답고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빠르고 베터리 소모가 심하지 않지만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정확성이 조금 떨어지는 단점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34EAFB-69B1-4264-A817-FA42B0E4CE1F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69412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번들이란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무엇일까용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</a:t>
            </a:r>
            <a:endParaRPr lang="ko-KR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bundle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상태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값 등을 저장하기 위한 객체입니다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!</a:t>
            </a: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방법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사용자의 위치 정보를 가져오는 것은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콜백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형식</a:t>
            </a:r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위치 정보를 얻고자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LocationManager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에게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requestLocationUpdates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함수를 호출함으로써 요청을 하게 되고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LocationListener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인자로 넘겨줘서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콜백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함수</a:t>
            </a:r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Tx/>
              <a:buChar char="-"/>
            </a:pP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GPS_PROVIDER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로부터 정보를 받기 위해서는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ACCESS_COARSE_LOCATION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이다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ACCESS_FINE_LOCATION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사용을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허용해줘야한다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AndroidManifest.xml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파일에서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&lt;manifest&gt;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태그 안에다가 사용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permission</a:t>
            </a:r>
          </a:p>
          <a:p>
            <a:pPr marL="171450" indent="-171450">
              <a:buFontTx/>
              <a:buChar char="-"/>
            </a:pPr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AccessibilityEvent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사용하여 사용자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ui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Event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발생시 </a:t>
            </a:r>
            <a:r>
              <a:rPr lang="ko-KR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시스템에 의해 전송이 되도록 함 </a:t>
            </a:r>
            <a:endParaRPr lang="en-US" altLang="ko-KR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Tx/>
              <a:buChar char="-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34EAFB-69B1-4264-A817-FA42B0E4CE1F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80371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CA0BD-A4E4-4592-9E57-0286AED51243}" type="datetimeFigureOut">
              <a:rPr lang="ko-KR" altLang="en-US" smtClean="0"/>
              <a:t>2016-12-22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0A62C-AEB3-4F8E-9CB5-02D26AAEC63F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4196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CA0BD-A4E4-4592-9E57-0286AED51243}" type="datetimeFigureOut">
              <a:rPr lang="ko-KR" altLang="en-US" smtClean="0"/>
              <a:t>2016-12-22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0A62C-AEB3-4F8E-9CB5-02D26AAEC6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3317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CA0BD-A4E4-4592-9E57-0286AED51243}" type="datetimeFigureOut">
              <a:rPr lang="ko-KR" altLang="en-US" smtClean="0"/>
              <a:t>2016-12-22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0A62C-AEB3-4F8E-9CB5-02D26AAEC6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87430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AF94F-8C89-46D1-A1A5-257C51B5EA3C}" type="datetime1">
              <a:rPr lang="ko-KR" altLang="en-US" smtClean="0"/>
              <a:pPr/>
              <a:t>2016-12-22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F0218-AA5B-41A6-ADF2-F6C10461854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76378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 AND CONTENTS LAYOUT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3449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CA0BD-A4E4-4592-9E57-0286AED51243}" type="datetimeFigureOut">
              <a:rPr lang="ko-KR" altLang="en-US" smtClean="0"/>
              <a:t>2016-12-22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0A62C-AEB3-4F8E-9CB5-02D26AAEC6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6639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CA0BD-A4E4-4592-9E57-0286AED51243}" type="datetimeFigureOut">
              <a:rPr lang="ko-KR" altLang="en-US" smtClean="0"/>
              <a:t>2016-12-22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0A62C-AEB3-4F8E-9CB5-02D26AAEC63F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2154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CA0BD-A4E4-4592-9E57-0286AED51243}" type="datetimeFigureOut">
              <a:rPr lang="ko-KR" altLang="en-US" smtClean="0"/>
              <a:t>2016-12-22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0A62C-AEB3-4F8E-9CB5-02D26AAEC6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417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CA0BD-A4E4-4592-9E57-0286AED51243}" type="datetimeFigureOut">
              <a:rPr lang="ko-KR" altLang="en-US" smtClean="0"/>
              <a:t>2016-12-22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0A62C-AEB3-4F8E-9CB5-02D26AAEC6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173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CA0BD-A4E4-4592-9E57-0286AED51243}" type="datetimeFigureOut">
              <a:rPr lang="ko-KR" altLang="en-US" smtClean="0"/>
              <a:t>2016-12-22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0A62C-AEB3-4F8E-9CB5-02D26AAEC6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6565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CA0BD-A4E4-4592-9E57-0286AED51243}" type="datetimeFigureOut">
              <a:rPr lang="ko-KR" altLang="en-US" smtClean="0"/>
              <a:t>2016-12-22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0A62C-AEB3-4F8E-9CB5-02D26AAEC6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5277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D5FCA0BD-A4E4-4592-9E57-0286AED51243}" type="datetimeFigureOut">
              <a:rPr lang="ko-KR" altLang="en-US" smtClean="0"/>
              <a:t>2016-12-22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920A62C-AEB3-4F8E-9CB5-02D26AAEC6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1124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CA0BD-A4E4-4592-9E57-0286AED51243}" type="datetimeFigureOut">
              <a:rPr lang="ko-KR" altLang="en-US" smtClean="0"/>
              <a:t>2016-12-22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0A62C-AEB3-4F8E-9CB5-02D26AAEC6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5703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5FCA0BD-A4E4-4592-9E57-0286AED51243}" type="datetimeFigureOut">
              <a:rPr lang="ko-KR" altLang="en-US" smtClean="0"/>
              <a:t>2016-12-22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920A62C-AEB3-4F8E-9CB5-02D26AAEC63F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6853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2" r:id="rId1"/>
    <p:sldLayoutId id="2147483833" r:id="rId2"/>
    <p:sldLayoutId id="2147483834" r:id="rId3"/>
    <p:sldLayoutId id="2147483835" r:id="rId4"/>
    <p:sldLayoutId id="2147483836" r:id="rId5"/>
    <p:sldLayoutId id="2147483837" r:id="rId6"/>
    <p:sldLayoutId id="2147483838" r:id="rId7"/>
    <p:sldLayoutId id="2147483839" r:id="rId8"/>
    <p:sldLayoutId id="2147483840" r:id="rId9"/>
    <p:sldLayoutId id="2147483841" r:id="rId10"/>
    <p:sldLayoutId id="2147483842" r:id="rId11"/>
    <p:sldLayoutId id="2147483843" r:id="rId12"/>
    <p:sldLayoutId id="2147483844" r:id="rId13"/>
  </p:sldLayoutIdLst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6" Type="http://schemas.microsoft.com/office/2007/relationships/hdphoto" Target="../media/hdphoto1.wdp"/><Relationship Id="rId5" Type="http://schemas.openxmlformats.org/officeDocument/2006/relationships/image" Target="../media/image12.png"/><Relationship Id="rId4" Type="http://schemas.openxmlformats.org/officeDocument/2006/relationships/image" Target="../media/image11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4.jpg"/><Relationship Id="rId4" Type="http://schemas.openxmlformats.org/officeDocument/2006/relationships/image" Target="../media/image1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6.png"/><Relationship Id="rId5" Type="http://schemas.openxmlformats.org/officeDocument/2006/relationships/image" Target="../media/image13.jpe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92A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85589" y="-322465"/>
            <a:ext cx="10873208" cy="959400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-113605" y="109736"/>
            <a:ext cx="25080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mtClean="0">
                <a:latin typeface="+mj-ea"/>
                <a:ea typeface="+mj-ea"/>
              </a:rPr>
              <a:t>모바일 프로그래밍</a:t>
            </a:r>
            <a:endParaRPr lang="ko-KR" altLang="en-US" sz="2000" b="1" dirty="0">
              <a:latin typeface="+mj-ea"/>
              <a:ea typeface="+mj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71656" y="4991721"/>
            <a:ext cx="32083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/>
              <a:t>2011161005 	</a:t>
            </a:r>
            <a:r>
              <a:rPr lang="ko-KR" altLang="en-US" sz="2400" b="1" dirty="0" err="1" smtClean="0"/>
              <a:t>고재성</a:t>
            </a:r>
            <a:endParaRPr lang="en-US" altLang="ko-KR" sz="2400" b="1" dirty="0" smtClean="0"/>
          </a:p>
          <a:p>
            <a:pPr algn="ctr"/>
            <a:r>
              <a:rPr lang="en-US" altLang="ko-KR" sz="2400" b="1" dirty="0"/>
              <a:t>2012136049 </a:t>
            </a:r>
            <a:r>
              <a:rPr lang="en-US" altLang="ko-KR" sz="2400" b="1" dirty="0" smtClean="0"/>
              <a:t>	</a:t>
            </a:r>
            <a:r>
              <a:rPr lang="ko-KR" altLang="en-US" sz="2400" b="1" dirty="0" smtClean="0"/>
              <a:t>박인권</a:t>
            </a:r>
            <a:endParaRPr lang="en-US" altLang="ko-KR" sz="2400" b="1" dirty="0" smtClean="0"/>
          </a:p>
          <a:p>
            <a:pPr algn="ctr"/>
            <a:endParaRPr lang="ko-KR" altLang="en-US" sz="2400" b="1" dirty="0">
              <a:solidFill>
                <a:srgbClr val="00B0F0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513444" y="2178117"/>
            <a:ext cx="6650168" cy="15650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lnSpc>
                <a:spcPct val="160000"/>
              </a:lnSpc>
            </a:pPr>
            <a:r>
              <a:rPr lang="ko-KR" altLang="en-US" sz="6600" b="1" kern="0" dirty="0" err="1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키패드</a:t>
            </a:r>
            <a:r>
              <a:rPr lang="ko-KR" altLang="en-US" sz="6600" b="1" kern="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 잠금 </a:t>
            </a:r>
            <a:r>
              <a:rPr lang="ko-KR" altLang="en-US" sz="6600" b="1" kern="0" dirty="0" err="1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어플</a:t>
            </a:r>
            <a:endParaRPr lang="ko-KR" altLang="en-US" sz="6600" b="1" kern="0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29220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6261" y="141929"/>
            <a:ext cx="1433291" cy="1074968"/>
          </a:xfrm>
          <a:prstGeom prst="rect">
            <a:avLst/>
          </a:prstGeom>
        </p:spPr>
      </p:pic>
      <p:sp>
        <p:nvSpPr>
          <p:cNvPr id="15" name="Rectangle 15"/>
          <p:cNvSpPr/>
          <p:nvPr/>
        </p:nvSpPr>
        <p:spPr>
          <a:xfrm>
            <a:off x="-1" y="816345"/>
            <a:ext cx="648417" cy="158868"/>
          </a:xfrm>
          <a:prstGeom prst="rect">
            <a:avLst/>
          </a:prstGeom>
          <a:solidFill>
            <a:srgbClr val="4E9F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cxnSp>
        <p:nvCxnSpPr>
          <p:cNvPr id="22" name="Straight Connector 29"/>
          <p:cNvCxnSpPr/>
          <p:nvPr/>
        </p:nvCxnSpPr>
        <p:spPr>
          <a:xfrm>
            <a:off x="683568" y="1263864"/>
            <a:ext cx="777781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34"/>
          <p:cNvCxnSpPr/>
          <p:nvPr/>
        </p:nvCxnSpPr>
        <p:spPr>
          <a:xfrm>
            <a:off x="683568" y="6118463"/>
            <a:ext cx="784887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그림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613" y="322250"/>
            <a:ext cx="920576" cy="920576"/>
          </a:xfrm>
          <a:prstGeom prst="rect">
            <a:avLst/>
          </a:prstGeom>
        </p:spPr>
      </p:pic>
      <p:sp>
        <p:nvSpPr>
          <p:cNvPr id="19" name="Rectangle 10"/>
          <p:cNvSpPr>
            <a:spLocks noGrp="1" noChangeArrowheads="1"/>
          </p:cNvSpPr>
          <p:nvPr/>
        </p:nvSpPr>
        <p:spPr>
          <a:xfrm>
            <a:off x="1091501" y="475874"/>
            <a:ext cx="299762" cy="615553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lang="ko-KR" altLang="en-US" sz="4400" b="1" kern="1200">
                <a:gradFill>
                  <a:gsLst>
                    <a:gs pos="23000">
                      <a:srgbClr val="0091C4"/>
                    </a:gs>
                    <a:gs pos="36000">
                      <a:srgbClr val="37CBFF"/>
                    </a:gs>
                    <a:gs pos="52000">
                      <a:srgbClr val="0078A2"/>
                    </a:gs>
                  </a:gsLst>
                  <a:lin ang="5400000" scaled="0"/>
                </a:gra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ko-KR" sz="4000" b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3</a:t>
            </a:r>
          </a:p>
        </p:txBody>
      </p:sp>
      <p:sp>
        <p:nvSpPr>
          <p:cNvPr id="20" name="Rectangle 10"/>
          <p:cNvSpPr>
            <a:spLocks noGrp="1" noChangeArrowheads="1"/>
          </p:cNvSpPr>
          <p:nvPr/>
        </p:nvSpPr>
        <p:spPr>
          <a:xfrm>
            <a:off x="1825386" y="475874"/>
            <a:ext cx="4241451" cy="984885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lang="ko-KR" altLang="en-US" sz="4400" b="1" kern="1200">
                <a:gradFill>
                  <a:gsLst>
                    <a:gs pos="23000">
                      <a:srgbClr val="0091C4"/>
                    </a:gs>
                    <a:gs pos="36000">
                      <a:srgbClr val="37CBFF"/>
                    </a:gs>
                    <a:gs pos="52000">
                      <a:srgbClr val="0078A2"/>
                    </a:gs>
                  </a:gsLst>
                  <a:lin ang="5400000" scaled="0"/>
                </a:gra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ko-KR" altLang="en-US" sz="3200" b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실제 구현 </a:t>
            </a:r>
            <a:r>
              <a:rPr lang="en-US" altLang="ko-KR" sz="3200" b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&amp; </a:t>
            </a:r>
            <a:r>
              <a:rPr lang="ko-KR" altLang="en-US" sz="3200" b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테스트</a:t>
            </a:r>
          </a:p>
          <a:p>
            <a:pPr algn="l">
              <a:defRPr/>
            </a:pPr>
            <a:endParaRPr lang="ko-KR" altLang="en-US" sz="3200" b="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5857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6261" y="141929"/>
            <a:ext cx="1433291" cy="1074968"/>
          </a:xfrm>
          <a:prstGeom prst="rect">
            <a:avLst/>
          </a:prstGeom>
        </p:spPr>
      </p:pic>
      <p:sp>
        <p:nvSpPr>
          <p:cNvPr id="15" name="Rectangle 15"/>
          <p:cNvSpPr/>
          <p:nvPr/>
        </p:nvSpPr>
        <p:spPr>
          <a:xfrm>
            <a:off x="-1" y="816345"/>
            <a:ext cx="648417" cy="158868"/>
          </a:xfrm>
          <a:prstGeom prst="rect">
            <a:avLst/>
          </a:prstGeom>
          <a:solidFill>
            <a:srgbClr val="4E9F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cxnSp>
        <p:nvCxnSpPr>
          <p:cNvPr id="22" name="Straight Connector 29"/>
          <p:cNvCxnSpPr/>
          <p:nvPr/>
        </p:nvCxnSpPr>
        <p:spPr>
          <a:xfrm>
            <a:off x="683568" y="1263864"/>
            <a:ext cx="777781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34"/>
          <p:cNvCxnSpPr/>
          <p:nvPr/>
        </p:nvCxnSpPr>
        <p:spPr>
          <a:xfrm>
            <a:off x="683568" y="6118463"/>
            <a:ext cx="784887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10"/>
          <p:cNvSpPr>
            <a:spLocks noGrp="1" noChangeArrowheads="1"/>
          </p:cNvSpPr>
          <p:nvPr/>
        </p:nvSpPr>
        <p:spPr>
          <a:xfrm>
            <a:off x="784592" y="426610"/>
            <a:ext cx="2649123" cy="76944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lang="ko-KR" altLang="en-US" sz="4400" b="1" kern="1200">
                <a:gradFill>
                  <a:gsLst>
                    <a:gs pos="23000">
                      <a:srgbClr val="0091C4"/>
                    </a:gs>
                    <a:gs pos="36000">
                      <a:srgbClr val="37CBFF"/>
                    </a:gs>
                    <a:gs pos="52000">
                      <a:srgbClr val="0078A2"/>
                    </a:gs>
                  </a:gsLst>
                  <a:lin ang="5400000" scaled="0"/>
                </a:gra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en-US" altLang="ko-KR" sz="5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C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Contents</a:t>
            </a:r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329" y="2169154"/>
            <a:ext cx="932769" cy="914479"/>
          </a:xfrm>
          <a:prstGeom prst="rect">
            <a:avLst/>
          </a:prstGeom>
        </p:spPr>
      </p:pic>
      <p:sp>
        <p:nvSpPr>
          <p:cNvPr id="26" name="Rectangle 10"/>
          <p:cNvSpPr>
            <a:spLocks noGrp="1" noChangeArrowheads="1"/>
          </p:cNvSpPr>
          <p:nvPr/>
        </p:nvSpPr>
        <p:spPr>
          <a:xfrm>
            <a:off x="801833" y="2325311"/>
            <a:ext cx="299762" cy="615553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lang="ko-KR" altLang="en-US" sz="4400" b="1" kern="1200">
                <a:gradFill>
                  <a:gsLst>
                    <a:gs pos="23000">
                      <a:srgbClr val="0091C4"/>
                    </a:gs>
                    <a:gs pos="36000">
                      <a:srgbClr val="37CBFF"/>
                    </a:gs>
                    <a:gs pos="52000">
                      <a:srgbClr val="0078A2"/>
                    </a:gs>
                  </a:gsLst>
                  <a:lin ang="5400000" scaled="0"/>
                </a:gra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ko-KR" sz="4000" b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	1</a:t>
            </a:r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6134" y="3294013"/>
            <a:ext cx="926672" cy="920576"/>
          </a:xfrm>
          <a:prstGeom prst="rect">
            <a:avLst/>
          </a:prstGeom>
        </p:spPr>
      </p:pic>
      <p:sp>
        <p:nvSpPr>
          <p:cNvPr id="28" name="Rectangle 10"/>
          <p:cNvSpPr>
            <a:spLocks noGrp="1" noChangeArrowheads="1"/>
          </p:cNvSpPr>
          <p:nvPr/>
        </p:nvSpPr>
        <p:spPr>
          <a:xfrm>
            <a:off x="1892929" y="3446525"/>
            <a:ext cx="299762" cy="615553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lang="ko-KR" altLang="en-US" sz="4400" b="1" kern="1200">
                <a:gradFill>
                  <a:gsLst>
                    <a:gs pos="23000">
                      <a:srgbClr val="0091C4"/>
                    </a:gs>
                    <a:gs pos="36000">
                      <a:srgbClr val="37CBFF"/>
                    </a:gs>
                    <a:gs pos="52000">
                      <a:srgbClr val="0078A2"/>
                    </a:gs>
                  </a:gsLst>
                  <a:lin ang="5400000" scaled="0"/>
                </a:gra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ko-KR" sz="4000" b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2</a:t>
            </a:r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71401" y="4418843"/>
            <a:ext cx="920576" cy="920576"/>
          </a:xfrm>
          <a:prstGeom prst="rect">
            <a:avLst/>
          </a:prstGeom>
        </p:spPr>
      </p:pic>
      <p:sp>
        <p:nvSpPr>
          <p:cNvPr id="30" name="Rectangle 10"/>
          <p:cNvSpPr>
            <a:spLocks noGrp="1" noChangeArrowheads="1"/>
          </p:cNvSpPr>
          <p:nvPr/>
        </p:nvSpPr>
        <p:spPr>
          <a:xfrm>
            <a:off x="2986289" y="4572467"/>
            <a:ext cx="299762" cy="615553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lang="ko-KR" altLang="en-US" sz="4400" b="1" kern="1200">
                <a:gradFill>
                  <a:gsLst>
                    <a:gs pos="23000">
                      <a:srgbClr val="0091C4"/>
                    </a:gs>
                    <a:gs pos="36000">
                      <a:srgbClr val="37CBFF"/>
                    </a:gs>
                    <a:gs pos="52000">
                      <a:srgbClr val="0078A2"/>
                    </a:gs>
                  </a:gsLst>
                  <a:lin ang="5400000" scaled="0"/>
                </a:gra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ko-KR" sz="4000" b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3</a:t>
            </a:r>
          </a:p>
        </p:txBody>
      </p:sp>
      <p:sp>
        <p:nvSpPr>
          <p:cNvPr id="33" name="Rectangle 10"/>
          <p:cNvSpPr>
            <a:spLocks noGrp="1" noChangeArrowheads="1"/>
          </p:cNvSpPr>
          <p:nvPr/>
        </p:nvSpPr>
        <p:spPr>
          <a:xfrm>
            <a:off x="1734602" y="2281096"/>
            <a:ext cx="1744067" cy="492443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lang="ko-KR" altLang="en-US" sz="4400" b="1" kern="1200">
                <a:gradFill>
                  <a:gsLst>
                    <a:gs pos="23000">
                      <a:srgbClr val="0091C4"/>
                    </a:gs>
                    <a:gs pos="36000">
                      <a:srgbClr val="37CBFF"/>
                    </a:gs>
                    <a:gs pos="52000">
                      <a:srgbClr val="0078A2"/>
                    </a:gs>
                  </a:gsLst>
                  <a:lin ang="5400000" scaled="0"/>
                </a:gra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ko-KR" altLang="en-US" sz="3200" b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선정 배경</a:t>
            </a:r>
            <a:endParaRPr lang="ko-KR" altLang="en-US" sz="3200" b="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  <p:sp>
        <p:nvSpPr>
          <p:cNvPr id="34" name="Rectangle 10"/>
          <p:cNvSpPr>
            <a:spLocks noGrp="1" noChangeArrowheads="1"/>
          </p:cNvSpPr>
          <p:nvPr/>
        </p:nvSpPr>
        <p:spPr>
          <a:xfrm>
            <a:off x="2876569" y="3385353"/>
            <a:ext cx="1744067" cy="492443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lang="ko-KR" altLang="en-US" sz="4400" b="1" kern="1200">
                <a:gradFill>
                  <a:gsLst>
                    <a:gs pos="23000">
                      <a:srgbClr val="0091C4"/>
                    </a:gs>
                    <a:gs pos="36000">
                      <a:srgbClr val="37CBFF"/>
                    </a:gs>
                    <a:gs pos="52000">
                      <a:srgbClr val="0078A2"/>
                    </a:gs>
                  </a:gsLst>
                  <a:lin ang="5400000" scaled="0"/>
                </a:gra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ko-KR" altLang="en-US" sz="3200" b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사전 계획</a:t>
            </a:r>
            <a:endParaRPr lang="ko-KR" altLang="en-US" sz="3200" b="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  <p:sp>
        <p:nvSpPr>
          <p:cNvPr id="35" name="Rectangle 10"/>
          <p:cNvSpPr>
            <a:spLocks noGrp="1" noChangeArrowheads="1"/>
          </p:cNvSpPr>
          <p:nvPr/>
        </p:nvSpPr>
        <p:spPr>
          <a:xfrm>
            <a:off x="3950825" y="4630464"/>
            <a:ext cx="3475310" cy="492443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lang="ko-KR" altLang="en-US" sz="4400" b="1" kern="1200">
                <a:gradFill>
                  <a:gsLst>
                    <a:gs pos="23000">
                      <a:srgbClr val="0091C4"/>
                    </a:gs>
                    <a:gs pos="36000">
                      <a:srgbClr val="37CBFF"/>
                    </a:gs>
                    <a:gs pos="52000">
                      <a:srgbClr val="0078A2"/>
                    </a:gs>
                  </a:gsLst>
                  <a:lin ang="5400000" scaled="0"/>
                </a:gra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ko-KR" altLang="en-US" sz="3200" b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실제 구현 </a:t>
            </a:r>
            <a:r>
              <a:rPr lang="en-US" altLang="ko-KR" sz="3200" b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&amp; </a:t>
            </a:r>
            <a:r>
              <a:rPr lang="ko-KR" altLang="en-US" sz="3200" b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테스트</a:t>
            </a:r>
            <a:endParaRPr lang="ko-KR" altLang="en-US" sz="3200" b="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3673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6261" y="141929"/>
            <a:ext cx="1433291" cy="1074968"/>
          </a:xfrm>
          <a:prstGeom prst="rect">
            <a:avLst/>
          </a:prstGeom>
        </p:spPr>
      </p:pic>
      <p:sp>
        <p:nvSpPr>
          <p:cNvPr id="15" name="Rectangle 15"/>
          <p:cNvSpPr/>
          <p:nvPr/>
        </p:nvSpPr>
        <p:spPr>
          <a:xfrm>
            <a:off x="-1" y="816345"/>
            <a:ext cx="648417" cy="158868"/>
          </a:xfrm>
          <a:prstGeom prst="rect">
            <a:avLst/>
          </a:prstGeom>
          <a:solidFill>
            <a:srgbClr val="4E9F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cxnSp>
        <p:nvCxnSpPr>
          <p:cNvPr id="22" name="Straight Connector 29"/>
          <p:cNvCxnSpPr/>
          <p:nvPr/>
        </p:nvCxnSpPr>
        <p:spPr>
          <a:xfrm>
            <a:off x="683568" y="1263864"/>
            <a:ext cx="777781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34"/>
          <p:cNvCxnSpPr/>
          <p:nvPr/>
        </p:nvCxnSpPr>
        <p:spPr>
          <a:xfrm>
            <a:off x="683568" y="6118463"/>
            <a:ext cx="784887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그림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8179" y="2375698"/>
            <a:ext cx="1597164" cy="1565846"/>
          </a:xfrm>
          <a:prstGeom prst="rect">
            <a:avLst/>
          </a:prstGeom>
        </p:spPr>
      </p:pic>
      <p:sp>
        <p:nvSpPr>
          <p:cNvPr id="26" name="Rectangle 10"/>
          <p:cNvSpPr>
            <a:spLocks noGrp="1" noChangeArrowheads="1"/>
          </p:cNvSpPr>
          <p:nvPr/>
        </p:nvSpPr>
        <p:spPr>
          <a:xfrm>
            <a:off x="1417733" y="2087879"/>
            <a:ext cx="666483" cy="1461939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lang="ko-KR" altLang="en-US" sz="4400" b="1" kern="1200">
                <a:gradFill>
                  <a:gsLst>
                    <a:gs pos="23000">
                      <a:srgbClr val="0091C4"/>
                    </a:gs>
                    <a:gs pos="36000">
                      <a:srgbClr val="37CBFF"/>
                    </a:gs>
                    <a:gs pos="52000">
                      <a:srgbClr val="0078A2"/>
                    </a:gs>
                  </a:gsLst>
                  <a:lin ang="5400000" scaled="0"/>
                </a:gra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ko-KR" sz="4000" b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	</a:t>
            </a:r>
            <a:r>
              <a:rPr lang="en-US" altLang="ko-KR" sz="5500" b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1</a:t>
            </a:r>
          </a:p>
        </p:txBody>
      </p:sp>
      <p:sp>
        <p:nvSpPr>
          <p:cNvPr id="33" name="Rectangle 10"/>
          <p:cNvSpPr>
            <a:spLocks noGrp="1" noChangeArrowheads="1"/>
          </p:cNvSpPr>
          <p:nvPr/>
        </p:nvSpPr>
        <p:spPr>
          <a:xfrm>
            <a:off x="3168829" y="2655992"/>
            <a:ext cx="4177432" cy="846386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lang="ko-KR" altLang="en-US" sz="4400" b="1" kern="1200">
                <a:gradFill>
                  <a:gsLst>
                    <a:gs pos="23000">
                      <a:srgbClr val="0091C4"/>
                    </a:gs>
                    <a:gs pos="36000">
                      <a:srgbClr val="37CBFF"/>
                    </a:gs>
                    <a:gs pos="52000">
                      <a:srgbClr val="0078A2"/>
                    </a:gs>
                  </a:gsLst>
                  <a:lin ang="5400000" scaled="0"/>
                </a:gra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ko-KR" altLang="en-US" sz="5500" b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 선정 배경</a:t>
            </a:r>
            <a:endParaRPr lang="ko-KR" altLang="en-US" sz="5500" b="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4360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6261" y="141929"/>
            <a:ext cx="1433291" cy="1074968"/>
          </a:xfrm>
          <a:prstGeom prst="rect">
            <a:avLst/>
          </a:prstGeom>
        </p:spPr>
      </p:pic>
      <p:sp>
        <p:nvSpPr>
          <p:cNvPr id="15" name="Rectangle 15"/>
          <p:cNvSpPr/>
          <p:nvPr/>
        </p:nvSpPr>
        <p:spPr>
          <a:xfrm>
            <a:off x="-1" y="816345"/>
            <a:ext cx="648417" cy="158868"/>
          </a:xfrm>
          <a:prstGeom prst="rect">
            <a:avLst/>
          </a:prstGeom>
          <a:solidFill>
            <a:srgbClr val="4E9F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cxnSp>
        <p:nvCxnSpPr>
          <p:cNvPr id="22" name="Straight Connector 29"/>
          <p:cNvCxnSpPr/>
          <p:nvPr/>
        </p:nvCxnSpPr>
        <p:spPr>
          <a:xfrm>
            <a:off x="683568" y="1263864"/>
            <a:ext cx="777781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34"/>
          <p:cNvCxnSpPr/>
          <p:nvPr/>
        </p:nvCxnSpPr>
        <p:spPr>
          <a:xfrm>
            <a:off x="683568" y="6118463"/>
            <a:ext cx="784887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그림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833" y="359105"/>
            <a:ext cx="932769" cy="914479"/>
          </a:xfrm>
          <a:prstGeom prst="rect">
            <a:avLst/>
          </a:prstGeom>
        </p:spPr>
      </p:pic>
      <p:sp>
        <p:nvSpPr>
          <p:cNvPr id="26" name="Rectangle 10"/>
          <p:cNvSpPr>
            <a:spLocks noGrp="1" noChangeArrowheads="1"/>
          </p:cNvSpPr>
          <p:nvPr/>
        </p:nvSpPr>
        <p:spPr>
          <a:xfrm>
            <a:off x="1118337" y="515262"/>
            <a:ext cx="299762" cy="615553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lang="ko-KR" altLang="en-US" sz="4400" b="1" kern="1200">
                <a:gradFill>
                  <a:gsLst>
                    <a:gs pos="23000">
                      <a:srgbClr val="0091C4"/>
                    </a:gs>
                    <a:gs pos="36000">
                      <a:srgbClr val="37CBFF"/>
                    </a:gs>
                    <a:gs pos="52000">
                      <a:srgbClr val="0078A2"/>
                    </a:gs>
                  </a:gsLst>
                  <a:lin ang="5400000" scaled="0"/>
                </a:gra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ko-KR" sz="4000" b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	1</a:t>
            </a:r>
          </a:p>
        </p:txBody>
      </p:sp>
      <p:sp>
        <p:nvSpPr>
          <p:cNvPr id="33" name="Rectangle 10"/>
          <p:cNvSpPr>
            <a:spLocks noGrp="1" noChangeArrowheads="1"/>
          </p:cNvSpPr>
          <p:nvPr/>
        </p:nvSpPr>
        <p:spPr>
          <a:xfrm>
            <a:off x="1857372" y="619017"/>
            <a:ext cx="1744067" cy="492443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lang="ko-KR" altLang="en-US" sz="4400" b="1" kern="1200">
                <a:gradFill>
                  <a:gsLst>
                    <a:gs pos="23000">
                      <a:srgbClr val="0091C4"/>
                    </a:gs>
                    <a:gs pos="36000">
                      <a:srgbClr val="37CBFF"/>
                    </a:gs>
                    <a:gs pos="52000">
                      <a:srgbClr val="0078A2"/>
                    </a:gs>
                  </a:gsLst>
                  <a:lin ang="5400000" scaled="0"/>
                </a:gra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ko-KR" altLang="en-US" sz="3200" b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선정 배경</a:t>
            </a:r>
            <a:endParaRPr lang="ko-KR" altLang="en-US" sz="3200" b="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3110" y="1716818"/>
            <a:ext cx="3014021" cy="3014021"/>
          </a:xfrm>
          <a:prstGeom prst="rect">
            <a:avLst/>
          </a:prstGeom>
        </p:spPr>
      </p:pic>
      <p:sp>
        <p:nvSpPr>
          <p:cNvPr id="8" name="오른쪽 화살표 7"/>
          <p:cNvSpPr/>
          <p:nvPr/>
        </p:nvSpPr>
        <p:spPr>
          <a:xfrm>
            <a:off x="3601439" y="3336514"/>
            <a:ext cx="1480008" cy="405492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793677" y="5324865"/>
            <a:ext cx="77387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걸어가면서 스마트폰 사용을 할 경우 </a:t>
            </a:r>
            <a:r>
              <a:rPr lang="ko-KR" altLang="en-US" sz="3200" dirty="0" smtClean="0">
                <a:solidFill>
                  <a:srgbClr val="FF0000"/>
                </a:solidFill>
              </a:rPr>
              <a:t>사고 </a:t>
            </a:r>
            <a:r>
              <a:rPr lang="ko-KR" altLang="en-US" sz="2400" dirty="0" smtClean="0"/>
              <a:t>확률이 높다</a:t>
            </a:r>
            <a:r>
              <a:rPr lang="en-US" altLang="ko-KR" sz="2400" dirty="0" smtClean="0"/>
              <a:t>.</a:t>
            </a:r>
            <a:endParaRPr lang="ko-KR" altLang="en-US" sz="2400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416" y="2239183"/>
            <a:ext cx="2637861" cy="2637861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00411" flipH="1">
            <a:off x="1440419" y="2528086"/>
            <a:ext cx="1021959" cy="1341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416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6261" y="141929"/>
            <a:ext cx="1433291" cy="1074968"/>
          </a:xfrm>
          <a:prstGeom prst="rect">
            <a:avLst/>
          </a:prstGeom>
        </p:spPr>
      </p:pic>
      <p:sp>
        <p:nvSpPr>
          <p:cNvPr id="15" name="Rectangle 15"/>
          <p:cNvSpPr/>
          <p:nvPr/>
        </p:nvSpPr>
        <p:spPr>
          <a:xfrm>
            <a:off x="-1" y="816345"/>
            <a:ext cx="648417" cy="158868"/>
          </a:xfrm>
          <a:prstGeom prst="rect">
            <a:avLst/>
          </a:prstGeom>
          <a:solidFill>
            <a:srgbClr val="4E9F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cxnSp>
        <p:nvCxnSpPr>
          <p:cNvPr id="22" name="Straight Connector 29"/>
          <p:cNvCxnSpPr/>
          <p:nvPr/>
        </p:nvCxnSpPr>
        <p:spPr>
          <a:xfrm>
            <a:off x="683568" y="1263864"/>
            <a:ext cx="777781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34"/>
          <p:cNvCxnSpPr/>
          <p:nvPr/>
        </p:nvCxnSpPr>
        <p:spPr>
          <a:xfrm>
            <a:off x="683568" y="6118463"/>
            <a:ext cx="784887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그림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833" y="359105"/>
            <a:ext cx="932769" cy="914479"/>
          </a:xfrm>
          <a:prstGeom prst="rect">
            <a:avLst/>
          </a:prstGeom>
        </p:spPr>
      </p:pic>
      <p:sp>
        <p:nvSpPr>
          <p:cNvPr id="26" name="Rectangle 10"/>
          <p:cNvSpPr>
            <a:spLocks noGrp="1" noChangeArrowheads="1"/>
          </p:cNvSpPr>
          <p:nvPr/>
        </p:nvSpPr>
        <p:spPr>
          <a:xfrm>
            <a:off x="1118337" y="515262"/>
            <a:ext cx="299762" cy="615553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lang="ko-KR" altLang="en-US" sz="4400" b="1" kern="1200">
                <a:gradFill>
                  <a:gsLst>
                    <a:gs pos="23000">
                      <a:srgbClr val="0091C4"/>
                    </a:gs>
                    <a:gs pos="36000">
                      <a:srgbClr val="37CBFF"/>
                    </a:gs>
                    <a:gs pos="52000">
                      <a:srgbClr val="0078A2"/>
                    </a:gs>
                  </a:gsLst>
                  <a:lin ang="5400000" scaled="0"/>
                </a:gra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ko-KR" sz="4000" b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	1</a:t>
            </a:r>
          </a:p>
        </p:txBody>
      </p:sp>
      <p:sp>
        <p:nvSpPr>
          <p:cNvPr id="33" name="Rectangle 10"/>
          <p:cNvSpPr>
            <a:spLocks noGrp="1" noChangeArrowheads="1"/>
          </p:cNvSpPr>
          <p:nvPr/>
        </p:nvSpPr>
        <p:spPr>
          <a:xfrm>
            <a:off x="1857372" y="619017"/>
            <a:ext cx="1744067" cy="492443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lang="ko-KR" altLang="en-US" sz="4400" b="1" kern="1200">
                <a:gradFill>
                  <a:gsLst>
                    <a:gs pos="23000">
                      <a:srgbClr val="0091C4"/>
                    </a:gs>
                    <a:gs pos="36000">
                      <a:srgbClr val="37CBFF"/>
                    </a:gs>
                    <a:gs pos="52000">
                      <a:srgbClr val="0078A2"/>
                    </a:gs>
                  </a:gsLst>
                  <a:lin ang="5400000" scaled="0"/>
                </a:gra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ko-KR" altLang="en-US" sz="3200" b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개발 목표</a:t>
            </a:r>
            <a:endParaRPr lang="ko-KR" altLang="en-US" sz="3200" b="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204342" y="3212173"/>
            <a:ext cx="2630514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4400" dirty="0" smtClean="0">
                <a:solidFill>
                  <a:srgbClr val="FF0000"/>
                </a:solidFill>
              </a:rPr>
              <a:t>잠금 기능 </a:t>
            </a:r>
            <a:endParaRPr lang="ko-KR" altLang="en-US" sz="4400" dirty="0">
              <a:solidFill>
                <a:srgbClr val="FF0000"/>
              </a:solidFill>
            </a:endParaRPr>
          </a:p>
        </p:txBody>
      </p:sp>
      <p:sp>
        <p:nvSpPr>
          <p:cNvPr id="19" name="아래쪽 화살표 18"/>
          <p:cNvSpPr/>
          <p:nvPr/>
        </p:nvSpPr>
        <p:spPr>
          <a:xfrm rot="16200000">
            <a:off x="5083322" y="2705287"/>
            <a:ext cx="413239" cy="1828800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474" y="2284134"/>
            <a:ext cx="4056593" cy="331538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2000"/>
                    </a14:imgEffect>
                    <a14:imgEffect>
                      <a14:brightnessContrast bright="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468" y="2464495"/>
            <a:ext cx="2723623" cy="2723623"/>
          </a:xfrm>
          <a:prstGeom prst="rect">
            <a:avLst/>
          </a:prstGeom>
          <a:solidFill>
            <a:schemeClr val="bg1">
              <a:alpha val="0"/>
            </a:schemeClr>
          </a:solidFill>
          <a:effectLst>
            <a:glow>
              <a:schemeClr val="accent1">
                <a:alpha val="99000"/>
              </a:schemeClr>
            </a:glow>
            <a:outerShdw blurRad="50800" dist="63500" dir="5400000" algn="ctr" rotWithShape="0">
              <a:srgbClr val="000000">
                <a:alpha val="34000"/>
              </a:srgbClr>
            </a:outerShdw>
            <a:reflection stA="45000" endPos="1000" dist="50800" dir="5400000" sy="-100000" algn="bl" rotWithShape="0"/>
          </a:effectLst>
          <a:scene3d>
            <a:camera prst="orthographicFront"/>
            <a:lightRig rig="soft" dir="t"/>
          </a:scene3d>
          <a:sp3d prstMaterial="clear"/>
        </p:spPr>
      </p:pic>
    </p:spTree>
    <p:extLst>
      <p:ext uri="{BB962C8B-B14F-4D97-AF65-F5344CB8AC3E}">
        <p14:creationId xmlns:p14="http://schemas.microsoft.com/office/powerpoint/2010/main" val="3461662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6261" y="141929"/>
            <a:ext cx="1433291" cy="1074968"/>
          </a:xfrm>
          <a:prstGeom prst="rect">
            <a:avLst/>
          </a:prstGeom>
        </p:spPr>
      </p:pic>
      <p:sp>
        <p:nvSpPr>
          <p:cNvPr id="15" name="Rectangle 15"/>
          <p:cNvSpPr/>
          <p:nvPr/>
        </p:nvSpPr>
        <p:spPr>
          <a:xfrm>
            <a:off x="-1" y="816345"/>
            <a:ext cx="648417" cy="158868"/>
          </a:xfrm>
          <a:prstGeom prst="rect">
            <a:avLst/>
          </a:prstGeom>
          <a:solidFill>
            <a:srgbClr val="4E9F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cxnSp>
        <p:nvCxnSpPr>
          <p:cNvPr id="22" name="Straight Connector 29"/>
          <p:cNvCxnSpPr/>
          <p:nvPr/>
        </p:nvCxnSpPr>
        <p:spPr>
          <a:xfrm>
            <a:off x="683568" y="1263864"/>
            <a:ext cx="777781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34"/>
          <p:cNvCxnSpPr/>
          <p:nvPr/>
        </p:nvCxnSpPr>
        <p:spPr>
          <a:xfrm>
            <a:off x="683568" y="6118463"/>
            <a:ext cx="784887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-1"/>
            <a:ext cx="13464532" cy="728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25506" y="1616589"/>
            <a:ext cx="10230200" cy="555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cxnSp>
        <p:nvCxnSpPr>
          <p:cNvPr id="70" name="Straight Connector 34"/>
          <p:cNvCxnSpPr/>
          <p:nvPr/>
        </p:nvCxnSpPr>
        <p:spPr>
          <a:xfrm>
            <a:off x="835968" y="6270863"/>
            <a:ext cx="784887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648416" y="1263864"/>
            <a:ext cx="14819156" cy="694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038" y="317453"/>
            <a:ext cx="926672" cy="920576"/>
          </a:xfrm>
          <a:prstGeom prst="rect">
            <a:avLst/>
          </a:prstGeom>
        </p:spPr>
      </p:pic>
      <p:sp>
        <p:nvSpPr>
          <p:cNvPr id="24" name="Rectangle 10"/>
          <p:cNvSpPr>
            <a:spLocks noGrp="1" noChangeArrowheads="1"/>
          </p:cNvSpPr>
          <p:nvPr/>
        </p:nvSpPr>
        <p:spPr>
          <a:xfrm>
            <a:off x="1133798" y="461000"/>
            <a:ext cx="299762" cy="615553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lang="ko-KR" altLang="en-US" sz="4400" b="1" kern="1200">
                <a:gradFill>
                  <a:gsLst>
                    <a:gs pos="23000">
                      <a:srgbClr val="0091C4"/>
                    </a:gs>
                    <a:gs pos="36000">
                      <a:srgbClr val="37CBFF"/>
                    </a:gs>
                    <a:gs pos="52000">
                      <a:srgbClr val="0078A2"/>
                    </a:gs>
                  </a:gsLst>
                  <a:lin ang="5400000" scaled="0"/>
                </a:gra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ko-KR" sz="4000" b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2</a:t>
            </a:r>
          </a:p>
        </p:txBody>
      </p:sp>
      <p:sp>
        <p:nvSpPr>
          <p:cNvPr id="27" name="Rectangle 10"/>
          <p:cNvSpPr>
            <a:spLocks noGrp="1" noChangeArrowheads="1"/>
          </p:cNvSpPr>
          <p:nvPr/>
        </p:nvSpPr>
        <p:spPr>
          <a:xfrm>
            <a:off x="1876416" y="510230"/>
            <a:ext cx="4719645" cy="49244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lang="ko-KR" altLang="en-US" sz="4400" b="1" kern="1200">
                <a:gradFill>
                  <a:gsLst>
                    <a:gs pos="23000">
                      <a:srgbClr val="0091C4"/>
                    </a:gs>
                    <a:gs pos="36000">
                      <a:srgbClr val="37CBFF"/>
                    </a:gs>
                    <a:gs pos="52000">
                      <a:srgbClr val="0078A2"/>
                    </a:gs>
                  </a:gsLst>
                  <a:lin ang="5400000" scaled="0"/>
                </a:gra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ko-KR" altLang="en-US" sz="3200" b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사전 계획</a:t>
            </a:r>
            <a:endParaRPr lang="ko-KR" altLang="en-US" sz="3200" b="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538098" y="1310832"/>
            <a:ext cx="12030730" cy="69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019675" y="2362200"/>
            <a:ext cx="31527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사용자가 움직일 경우 </a:t>
            </a:r>
            <a:r>
              <a:rPr lang="en-US" altLang="ko-KR" dirty="0" smtClean="0"/>
              <a:t>GPS </a:t>
            </a:r>
            <a:r>
              <a:rPr lang="ko-KR" altLang="en-US" dirty="0" smtClean="0"/>
              <a:t>모듈 정보를 통해서 사용자의 위치 움직임을 탐지</a:t>
            </a:r>
            <a:endParaRPr lang="ko-KR" altLang="en-US" dirty="0"/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554" y="1728397"/>
            <a:ext cx="2639922" cy="4388661"/>
          </a:xfrm>
          <a:prstGeom prst="rect">
            <a:avLst/>
          </a:prstGeom>
        </p:spPr>
      </p:pic>
      <p:grpSp>
        <p:nvGrpSpPr>
          <p:cNvPr id="20" name="그룹 19"/>
          <p:cNvGrpSpPr/>
          <p:nvPr/>
        </p:nvGrpSpPr>
        <p:grpSpPr>
          <a:xfrm>
            <a:off x="876554" y="3635133"/>
            <a:ext cx="7295896" cy="2481925"/>
            <a:chOff x="876554" y="3635133"/>
            <a:chExt cx="7295896" cy="2481925"/>
          </a:xfrm>
        </p:grpSpPr>
        <p:sp>
          <p:nvSpPr>
            <p:cNvPr id="26" name="TextBox 25"/>
            <p:cNvSpPr txBox="1"/>
            <p:nvPr/>
          </p:nvSpPr>
          <p:spPr>
            <a:xfrm>
              <a:off x="5019675" y="4977110"/>
              <a:ext cx="315277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3. </a:t>
              </a:r>
              <a:r>
                <a:rPr lang="ko-KR" altLang="en-US" dirty="0" smtClean="0"/>
                <a:t>사용자가 멈춰서 </a:t>
              </a:r>
              <a:r>
                <a:rPr lang="en-US" altLang="ko-KR" dirty="0" smtClean="0"/>
                <a:t>GPS</a:t>
              </a:r>
              <a:r>
                <a:rPr lang="ko-KR" altLang="en-US" dirty="0" smtClean="0"/>
                <a:t>를 통한 위치 움직임 변동이 없을 경우 다시 </a:t>
              </a:r>
              <a:r>
                <a:rPr lang="ko-KR" altLang="en-US" dirty="0" err="1" smtClean="0"/>
                <a:t>키패드</a:t>
              </a:r>
              <a:r>
                <a:rPr lang="ko-KR" altLang="en-US" dirty="0" smtClean="0"/>
                <a:t> 사용 가능</a:t>
              </a:r>
              <a:endParaRPr lang="ko-KR" altLang="en-US" dirty="0"/>
            </a:p>
          </p:txBody>
        </p:sp>
        <p:grpSp>
          <p:nvGrpSpPr>
            <p:cNvPr id="19" name="그룹 18"/>
            <p:cNvGrpSpPr/>
            <p:nvPr/>
          </p:nvGrpSpPr>
          <p:grpSpPr>
            <a:xfrm>
              <a:off x="876554" y="3635133"/>
              <a:ext cx="7295895" cy="2481925"/>
              <a:chOff x="876554" y="3635133"/>
              <a:chExt cx="7295895" cy="2481925"/>
            </a:xfrm>
          </p:grpSpPr>
          <p:cxnSp>
            <p:nvCxnSpPr>
              <p:cNvPr id="11" name="직선 화살표 연결선 10"/>
              <p:cNvCxnSpPr/>
              <p:nvPr/>
            </p:nvCxnSpPr>
            <p:spPr>
              <a:xfrm flipV="1">
                <a:off x="3599250" y="3845520"/>
                <a:ext cx="1277550" cy="1593291"/>
              </a:xfrm>
              <a:prstGeom prst="straightConnector1">
                <a:avLst/>
              </a:prstGeom>
              <a:ln w="6032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TextBox 24"/>
              <p:cNvSpPr txBox="1"/>
              <p:nvPr/>
            </p:nvSpPr>
            <p:spPr>
              <a:xfrm>
                <a:off x="5019674" y="3635133"/>
                <a:ext cx="315277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2. </a:t>
                </a:r>
                <a:r>
                  <a:rPr lang="ko-KR" altLang="en-US" dirty="0" smtClean="0"/>
                  <a:t>사용자가 움직일 경우 </a:t>
                </a:r>
                <a:r>
                  <a:rPr lang="ko-KR" altLang="en-US" dirty="0" err="1" smtClean="0"/>
                  <a:t>키패드를</a:t>
                </a:r>
                <a:r>
                  <a:rPr lang="ko-KR" altLang="en-US" dirty="0" smtClean="0"/>
                  <a:t> 사용할 수 없도록 함</a:t>
                </a:r>
                <a:endParaRPr lang="ko-KR" altLang="en-US" dirty="0"/>
              </a:p>
            </p:txBody>
          </p:sp>
          <p:sp>
            <p:nvSpPr>
              <p:cNvPr id="18" name="직사각형 17"/>
              <p:cNvSpPr/>
              <p:nvPr/>
            </p:nvSpPr>
            <p:spPr>
              <a:xfrm>
                <a:off x="876554" y="4371975"/>
                <a:ext cx="2639922" cy="1745083"/>
              </a:xfrm>
              <a:prstGeom prst="rect">
                <a:avLst/>
              </a:prstGeom>
              <a:blipFill dpi="0" rotWithShape="1">
                <a:blip r:embed="rId5">
                  <a:alphaModFix amt="50000"/>
                </a:blip>
                <a:srcRect/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2212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6261" y="141929"/>
            <a:ext cx="1433291" cy="1074968"/>
          </a:xfrm>
          <a:prstGeom prst="rect">
            <a:avLst/>
          </a:prstGeom>
        </p:spPr>
      </p:pic>
      <p:sp>
        <p:nvSpPr>
          <p:cNvPr id="15" name="Rectangle 15"/>
          <p:cNvSpPr/>
          <p:nvPr/>
        </p:nvSpPr>
        <p:spPr>
          <a:xfrm>
            <a:off x="-1" y="816345"/>
            <a:ext cx="648417" cy="158868"/>
          </a:xfrm>
          <a:prstGeom prst="rect">
            <a:avLst/>
          </a:prstGeom>
          <a:solidFill>
            <a:srgbClr val="4E9F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cxnSp>
        <p:nvCxnSpPr>
          <p:cNvPr id="22" name="Straight Connector 29"/>
          <p:cNvCxnSpPr/>
          <p:nvPr/>
        </p:nvCxnSpPr>
        <p:spPr>
          <a:xfrm>
            <a:off x="683568" y="1263864"/>
            <a:ext cx="777781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34"/>
          <p:cNvCxnSpPr/>
          <p:nvPr/>
        </p:nvCxnSpPr>
        <p:spPr>
          <a:xfrm>
            <a:off x="683568" y="6118463"/>
            <a:ext cx="784887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-1"/>
            <a:ext cx="13464532" cy="728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25506" y="1616589"/>
            <a:ext cx="10230200" cy="555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cxnSp>
        <p:nvCxnSpPr>
          <p:cNvPr id="70" name="Straight Connector 34"/>
          <p:cNvCxnSpPr/>
          <p:nvPr/>
        </p:nvCxnSpPr>
        <p:spPr>
          <a:xfrm>
            <a:off x="835968" y="6270863"/>
            <a:ext cx="784887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648416" y="1263864"/>
            <a:ext cx="14819156" cy="694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038" y="317453"/>
            <a:ext cx="926672" cy="920576"/>
          </a:xfrm>
          <a:prstGeom prst="rect">
            <a:avLst/>
          </a:prstGeom>
        </p:spPr>
      </p:pic>
      <p:sp>
        <p:nvSpPr>
          <p:cNvPr id="24" name="Rectangle 10"/>
          <p:cNvSpPr>
            <a:spLocks noGrp="1" noChangeArrowheads="1"/>
          </p:cNvSpPr>
          <p:nvPr/>
        </p:nvSpPr>
        <p:spPr>
          <a:xfrm>
            <a:off x="1133798" y="461000"/>
            <a:ext cx="299762" cy="615553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lang="ko-KR" altLang="en-US" sz="4400" b="1" kern="1200">
                <a:gradFill>
                  <a:gsLst>
                    <a:gs pos="23000">
                      <a:srgbClr val="0091C4"/>
                    </a:gs>
                    <a:gs pos="36000">
                      <a:srgbClr val="37CBFF"/>
                    </a:gs>
                    <a:gs pos="52000">
                      <a:srgbClr val="0078A2"/>
                    </a:gs>
                  </a:gsLst>
                  <a:lin ang="5400000" scaled="0"/>
                </a:gra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ko-KR" sz="4000" b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2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538098" y="1310832"/>
            <a:ext cx="12030730" cy="69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241" y="1863697"/>
            <a:ext cx="2684850" cy="4388661"/>
          </a:xfrm>
          <a:prstGeom prst="rect">
            <a:avLst/>
          </a:prstGeom>
        </p:spPr>
      </p:pic>
      <p:cxnSp>
        <p:nvCxnSpPr>
          <p:cNvPr id="11" name="직선 화살표 연결선 10"/>
          <p:cNvCxnSpPr/>
          <p:nvPr/>
        </p:nvCxnSpPr>
        <p:spPr>
          <a:xfrm flipV="1">
            <a:off x="4665154" y="5381866"/>
            <a:ext cx="1142406" cy="9586"/>
          </a:xfrm>
          <a:prstGeom prst="straightConnector1">
            <a:avLst/>
          </a:prstGeom>
          <a:ln w="603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1464" y="1799293"/>
            <a:ext cx="2639922" cy="4388661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2112" y="1758979"/>
            <a:ext cx="1581330" cy="158133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3781425" y="3423218"/>
            <a:ext cx="21974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5</a:t>
            </a:r>
            <a:r>
              <a:rPr lang="ko-KR" altLang="en-US" sz="2400" b="1" dirty="0" smtClean="0"/>
              <a:t>번 연속 터치</a:t>
            </a:r>
            <a:endParaRPr lang="ko-KR" altLang="en-US" sz="2400" b="1" dirty="0"/>
          </a:p>
        </p:txBody>
      </p:sp>
      <p:cxnSp>
        <p:nvCxnSpPr>
          <p:cNvPr id="28" name="직선 화살표 연결선 27"/>
          <p:cNvCxnSpPr/>
          <p:nvPr/>
        </p:nvCxnSpPr>
        <p:spPr>
          <a:xfrm>
            <a:off x="4672816" y="3967792"/>
            <a:ext cx="9743" cy="1402422"/>
          </a:xfrm>
          <a:prstGeom prst="straightConnector1">
            <a:avLst/>
          </a:prstGeom>
          <a:ln w="603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693204" y="5735814"/>
            <a:ext cx="21974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err="1" smtClean="0"/>
              <a:t>잠금해체</a:t>
            </a:r>
            <a:endParaRPr lang="ko-KR" altLang="en-US" sz="2400" b="1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45923" y="4700646"/>
            <a:ext cx="800100" cy="1019175"/>
          </a:xfrm>
          <a:prstGeom prst="rect">
            <a:avLst/>
          </a:prstGeom>
        </p:spPr>
      </p:pic>
      <p:sp>
        <p:nvSpPr>
          <p:cNvPr id="25" name="Rectangle 10"/>
          <p:cNvSpPr>
            <a:spLocks noGrp="1" noChangeArrowheads="1"/>
          </p:cNvSpPr>
          <p:nvPr/>
        </p:nvSpPr>
        <p:spPr>
          <a:xfrm>
            <a:off x="1909296" y="529963"/>
            <a:ext cx="4719645" cy="49244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lang="ko-KR" altLang="en-US" sz="4400" b="1" kern="1200">
                <a:gradFill>
                  <a:gsLst>
                    <a:gs pos="23000">
                      <a:srgbClr val="0091C4"/>
                    </a:gs>
                    <a:gs pos="36000">
                      <a:srgbClr val="37CBFF"/>
                    </a:gs>
                    <a:gs pos="52000">
                      <a:srgbClr val="0078A2"/>
                    </a:gs>
                  </a:gsLst>
                  <a:lin ang="5400000" scaled="0"/>
                </a:gra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ko-KR" altLang="en-US" sz="3200" b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사전 계획</a:t>
            </a:r>
            <a:endParaRPr lang="ko-KR" altLang="en-US" sz="3200" b="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9277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6261" y="141929"/>
            <a:ext cx="1433291" cy="1074968"/>
          </a:xfrm>
          <a:prstGeom prst="rect">
            <a:avLst/>
          </a:prstGeom>
        </p:spPr>
      </p:pic>
      <p:sp>
        <p:nvSpPr>
          <p:cNvPr id="15" name="Rectangle 15"/>
          <p:cNvSpPr/>
          <p:nvPr/>
        </p:nvSpPr>
        <p:spPr>
          <a:xfrm>
            <a:off x="-1" y="816345"/>
            <a:ext cx="648417" cy="158868"/>
          </a:xfrm>
          <a:prstGeom prst="rect">
            <a:avLst/>
          </a:prstGeom>
          <a:solidFill>
            <a:srgbClr val="4E9F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cxnSp>
        <p:nvCxnSpPr>
          <p:cNvPr id="22" name="Straight Connector 29"/>
          <p:cNvCxnSpPr/>
          <p:nvPr/>
        </p:nvCxnSpPr>
        <p:spPr>
          <a:xfrm>
            <a:off x="683568" y="1263864"/>
            <a:ext cx="777781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34"/>
          <p:cNvCxnSpPr/>
          <p:nvPr/>
        </p:nvCxnSpPr>
        <p:spPr>
          <a:xfrm>
            <a:off x="683568" y="6118463"/>
            <a:ext cx="784887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그림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6613" y="322250"/>
            <a:ext cx="920576" cy="920576"/>
          </a:xfrm>
          <a:prstGeom prst="rect">
            <a:avLst/>
          </a:prstGeom>
        </p:spPr>
      </p:pic>
      <p:sp>
        <p:nvSpPr>
          <p:cNvPr id="19" name="Rectangle 10"/>
          <p:cNvSpPr>
            <a:spLocks noGrp="1" noChangeArrowheads="1"/>
          </p:cNvSpPr>
          <p:nvPr/>
        </p:nvSpPr>
        <p:spPr>
          <a:xfrm>
            <a:off x="1091501" y="475874"/>
            <a:ext cx="299762" cy="615553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lang="ko-KR" altLang="en-US" sz="4400" b="1" kern="1200">
                <a:gradFill>
                  <a:gsLst>
                    <a:gs pos="23000">
                      <a:srgbClr val="0091C4"/>
                    </a:gs>
                    <a:gs pos="36000">
                      <a:srgbClr val="37CBFF"/>
                    </a:gs>
                    <a:gs pos="52000">
                      <a:srgbClr val="0078A2"/>
                    </a:gs>
                  </a:gsLst>
                  <a:lin ang="5400000" scaled="0"/>
                </a:gra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ko-KR" sz="4000" b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3</a:t>
            </a:r>
          </a:p>
        </p:txBody>
      </p:sp>
      <p:sp>
        <p:nvSpPr>
          <p:cNvPr id="20" name="Rectangle 10"/>
          <p:cNvSpPr>
            <a:spLocks noGrp="1" noChangeArrowheads="1"/>
          </p:cNvSpPr>
          <p:nvPr/>
        </p:nvSpPr>
        <p:spPr>
          <a:xfrm>
            <a:off x="1825386" y="475874"/>
            <a:ext cx="4241451" cy="984885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lang="ko-KR" altLang="en-US" sz="4400" b="1" kern="1200">
                <a:gradFill>
                  <a:gsLst>
                    <a:gs pos="23000">
                      <a:srgbClr val="0091C4"/>
                    </a:gs>
                    <a:gs pos="36000">
                      <a:srgbClr val="37CBFF"/>
                    </a:gs>
                    <a:gs pos="52000">
                      <a:srgbClr val="0078A2"/>
                    </a:gs>
                  </a:gsLst>
                  <a:lin ang="5400000" scaled="0"/>
                </a:gra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ko-KR" altLang="en-US" sz="3200" b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실제 구현 </a:t>
            </a:r>
            <a:r>
              <a:rPr lang="en-US" altLang="ko-KR" sz="3200" b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&amp; </a:t>
            </a:r>
            <a:r>
              <a:rPr lang="ko-KR" altLang="en-US" sz="3200" b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테스트</a:t>
            </a:r>
          </a:p>
          <a:p>
            <a:pPr algn="l">
              <a:defRPr/>
            </a:pPr>
            <a:endParaRPr lang="ko-KR" altLang="en-US" sz="3200" b="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648416" y="1401417"/>
            <a:ext cx="7884024" cy="4611757"/>
            <a:chOff x="648416" y="1401417"/>
            <a:chExt cx="7884024" cy="4611757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 rotWithShape="1">
            <a:blip r:embed="rId5"/>
            <a:srcRect t="649" r="1004" b="4051"/>
            <a:stretch/>
          </p:blipFill>
          <p:spPr>
            <a:xfrm>
              <a:off x="648416" y="1401417"/>
              <a:ext cx="7770027" cy="4611757"/>
            </a:xfrm>
            <a:prstGeom prst="rect">
              <a:avLst/>
            </a:prstGeom>
          </p:spPr>
        </p:pic>
        <p:sp>
          <p:nvSpPr>
            <p:cNvPr id="5" name="직사각형 4"/>
            <p:cNvSpPr/>
            <p:nvPr/>
          </p:nvSpPr>
          <p:spPr>
            <a:xfrm>
              <a:off x="864704" y="2037522"/>
              <a:ext cx="7667736" cy="3908503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dirty="0" smtClean="0">
                  <a:solidFill>
                    <a:schemeClr val="tx1"/>
                  </a:solidFill>
                </a:rPr>
                <a:t>Location Class</a:t>
              </a:r>
              <a:r>
                <a:rPr lang="ko-KR" altLang="en-US" sz="4000" dirty="0" smtClean="0">
                  <a:solidFill>
                    <a:schemeClr val="tx1"/>
                  </a:solidFill>
                </a:rPr>
                <a:t>에 정의 된 함수 사용</a:t>
              </a:r>
              <a:endParaRPr lang="ko-KR" altLang="en-US" sz="40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08848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6261" y="141929"/>
            <a:ext cx="1433291" cy="1074968"/>
          </a:xfrm>
          <a:prstGeom prst="rect">
            <a:avLst/>
          </a:prstGeom>
        </p:spPr>
      </p:pic>
      <p:sp>
        <p:nvSpPr>
          <p:cNvPr id="15" name="Rectangle 15"/>
          <p:cNvSpPr/>
          <p:nvPr/>
        </p:nvSpPr>
        <p:spPr>
          <a:xfrm>
            <a:off x="-1" y="816345"/>
            <a:ext cx="648417" cy="158868"/>
          </a:xfrm>
          <a:prstGeom prst="rect">
            <a:avLst/>
          </a:prstGeom>
          <a:solidFill>
            <a:srgbClr val="4E9F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cxnSp>
        <p:nvCxnSpPr>
          <p:cNvPr id="22" name="Straight Connector 29"/>
          <p:cNvCxnSpPr/>
          <p:nvPr/>
        </p:nvCxnSpPr>
        <p:spPr>
          <a:xfrm>
            <a:off x="683568" y="1263864"/>
            <a:ext cx="777781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34"/>
          <p:cNvCxnSpPr/>
          <p:nvPr/>
        </p:nvCxnSpPr>
        <p:spPr>
          <a:xfrm>
            <a:off x="683568" y="6118463"/>
            <a:ext cx="784887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그림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6613" y="322250"/>
            <a:ext cx="920576" cy="920576"/>
          </a:xfrm>
          <a:prstGeom prst="rect">
            <a:avLst/>
          </a:prstGeom>
        </p:spPr>
      </p:pic>
      <p:sp>
        <p:nvSpPr>
          <p:cNvPr id="19" name="Rectangle 10"/>
          <p:cNvSpPr>
            <a:spLocks noGrp="1" noChangeArrowheads="1"/>
          </p:cNvSpPr>
          <p:nvPr/>
        </p:nvSpPr>
        <p:spPr>
          <a:xfrm>
            <a:off x="1091501" y="475874"/>
            <a:ext cx="299762" cy="615553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lang="ko-KR" altLang="en-US" sz="4400" b="1" kern="1200">
                <a:gradFill>
                  <a:gsLst>
                    <a:gs pos="23000">
                      <a:srgbClr val="0091C4"/>
                    </a:gs>
                    <a:gs pos="36000">
                      <a:srgbClr val="37CBFF"/>
                    </a:gs>
                    <a:gs pos="52000">
                      <a:srgbClr val="0078A2"/>
                    </a:gs>
                  </a:gsLst>
                  <a:lin ang="5400000" scaled="0"/>
                </a:gra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ko-KR" sz="4000" b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3</a:t>
            </a:r>
          </a:p>
        </p:txBody>
      </p:sp>
      <p:sp>
        <p:nvSpPr>
          <p:cNvPr id="20" name="Rectangle 10"/>
          <p:cNvSpPr>
            <a:spLocks noGrp="1" noChangeArrowheads="1"/>
          </p:cNvSpPr>
          <p:nvPr/>
        </p:nvSpPr>
        <p:spPr>
          <a:xfrm>
            <a:off x="1825386" y="475874"/>
            <a:ext cx="4241451" cy="984885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lang="ko-KR" altLang="en-US" sz="4400" b="1" kern="1200">
                <a:gradFill>
                  <a:gsLst>
                    <a:gs pos="23000">
                      <a:srgbClr val="0091C4"/>
                    </a:gs>
                    <a:gs pos="36000">
                      <a:srgbClr val="37CBFF"/>
                    </a:gs>
                    <a:gs pos="52000">
                      <a:srgbClr val="0078A2"/>
                    </a:gs>
                  </a:gsLst>
                  <a:lin ang="5400000" scaled="0"/>
                </a:gra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ko-KR" altLang="en-US" sz="3200" b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실제 구현 </a:t>
            </a:r>
            <a:r>
              <a:rPr lang="en-US" altLang="ko-KR" sz="3200" b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&amp; </a:t>
            </a:r>
            <a:r>
              <a:rPr lang="ko-KR" altLang="en-US" sz="3200" b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테스트</a:t>
            </a:r>
          </a:p>
          <a:p>
            <a:pPr algn="l">
              <a:defRPr/>
            </a:pPr>
            <a:endParaRPr lang="ko-KR" altLang="en-US" sz="3200" b="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880164" y="1853905"/>
            <a:ext cx="3298431" cy="1483604"/>
            <a:chOff x="880164" y="1853905"/>
            <a:chExt cx="3298431" cy="1483604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80164" y="1853905"/>
              <a:ext cx="3298431" cy="1483604"/>
            </a:xfrm>
            <a:prstGeom prst="rect">
              <a:avLst/>
            </a:prstGeom>
            <a:effectLst>
              <a:softEdge rad="0"/>
            </a:effectLst>
          </p:spPr>
        </p:pic>
        <p:sp>
          <p:nvSpPr>
            <p:cNvPr id="11" name="직사각형 10"/>
            <p:cNvSpPr/>
            <p:nvPr/>
          </p:nvSpPr>
          <p:spPr>
            <a:xfrm>
              <a:off x="1091501" y="2222046"/>
              <a:ext cx="3011557" cy="944216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dirty="0" err="1" smtClean="0">
                  <a:solidFill>
                    <a:schemeClr val="tx1"/>
                  </a:solidFill>
                </a:rPr>
                <a:t>getSpeed</a:t>
              </a:r>
              <a:r>
                <a:rPr lang="en-US" altLang="ko-KR" sz="4000" dirty="0" smtClean="0">
                  <a:solidFill>
                    <a:schemeClr val="tx1"/>
                  </a:solidFill>
                </a:rPr>
                <a:t>()</a:t>
              </a:r>
              <a:endParaRPr lang="ko-KR" altLang="en-US" sz="4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880164" y="3730655"/>
            <a:ext cx="7975601" cy="1719666"/>
            <a:chOff x="880164" y="3730655"/>
            <a:chExt cx="7975601" cy="1719666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 rotWithShape="1">
            <a:blip r:embed="rId6"/>
            <a:srcRect r="3758"/>
            <a:stretch/>
          </p:blipFill>
          <p:spPr>
            <a:xfrm>
              <a:off x="880164" y="3730655"/>
              <a:ext cx="7975601" cy="1719666"/>
            </a:xfrm>
            <a:prstGeom prst="rect">
              <a:avLst/>
            </a:prstGeom>
          </p:spPr>
        </p:pic>
        <p:sp>
          <p:nvSpPr>
            <p:cNvPr id="12" name="직사각형 11"/>
            <p:cNvSpPr/>
            <p:nvPr/>
          </p:nvSpPr>
          <p:spPr>
            <a:xfrm>
              <a:off x="1236901" y="4044819"/>
              <a:ext cx="7618864" cy="1173224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dirty="0" smtClean="0">
                  <a:solidFill>
                    <a:schemeClr val="tx1"/>
                  </a:solidFill>
                </a:rPr>
                <a:t>Text</a:t>
              </a:r>
              <a:r>
                <a:rPr lang="ko-KR" altLang="en-US" sz="4000" dirty="0" smtClean="0">
                  <a:solidFill>
                    <a:schemeClr val="tx1"/>
                  </a:solidFill>
                </a:rPr>
                <a:t>를 변화시키기 위한 함수</a:t>
              </a:r>
              <a:endParaRPr lang="ko-KR" altLang="en-US" sz="40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80611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추억">
  <a:themeElements>
    <a:clrScheme name="추억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추억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추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3200</TotalTime>
  <Words>176</Words>
  <Application>Microsoft Office PowerPoint</Application>
  <PresentationFormat>화면 슬라이드 쇼(4:3)</PresentationFormat>
  <Paragraphs>49</Paragraphs>
  <Slides>10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7" baseType="lpstr">
      <vt:lpstr>나눔바른고딕</vt:lpstr>
      <vt:lpstr>맑은 고딕</vt:lpstr>
      <vt:lpstr>휴먼편지체</vt:lpstr>
      <vt:lpstr>Arial</vt:lpstr>
      <vt:lpstr>Calibri</vt:lpstr>
      <vt:lpstr>Calibri Light</vt:lpstr>
      <vt:lpstr>추억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song</dc:creator>
  <cp:lastModifiedBy>B206EA03</cp:lastModifiedBy>
  <cp:revision>221</cp:revision>
  <dcterms:created xsi:type="dcterms:W3CDTF">2015-09-20T22:53:02Z</dcterms:created>
  <dcterms:modified xsi:type="dcterms:W3CDTF">2016-12-22T07:07:32Z</dcterms:modified>
</cp:coreProperties>
</file>