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79" r:id="rId3"/>
    <p:sldId id="277" r:id="rId4"/>
    <p:sldId id="278" r:id="rId5"/>
    <p:sldId id="259" r:id="rId6"/>
    <p:sldId id="263" r:id="rId7"/>
    <p:sldId id="264" r:id="rId8"/>
    <p:sldId id="265" r:id="rId9"/>
    <p:sldId id="266" r:id="rId10"/>
    <p:sldId id="257" r:id="rId11"/>
    <p:sldId id="258" r:id="rId12"/>
    <p:sldId id="267" r:id="rId13"/>
    <p:sldId id="260" r:id="rId14"/>
    <p:sldId id="261" r:id="rId15"/>
    <p:sldId id="262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5" autoAdjust="0"/>
    <p:restoredTop sz="94660"/>
  </p:normalViewPr>
  <p:slideViewPr>
    <p:cSldViewPr snapToGrid="0">
      <p:cViewPr varScale="1">
        <p:scale>
          <a:sx n="85" d="100"/>
          <a:sy n="85" d="100"/>
        </p:scale>
        <p:origin x="48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7D164-058D-476E-BD99-45E797EE6913}" type="datetimeFigureOut">
              <a:rPr kumimoji="1" lang="ja-JP" altLang="en-US" smtClean="0"/>
              <a:t>2020/12/4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A4AB7E03-F368-4C99-A62C-7687A815CCB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7197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7D164-058D-476E-BD99-45E797EE6913}" type="datetimeFigureOut">
              <a:rPr kumimoji="1" lang="ja-JP" altLang="en-US" smtClean="0"/>
              <a:t>2020/12/4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B7E03-F368-4C99-A62C-7687A815CCB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412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7D164-058D-476E-BD99-45E797EE6913}" type="datetimeFigureOut">
              <a:rPr kumimoji="1" lang="ja-JP" altLang="en-US" smtClean="0"/>
              <a:t>2020/12/4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B7E03-F368-4C99-A62C-7687A815CCB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583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7D164-058D-476E-BD99-45E797EE6913}" type="datetimeFigureOut">
              <a:rPr kumimoji="1" lang="ja-JP" altLang="en-US" smtClean="0"/>
              <a:t>2020/12/4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B7E03-F368-4C99-A62C-7687A815CCB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8400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7D164-058D-476E-BD99-45E797EE6913}" type="datetimeFigureOut">
              <a:rPr kumimoji="1" lang="ja-JP" altLang="en-US" smtClean="0"/>
              <a:t>2020/12/4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B7E03-F368-4C99-A62C-7687A815CCB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5476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7D164-058D-476E-BD99-45E797EE6913}" type="datetimeFigureOut">
              <a:rPr kumimoji="1" lang="ja-JP" altLang="en-US" smtClean="0"/>
              <a:t>2020/12/4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B7E03-F368-4C99-A62C-7687A815CCB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8774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7D164-058D-476E-BD99-45E797EE6913}" type="datetimeFigureOut">
              <a:rPr kumimoji="1" lang="ja-JP" altLang="en-US" smtClean="0"/>
              <a:t>2020/12/4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B7E03-F368-4C99-A62C-7687A815CCB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1782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7D164-058D-476E-BD99-45E797EE6913}" type="datetimeFigureOut">
              <a:rPr kumimoji="1" lang="ja-JP" altLang="en-US" smtClean="0"/>
              <a:t>2020/12/4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B7E03-F368-4C99-A62C-7687A815CCB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7381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7D164-058D-476E-BD99-45E797EE6913}" type="datetimeFigureOut">
              <a:rPr kumimoji="1" lang="ja-JP" altLang="en-US" smtClean="0"/>
              <a:t>2020/12/4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B7E03-F368-4C99-A62C-7687A815CC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1448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7D164-058D-476E-BD99-45E797EE6913}" type="datetimeFigureOut">
              <a:rPr kumimoji="1" lang="ja-JP" altLang="en-US" smtClean="0"/>
              <a:t>2020/12/4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B7E03-F368-4C99-A62C-7687A815CCB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5301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C717D164-058D-476E-BD99-45E797EE6913}" type="datetimeFigureOut">
              <a:rPr kumimoji="1" lang="ja-JP" altLang="en-US" smtClean="0"/>
              <a:t>2020/12/4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B7E03-F368-4C99-A62C-7687A815CCB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4476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17D164-058D-476E-BD99-45E797EE6913}" type="datetimeFigureOut">
              <a:rPr kumimoji="1" lang="ja-JP" altLang="en-US" smtClean="0"/>
              <a:t>2020/12/4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A4AB7E03-F368-4C99-A62C-7687A815CCB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7226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fi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B176D6D-9537-44A2-9C50-90D541C938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/>
              <a:t>ドローン教育資料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73BF789-023B-45CC-A5E4-81790308D9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ja-JP" altLang="en-US" dirty="0"/>
              <a:t>作成日：</a:t>
            </a:r>
            <a:r>
              <a:rPr lang="en-US" altLang="ja-JP" dirty="0"/>
              <a:t>2020</a:t>
            </a:r>
            <a:r>
              <a:rPr lang="ja-JP" altLang="en-US" dirty="0"/>
              <a:t>年</a:t>
            </a:r>
            <a:r>
              <a:rPr lang="en-US" altLang="ja-JP" dirty="0"/>
              <a:t>12</a:t>
            </a:r>
            <a:r>
              <a:rPr lang="ja-JP" altLang="en-US" dirty="0"/>
              <a:t>月</a:t>
            </a:r>
            <a:r>
              <a:rPr lang="en-US" altLang="ja-JP" dirty="0"/>
              <a:t>4</a:t>
            </a:r>
            <a:r>
              <a:rPr lang="ja-JP" altLang="en-US" dirty="0"/>
              <a:t>日</a:t>
            </a:r>
            <a:endParaRPr lang="en-US" altLang="ja-JP" dirty="0"/>
          </a:p>
          <a:p>
            <a:r>
              <a:rPr lang="ja-JP" altLang="en-US" dirty="0"/>
              <a:t>作成者：川津宏司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174013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5F2A81A-0B6E-459A-B10C-CFF36D91B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228550"/>
            <a:ext cx="9603275" cy="625204"/>
          </a:xfrm>
        </p:spPr>
        <p:txBody>
          <a:bodyPr/>
          <a:lstStyle/>
          <a:p>
            <a:r>
              <a:rPr kumimoji="1" lang="ja-JP" altLang="en-US" dirty="0"/>
              <a:t>ドローンへ指示を送信</a:t>
            </a: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2D9E17E8-EA9B-4528-8C15-69FE4682D89A}"/>
              </a:ext>
            </a:extLst>
          </p:cNvPr>
          <p:cNvSpPr/>
          <p:nvPr/>
        </p:nvSpPr>
        <p:spPr>
          <a:xfrm>
            <a:off x="7567641" y="3346545"/>
            <a:ext cx="2726371" cy="228290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dirty="0">
              <a:solidFill>
                <a:schemeClr val="tx1"/>
              </a:solidFill>
            </a:endParaRPr>
          </a:p>
          <a:p>
            <a:r>
              <a:rPr kumimoji="1" lang="en-US" altLang="ja-JP" dirty="0">
                <a:solidFill>
                  <a:schemeClr val="tx1"/>
                </a:solidFill>
              </a:rPr>
              <a:t>UDP://192.168.10.1:8889</a:t>
            </a:r>
          </a:p>
          <a:p>
            <a:endParaRPr kumimoji="1" lang="en-US" altLang="ja-JP" dirty="0">
              <a:solidFill>
                <a:schemeClr val="tx1"/>
              </a:solidFill>
            </a:endParaRPr>
          </a:p>
          <a:p>
            <a:r>
              <a:rPr kumimoji="1" lang="ja-JP" altLang="en-US" dirty="0">
                <a:solidFill>
                  <a:schemeClr val="tx1"/>
                </a:solidFill>
              </a:rPr>
              <a:t>送信方法：</a:t>
            </a:r>
            <a:r>
              <a:rPr kumimoji="1" lang="en-US" altLang="ja-JP" dirty="0">
                <a:solidFill>
                  <a:schemeClr val="tx1"/>
                </a:solidFill>
              </a:rPr>
              <a:t>UDP</a:t>
            </a:r>
          </a:p>
          <a:p>
            <a:r>
              <a:rPr kumimoji="1" lang="en-US" altLang="ja-JP" dirty="0">
                <a:solidFill>
                  <a:schemeClr val="tx1"/>
                </a:solidFill>
              </a:rPr>
              <a:t>IP</a:t>
            </a:r>
            <a:r>
              <a:rPr kumimoji="1" lang="ja-JP" altLang="en-US" dirty="0">
                <a:solidFill>
                  <a:schemeClr val="tx1"/>
                </a:solidFill>
              </a:rPr>
              <a:t>アドレス</a:t>
            </a:r>
            <a:r>
              <a:rPr kumimoji="1" lang="en-US" altLang="ja-JP" dirty="0">
                <a:solidFill>
                  <a:schemeClr val="tx1"/>
                </a:solidFill>
              </a:rPr>
              <a:t>:192.168.10.1</a:t>
            </a:r>
          </a:p>
          <a:p>
            <a:r>
              <a:rPr kumimoji="1" lang="ja-JP" altLang="en-US" dirty="0">
                <a:solidFill>
                  <a:schemeClr val="tx1"/>
                </a:solidFill>
              </a:rPr>
              <a:t>ポート番号</a:t>
            </a:r>
            <a:r>
              <a:rPr kumimoji="1" lang="en-US" altLang="ja-JP" dirty="0">
                <a:solidFill>
                  <a:schemeClr val="tx1"/>
                </a:solidFill>
              </a:rPr>
              <a:t>:8889</a:t>
            </a:r>
          </a:p>
          <a:p>
            <a:endParaRPr kumimoji="1" lang="en-US" altLang="ja-JP" dirty="0">
              <a:solidFill>
                <a:schemeClr val="tx1"/>
              </a:solidFill>
            </a:endParaRPr>
          </a:p>
          <a:p>
            <a:r>
              <a:rPr kumimoji="1" lang="en-US" altLang="ja-JP" dirty="0">
                <a:solidFill>
                  <a:schemeClr val="tx1"/>
                </a:solidFill>
              </a:rPr>
              <a:t>※</a:t>
            </a:r>
            <a:r>
              <a:rPr kumimoji="1" lang="ja-JP" altLang="en-US" dirty="0">
                <a:solidFill>
                  <a:schemeClr val="tx1"/>
                </a:solidFill>
              </a:rPr>
              <a:t>この送信場所は固定</a:t>
            </a:r>
            <a:endParaRPr kumimoji="1" lang="en-US" altLang="ja-JP" dirty="0">
              <a:solidFill>
                <a:schemeClr val="tx1"/>
              </a:solidFill>
            </a:endParaRPr>
          </a:p>
          <a:p>
            <a:pPr algn="ctr"/>
            <a:endParaRPr kumimoji="1" lang="en-US" altLang="ja-JP" dirty="0">
              <a:solidFill>
                <a:schemeClr val="tx1"/>
              </a:solidFill>
            </a:endParaRPr>
          </a:p>
        </p:txBody>
      </p:sp>
      <p:sp>
        <p:nvSpPr>
          <p:cNvPr id="7" name="矢印: 右 6">
            <a:extLst>
              <a:ext uri="{FF2B5EF4-FFF2-40B4-BE49-F238E27FC236}">
                <a16:creationId xmlns:a16="http://schemas.microsoft.com/office/drawing/2014/main" id="{820F5AD9-6C95-4B0D-B1B2-320E9CFA96C5}"/>
              </a:ext>
            </a:extLst>
          </p:cNvPr>
          <p:cNvSpPr/>
          <p:nvPr/>
        </p:nvSpPr>
        <p:spPr>
          <a:xfrm rot="20035276">
            <a:off x="4249601" y="3569402"/>
            <a:ext cx="3243852" cy="5191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82EAA1E9-F31E-4150-8246-9D9D4570C5EA}"/>
              </a:ext>
            </a:extLst>
          </p:cNvPr>
          <p:cNvSpPr/>
          <p:nvPr/>
        </p:nvSpPr>
        <p:spPr>
          <a:xfrm>
            <a:off x="1492211" y="2063163"/>
            <a:ext cx="5233958" cy="78537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ドローンへ指示を送る</a:t>
            </a:r>
            <a:endParaRPr kumimoji="1" lang="en-US" altLang="ja-JP" dirty="0">
              <a:solidFill>
                <a:schemeClr val="tx1"/>
              </a:solidFill>
            </a:endParaRPr>
          </a:p>
          <a:p>
            <a:pPr algn="ctr"/>
            <a:r>
              <a:rPr kumimoji="1" lang="en-US" altLang="ja-JP" dirty="0" err="1">
                <a:solidFill>
                  <a:schemeClr val="tx1"/>
                </a:solidFill>
              </a:rPr>
              <a:t>sck.sendto</a:t>
            </a:r>
            <a:r>
              <a:rPr kumimoji="1" lang="en-US" altLang="ja-JP" dirty="0">
                <a:solidFill>
                  <a:schemeClr val="tx1"/>
                </a:solidFill>
              </a:rPr>
              <a:t>(‘</a:t>
            </a:r>
            <a:r>
              <a:rPr kumimoji="1" lang="ja-JP" altLang="en-US" dirty="0">
                <a:solidFill>
                  <a:schemeClr val="tx1"/>
                </a:solidFill>
              </a:rPr>
              <a:t>コマンド</a:t>
            </a:r>
            <a:r>
              <a:rPr kumimoji="1" lang="en-US" altLang="ja-JP" dirty="0">
                <a:solidFill>
                  <a:schemeClr val="tx1"/>
                </a:solidFill>
              </a:rPr>
              <a:t>’, UDP://192.168.10.1:8889)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5015BF69-55D8-4947-BFB1-AF11FB076DF0}"/>
              </a:ext>
            </a:extLst>
          </p:cNvPr>
          <p:cNvSpPr txBox="1"/>
          <p:nvPr/>
        </p:nvSpPr>
        <p:spPr>
          <a:xfrm>
            <a:off x="1380015" y="3162178"/>
            <a:ext cx="30573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sck</a:t>
            </a:r>
            <a:r>
              <a:rPr kumimoji="1" lang="en-US" altLang="ja-JP" dirty="0"/>
              <a:t>            : </a:t>
            </a:r>
            <a:r>
              <a:rPr kumimoji="1" lang="ja-JP" altLang="en-US" dirty="0"/>
              <a:t>ソケット変数</a:t>
            </a:r>
            <a:endParaRPr kumimoji="1" lang="en-US" altLang="ja-JP" dirty="0"/>
          </a:p>
          <a:p>
            <a:r>
              <a:rPr kumimoji="1" lang="en-US" altLang="ja-JP" dirty="0" err="1"/>
              <a:t>sendto</a:t>
            </a:r>
            <a:r>
              <a:rPr kumimoji="1" lang="en-US" altLang="ja-JP" dirty="0"/>
              <a:t>()     : </a:t>
            </a:r>
            <a:r>
              <a:rPr kumimoji="1" lang="ja-JP" altLang="en-US" dirty="0"/>
              <a:t>送信処理</a:t>
            </a:r>
            <a:endParaRPr kumimoji="1" lang="en-US" altLang="ja-JP" dirty="0"/>
          </a:p>
          <a:p>
            <a:r>
              <a:rPr kumimoji="1" lang="en-US" altLang="ja-JP" dirty="0"/>
              <a:t>‘</a:t>
            </a:r>
            <a:r>
              <a:rPr kumimoji="1" lang="ja-JP" altLang="en-US" dirty="0"/>
              <a:t>コマンド</a:t>
            </a:r>
            <a:r>
              <a:rPr kumimoji="1" lang="en-US" altLang="ja-JP" dirty="0"/>
              <a:t>’ : </a:t>
            </a:r>
            <a:r>
              <a:rPr kumimoji="1" lang="ja-JP" altLang="en-US" dirty="0"/>
              <a:t>ドローンの指示</a:t>
            </a:r>
            <a:endParaRPr kumimoji="1" lang="en-US" altLang="ja-JP" dirty="0"/>
          </a:p>
          <a:p>
            <a:r>
              <a:rPr kumimoji="1" lang="en-US" altLang="ja-JP" dirty="0"/>
              <a:t>UDP://~     :</a:t>
            </a:r>
            <a:r>
              <a:rPr kumimoji="1" lang="ja-JP" altLang="en-US" dirty="0"/>
              <a:t>送信場所場所</a:t>
            </a:r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0E227BE4-19C1-4D3A-95BE-C8F547C365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1288" y="1952480"/>
            <a:ext cx="1960466" cy="1295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1AF04BDF-BDBF-416B-B444-7923CDECF03F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84442" y="4435729"/>
            <a:ext cx="1653575" cy="1560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5520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5F2A81A-0B6E-459A-B10C-CFF36D91B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228550"/>
            <a:ext cx="9603275" cy="625204"/>
          </a:xfrm>
        </p:spPr>
        <p:txBody>
          <a:bodyPr/>
          <a:lstStyle/>
          <a:p>
            <a:r>
              <a:rPr kumimoji="1" lang="ja-JP" altLang="en-US" dirty="0"/>
              <a:t>ドローンからデータ受信</a:t>
            </a: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2D9E17E8-EA9B-4528-8C15-69FE4682D89A}"/>
              </a:ext>
            </a:extLst>
          </p:cNvPr>
          <p:cNvSpPr/>
          <p:nvPr/>
        </p:nvSpPr>
        <p:spPr>
          <a:xfrm>
            <a:off x="1200224" y="4165666"/>
            <a:ext cx="2726371" cy="228290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dirty="0">
              <a:solidFill>
                <a:schemeClr val="tx1"/>
              </a:solidFill>
            </a:endParaRPr>
          </a:p>
          <a:p>
            <a:r>
              <a:rPr kumimoji="1" lang="en-US" altLang="ja-JP" dirty="0">
                <a:solidFill>
                  <a:schemeClr val="tx1"/>
                </a:solidFill>
              </a:rPr>
              <a:t>UDP://0.0.0.0:8890</a:t>
            </a:r>
          </a:p>
          <a:p>
            <a:endParaRPr kumimoji="1" lang="en-US" altLang="ja-JP" dirty="0">
              <a:solidFill>
                <a:schemeClr val="tx1"/>
              </a:solidFill>
            </a:endParaRPr>
          </a:p>
          <a:p>
            <a:r>
              <a:rPr kumimoji="1" lang="ja-JP" altLang="en-US" dirty="0">
                <a:solidFill>
                  <a:schemeClr val="tx1"/>
                </a:solidFill>
              </a:rPr>
              <a:t>送信方法：</a:t>
            </a:r>
            <a:r>
              <a:rPr kumimoji="1" lang="en-US" altLang="ja-JP" dirty="0">
                <a:solidFill>
                  <a:schemeClr val="tx1"/>
                </a:solidFill>
              </a:rPr>
              <a:t>UDP</a:t>
            </a:r>
          </a:p>
          <a:p>
            <a:r>
              <a:rPr kumimoji="1" lang="en-US" altLang="ja-JP" dirty="0">
                <a:solidFill>
                  <a:schemeClr val="tx1"/>
                </a:solidFill>
              </a:rPr>
              <a:t>IP</a:t>
            </a:r>
            <a:r>
              <a:rPr kumimoji="1" lang="ja-JP" altLang="en-US" dirty="0">
                <a:solidFill>
                  <a:schemeClr val="tx1"/>
                </a:solidFill>
              </a:rPr>
              <a:t>アドレス</a:t>
            </a:r>
            <a:r>
              <a:rPr kumimoji="1" lang="en-US" altLang="ja-JP" dirty="0">
                <a:solidFill>
                  <a:schemeClr val="tx1"/>
                </a:solidFill>
              </a:rPr>
              <a:t>:0.0.0.0</a:t>
            </a:r>
          </a:p>
          <a:p>
            <a:r>
              <a:rPr kumimoji="1" lang="ja-JP" altLang="en-US" dirty="0">
                <a:solidFill>
                  <a:schemeClr val="tx1"/>
                </a:solidFill>
              </a:rPr>
              <a:t>ポート番号</a:t>
            </a:r>
            <a:r>
              <a:rPr kumimoji="1" lang="en-US" altLang="ja-JP">
                <a:solidFill>
                  <a:schemeClr val="tx1"/>
                </a:solidFill>
              </a:rPr>
              <a:t>:8890</a:t>
            </a:r>
            <a:endParaRPr kumimoji="1" lang="en-US" altLang="ja-JP" dirty="0">
              <a:solidFill>
                <a:schemeClr val="tx1"/>
              </a:solidFill>
            </a:endParaRPr>
          </a:p>
          <a:p>
            <a:endParaRPr kumimoji="1" lang="en-US" altLang="ja-JP" dirty="0">
              <a:solidFill>
                <a:schemeClr val="tx1"/>
              </a:solidFill>
            </a:endParaRPr>
          </a:p>
          <a:p>
            <a:r>
              <a:rPr kumimoji="1" lang="en-US" altLang="ja-JP" dirty="0">
                <a:solidFill>
                  <a:schemeClr val="tx1"/>
                </a:solidFill>
              </a:rPr>
              <a:t>※</a:t>
            </a:r>
            <a:r>
              <a:rPr kumimoji="1" lang="ja-JP" altLang="en-US" dirty="0">
                <a:solidFill>
                  <a:schemeClr val="tx1"/>
                </a:solidFill>
              </a:rPr>
              <a:t>この送信場所は固定</a:t>
            </a:r>
            <a:endParaRPr kumimoji="1" lang="en-US" altLang="ja-JP" dirty="0">
              <a:solidFill>
                <a:schemeClr val="tx1"/>
              </a:solidFill>
            </a:endParaRPr>
          </a:p>
          <a:p>
            <a:pPr algn="ctr"/>
            <a:endParaRPr kumimoji="1" lang="en-US" altLang="ja-JP" dirty="0">
              <a:solidFill>
                <a:schemeClr val="tx1"/>
              </a:solidFill>
            </a:endParaRPr>
          </a:p>
        </p:txBody>
      </p:sp>
      <p:sp>
        <p:nvSpPr>
          <p:cNvPr id="7" name="矢印: 右 6">
            <a:extLst>
              <a:ext uri="{FF2B5EF4-FFF2-40B4-BE49-F238E27FC236}">
                <a16:creationId xmlns:a16="http://schemas.microsoft.com/office/drawing/2014/main" id="{820F5AD9-6C95-4B0D-B1B2-320E9CFA96C5}"/>
              </a:ext>
            </a:extLst>
          </p:cNvPr>
          <p:cNvSpPr/>
          <p:nvPr/>
        </p:nvSpPr>
        <p:spPr>
          <a:xfrm rot="9197484">
            <a:off x="5284151" y="3345008"/>
            <a:ext cx="3243852" cy="5191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82EAA1E9-F31E-4150-8246-9D9D4570C5EA}"/>
              </a:ext>
            </a:extLst>
          </p:cNvPr>
          <p:cNvSpPr/>
          <p:nvPr/>
        </p:nvSpPr>
        <p:spPr>
          <a:xfrm>
            <a:off x="1451579" y="2085576"/>
            <a:ext cx="5233958" cy="78537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ドローンへ指示を受信</a:t>
            </a:r>
            <a:endParaRPr kumimoji="1" lang="en-US" altLang="ja-JP" dirty="0">
              <a:solidFill>
                <a:schemeClr val="tx1"/>
              </a:solidFill>
            </a:endParaRPr>
          </a:p>
          <a:p>
            <a:pPr algn="ctr"/>
            <a:r>
              <a:rPr kumimoji="1" lang="en-US" altLang="ja-JP" dirty="0" err="1">
                <a:solidFill>
                  <a:schemeClr val="tx1"/>
                </a:solidFill>
              </a:rPr>
              <a:t>sck.recvfrom</a:t>
            </a:r>
            <a:r>
              <a:rPr kumimoji="1" lang="en-US" altLang="ja-JP" dirty="0">
                <a:solidFill>
                  <a:schemeClr val="tx1"/>
                </a:solidFill>
              </a:rPr>
              <a:t>(1024)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5015BF69-55D8-4947-BFB1-AF11FB076DF0}"/>
              </a:ext>
            </a:extLst>
          </p:cNvPr>
          <p:cNvSpPr txBox="1"/>
          <p:nvPr/>
        </p:nvSpPr>
        <p:spPr>
          <a:xfrm>
            <a:off x="2705015" y="2924365"/>
            <a:ext cx="30573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sck</a:t>
            </a:r>
            <a:r>
              <a:rPr kumimoji="1" lang="en-US" altLang="ja-JP" dirty="0"/>
              <a:t>             : </a:t>
            </a:r>
            <a:r>
              <a:rPr kumimoji="1" lang="ja-JP" altLang="en-US" dirty="0"/>
              <a:t>ソケット変数</a:t>
            </a:r>
            <a:endParaRPr kumimoji="1" lang="en-US" altLang="ja-JP" dirty="0"/>
          </a:p>
          <a:p>
            <a:r>
              <a:rPr kumimoji="1" lang="en-US" altLang="ja-JP" dirty="0" err="1"/>
              <a:t>recvfrom</a:t>
            </a:r>
            <a:r>
              <a:rPr kumimoji="1" lang="en-US" altLang="ja-JP" dirty="0"/>
              <a:t>()  : </a:t>
            </a:r>
            <a:r>
              <a:rPr kumimoji="1" lang="ja-JP" altLang="en-US" dirty="0"/>
              <a:t>受信処理</a:t>
            </a:r>
            <a:endParaRPr kumimoji="1" lang="en-US" altLang="ja-JP" dirty="0"/>
          </a:p>
          <a:p>
            <a:r>
              <a:rPr kumimoji="1" lang="en-US" altLang="ja-JP" dirty="0"/>
              <a:t>1024          : </a:t>
            </a:r>
            <a:r>
              <a:rPr kumimoji="1" lang="ja-JP" altLang="en-US" dirty="0"/>
              <a:t>サイズ</a:t>
            </a: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0DB11B14-D496-4DB9-A4E1-BBBF85650C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1093" y="1996052"/>
            <a:ext cx="1960466" cy="1295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2B3C4BC7-CB92-47BD-873A-606FBED327FA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68558" y="4172121"/>
            <a:ext cx="1653575" cy="1560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1010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5F2A81A-0B6E-459A-B10C-CFF36D91B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228550"/>
            <a:ext cx="9603275" cy="625204"/>
          </a:xfrm>
        </p:spPr>
        <p:txBody>
          <a:bodyPr/>
          <a:lstStyle/>
          <a:p>
            <a:r>
              <a:rPr kumimoji="1" lang="ja-JP" altLang="en-US" dirty="0"/>
              <a:t>ドローンからカメラ映像受信</a:t>
            </a: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2D9E17E8-EA9B-4528-8C15-69FE4682D89A}"/>
              </a:ext>
            </a:extLst>
          </p:cNvPr>
          <p:cNvSpPr/>
          <p:nvPr/>
        </p:nvSpPr>
        <p:spPr>
          <a:xfrm>
            <a:off x="1342187" y="3708466"/>
            <a:ext cx="2726371" cy="228290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dirty="0">
              <a:solidFill>
                <a:schemeClr val="tx1"/>
              </a:solidFill>
            </a:endParaRPr>
          </a:p>
          <a:p>
            <a:r>
              <a:rPr kumimoji="1" lang="en-US" altLang="ja-JP" dirty="0">
                <a:solidFill>
                  <a:schemeClr val="tx1"/>
                </a:solidFill>
              </a:rPr>
              <a:t>UDP://0.0.0.0:11111</a:t>
            </a:r>
          </a:p>
          <a:p>
            <a:endParaRPr kumimoji="1" lang="en-US" altLang="ja-JP" dirty="0">
              <a:solidFill>
                <a:schemeClr val="tx1"/>
              </a:solidFill>
            </a:endParaRPr>
          </a:p>
          <a:p>
            <a:r>
              <a:rPr kumimoji="1" lang="ja-JP" altLang="en-US" dirty="0">
                <a:solidFill>
                  <a:schemeClr val="tx1"/>
                </a:solidFill>
              </a:rPr>
              <a:t>送信方法：</a:t>
            </a:r>
            <a:r>
              <a:rPr kumimoji="1" lang="en-US" altLang="ja-JP" dirty="0">
                <a:solidFill>
                  <a:schemeClr val="tx1"/>
                </a:solidFill>
              </a:rPr>
              <a:t>UDP</a:t>
            </a:r>
          </a:p>
          <a:p>
            <a:r>
              <a:rPr kumimoji="1" lang="en-US" altLang="ja-JP" dirty="0">
                <a:solidFill>
                  <a:schemeClr val="tx1"/>
                </a:solidFill>
              </a:rPr>
              <a:t>IP</a:t>
            </a:r>
            <a:r>
              <a:rPr kumimoji="1" lang="ja-JP" altLang="en-US" dirty="0">
                <a:solidFill>
                  <a:schemeClr val="tx1"/>
                </a:solidFill>
              </a:rPr>
              <a:t>アドレス</a:t>
            </a:r>
            <a:r>
              <a:rPr kumimoji="1" lang="en-US" altLang="ja-JP" dirty="0">
                <a:solidFill>
                  <a:schemeClr val="tx1"/>
                </a:solidFill>
              </a:rPr>
              <a:t>:0.0.0.0</a:t>
            </a:r>
          </a:p>
          <a:p>
            <a:r>
              <a:rPr kumimoji="1" lang="ja-JP" altLang="en-US" dirty="0">
                <a:solidFill>
                  <a:schemeClr val="tx1"/>
                </a:solidFill>
              </a:rPr>
              <a:t>ポート番号</a:t>
            </a:r>
            <a:r>
              <a:rPr kumimoji="1" lang="en-US" altLang="ja-JP" dirty="0">
                <a:solidFill>
                  <a:schemeClr val="tx1"/>
                </a:solidFill>
              </a:rPr>
              <a:t>:11111</a:t>
            </a:r>
          </a:p>
          <a:p>
            <a:endParaRPr kumimoji="1" lang="en-US" altLang="ja-JP" dirty="0">
              <a:solidFill>
                <a:schemeClr val="tx1"/>
              </a:solidFill>
            </a:endParaRPr>
          </a:p>
          <a:p>
            <a:r>
              <a:rPr kumimoji="1" lang="en-US" altLang="ja-JP" dirty="0">
                <a:solidFill>
                  <a:schemeClr val="tx1"/>
                </a:solidFill>
              </a:rPr>
              <a:t>※</a:t>
            </a:r>
            <a:r>
              <a:rPr kumimoji="1" lang="ja-JP" altLang="en-US" dirty="0">
                <a:solidFill>
                  <a:schemeClr val="tx1"/>
                </a:solidFill>
              </a:rPr>
              <a:t>この送信場所は固定</a:t>
            </a:r>
            <a:endParaRPr kumimoji="1" lang="en-US" altLang="ja-JP" dirty="0">
              <a:solidFill>
                <a:schemeClr val="tx1"/>
              </a:solidFill>
            </a:endParaRPr>
          </a:p>
          <a:p>
            <a:pPr algn="ctr"/>
            <a:endParaRPr kumimoji="1" lang="en-US" altLang="ja-JP" dirty="0">
              <a:solidFill>
                <a:schemeClr val="tx1"/>
              </a:solidFill>
            </a:endParaRPr>
          </a:p>
        </p:txBody>
      </p:sp>
      <p:sp>
        <p:nvSpPr>
          <p:cNvPr id="7" name="矢印: 右 6">
            <a:extLst>
              <a:ext uri="{FF2B5EF4-FFF2-40B4-BE49-F238E27FC236}">
                <a16:creationId xmlns:a16="http://schemas.microsoft.com/office/drawing/2014/main" id="{820F5AD9-6C95-4B0D-B1B2-320E9CFA96C5}"/>
              </a:ext>
            </a:extLst>
          </p:cNvPr>
          <p:cNvSpPr/>
          <p:nvPr/>
        </p:nvSpPr>
        <p:spPr>
          <a:xfrm rot="9197484">
            <a:off x="5284151" y="3345008"/>
            <a:ext cx="3243852" cy="5191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82EAA1E9-F31E-4150-8246-9D9D4570C5EA}"/>
              </a:ext>
            </a:extLst>
          </p:cNvPr>
          <p:cNvSpPr/>
          <p:nvPr/>
        </p:nvSpPr>
        <p:spPr>
          <a:xfrm>
            <a:off x="1451579" y="2085576"/>
            <a:ext cx="5233958" cy="78537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ドローンからカメラ映像を受信</a:t>
            </a:r>
            <a:endParaRPr kumimoji="1" lang="en-US" altLang="ja-JP" dirty="0">
              <a:solidFill>
                <a:schemeClr val="tx1"/>
              </a:solidFill>
            </a:endParaRPr>
          </a:p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※</a:t>
            </a:r>
            <a:r>
              <a:rPr kumimoji="1" lang="ja-JP" altLang="en-US" dirty="0">
                <a:solidFill>
                  <a:schemeClr val="tx1"/>
                </a:solidFill>
              </a:rPr>
              <a:t>映像受信方法は後で説明</a:t>
            </a:r>
            <a:endParaRPr kumimoji="1" lang="en-US" altLang="ja-JP" dirty="0">
              <a:solidFill>
                <a:schemeClr val="tx1"/>
              </a:solidFill>
            </a:endParaRP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0DB11B14-D496-4DB9-A4E1-BBBF85650C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1093" y="1996052"/>
            <a:ext cx="1960466" cy="1295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2B3C4BC7-CB92-47BD-873A-606FBED327FA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68558" y="4172121"/>
            <a:ext cx="1653575" cy="1560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7215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C90B5C1-2BF3-468C-BC63-78FCBD26D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kumimoji="1" lang="en-US" altLang="ja-JP" dirty="0"/>
            </a:br>
            <a:r>
              <a:rPr kumimoji="1" lang="ja-JP" altLang="en-US" dirty="0"/>
              <a:t>送信側の送信方法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6362B2D-EC1D-4D48-9BD9-5109C0DB40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8361" y="2015732"/>
            <a:ext cx="4676493" cy="3450613"/>
          </a:xfrm>
        </p:spPr>
        <p:txBody>
          <a:bodyPr/>
          <a:lstStyle/>
          <a:p>
            <a:pPr marL="0" indent="0">
              <a:buNone/>
            </a:pPr>
            <a:r>
              <a:rPr lang="ja-JP" altLang="en-US" dirty="0"/>
              <a:t>〇</a:t>
            </a:r>
            <a:r>
              <a:rPr lang="en-US" altLang="ja-JP" dirty="0"/>
              <a:t>s</a:t>
            </a:r>
            <a:r>
              <a:rPr kumimoji="1" lang="en-US" altLang="ja-JP" dirty="0"/>
              <a:t>ocket</a:t>
            </a:r>
            <a:r>
              <a:rPr kumimoji="1" lang="ja-JP" altLang="en-US" dirty="0"/>
              <a:t>メソッドで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/>
              <a:t>　</a:t>
            </a:r>
            <a:r>
              <a:rPr kumimoji="1" lang="en-US" altLang="ja-JP" dirty="0"/>
              <a:t>UDP</a:t>
            </a:r>
            <a:r>
              <a:rPr kumimoji="1" lang="ja-JP" altLang="en-US" dirty="0"/>
              <a:t>通信オブジェクトを作成。</a:t>
            </a: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〇送信したいものと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　送信アドレスを含め</a:t>
            </a:r>
            <a:endParaRPr lang="en-US" altLang="ja-JP" dirty="0"/>
          </a:p>
          <a:p>
            <a:pPr marL="0" indent="0">
              <a:buNone/>
            </a:pPr>
            <a:r>
              <a:rPr kumimoji="1" lang="en-US" altLang="ja-JP" dirty="0"/>
              <a:t>    </a:t>
            </a:r>
            <a:r>
              <a:rPr kumimoji="1" lang="en-US" altLang="ja-JP" dirty="0" err="1"/>
              <a:t>sendto</a:t>
            </a:r>
            <a:r>
              <a:rPr kumimoji="1" lang="ja-JP" altLang="en-US" dirty="0"/>
              <a:t>メソッドを実行すると</a:t>
            </a:r>
            <a:endParaRPr kumimoji="1" lang="en-US" altLang="ja-JP" dirty="0"/>
          </a:p>
          <a:p>
            <a:pPr marL="0" indent="0">
              <a:buNone/>
            </a:pPr>
            <a:r>
              <a:rPr lang="en-US" altLang="ja-JP" dirty="0"/>
              <a:t>    </a:t>
            </a:r>
            <a:r>
              <a:rPr lang="ja-JP" altLang="en-US" dirty="0"/>
              <a:t>送信先へデータが送られる。</a:t>
            </a:r>
            <a:endParaRPr kumimoji="1" lang="ja-JP" altLang="en-US" dirty="0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63D41298-933B-4852-BAA6-B5D990EEC497}"/>
              </a:ext>
            </a:extLst>
          </p:cNvPr>
          <p:cNvSpPr/>
          <p:nvPr/>
        </p:nvSpPr>
        <p:spPr>
          <a:xfrm>
            <a:off x="1451578" y="2270699"/>
            <a:ext cx="4362061" cy="78537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 err="1">
                <a:solidFill>
                  <a:schemeClr val="tx1"/>
                </a:solidFill>
              </a:rPr>
              <a:t>sck</a:t>
            </a:r>
            <a:r>
              <a:rPr kumimoji="1" lang="en-US" altLang="ja-JP" dirty="0">
                <a:solidFill>
                  <a:schemeClr val="tx1"/>
                </a:solidFill>
              </a:rPr>
              <a:t> = </a:t>
            </a:r>
            <a:r>
              <a:rPr kumimoji="1" lang="en-US" altLang="ja-JP" dirty="0" err="1">
                <a:solidFill>
                  <a:schemeClr val="tx1"/>
                </a:solidFill>
              </a:rPr>
              <a:t>socket.socket</a:t>
            </a:r>
            <a:r>
              <a:rPr kumimoji="1" lang="en-US" altLang="ja-JP" dirty="0">
                <a:solidFill>
                  <a:schemeClr val="tx1"/>
                </a:solidFill>
              </a:rPr>
              <a:t>(</a:t>
            </a:r>
            <a:r>
              <a:rPr kumimoji="1" lang="sv-SE" altLang="ja-JP" dirty="0">
                <a:solidFill>
                  <a:schemeClr val="tx1"/>
                </a:solidFill>
              </a:rPr>
              <a:t>socket.AF_INET, </a:t>
            </a:r>
            <a:r>
              <a:rPr kumimoji="1" lang="ja-JP" altLang="en-US" dirty="0">
                <a:solidFill>
                  <a:schemeClr val="tx1"/>
                </a:solidFill>
              </a:rPr>
              <a:t>　　　　　　　　　　  </a:t>
            </a:r>
            <a:endParaRPr kumimoji="1" lang="en-US" altLang="ja-JP" dirty="0">
              <a:solidFill>
                <a:schemeClr val="tx1"/>
              </a:solidFill>
            </a:endParaRPr>
          </a:p>
          <a:p>
            <a:r>
              <a:rPr kumimoji="1" lang="en-US" altLang="ja-JP" dirty="0">
                <a:solidFill>
                  <a:schemeClr val="tx1"/>
                </a:solidFill>
              </a:rPr>
              <a:t>                            </a:t>
            </a:r>
            <a:r>
              <a:rPr kumimoji="1" lang="sv-SE" altLang="ja-JP" dirty="0">
                <a:solidFill>
                  <a:schemeClr val="tx1"/>
                </a:solidFill>
              </a:rPr>
              <a:t>socket.SOCK_DGRAM</a:t>
            </a:r>
            <a:r>
              <a:rPr kumimoji="1" lang="en-US" altLang="ja-JP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6" name="矢印: 右 5">
            <a:extLst>
              <a:ext uri="{FF2B5EF4-FFF2-40B4-BE49-F238E27FC236}">
                <a16:creationId xmlns:a16="http://schemas.microsoft.com/office/drawing/2014/main" id="{BA4CFD01-0B98-4683-999E-84E212A184A0}"/>
              </a:ext>
            </a:extLst>
          </p:cNvPr>
          <p:cNvSpPr/>
          <p:nvPr/>
        </p:nvSpPr>
        <p:spPr>
          <a:xfrm rot="5400000">
            <a:off x="2003097" y="3257793"/>
            <a:ext cx="785375" cy="5191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3DDF7533-7E1E-4236-8B51-4C6D81F86DC2}"/>
              </a:ext>
            </a:extLst>
          </p:cNvPr>
          <p:cNvSpPr/>
          <p:nvPr/>
        </p:nvSpPr>
        <p:spPr>
          <a:xfrm>
            <a:off x="1401771" y="4043399"/>
            <a:ext cx="4858784" cy="183568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 err="1">
                <a:solidFill>
                  <a:schemeClr val="tx1"/>
                </a:solidFill>
              </a:rPr>
              <a:t>sck.sendto</a:t>
            </a:r>
            <a:r>
              <a:rPr kumimoji="1" lang="en-US" altLang="ja-JP" dirty="0">
                <a:solidFill>
                  <a:schemeClr val="tx1"/>
                </a:solidFill>
              </a:rPr>
              <a:t>(</a:t>
            </a:r>
            <a:r>
              <a:rPr kumimoji="1" lang="ja-JP" altLang="en-US" dirty="0">
                <a:solidFill>
                  <a:schemeClr val="tx1"/>
                </a:solidFill>
              </a:rPr>
              <a:t>送信したいもの</a:t>
            </a:r>
            <a:r>
              <a:rPr kumimoji="1" lang="en-US" altLang="ja-JP" dirty="0">
                <a:solidFill>
                  <a:schemeClr val="tx1"/>
                </a:solidFill>
              </a:rPr>
              <a:t>,</a:t>
            </a:r>
            <a:r>
              <a:rPr kumimoji="1" lang="ja-JP" altLang="en-US" dirty="0">
                <a:solidFill>
                  <a:schemeClr val="tx1"/>
                </a:solidFill>
              </a:rPr>
              <a:t>送信アドレス</a:t>
            </a:r>
            <a:r>
              <a:rPr kumimoji="1" lang="en-US" altLang="ja-JP" dirty="0">
                <a:solidFill>
                  <a:schemeClr val="tx1"/>
                </a:solidFill>
              </a:rPr>
              <a:t>)</a:t>
            </a:r>
          </a:p>
          <a:p>
            <a:endParaRPr kumimoji="1" lang="en-US" altLang="ja-JP" dirty="0">
              <a:solidFill>
                <a:schemeClr val="tx1"/>
              </a:solidFill>
            </a:endParaRPr>
          </a:p>
          <a:p>
            <a:r>
              <a:rPr kumimoji="1" lang="ja-JP" altLang="en-US" dirty="0">
                <a:solidFill>
                  <a:schemeClr val="tx1"/>
                </a:solidFill>
              </a:rPr>
              <a:t>送信アドレス</a:t>
            </a:r>
            <a:r>
              <a:rPr kumimoji="1" lang="en-US" altLang="ja-JP" dirty="0">
                <a:solidFill>
                  <a:schemeClr val="tx1"/>
                </a:solidFill>
              </a:rPr>
              <a:t>:UDP://192.168.10.1:8889</a:t>
            </a:r>
          </a:p>
          <a:p>
            <a:r>
              <a:rPr kumimoji="1" lang="en-US" altLang="ja-JP" dirty="0">
                <a:solidFill>
                  <a:schemeClr val="tx1"/>
                </a:solidFill>
              </a:rPr>
              <a:t>                                (IP</a:t>
            </a:r>
            <a:r>
              <a:rPr kumimoji="1" lang="ja-JP" altLang="en-US" dirty="0">
                <a:solidFill>
                  <a:schemeClr val="tx1"/>
                </a:solidFill>
              </a:rPr>
              <a:t>アドレス</a:t>
            </a:r>
            <a:r>
              <a:rPr kumimoji="1" lang="en-US" altLang="ja-JP" dirty="0">
                <a:solidFill>
                  <a:schemeClr val="tx1"/>
                </a:solidFill>
              </a:rPr>
              <a:t>:</a:t>
            </a:r>
            <a:r>
              <a:rPr kumimoji="1" lang="ja-JP" altLang="en-US" dirty="0">
                <a:solidFill>
                  <a:schemeClr val="tx1"/>
                </a:solidFill>
              </a:rPr>
              <a:t>ポート番号</a:t>
            </a:r>
            <a:r>
              <a:rPr kumimoji="1" lang="en-US" altLang="ja-JP" dirty="0">
                <a:solidFill>
                  <a:schemeClr val="tx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273466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32C84D7-8D80-4741-8421-A49578163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239769"/>
            <a:ext cx="9603275" cy="613985"/>
          </a:xfrm>
        </p:spPr>
        <p:txBody>
          <a:bodyPr/>
          <a:lstStyle/>
          <a:p>
            <a:r>
              <a:rPr kumimoji="1" lang="ja-JP" altLang="en-US" dirty="0"/>
              <a:t>受信側の受信方法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7757DB9-7778-4F70-91B5-B2263F0D37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56646" y="2015732"/>
            <a:ext cx="5564939" cy="41326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dirty="0"/>
              <a:t>〇</a:t>
            </a:r>
            <a:r>
              <a:rPr kumimoji="1" lang="en-US" altLang="ja-JP" dirty="0"/>
              <a:t>socket</a:t>
            </a:r>
            <a:r>
              <a:rPr kumimoji="1" lang="ja-JP" altLang="en-US" dirty="0"/>
              <a:t>メソッドは送信側の処理と同一。</a:t>
            </a: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〇</a:t>
            </a:r>
            <a:r>
              <a:rPr kumimoji="1" lang="en-US" altLang="ja-JP" dirty="0"/>
              <a:t>bind</a:t>
            </a:r>
            <a:r>
              <a:rPr lang="ja-JP" altLang="en-US" dirty="0"/>
              <a:t>メソッド</a:t>
            </a:r>
            <a:r>
              <a:rPr kumimoji="1" lang="ja-JP" altLang="en-US" dirty="0"/>
              <a:t>を行い、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受信アドレスと  ポート番号を割り当てます。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受信処理の受け皿が出来上がりました。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〇</a:t>
            </a:r>
            <a:r>
              <a:rPr lang="en-US" altLang="ja-JP" dirty="0" err="1"/>
              <a:t>recvfrom</a:t>
            </a:r>
            <a:r>
              <a:rPr lang="ja-JP" altLang="en-US" dirty="0"/>
              <a:t>メソッドは受信データを受取り処理。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受信データが返ってくるので受け取ります。</a:t>
            </a:r>
            <a:endParaRPr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281AA7BA-686E-4A1D-88DF-819D509591D2}"/>
              </a:ext>
            </a:extLst>
          </p:cNvPr>
          <p:cNvSpPr/>
          <p:nvPr/>
        </p:nvSpPr>
        <p:spPr>
          <a:xfrm>
            <a:off x="1451578" y="2015731"/>
            <a:ext cx="4270433" cy="92257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 err="1">
                <a:solidFill>
                  <a:schemeClr val="tx1"/>
                </a:solidFill>
              </a:rPr>
              <a:t>sck</a:t>
            </a:r>
            <a:r>
              <a:rPr kumimoji="1" lang="en-US" altLang="ja-JP" dirty="0">
                <a:solidFill>
                  <a:schemeClr val="tx1"/>
                </a:solidFill>
              </a:rPr>
              <a:t> = </a:t>
            </a:r>
            <a:r>
              <a:rPr kumimoji="1" lang="en-US" altLang="ja-JP" dirty="0" err="1">
                <a:solidFill>
                  <a:schemeClr val="tx1"/>
                </a:solidFill>
              </a:rPr>
              <a:t>socket.socket</a:t>
            </a:r>
            <a:r>
              <a:rPr kumimoji="1" lang="en-US" altLang="ja-JP" dirty="0">
                <a:solidFill>
                  <a:schemeClr val="tx1"/>
                </a:solidFill>
              </a:rPr>
              <a:t>(</a:t>
            </a:r>
            <a:r>
              <a:rPr kumimoji="1" lang="sv-SE" altLang="ja-JP" dirty="0">
                <a:solidFill>
                  <a:schemeClr val="tx1"/>
                </a:solidFill>
              </a:rPr>
              <a:t>socket.AF_INET, </a:t>
            </a:r>
            <a:r>
              <a:rPr kumimoji="1" lang="ja-JP" altLang="en-US" dirty="0">
                <a:solidFill>
                  <a:schemeClr val="tx1"/>
                </a:solidFill>
              </a:rPr>
              <a:t>　　　　　　　　　　  </a:t>
            </a:r>
            <a:endParaRPr kumimoji="1" lang="en-US" altLang="ja-JP" dirty="0">
              <a:solidFill>
                <a:schemeClr val="tx1"/>
              </a:solidFill>
            </a:endParaRPr>
          </a:p>
          <a:p>
            <a:r>
              <a:rPr kumimoji="1" lang="sv-SE" altLang="ja-JP" dirty="0">
                <a:solidFill>
                  <a:schemeClr val="tx1"/>
                </a:solidFill>
              </a:rPr>
              <a:t>                    socket.SOCK_DGRAM</a:t>
            </a:r>
            <a:r>
              <a:rPr kumimoji="1" lang="en-US" altLang="ja-JP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5" name="矢印: 右 4">
            <a:extLst>
              <a:ext uri="{FF2B5EF4-FFF2-40B4-BE49-F238E27FC236}">
                <a16:creationId xmlns:a16="http://schemas.microsoft.com/office/drawing/2014/main" id="{B03B227E-1FFA-4428-A830-7CA9E22C5B9F}"/>
              </a:ext>
            </a:extLst>
          </p:cNvPr>
          <p:cNvSpPr/>
          <p:nvPr/>
        </p:nvSpPr>
        <p:spPr>
          <a:xfrm rot="5400000">
            <a:off x="2003097" y="3002826"/>
            <a:ext cx="785375" cy="5191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E2442D45-D735-456A-935C-D0D3BF2177D2}"/>
              </a:ext>
            </a:extLst>
          </p:cNvPr>
          <p:cNvSpPr/>
          <p:nvPr/>
        </p:nvSpPr>
        <p:spPr>
          <a:xfrm>
            <a:off x="1401772" y="3723678"/>
            <a:ext cx="2917786" cy="78537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>
                <a:solidFill>
                  <a:schemeClr val="tx1"/>
                </a:solidFill>
              </a:rPr>
              <a:t>sck.bind</a:t>
            </a:r>
            <a:r>
              <a:rPr kumimoji="1" lang="en-US" altLang="ja-JP" dirty="0">
                <a:solidFill>
                  <a:schemeClr val="tx1"/>
                </a:solidFill>
              </a:rPr>
              <a:t> (</a:t>
            </a:r>
            <a:r>
              <a:rPr kumimoji="1" lang="ja-JP" altLang="en-US" dirty="0">
                <a:solidFill>
                  <a:schemeClr val="tx1"/>
                </a:solidFill>
              </a:rPr>
              <a:t>受信アドレス</a:t>
            </a:r>
            <a:r>
              <a:rPr kumimoji="1" lang="en-US" altLang="ja-JP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7" name="矢印: 右 6">
            <a:extLst>
              <a:ext uri="{FF2B5EF4-FFF2-40B4-BE49-F238E27FC236}">
                <a16:creationId xmlns:a16="http://schemas.microsoft.com/office/drawing/2014/main" id="{1B0C8093-D400-4B76-BC0E-4D9B89DF3D65}"/>
              </a:ext>
            </a:extLst>
          </p:cNvPr>
          <p:cNvSpPr/>
          <p:nvPr/>
        </p:nvSpPr>
        <p:spPr>
          <a:xfrm rot="5400000">
            <a:off x="2003096" y="4710772"/>
            <a:ext cx="785375" cy="5191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BA635DCA-A611-4985-8376-C38870DA717A}"/>
              </a:ext>
            </a:extLst>
          </p:cNvPr>
          <p:cNvSpPr/>
          <p:nvPr/>
        </p:nvSpPr>
        <p:spPr>
          <a:xfrm>
            <a:off x="1401771" y="5363025"/>
            <a:ext cx="3495598" cy="78537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data = </a:t>
            </a:r>
            <a:r>
              <a:rPr kumimoji="1" lang="en-US" altLang="ja-JP" dirty="0" err="1">
                <a:solidFill>
                  <a:schemeClr val="tx1"/>
                </a:solidFill>
              </a:rPr>
              <a:t>sck.recvfrom</a:t>
            </a:r>
            <a:r>
              <a:rPr kumimoji="1" lang="en-US" altLang="ja-JP" dirty="0">
                <a:solidFill>
                  <a:schemeClr val="tx1"/>
                </a:solidFill>
              </a:rPr>
              <a:t> (</a:t>
            </a:r>
            <a:r>
              <a:rPr kumimoji="1" lang="ja-JP" altLang="en-US" dirty="0">
                <a:solidFill>
                  <a:schemeClr val="tx1"/>
                </a:solidFill>
              </a:rPr>
              <a:t>受信サイズ</a:t>
            </a:r>
            <a:r>
              <a:rPr kumimoji="1" lang="en-US" altLang="ja-JP" dirty="0">
                <a:solidFill>
                  <a:schemeClr val="tx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639664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E97AF39-E41B-4CA5-BC6A-C09CFC560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135856"/>
            <a:ext cx="9603275" cy="717898"/>
          </a:xfrm>
        </p:spPr>
        <p:txBody>
          <a:bodyPr/>
          <a:lstStyle/>
          <a:p>
            <a:r>
              <a:rPr kumimoji="1" lang="ja-JP" altLang="en-US" dirty="0"/>
              <a:t>ドローンへの指示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2EBC479-3DBA-4CA8-A7C2-D8E2F57D96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5717765" cy="3975081"/>
          </a:xfrm>
        </p:spPr>
        <p:txBody>
          <a:bodyPr>
            <a:normAutofit fontScale="92500" lnSpcReduction="10000"/>
          </a:bodyPr>
          <a:lstStyle/>
          <a:p>
            <a:r>
              <a:rPr kumimoji="1" lang="ja-JP" altLang="en-US" dirty="0"/>
              <a:t>ドローンの基礎指示は以下となります。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　・コマンドモードにする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・自動離陸する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・自動着陸する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自動離陸時に様々な指示を送ります。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　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en-US" altLang="ja-JP" dirty="0"/>
              <a:t>※</a:t>
            </a:r>
            <a:r>
              <a:rPr lang="ja-JP" altLang="en-US" dirty="0"/>
              <a:t>ソケットを使用した場合は、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　終了時にソケットを</a:t>
            </a:r>
            <a:r>
              <a:rPr lang="en-US" altLang="ja-JP" dirty="0"/>
              <a:t>close</a:t>
            </a:r>
            <a:r>
              <a:rPr lang="ja-JP" altLang="en-US" dirty="0"/>
              <a:t>処理お願いします。</a:t>
            </a:r>
            <a:endParaRPr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BC4F03E9-2A35-4687-A401-CBD62393A286}"/>
              </a:ext>
            </a:extLst>
          </p:cNvPr>
          <p:cNvSpPr/>
          <p:nvPr/>
        </p:nvSpPr>
        <p:spPr>
          <a:xfrm>
            <a:off x="7430897" y="2065738"/>
            <a:ext cx="1320197" cy="53458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command</a:t>
            </a: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488E510B-0309-4E7C-888C-084E6EEE576B}"/>
              </a:ext>
            </a:extLst>
          </p:cNvPr>
          <p:cNvSpPr/>
          <p:nvPr/>
        </p:nvSpPr>
        <p:spPr>
          <a:xfrm>
            <a:off x="7430897" y="3054663"/>
            <a:ext cx="1320197" cy="53458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takeoff</a:t>
            </a: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297C2305-9EF8-4C95-914B-A97739F223A5}"/>
              </a:ext>
            </a:extLst>
          </p:cNvPr>
          <p:cNvSpPr/>
          <p:nvPr/>
        </p:nvSpPr>
        <p:spPr>
          <a:xfrm>
            <a:off x="7430897" y="5494920"/>
            <a:ext cx="1320197" cy="53458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land</a:t>
            </a:r>
          </a:p>
        </p:txBody>
      </p:sp>
      <p:sp>
        <p:nvSpPr>
          <p:cNvPr id="7" name="コンテンツ プレースホルダー 2">
            <a:extLst>
              <a:ext uri="{FF2B5EF4-FFF2-40B4-BE49-F238E27FC236}">
                <a16:creationId xmlns:a16="http://schemas.microsoft.com/office/drawing/2014/main" id="{AEACDBAC-121B-4459-8E65-22FFD03AD666}"/>
              </a:ext>
            </a:extLst>
          </p:cNvPr>
          <p:cNvSpPr txBox="1">
            <a:spLocks/>
          </p:cNvSpPr>
          <p:nvPr/>
        </p:nvSpPr>
        <p:spPr>
          <a:xfrm>
            <a:off x="8872537" y="2157412"/>
            <a:ext cx="2443163" cy="4572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dirty="0"/>
              <a:t>コマンドモードにする</a:t>
            </a:r>
          </a:p>
        </p:txBody>
      </p:sp>
      <p:sp>
        <p:nvSpPr>
          <p:cNvPr id="8" name="コンテンツ プレースホルダー 2">
            <a:extLst>
              <a:ext uri="{FF2B5EF4-FFF2-40B4-BE49-F238E27FC236}">
                <a16:creationId xmlns:a16="http://schemas.microsoft.com/office/drawing/2014/main" id="{D933ACA7-FE84-4247-BAD1-1C4C833B88E3}"/>
              </a:ext>
            </a:extLst>
          </p:cNvPr>
          <p:cNvSpPr txBox="1">
            <a:spLocks/>
          </p:cNvSpPr>
          <p:nvPr/>
        </p:nvSpPr>
        <p:spPr>
          <a:xfrm>
            <a:off x="8872537" y="3093356"/>
            <a:ext cx="2443163" cy="4572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dirty="0"/>
              <a:t>自動離陸</a:t>
            </a:r>
          </a:p>
        </p:txBody>
      </p:sp>
      <p:sp>
        <p:nvSpPr>
          <p:cNvPr id="9" name="コンテンツ プレースホルダー 2">
            <a:extLst>
              <a:ext uri="{FF2B5EF4-FFF2-40B4-BE49-F238E27FC236}">
                <a16:creationId xmlns:a16="http://schemas.microsoft.com/office/drawing/2014/main" id="{E17EC57E-B30D-4D05-BFFA-529A5CE5FB77}"/>
              </a:ext>
            </a:extLst>
          </p:cNvPr>
          <p:cNvSpPr txBox="1">
            <a:spLocks/>
          </p:cNvSpPr>
          <p:nvPr/>
        </p:nvSpPr>
        <p:spPr>
          <a:xfrm>
            <a:off x="8872537" y="5533613"/>
            <a:ext cx="2443163" cy="4572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dirty="0"/>
              <a:t>自動着陸</a:t>
            </a:r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A242C00D-E7B7-43B4-B280-8E3F148D7DA7}"/>
              </a:ext>
            </a:extLst>
          </p:cNvPr>
          <p:cNvSpPr/>
          <p:nvPr/>
        </p:nvSpPr>
        <p:spPr>
          <a:xfrm>
            <a:off x="7430897" y="3776294"/>
            <a:ext cx="3884803" cy="156723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>
                <a:solidFill>
                  <a:schemeClr val="tx1"/>
                </a:solidFill>
              </a:rPr>
              <a:t>この時点で色々な指示を送ります。</a:t>
            </a:r>
            <a:endParaRPr kumimoji="1" lang="en-US" altLang="ja-JP" dirty="0">
              <a:solidFill>
                <a:schemeClr val="tx1"/>
              </a:solidFill>
            </a:endParaRPr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201F036E-4627-43F7-BAF0-642F6CF67A98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8090996" y="2600325"/>
            <a:ext cx="0" cy="454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3DB1966C-8B87-45A8-AB6E-A89F34C510DA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8090996" y="3589250"/>
            <a:ext cx="0" cy="214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7581BFC9-AFB0-43C2-8A4E-CB399C7EA05C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8090996" y="5343526"/>
            <a:ext cx="0" cy="1513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8449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8CCC45-8F6B-473E-B2C2-144D6F281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200150"/>
            <a:ext cx="9603275" cy="653604"/>
          </a:xfrm>
        </p:spPr>
        <p:txBody>
          <a:bodyPr/>
          <a:lstStyle/>
          <a:p>
            <a:r>
              <a:rPr kumimoji="1" lang="ja-JP" altLang="en-US" dirty="0"/>
              <a:t>コマンド一覧</a:t>
            </a:r>
          </a:p>
        </p:txBody>
      </p:sp>
      <p:graphicFrame>
        <p:nvGraphicFramePr>
          <p:cNvPr id="4" name="表 4">
            <a:extLst>
              <a:ext uri="{FF2B5EF4-FFF2-40B4-BE49-F238E27FC236}">
                <a16:creationId xmlns:a16="http://schemas.microsoft.com/office/drawing/2014/main" id="{0A727D1B-9F13-4E04-BD2D-9C54D99CDBE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1134270"/>
              </p:ext>
            </p:extLst>
          </p:nvPr>
        </p:nvGraphicFramePr>
        <p:xfrm>
          <a:off x="1450975" y="2016125"/>
          <a:ext cx="9604374" cy="41016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2344">
                  <a:extLst>
                    <a:ext uri="{9D8B030D-6E8A-4147-A177-3AD203B41FA5}">
                      <a16:colId xmlns:a16="http://schemas.microsoft.com/office/drawing/2014/main" val="3117964763"/>
                    </a:ext>
                  </a:extLst>
                </a:gridCol>
                <a:gridCol w="7362030">
                  <a:extLst>
                    <a:ext uri="{9D8B030D-6E8A-4147-A177-3AD203B41FA5}">
                      <a16:colId xmlns:a16="http://schemas.microsoft.com/office/drawing/2014/main" val="1401192551"/>
                    </a:ext>
                  </a:extLst>
                </a:gridCol>
              </a:tblGrid>
              <a:tr h="494506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コマンド名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内容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4622638"/>
                  </a:ext>
                </a:extLst>
              </a:tr>
              <a:tr h="494506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command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コマンドモードにする。このモードにしないと使用できません。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8113881"/>
                  </a:ext>
                </a:extLst>
              </a:tr>
              <a:tr h="494506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takeoff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自動離陸する。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0658443"/>
                  </a:ext>
                </a:extLst>
              </a:tr>
              <a:tr h="494506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left X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左へ</a:t>
                      </a:r>
                      <a:r>
                        <a:rPr kumimoji="1" lang="en-US" altLang="ja-JP" dirty="0" err="1"/>
                        <a:t>Xcm</a:t>
                      </a:r>
                      <a:r>
                        <a:rPr kumimoji="1" lang="ja-JP" altLang="en-US" dirty="0"/>
                        <a:t>移動します。　</a:t>
                      </a:r>
                      <a:r>
                        <a:rPr kumimoji="1" lang="en-US" altLang="ja-JP" dirty="0"/>
                        <a:t>X</a:t>
                      </a:r>
                      <a:r>
                        <a:rPr kumimoji="1" lang="ja-JP" altLang="en-US" dirty="0"/>
                        <a:t>の有効範囲は</a:t>
                      </a:r>
                      <a:r>
                        <a:rPr kumimoji="1" lang="en-US" altLang="ja-JP" dirty="0"/>
                        <a:t>20</a:t>
                      </a:r>
                      <a:r>
                        <a:rPr kumimoji="1" lang="ja-JP" altLang="en-US" dirty="0"/>
                        <a:t>～</a:t>
                      </a:r>
                      <a:r>
                        <a:rPr kumimoji="1" lang="en-US" altLang="ja-JP" dirty="0"/>
                        <a:t>500cm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023887"/>
                  </a:ext>
                </a:extLst>
              </a:tr>
              <a:tr h="49450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right X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右へ</a:t>
                      </a:r>
                      <a:r>
                        <a:rPr kumimoji="1" lang="en-US" altLang="ja-JP" dirty="0" err="1"/>
                        <a:t>Xcm</a:t>
                      </a:r>
                      <a:r>
                        <a:rPr kumimoji="1" lang="ja-JP" altLang="en-US" dirty="0"/>
                        <a:t>移動します。　</a:t>
                      </a:r>
                      <a:r>
                        <a:rPr kumimoji="1" lang="en-US" altLang="ja-JP" dirty="0"/>
                        <a:t>X</a:t>
                      </a:r>
                      <a:r>
                        <a:rPr kumimoji="1" lang="ja-JP" altLang="en-US" dirty="0"/>
                        <a:t>の有効範囲は</a:t>
                      </a:r>
                      <a:r>
                        <a:rPr kumimoji="1" lang="en-US" altLang="ja-JP" dirty="0"/>
                        <a:t>20</a:t>
                      </a:r>
                      <a:r>
                        <a:rPr kumimoji="1" lang="ja-JP" altLang="en-US" dirty="0"/>
                        <a:t>～</a:t>
                      </a:r>
                      <a:r>
                        <a:rPr kumimoji="1" lang="en-US" altLang="ja-JP" dirty="0"/>
                        <a:t>500cm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908252"/>
                  </a:ext>
                </a:extLst>
              </a:tr>
              <a:tr h="49450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forward X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前方へ</a:t>
                      </a:r>
                      <a:r>
                        <a:rPr kumimoji="1" lang="en-US" altLang="ja-JP" dirty="0" err="1"/>
                        <a:t>Xcm</a:t>
                      </a:r>
                      <a:r>
                        <a:rPr kumimoji="1" lang="ja-JP" altLang="en-US" dirty="0"/>
                        <a:t>移動します。　</a:t>
                      </a:r>
                      <a:r>
                        <a:rPr kumimoji="1" lang="en-US" altLang="ja-JP" dirty="0"/>
                        <a:t>X</a:t>
                      </a:r>
                      <a:r>
                        <a:rPr kumimoji="1" lang="ja-JP" altLang="en-US" dirty="0"/>
                        <a:t>の有効範囲は</a:t>
                      </a:r>
                      <a:r>
                        <a:rPr kumimoji="1" lang="en-US" altLang="ja-JP" dirty="0"/>
                        <a:t>20</a:t>
                      </a:r>
                      <a:r>
                        <a:rPr kumimoji="1" lang="ja-JP" altLang="en-US" dirty="0"/>
                        <a:t>～</a:t>
                      </a:r>
                      <a:r>
                        <a:rPr kumimoji="1" lang="en-US" altLang="ja-JP" dirty="0"/>
                        <a:t>500cm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0261911"/>
                  </a:ext>
                </a:extLst>
              </a:tr>
              <a:tr h="494506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back X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後方へ</a:t>
                      </a:r>
                      <a:r>
                        <a:rPr kumimoji="1" lang="en-US" altLang="ja-JP" dirty="0" err="1"/>
                        <a:t>Xcm</a:t>
                      </a:r>
                      <a:r>
                        <a:rPr kumimoji="1" lang="ja-JP" altLang="en-US" dirty="0"/>
                        <a:t>移動します。　</a:t>
                      </a:r>
                      <a:r>
                        <a:rPr kumimoji="1" lang="en-US" altLang="ja-JP" dirty="0"/>
                        <a:t>X</a:t>
                      </a:r>
                      <a:r>
                        <a:rPr kumimoji="1" lang="ja-JP" altLang="en-US" dirty="0"/>
                        <a:t>の有効範囲は</a:t>
                      </a:r>
                      <a:r>
                        <a:rPr kumimoji="1" lang="en-US" altLang="ja-JP" dirty="0"/>
                        <a:t>20</a:t>
                      </a:r>
                      <a:r>
                        <a:rPr kumimoji="1" lang="ja-JP" altLang="en-US" dirty="0"/>
                        <a:t>～</a:t>
                      </a:r>
                      <a:r>
                        <a:rPr kumimoji="1" lang="en-US" altLang="ja-JP" dirty="0"/>
                        <a:t>500cm</a:t>
                      </a:r>
                      <a:endParaRPr kumimoji="1" lang="ja-JP" altLang="en-US" dirty="0"/>
                    </a:p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922636"/>
                  </a:ext>
                </a:extLst>
              </a:tr>
              <a:tr h="494506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up X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Xcm</a:t>
                      </a:r>
                      <a:r>
                        <a:rPr kumimoji="1" lang="ja-JP" altLang="en-US" dirty="0"/>
                        <a:t>上昇します。 　</a:t>
                      </a:r>
                      <a:r>
                        <a:rPr kumimoji="1" lang="en-US" altLang="ja-JP" dirty="0"/>
                        <a:t>X</a:t>
                      </a:r>
                      <a:r>
                        <a:rPr kumimoji="1" lang="ja-JP" altLang="en-US" dirty="0"/>
                        <a:t>の有効範囲は</a:t>
                      </a:r>
                      <a:r>
                        <a:rPr kumimoji="1" lang="en-US" altLang="ja-JP" dirty="0"/>
                        <a:t>20</a:t>
                      </a:r>
                      <a:r>
                        <a:rPr kumimoji="1" lang="ja-JP" altLang="en-US" dirty="0"/>
                        <a:t>～</a:t>
                      </a:r>
                      <a:r>
                        <a:rPr kumimoji="1" lang="en-US" altLang="ja-JP" dirty="0"/>
                        <a:t>500cm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53614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85258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8CCC45-8F6B-473E-B2C2-144D6F281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200150"/>
            <a:ext cx="9603275" cy="653604"/>
          </a:xfrm>
        </p:spPr>
        <p:txBody>
          <a:bodyPr/>
          <a:lstStyle/>
          <a:p>
            <a:r>
              <a:rPr kumimoji="1" lang="ja-JP" altLang="en-US" dirty="0"/>
              <a:t>コマンド一覧</a:t>
            </a:r>
          </a:p>
        </p:txBody>
      </p:sp>
      <p:graphicFrame>
        <p:nvGraphicFramePr>
          <p:cNvPr id="4" name="表 4">
            <a:extLst>
              <a:ext uri="{FF2B5EF4-FFF2-40B4-BE49-F238E27FC236}">
                <a16:creationId xmlns:a16="http://schemas.microsoft.com/office/drawing/2014/main" id="{0A727D1B-9F13-4E04-BD2D-9C54D99CDBE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3842881"/>
              </p:ext>
            </p:extLst>
          </p:nvPr>
        </p:nvGraphicFramePr>
        <p:xfrm>
          <a:off x="1450975" y="2016125"/>
          <a:ext cx="9604374" cy="39560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2344">
                  <a:extLst>
                    <a:ext uri="{9D8B030D-6E8A-4147-A177-3AD203B41FA5}">
                      <a16:colId xmlns:a16="http://schemas.microsoft.com/office/drawing/2014/main" val="3117964763"/>
                    </a:ext>
                  </a:extLst>
                </a:gridCol>
                <a:gridCol w="7362030">
                  <a:extLst>
                    <a:ext uri="{9D8B030D-6E8A-4147-A177-3AD203B41FA5}">
                      <a16:colId xmlns:a16="http://schemas.microsoft.com/office/drawing/2014/main" val="1401192551"/>
                    </a:ext>
                  </a:extLst>
                </a:gridCol>
              </a:tblGrid>
              <a:tr h="494506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コマンド名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内容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4622638"/>
                  </a:ext>
                </a:extLst>
              </a:tr>
              <a:tr h="494506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down X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Xcm</a:t>
                      </a:r>
                      <a:r>
                        <a:rPr kumimoji="1" lang="ja-JP" altLang="en-US" dirty="0"/>
                        <a:t>下降します。　</a:t>
                      </a:r>
                      <a:r>
                        <a:rPr kumimoji="1" lang="en-US" altLang="ja-JP" dirty="0"/>
                        <a:t>X</a:t>
                      </a:r>
                      <a:r>
                        <a:rPr kumimoji="1" lang="ja-JP" altLang="en-US" dirty="0"/>
                        <a:t>の有効範囲は</a:t>
                      </a:r>
                      <a:r>
                        <a:rPr kumimoji="1" lang="en-US" altLang="ja-JP" dirty="0"/>
                        <a:t>20</a:t>
                      </a:r>
                      <a:r>
                        <a:rPr kumimoji="1" lang="ja-JP" altLang="en-US" dirty="0"/>
                        <a:t>～</a:t>
                      </a:r>
                      <a:r>
                        <a:rPr kumimoji="1" lang="en-US" altLang="ja-JP" dirty="0"/>
                        <a:t>500cm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8113881"/>
                  </a:ext>
                </a:extLst>
              </a:tr>
              <a:tr h="494506"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cw</a:t>
                      </a:r>
                      <a:r>
                        <a:rPr kumimoji="1" lang="en-US" altLang="ja-JP" dirty="0"/>
                        <a:t> X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時計周りに</a:t>
                      </a:r>
                      <a:r>
                        <a:rPr kumimoji="1" lang="en-US" altLang="ja-JP" dirty="0"/>
                        <a:t>X°</a:t>
                      </a:r>
                      <a:r>
                        <a:rPr kumimoji="1" lang="ja-JP" altLang="en-US" dirty="0"/>
                        <a:t>回転します。    </a:t>
                      </a:r>
                      <a:r>
                        <a:rPr kumimoji="1" lang="en-US" altLang="ja-JP" dirty="0"/>
                        <a:t>X</a:t>
                      </a:r>
                      <a:r>
                        <a:rPr kumimoji="1" lang="ja-JP" altLang="en-US" dirty="0"/>
                        <a:t>の有効範囲は</a:t>
                      </a:r>
                      <a:r>
                        <a:rPr kumimoji="1" lang="en-US" altLang="ja-JP" dirty="0"/>
                        <a:t>1</a:t>
                      </a:r>
                      <a:r>
                        <a:rPr kumimoji="1" lang="ja-JP" altLang="en-US" dirty="0"/>
                        <a:t>～</a:t>
                      </a:r>
                      <a:r>
                        <a:rPr kumimoji="1" lang="en-US" altLang="ja-JP" dirty="0"/>
                        <a:t>360°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0658443"/>
                  </a:ext>
                </a:extLst>
              </a:tr>
              <a:tr h="494506"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ccw</a:t>
                      </a:r>
                      <a:r>
                        <a:rPr kumimoji="1" lang="en-US" altLang="ja-JP" dirty="0"/>
                        <a:t> X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反時計周りに</a:t>
                      </a:r>
                      <a:r>
                        <a:rPr kumimoji="1" lang="en-US" altLang="ja-JP" dirty="0"/>
                        <a:t>X°</a:t>
                      </a:r>
                      <a:r>
                        <a:rPr kumimoji="1" lang="ja-JP" altLang="en-US" dirty="0"/>
                        <a:t>回転します。 </a:t>
                      </a:r>
                      <a:r>
                        <a:rPr kumimoji="1" lang="en-US" altLang="ja-JP" dirty="0"/>
                        <a:t>X</a:t>
                      </a:r>
                      <a:r>
                        <a:rPr kumimoji="1" lang="ja-JP" altLang="en-US" dirty="0"/>
                        <a:t>の有効範囲は</a:t>
                      </a:r>
                      <a:r>
                        <a:rPr kumimoji="1" lang="en-US" altLang="ja-JP" dirty="0"/>
                        <a:t>1</a:t>
                      </a:r>
                      <a:r>
                        <a:rPr kumimoji="1" lang="ja-JP" altLang="en-US" dirty="0"/>
                        <a:t>～</a:t>
                      </a:r>
                      <a:r>
                        <a:rPr kumimoji="1" lang="en-US" altLang="ja-JP" dirty="0"/>
                        <a:t>360°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023887"/>
                  </a:ext>
                </a:extLst>
              </a:tr>
              <a:tr h="49450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err="1"/>
                        <a:t>frip</a:t>
                      </a:r>
                      <a:r>
                        <a:rPr kumimoji="1" lang="en-US" altLang="ja-JP" dirty="0"/>
                        <a:t> X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回転します。</a:t>
                      </a:r>
                      <a:r>
                        <a:rPr kumimoji="1" lang="en-US" altLang="ja-JP" dirty="0"/>
                        <a:t>X</a:t>
                      </a:r>
                      <a:r>
                        <a:rPr kumimoji="1" lang="ja-JP" altLang="en-US" dirty="0"/>
                        <a:t>は</a:t>
                      </a:r>
                      <a:r>
                        <a:rPr kumimoji="1" lang="en-US" altLang="ja-JP" dirty="0"/>
                        <a:t>l</a:t>
                      </a:r>
                      <a:r>
                        <a:rPr kumimoji="1" lang="ja-JP" altLang="en-US" dirty="0"/>
                        <a:t>が</a:t>
                      </a:r>
                      <a:r>
                        <a:rPr kumimoji="1" lang="en-US" altLang="ja-JP" dirty="0"/>
                        <a:t>left</a:t>
                      </a:r>
                      <a:r>
                        <a:rPr kumimoji="1" lang="ja-JP" altLang="en-US" dirty="0"/>
                        <a:t>。</a:t>
                      </a:r>
                      <a:r>
                        <a:rPr kumimoji="1" lang="en-US" altLang="ja-JP" dirty="0"/>
                        <a:t>r</a:t>
                      </a:r>
                      <a:r>
                        <a:rPr kumimoji="1" lang="ja-JP" altLang="en-US" dirty="0"/>
                        <a:t>が</a:t>
                      </a:r>
                      <a:r>
                        <a:rPr kumimoji="1" lang="en-US" altLang="ja-JP" dirty="0"/>
                        <a:t>right</a:t>
                      </a:r>
                      <a:r>
                        <a:rPr kumimoji="1" lang="ja-JP" altLang="en-US" dirty="0"/>
                        <a:t>。</a:t>
                      </a:r>
                      <a:r>
                        <a:rPr kumimoji="1" lang="en-US" altLang="ja-JP" dirty="0"/>
                        <a:t>f</a:t>
                      </a:r>
                      <a:r>
                        <a:rPr kumimoji="1" lang="ja-JP" altLang="en-US" dirty="0"/>
                        <a:t>が</a:t>
                      </a:r>
                      <a:r>
                        <a:rPr kumimoji="1" lang="en-US" altLang="ja-JP" dirty="0" err="1"/>
                        <a:t>forword</a:t>
                      </a:r>
                      <a:r>
                        <a:rPr kumimoji="1" lang="ja-JP" altLang="en-US" dirty="0"/>
                        <a:t>。</a:t>
                      </a:r>
                      <a:r>
                        <a:rPr kumimoji="1" lang="en-US" altLang="ja-JP" dirty="0"/>
                        <a:t>b</a:t>
                      </a:r>
                      <a:r>
                        <a:rPr kumimoji="1" lang="ja-JP" altLang="en-US" dirty="0"/>
                        <a:t>が</a:t>
                      </a:r>
                      <a:r>
                        <a:rPr kumimoji="1" lang="en-US" altLang="ja-JP" dirty="0"/>
                        <a:t>back</a:t>
                      </a:r>
                      <a:r>
                        <a:rPr kumimoji="1" lang="ja-JP" altLang="en-US" dirty="0"/>
                        <a:t>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908252"/>
                  </a:ext>
                </a:extLst>
              </a:tr>
              <a:tr h="49450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speed X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速度</a:t>
                      </a:r>
                      <a:r>
                        <a:rPr kumimoji="1" lang="en-US" altLang="ja-JP" dirty="0"/>
                        <a:t>(cm/s)</a:t>
                      </a:r>
                      <a:r>
                        <a:rPr kumimoji="1" lang="ja-JP" altLang="en-US" dirty="0"/>
                        <a:t>を設定します。 </a:t>
                      </a:r>
                      <a:r>
                        <a:rPr kumimoji="1" lang="en-US" altLang="ja-JP" dirty="0"/>
                        <a:t>X</a:t>
                      </a:r>
                      <a:r>
                        <a:rPr kumimoji="1" lang="ja-JP" altLang="en-US" dirty="0"/>
                        <a:t>の有効範囲は</a:t>
                      </a:r>
                      <a:r>
                        <a:rPr kumimoji="1" lang="en-US" altLang="ja-JP" dirty="0"/>
                        <a:t>10</a:t>
                      </a:r>
                      <a:r>
                        <a:rPr kumimoji="1" lang="ja-JP" altLang="en-US" dirty="0"/>
                        <a:t>～</a:t>
                      </a:r>
                      <a:r>
                        <a:rPr kumimoji="1" lang="en-US" altLang="ja-JP" dirty="0"/>
                        <a:t>100</a:t>
                      </a:r>
                      <a:r>
                        <a:rPr kumimoji="1" lang="ja-JP" altLang="en-US" dirty="0"/>
                        <a:t>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0261911"/>
                  </a:ext>
                </a:extLst>
              </a:tr>
              <a:tr h="494506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922636"/>
                  </a:ext>
                </a:extLst>
              </a:tr>
              <a:tr h="494506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53614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39811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E97AF39-E41B-4CA5-BC6A-C09CFC560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135856"/>
            <a:ext cx="9603275" cy="717898"/>
          </a:xfrm>
        </p:spPr>
        <p:txBody>
          <a:bodyPr/>
          <a:lstStyle/>
          <a:p>
            <a:r>
              <a:rPr kumimoji="1" lang="ja-JP" altLang="en-US" dirty="0"/>
              <a:t>ドローンからの状態取得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2EBC479-3DBA-4CA8-A7C2-D8E2F57D96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5299265" cy="3450613"/>
          </a:xfrm>
        </p:spPr>
        <p:txBody>
          <a:bodyPr/>
          <a:lstStyle/>
          <a:p>
            <a:r>
              <a:rPr kumimoji="1" lang="ja-JP" altLang="en-US" dirty="0"/>
              <a:t>ドローンの状態取得は以下となります。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　・状態取得コマンドを送る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　コマンドを送るとドローンからデータが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　送信されるので、バインドした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オブジェクトからデータを取得します。</a:t>
            </a:r>
            <a:r>
              <a:rPr kumimoji="1" lang="ja-JP" altLang="en-US" dirty="0"/>
              <a:t>　</a:t>
            </a:r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BC4F03E9-2A35-4687-A401-CBD62393A286}"/>
              </a:ext>
            </a:extLst>
          </p:cNvPr>
          <p:cNvSpPr/>
          <p:nvPr/>
        </p:nvSpPr>
        <p:spPr>
          <a:xfrm>
            <a:off x="7430897" y="2065738"/>
            <a:ext cx="1320197" cy="53458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command</a:t>
            </a: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488E510B-0309-4E7C-888C-084E6EEE576B}"/>
              </a:ext>
            </a:extLst>
          </p:cNvPr>
          <p:cNvSpPr/>
          <p:nvPr/>
        </p:nvSpPr>
        <p:spPr>
          <a:xfrm>
            <a:off x="7430897" y="2753895"/>
            <a:ext cx="1320197" cy="53458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takeoff</a:t>
            </a: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297C2305-9EF8-4C95-914B-A97739F223A5}"/>
              </a:ext>
            </a:extLst>
          </p:cNvPr>
          <p:cNvSpPr/>
          <p:nvPr/>
        </p:nvSpPr>
        <p:spPr>
          <a:xfrm>
            <a:off x="7430897" y="5494920"/>
            <a:ext cx="1320197" cy="53458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land</a:t>
            </a:r>
          </a:p>
        </p:txBody>
      </p:sp>
      <p:sp>
        <p:nvSpPr>
          <p:cNvPr id="7" name="コンテンツ プレースホルダー 2">
            <a:extLst>
              <a:ext uri="{FF2B5EF4-FFF2-40B4-BE49-F238E27FC236}">
                <a16:creationId xmlns:a16="http://schemas.microsoft.com/office/drawing/2014/main" id="{AEACDBAC-121B-4459-8E65-22FFD03AD666}"/>
              </a:ext>
            </a:extLst>
          </p:cNvPr>
          <p:cNvSpPr txBox="1">
            <a:spLocks/>
          </p:cNvSpPr>
          <p:nvPr/>
        </p:nvSpPr>
        <p:spPr>
          <a:xfrm>
            <a:off x="8872537" y="2157412"/>
            <a:ext cx="2443163" cy="4572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dirty="0"/>
              <a:t>コマンドモードにする</a:t>
            </a:r>
          </a:p>
        </p:txBody>
      </p:sp>
      <p:sp>
        <p:nvSpPr>
          <p:cNvPr id="8" name="コンテンツ プレースホルダー 2">
            <a:extLst>
              <a:ext uri="{FF2B5EF4-FFF2-40B4-BE49-F238E27FC236}">
                <a16:creationId xmlns:a16="http://schemas.microsoft.com/office/drawing/2014/main" id="{D933ACA7-FE84-4247-BAD1-1C4C833B88E3}"/>
              </a:ext>
            </a:extLst>
          </p:cNvPr>
          <p:cNvSpPr txBox="1">
            <a:spLocks/>
          </p:cNvSpPr>
          <p:nvPr/>
        </p:nvSpPr>
        <p:spPr>
          <a:xfrm>
            <a:off x="8872537" y="2792588"/>
            <a:ext cx="2443163" cy="4572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dirty="0"/>
              <a:t>自動離陸</a:t>
            </a:r>
          </a:p>
        </p:txBody>
      </p:sp>
      <p:sp>
        <p:nvSpPr>
          <p:cNvPr id="9" name="コンテンツ プレースホルダー 2">
            <a:extLst>
              <a:ext uri="{FF2B5EF4-FFF2-40B4-BE49-F238E27FC236}">
                <a16:creationId xmlns:a16="http://schemas.microsoft.com/office/drawing/2014/main" id="{E17EC57E-B30D-4D05-BFFA-529A5CE5FB77}"/>
              </a:ext>
            </a:extLst>
          </p:cNvPr>
          <p:cNvSpPr txBox="1">
            <a:spLocks/>
          </p:cNvSpPr>
          <p:nvPr/>
        </p:nvSpPr>
        <p:spPr>
          <a:xfrm>
            <a:off x="8872537" y="5533613"/>
            <a:ext cx="2443163" cy="4572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dirty="0"/>
              <a:t>自動着陸</a:t>
            </a:r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A242C00D-E7B7-43B4-B280-8E3F148D7DA7}"/>
              </a:ext>
            </a:extLst>
          </p:cNvPr>
          <p:cNvSpPr/>
          <p:nvPr/>
        </p:nvSpPr>
        <p:spPr>
          <a:xfrm>
            <a:off x="7430897" y="3569519"/>
            <a:ext cx="1320195" cy="63854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battery?</a:t>
            </a:r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95E139FF-3975-4C66-9381-8E3192279EC0}"/>
              </a:ext>
            </a:extLst>
          </p:cNvPr>
          <p:cNvSpPr/>
          <p:nvPr/>
        </p:nvSpPr>
        <p:spPr>
          <a:xfrm>
            <a:off x="7430897" y="4532219"/>
            <a:ext cx="1691672" cy="63854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 err="1">
                <a:solidFill>
                  <a:schemeClr val="tx1"/>
                </a:solidFill>
              </a:rPr>
              <a:t>sck.recvfrom</a:t>
            </a:r>
            <a:r>
              <a:rPr kumimoji="1" lang="en-US" altLang="ja-JP" dirty="0">
                <a:solidFill>
                  <a:schemeClr val="tx1"/>
                </a:solidFill>
              </a:rPr>
              <a:t>()</a:t>
            </a:r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EF8ECBD3-51E9-423C-9CEF-1C9C9771642C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8090996" y="2600325"/>
            <a:ext cx="0" cy="1535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B7BB4169-9AFE-4324-90CF-E13B433DB1EF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8090996" y="3288482"/>
            <a:ext cx="0" cy="269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コンテンツ プレースホルダー 2">
            <a:extLst>
              <a:ext uri="{FF2B5EF4-FFF2-40B4-BE49-F238E27FC236}">
                <a16:creationId xmlns:a16="http://schemas.microsoft.com/office/drawing/2014/main" id="{973C8E40-2BA1-41C4-A6C7-9133CC7DCD79}"/>
              </a:ext>
            </a:extLst>
          </p:cNvPr>
          <p:cNvSpPr txBox="1">
            <a:spLocks/>
          </p:cNvSpPr>
          <p:nvPr/>
        </p:nvSpPr>
        <p:spPr>
          <a:xfrm>
            <a:off x="8872537" y="3656505"/>
            <a:ext cx="2443163" cy="4572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dirty="0"/>
              <a:t>バッテリー取得</a:t>
            </a:r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DF8A3FF7-92B5-40E0-9055-015586AFBF94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8090995" y="4208063"/>
            <a:ext cx="0" cy="3241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34B18185-6BBF-4FD9-B42E-F970A71747DE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8090994" y="5170763"/>
            <a:ext cx="2" cy="3241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コンテンツ プレースホルダー 2">
            <a:extLst>
              <a:ext uri="{FF2B5EF4-FFF2-40B4-BE49-F238E27FC236}">
                <a16:creationId xmlns:a16="http://schemas.microsoft.com/office/drawing/2014/main" id="{2A5354CC-26E7-4AF1-94F5-D5C4E5C97730}"/>
              </a:ext>
            </a:extLst>
          </p:cNvPr>
          <p:cNvSpPr txBox="1">
            <a:spLocks/>
          </p:cNvSpPr>
          <p:nvPr/>
        </p:nvSpPr>
        <p:spPr>
          <a:xfrm>
            <a:off x="9241137" y="4476555"/>
            <a:ext cx="2443163" cy="81276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dirty="0"/>
              <a:t>受信ソケットから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データ取得</a:t>
            </a:r>
          </a:p>
        </p:txBody>
      </p:sp>
    </p:spTree>
    <p:extLst>
      <p:ext uri="{BB962C8B-B14F-4D97-AF65-F5344CB8AC3E}">
        <p14:creationId xmlns:p14="http://schemas.microsoft.com/office/powerpoint/2010/main" val="24673627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8CCC45-8F6B-473E-B2C2-144D6F281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200150"/>
            <a:ext cx="9603275" cy="653604"/>
          </a:xfrm>
        </p:spPr>
        <p:txBody>
          <a:bodyPr/>
          <a:lstStyle/>
          <a:p>
            <a:r>
              <a:rPr kumimoji="1" lang="ja-JP" altLang="en-US" dirty="0"/>
              <a:t>コマンド一覧</a:t>
            </a:r>
          </a:p>
        </p:txBody>
      </p:sp>
      <p:graphicFrame>
        <p:nvGraphicFramePr>
          <p:cNvPr id="4" name="表 4">
            <a:extLst>
              <a:ext uri="{FF2B5EF4-FFF2-40B4-BE49-F238E27FC236}">
                <a16:creationId xmlns:a16="http://schemas.microsoft.com/office/drawing/2014/main" id="{0A727D1B-9F13-4E04-BD2D-9C54D99CDBE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7180296"/>
              </p:ext>
            </p:extLst>
          </p:nvPr>
        </p:nvGraphicFramePr>
        <p:xfrm>
          <a:off x="1450975" y="2016125"/>
          <a:ext cx="9604374" cy="39560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2344">
                  <a:extLst>
                    <a:ext uri="{9D8B030D-6E8A-4147-A177-3AD203B41FA5}">
                      <a16:colId xmlns:a16="http://schemas.microsoft.com/office/drawing/2014/main" val="3117964763"/>
                    </a:ext>
                  </a:extLst>
                </a:gridCol>
                <a:gridCol w="7362030">
                  <a:extLst>
                    <a:ext uri="{9D8B030D-6E8A-4147-A177-3AD203B41FA5}">
                      <a16:colId xmlns:a16="http://schemas.microsoft.com/office/drawing/2014/main" val="1401192551"/>
                    </a:ext>
                  </a:extLst>
                </a:gridCol>
              </a:tblGrid>
              <a:tr h="494506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コマンド名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内容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4622638"/>
                  </a:ext>
                </a:extLst>
              </a:tr>
              <a:tr h="494506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battery?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バッテリー残量を取得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8113881"/>
                  </a:ext>
                </a:extLst>
              </a:tr>
              <a:tr h="494506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speed?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速度設定値を取得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0658443"/>
                  </a:ext>
                </a:extLst>
              </a:tr>
              <a:tr h="494506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height?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現在のドローンの高さを取得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023887"/>
                  </a:ext>
                </a:extLst>
              </a:tr>
              <a:tr h="49450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908252"/>
                  </a:ext>
                </a:extLst>
              </a:tr>
              <a:tr h="49450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0261911"/>
                  </a:ext>
                </a:extLst>
              </a:tr>
              <a:tr h="494506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922636"/>
                  </a:ext>
                </a:extLst>
              </a:tr>
              <a:tr h="494506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53614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2032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801B974-F819-4432-BB51-745E07490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183671"/>
            <a:ext cx="9603275" cy="670083"/>
          </a:xfrm>
        </p:spPr>
        <p:txBody>
          <a:bodyPr/>
          <a:lstStyle/>
          <a:p>
            <a:r>
              <a:rPr kumimoji="1" lang="ja-JP" altLang="en-US" dirty="0"/>
              <a:t>目次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CD46B1C-B80F-4C11-B681-03744B510D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0" y="2015732"/>
            <a:ext cx="4562144" cy="416628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kumimoji="1" lang="en-US" altLang="ja-JP" dirty="0"/>
              <a:t>1)</a:t>
            </a:r>
            <a:r>
              <a:rPr kumimoji="1" lang="ja-JP" altLang="en-US" dirty="0"/>
              <a:t>ドローンを制御する上で必要な知識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en-US" altLang="ja-JP" dirty="0"/>
              <a:t>2)</a:t>
            </a:r>
            <a:r>
              <a:rPr kumimoji="1" lang="ja-JP" altLang="en-US" dirty="0"/>
              <a:t>ソケットプログラミング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en-US" altLang="ja-JP" dirty="0"/>
              <a:t>   1)</a:t>
            </a:r>
            <a:r>
              <a:rPr kumimoji="1" lang="ja-JP" altLang="en-US" dirty="0"/>
              <a:t>ソケットプログラミングとは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en-US" altLang="ja-JP" dirty="0"/>
              <a:t>   2)</a:t>
            </a:r>
            <a:r>
              <a:rPr kumimoji="1" lang="ja-JP" altLang="en-US" dirty="0"/>
              <a:t>送受信方法：</a:t>
            </a:r>
            <a:r>
              <a:rPr kumimoji="1" lang="en-US" altLang="ja-JP" dirty="0"/>
              <a:t>TCP/UDP</a:t>
            </a:r>
          </a:p>
          <a:p>
            <a:pPr marL="0" indent="0">
              <a:buNone/>
            </a:pPr>
            <a:r>
              <a:rPr kumimoji="1" lang="en-US" altLang="ja-JP" dirty="0"/>
              <a:t>   3)UDP</a:t>
            </a:r>
            <a:r>
              <a:rPr kumimoji="1" lang="ja-JP" altLang="en-US" dirty="0"/>
              <a:t>のイメージ</a:t>
            </a:r>
            <a:endParaRPr kumimoji="1" lang="en-US" altLang="ja-JP" dirty="0"/>
          </a:p>
          <a:p>
            <a:pPr marL="0" indent="0">
              <a:buNone/>
            </a:pPr>
            <a:r>
              <a:rPr lang="en-US" altLang="ja-JP" dirty="0"/>
              <a:t>   4)IP</a:t>
            </a:r>
            <a:r>
              <a:rPr lang="ja-JP" altLang="en-US" dirty="0"/>
              <a:t>アドレスとポート番号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2)</a:t>
            </a:r>
            <a:r>
              <a:rPr lang="ja-JP" altLang="en-US" dirty="0"/>
              <a:t>ドローンの送受信イメージ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   1)</a:t>
            </a:r>
            <a:r>
              <a:rPr lang="ja-JP" altLang="en-US" dirty="0"/>
              <a:t>ドローンへ指示を送信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   2</a:t>
            </a:r>
            <a:r>
              <a:rPr kumimoji="1" lang="en-US" altLang="ja-JP" dirty="0"/>
              <a:t>)</a:t>
            </a:r>
            <a:r>
              <a:rPr kumimoji="1" lang="ja-JP" altLang="en-US" dirty="0"/>
              <a:t>ドローンからデータ受信</a:t>
            </a:r>
            <a:endParaRPr kumimoji="1" lang="en-US" altLang="ja-JP" dirty="0"/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1609B4D0-2025-4D99-AC4C-0B396832FB0F}"/>
              </a:ext>
            </a:extLst>
          </p:cNvPr>
          <p:cNvSpPr txBox="1">
            <a:spLocks/>
          </p:cNvSpPr>
          <p:nvPr/>
        </p:nvSpPr>
        <p:spPr>
          <a:xfrm>
            <a:off x="5822989" y="2015732"/>
            <a:ext cx="5968844" cy="416628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dirty="0"/>
              <a:t>    3</a:t>
            </a:r>
            <a:r>
              <a:rPr kumimoji="1" lang="en-US" altLang="ja-JP" dirty="0"/>
              <a:t>)</a:t>
            </a:r>
            <a:r>
              <a:rPr kumimoji="1" lang="ja-JP" altLang="en-US" dirty="0"/>
              <a:t>ドローンからカメラ映像受信</a:t>
            </a:r>
            <a:endParaRPr kumimoji="1" lang="en-US" altLang="ja-JP" dirty="0"/>
          </a:p>
          <a:p>
            <a:pPr marL="0" indent="0">
              <a:buNone/>
            </a:pPr>
            <a:r>
              <a:rPr lang="en-US" altLang="ja-JP" dirty="0"/>
              <a:t>3)</a:t>
            </a:r>
            <a:r>
              <a:rPr lang="ja-JP" altLang="en-US" dirty="0"/>
              <a:t>実際のソケットプログラミング</a:t>
            </a:r>
            <a:endParaRPr lang="en-US" altLang="ja-JP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ja-JP" dirty="0"/>
              <a:t>    1)</a:t>
            </a:r>
            <a:r>
              <a:rPr lang="ja-JP" altLang="en-US" dirty="0"/>
              <a:t>送信側の送信方法</a:t>
            </a:r>
            <a:endParaRPr lang="en-US" altLang="ja-JP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ja-JP" dirty="0"/>
              <a:t>    2)</a:t>
            </a:r>
            <a:r>
              <a:rPr lang="ja-JP" altLang="en-US" dirty="0"/>
              <a:t>受信側の受信方法</a:t>
            </a:r>
            <a:endParaRPr lang="en-US" altLang="ja-JP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ja-JP" dirty="0"/>
              <a:t>4)</a:t>
            </a:r>
            <a:r>
              <a:rPr lang="ja-JP" altLang="en-US" dirty="0"/>
              <a:t>実際のドローンプログラミング</a:t>
            </a:r>
            <a:endParaRPr lang="en-US" altLang="ja-JP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ja-JP" dirty="0"/>
              <a:t>    1)</a:t>
            </a:r>
            <a:r>
              <a:rPr lang="ja-JP" altLang="en-US" dirty="0"/>
              <a:t>ドローンへの指示・コマンド一覧</a:t>
            </a:r>
            <a:endParaRPr lang="en-US" altLang="ja-JP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ja-JP" dirty="0"/>
              <a:t>    2)</a:t>
            </a:r>
            <a:r>
              <a:rPr lang="ja-JP" altLang="en-US" dirty="0"/>
              <a:t>ドローンからの状態取得・コマンド一覧</a:t>
            </a:r>
            <a:endParaRPr lang="en-US" altLang="ja-JP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ja-JP" dirty="0"/>
              <a:t>    3)</a:t>
            </a:r>
            <a:r>
              <a:rPr lang="ja-JP" altLang="en-US" dirty="0"/>
              <a:t>ドローンからカメラ映像取得</a:t>
            </a:r>
            <a:endParaRPr lang="en-US" altLang="ja-JP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ja-JP" dirty="0"/>
              <a:t>    4)</a:t>
            </a:r>
            <a:r>
              <a:rPr lang="ja-JP" altLang="en-US" dirty="0"/>
              <a:t>ミッションパッドを使った制御・コマンド一覧</a:t>
            </a:r>
          </a:p>
        </p:txBody>
      </p:sp>
    </p:spTree>
    <p:extLst>
      <p:ext uri="{BB962C8B-B14F-4D97-AF65-F5344CB8AC3E}">
        <p14:creationId xmlns:p14="http://schemas.microsoft.com/office/powerpoint/2010/main" val="12814272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E97AF39-E41B-4CA5-BC6A-C09CFC560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135856"/>
            <a:ext cx="9603275" cy="717898"/>
          </a:xfrm>
        </p:spPr>
        <p:txBody>
          <a:bodyPr/>
          <a:lstStyle/>
          <a:p>
            <a:r>
              <a:rPr kumimoji="1" lang="ja-JP" altLang="en-US" dirty="0"/>
              <a:t>ドローンからカメラ映像取得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2EBC479-3DBA-4CA8-A7C2-D8E2F57D96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5299265" cy="3450613"/>
          </a:xfrm>
        </p:spPr>
        <p:txBody>
          <a:bodyPr/>
          <a:lstStyle/>
          <a:p>
            <a:r>
              <a:rPr kumimoji="1" lang="ja-JP" altLang="en-US" dirty="0"/>
              <a:t>カメラ映像を取得する時は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　ストリーム配信をオンにします。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en-US" altLang="ja-JP" dirty="0"/>
              <a:t>※</a:t>
            </a:r>
            <a:r>
              <a:rPr lang="ja-JP" altLang="en-US" dirty="0"/>
              <a:t>終了する時は、ストリーム配信を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　オフにする指示をドローンに送信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　してください。</a:t>
            </a:r>
            <a:endParaRPr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BC4F03E9-2A35-4687-A401-CBD62393A286}"/>
              </a:ext>
            </a:extLst>
          </p:cNvPr>
          <p:cNvSpPr/>
          <p:nvPr/>
        </p:nvSpPr>
        <p:spPr>
          <a:xfrm>
            <a:off x="7430897" y="2065738"/>
            <a:ext cx="1320197" cy="53458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command</a:t>
            </a: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488E510B-0309-4E7C-888C-084E6EEE576B}"/>
              </a:ext>
            </a:extLst>
          </p:cNvPr>
          <p:cNvSpPr/>
          <p:nvPr/>
        </p:nvSpPr>
        <p:spPr>
          <a:xfrm>
            <a:off x="7430897" y="3435324"/>
            <a:ext cx="1320197" cy="53458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takeoff</a:t>
            </a: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297C2305-9EF8-4C95-914B-A97739F223A5}"/>
              </a:ext>
            </a:extLst>
          </p:cNvPr>
          <p:cNvSpPr/>
          <p:nvPr/>
        </p:nvSpPr>
        <p:spPr>
          <a:xfrm>
            <a:off x="7430897" y="5494920"/>
            <a:ext cx="1320197" cy="53458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land</a:t>
            </a:r>
          </a:p>
        </p:txBody>
      </p:sp>
      <p:sp>
        <p:nvSpPr>
          <p:cNvPr id="7" name="コンテンツ プレースホルダー 2">
            <a:extLst>
              <a:ext uri="{FF2B5EF4-FFF2-40B4-BE49-F238E27FC236}">
                <a16:creationId xmlns:a16="http://schemas.microsoft.com/office/drawing/2014/main" id="{AEACDBAC-121B-4459-8E65-22FFD03AD666}"/>
              </a:ext>
            </a:extLst>
          </p:cNvPr>
          <p:cNvSpPr txBox="1">
            <a:spLocks/>
          </p:cNvSpPr>
          <p:nvPr/>
        </p:nvSpPr>
        <p:spPr>
          <a:xfrm>
            <a:off x="8872537" y="2157412"/>
            <a:ext cx="2443163" cy="4572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dirty="0"/>
              <a:t>コマンドモードにする</a:t>
            </a:r>
          </a:p>
        </p:txBody>
      </p:sp>
      <p:sp>
        <p:nvSpPr>
          <p:cNvPr id="8" name="コンテンツ プレースホルダー 2">
            <a:extLst>
              <a:ext uri="{FF2B5EF4-FFF2-40B4-BE49-F238E27FC236}">
                <a16:creationId xmlns:a16="http://schemas.microsoft.com/office/drawing/2014/main" id="{D933ACA7-FE84-4247-BAD1-1C4C833B88E3}"/>
              </a:ext>
            </a:extLst>
          </p:cNvPr>
          <p:cNvSpPr txBox="1">
            <a:spLocks/>
          </p:cNvSpPr>
          <p:nvPr/>
        </p:nvSpPr>
        <p:spPr>
          <a:xfrm>
            <a:off x="8872537" y="2918270"/>
            <a:ext cx="2728913" cy="53458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dirty="0"/>
              <a:t>ストリーム配信オンにする</a:t>
            </a:r>
          </a:p>
        </p:txBody>
      </p:sp>
      <p:sp>
        <p:nvSpPr>
          <p:cNvPr id="9" name="コンテンツ プレースホルダー 2">
            <a:extLst>
              <a:ext uri="{FF2B5EF4-FFF2-40B4-BE49-F238E27FC236}">
                <a16:creationId xmlns:a16="http://schemas.microsoft.com/office/drawing/2014/main" id="{E17EC57E-B30D-4D05-BFFA-529A5CE5FB77}"/>
              </a:ext>
            </a:extLst>
          </p:cNvPr>
          <p:cNvSpPr txBox="1">
            <a:spLocks/>
          </p:cNvSpPr>
          <p:nvPr/>
        </p:nvSpPr>
        <p:spPr>
          <a:xfrm>
            <a:off x="8872537" y="5533613"/>
            <a:ext cx="2443163" cy="4572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dirty="0"/>
              <a:t>自動着陸</a:t>
            </a:r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EF8ECBD3-51E9-423C-9CEF-1C9C9771642C}"/>
              </a:ext>
            </a:extLst>
          </p:cNvPr>
          <p:cNvCxnSpPr>
            <a:cxnSpLocks/>
            <a:stCxn id="4" idx="2"/>
            <a:endCxn id="23" idx="0"/>
          </p:cNvCxnSpPr>
          <p:nvPr/>
        </p:nvCxnSpPr>
        <p:spPr>
          <a:xfrm>
            <a:off x="8090996" y="2600325"/>
            <a:ext cx="0" cy="121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B7BB4169-9AFE-4324-90CF-E13B433DB1EF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8090996" y="3969911"/>
            <a:ext cx="0" cy="1474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34B18185-6BBF-4FD9-B42E-F970A71747DE}"/>
              </a:ext>
            </a:extLst>
          </p:cNvPr>
          <p:cNvCxnSpPr>
            <a:cxnSpLocks/>
            <a:stCxn id="30" idx="2"/>
            <a:endCxn id="6" idx="0"/>
          </p:cNvCxnSpPr>
          <p:nvPr/>
        </p:nvCxnSpPr>
        <p:spPr>
          <a:xfrm>
            <a:off x="8090996" y="5289315"/>
            <a:ext cx="0" cy="2056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四角形: 角を丸くする 22">
            <a:extLst>
              <a:ext uri="{FF2B5EF4-FFF2-40B4-BE49-F238E27FC236}">
                <a16:creationId xmlns:a16="http://schemas.microsoft.com/office/drawing/2014/main" id="{2D65E56B-5D95-4D4A-AC51-2F7D422552FD}"/>
              </a:ext>
            </a:extLst>
          </p:cNvPr>
          <p:cNvSpPr/>
          <p:nvPr/>
        </p:nvSpPr>
        <p:spPr>
          <a:xfrm>
            <a:off x="7430897" y="2721785"/>
            <a:ext cx="1320197" cy="53458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>
                <a:solidFill>
                  <a:schemeClr val="tx1"/>
                </a:solidFill>
              </a:rPr>
              <a:t>streamon</a:t>
            </a:r>
            <a:endParaRPr kumimoji="1" lang="en-US" altLang="ja-JP" dirty="0">
              <a:solidFill>
                <a:schemeClr val="tx1"/>
              </a:solidFill>
            </a:endParaRPr>
          </a:p>
        </p:txBody>
      </p:sp>
      <p:sp>
        <p:nvSpPr>
          <p:cNvPr id="24" name="コンテンツ プレースホルダー 2">
            <a:extLst>
              <a:ext uri="{FF2B5EF4-FFF2-40B4-BE49-F238E27FC236}">
                <a16:creationId xmlns:a16="http://schemas.microsoft.com/office/drawing/2014/main" id="{7CB93EE7-AF74-4136-80BF-16AB9A82A044}"/>
              </a:ext>
            </a:extLst>
          </p:cNvPr>
          <p:cNvSpPr txBox="1">
            <a:spLocks/>
          </p:cNvSpPr>
          <p:nvPr/>
        </p:nvSpPr>
        <p:spPr>
          <a:xfrm>
            <a:off x="8872537" y="3473744"/>
            <a:ext cx="2728913" cy="53458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dirty="0"/>
              <a:t>自動離陸</a:t>
            </a:r>
          </a:p>
        </p:txBody>
      </p: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AE26CA20-C098-4450-8CE8-FDEE9343764F}"/>
              </a:ext>
            </a:extLst>
          </p:cNvPr>
          <p:cNvCxnSpPr>
            <a:cxnSpLocks/>
            <a:stCxn id="23" idx="2"/>
            <a:endCxn id="5" idx="0"/>
          </p:cNvCxnSpPr>
          <p:nvPr/>
        </p:nvCxnSpPr>
        <p:spPr>
          <a:xfrm>
            <a:off x="8090996" y="3256372"/>
            <a:ext cx="0" cy="178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四角形: 角を丸くする 29">
            <a:extLst>
              <a:ext uri="{FF2B5EF4-FFF2-40B4-BE49-F238E27FC236}">
                <a16:creationId xmlns:a16="http://schemas.microsoft.com/office/drawing/2014/main" id="{67C1EFBB-B15A-4E12-85AB-0170713F28D3}"/>
              </a:ext>
            </a:extLst>
          </p:cNvPr>
          <p:cNvSpPr/>
          <p:nvPr/>
        </p:nvSpPr>
        <p:spPr>
          <a:xfrm>
            <a:off x="7430897" y="4754728"/>
            <a:ext cx="1320197" cy="53458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>
                <a:solidFill>
                  <a:schemeClr val="tx1"/>
                </a:solidFill>
              </a:rPr>
              <a:t>streamoff</a:t>
            </a:r>
            <a:endParaRPr kumimoji="1" lang="en-US" altLang="ja-JP" dirty="0">
              <a:solidFill>
                <a:schemeClr val="tx1"/>
              </a:solidFill>
            </a:endParaRPr>
          </a:p>
        </p:txBody>
      </p:sp>
      <p:sp>
        <p:nvSpPr>
          <p:cNvPr id="32" name="コンテンツ プレースホルダー 2">
            <a:extLst>
              <a:ext uri="{FF2B5EF4-FFF2-40B4-BE49-F238E27FC236}">
                <a16:creationId xmlns:a16="http://schemas.microsoft.com/office/drawing/2014/main" id="{AC57B720-E420-441A-837A-E62306748BA2}"/>
              </a:ext>
            </a:extLst>
          </p:cNvPr>
          <p:cNvSpPr txBox="1">
            <a:spLocks/>
          </p:cNvSpPr>
          <p:nvPr/>
        </p:nvSpPr>
        <p:spPr>
          <a:xfrm>
            <a:off x="8872537" y="4902276"/>
            <a:ext cx="2728913" cy="53458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dirty="0"/>
              <a:t>ストリーム配信オフにする</a:t>
            </a:r>
          </a:p>
        </p:txBody>
      </p:sp>
      <p:sp>
        <p:nvSpPr>
          <p:cNvPr id="35" name="四角形: 角を丸くする 34">
            <a:extLst>
              <a:ext uri="{FF2B5EF4-FFF2-40B4-BE49-F238E27FC236}">
                <a16:creationId xmlns:a16="http://schemas.microsoft.com/office/drawing/2014/main" id="{4483BCF2-376B-4AF3-8EA2-22154C96E033}"/>
              </a:ext>
            </a:extLst>
          </p:cNvPr>
          <p:cNvSpPr/>
          <p:nvPr/>
        </p:nvSpPr>
        <p:spPr>
          <a:xfrm>
            <a:off x="7430897" y="4117338"/>
            <a:ext cx="4041964" cy="53458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詳細は次のページへ</a:t>
            </a:r>
            <a:endParaRPr kumimoji="1" lang="en-US" altLang="ja-JP" dirty="0">
              <a:solidFill>
                <a:schemeClr val="tx1"/>
              </a:solidFill>
            </a:endParaRPr>
          </a:p>
        </p:txBody>
      </p: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B9F2CFEA-6B31-42AA-83C7-3804C2C8E0AD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8090995" y="4651925"/>
            <a:ext cx="1" cy="1028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54547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E97AF39-E41B-4CA5-BC6A-C09CFC560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135856"/>
            <a:ext cx="9603275" cy="717898"/>
          </a:xfrm>
        </p:spPr>
        <p:txBody>
          <a:bodyPr/>
          <a:lstStyle/>
          <a:p>
            <a:r>
              <a:rPr kumimoji="1" lang="ja-JP" altLang="en-US" dirty="0"/>
              <a:t>ドローンからカメラ映像取得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2EBC479-3DBA-4CA8-A7C2-D8E2F57D96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0" y="2015732"/>
            <a:ext cx="4430384" cy="3450613"/>
          </a:xfrm>
        </p:spPr>
        <p:txBody>
          <a:bodyPr/>
          <a:lstStyle/>
          <a:p>
            <a:r>
              <a:rPr kumimoji="1" lang="ja-JP" altLang="en-US" dirty="0"/>
              <a:t>映像の取得方法を簡易的なフロー。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　チャートにして右に記してます。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カメラ映像の取得に</a:t>
            </a:r>
            <a:r>
              <a:rPr lang="en-US" altLang="ja-JP" dirty="0"/>
              <a:t>OpenCV</a:t>
            </a:r>
            <a:r>
              <a:rPr lang="ja-JP" altLang="en-US" dirty="0"/>
              <a:t>を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使います。その他実行前に設定が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必要ですので、別途手順書を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ご覧ください。</a:t>
            </a:r>
            <a:endParaRPr lang="en-US" altLang="ja-JP" dirty="0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BC4F03E9-2A35-4687-A401-CBD62393A286}"/>
              </a:ext>
            </a:extLst>
          </p:cNvPr>
          <p:cNvSpPr/>
          <p:nvPr/>
        </p:nvSpPr>
        <p:spPr>
          <a:xfrm>
            <a:off x="5957889" y="2065738"/>
            <a:ext cx="2793206" cy="53458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cap = cv2.VideoCapture(X)</a:t>
            </a:r>
          </a:p>
        </p:txBody>
      </p:sp>
      <p:sp>
        <p:nvSpPr>
          <p:cNvPr id="7" name="コンテンツ プレースホルダー 2">
            <a:extLst>
              <a:ext uri="{FF2B5EF4-FFF2-40B4-BE49-F238E27FC236}">
                <a16:creationId xmlns:a16="http://schemas.microsoft.com/office/drawing/2014/main" id="{AEACDBAC-121B-4459-8E65-22FFD03AD666}"/>
              </a:ext>
            </a:extLst>
          </p:cNvPr>
          <p:cNvSpPr txBox="1">
            <a:spLocks/>
          </p:cNvSpPr>
          <p:nvPr/>
        </p:nvSpPr>
        <p:spPr>
          <a:xfrm>
            <a:off x="9071516" y="2015731"/>
            <a:ext cx="2823523" cy="71502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dirty="0"/>
              <a:t>映像をキャプチャーする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X=UDP://0.0.0.0:11111</a:t>
            </a:r>
            <a:endParaRPr lang="ja-JP" altLang="en-US" dirty="0"/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EF8ECBD3-51E9-423C-9CEF-1C9C9771642C}"/>
              </a:ext>
            </a:extLst>
          </p:cNvPr>
          <p:cNvCxnSpPr>
            <a:cxnSpLocks/>
            <a:stCxn id="4" idx="2"/>
            <a:endCxn id="10" idx="3"/>
          </p:cNvCxnSpPr>
          <p:nvPr/>
        </p:nvCxnSpPr>
        <p:spPr>
          <a:xfrm flipH="1">
            <a:off x="7344124" y="2600325"/>
            <a:ext cx="10368" cy="211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四角形: 上の 2 つの角を丸める 9">
            <a:extLst>
              <a:ext uri="{FF2B5EF4-FFF2-40B4-BE49-F238E27FC236}">
                <a16:creationId xmlns:a16="http://schemas.microsoft.com/office/drawing/2014/main" id="{F802067B-E140-4FBB-97EE-C6979E3A141C}"/>
              </a:ext>
            </a:extLst>
          </p:cNvPr>
          <p:cNvSpPr/>
          <p:nvPr/>
        </p:nvSpPr>
        <p:spPr>
          <a:xfrm>
            <a:off x="5957889" y="2812309"/>
            <a:ext cx="2772469" cy="316655"/>
          </a:xfrm>
          <a:prstGeom prst="round2Same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四角形: 上の 2 つの角を丸める 24">
            <a:extLst>
              <a:ext uri="{FF2B5EF4-FFF2-40B4-BE49-F238E27FC236}">
                <a16:creationId xmlns:a16="http://schemas.microsoft.com/office/drawing/2014/main" id="{DDD7693E-06A1-4FE9-AE98-5AEAB2F22B0C}"/>
              </a:ext>
            </a:extLst>
          </p:cNvPr>
          <p:cNvSpPr/>
          <p:nvPr/>
        </p:nvSpPr>
        <p:spPr>
          <a:xfrm rot="10800000">
            <a:off x="5957888" y="5385434"/>
            <a:ext cx="2772468" cy="261833"/>
          </a:xfrm>
          <a:prstGeom prst="round2Same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四角形: 角を丸くする 33">
            <a:extLst>
              <a:ext uri="{FF2B5EF4-FFF2-40B4-BE49-F238E27FC236}">
                <a16:creationId xmlns:a16="http://schemas.microsoft.com/office/drawing/2014/main" id="{CEF58684-88ED-4C7D-AB69-2FB646060E1E}"/>
              </a:ext>
            </a:extLst>
          </p:cNvPr>
          <p:cNvSpPr/>
          <p:nvPr/>
        </p:nvSpPr>
        <p:spPr>
          <a:xfrm>
            <a:off x="5957889" y="3429000"/>
            <a:ext cx="2793206" cy="53458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ret, frame = </a:t>
            </a:r>
            <a:r>
              <a:rPr kumimoji="1" lang="en-US" altLang="ja-JP" dirty="0" err="1">
                <a:solidFill>
                  <a:schemeClr val="tx1"/>
                </a:solidFill>
              </a:rPr>
              <a:t>cap.read</a:t>
            </a:r>
            <a:r>
              <a:rPr kumimoji="1" lang="en-US" altLang="ja-JP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36" name="四角形: 角を丸くする 35">
            <a:extLst>
              <a:ext uri="{FF2B5EF4-FFF2-40B4-BE49-F238E27FC236}">
                <a16:creationId xmlns:a16="http://schemas.microsoft.com/office/drawing/2014/main" id="{80315075-EBF3-4604-ABA4-98BAD9B375B1}"/>
              </a:ext>
            </a:extLst>
          </p:cNvPr>
          <p:cNvSpPr/>
          <p:nvPr/>
        </p:nvSpPr>
        <p:spPr>
          <a:xfrm>
            <a:off x="5957888" y="4669924"/>
            <a:ext cx="2971799" cy="53458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cv2.imshow("Frame", frame)</a:t>
            </a:r>
          </a:p>
        </p:txBody>
      </p:sp>
      <p:sp>
        <p:nvSpPr>
          <p:cNvPr id="37" name="四角形: 角を丸くする 36">
            <a:extLst>
              <a:ext uri="{FF2B5EF4-FFF2-40B4-BE49-F238E27FC236}">
                <a16:creationId xmlns:a16="http://schemas.microsoft.com/office/drawing/2014/main" id="{1BE1400A-A527-4403-B79D-1230370E44B4}"/>
              </a:ext>
            </a:extLst>
          </p:cNvPr>
          <p:cNvSpPr/>
          <p:nvPr/>
        </p:nvSpPr>
        <p:spPr>
          <a:xfrm>
            <a:off x="5957889" y="5812540"/>
            <a:ext cx="3271836" cy="71502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cap.release</a:t>
            </a:r>
            <a:r>
              <a:rPr lang="en-US" altLang="ja-JP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ja-JP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cv2.destroyAllWindows()</a:t>
            </a:r>
          </a:p>
        </p:txBody>
      </p:sp>
      <p:sp>
        <p:nvSpPr>
          <p:cNvPr id="38" name="コンテンツ プレースホルダー 2">
            <a:extLst>
              <a:ext uri="{FF2B5EF4-FFF2-40B4-BE49-F238E27FC236}">
                <a16:creationId xmlns:a16="http://schemas.microsoft.com/office/drawing/2014/main" id="{7D0A1BE8-11D7-416A-A570-833DE5D7FA30}"/>
              </a:ext>
            </a:extLst>
          </p:cNvPr>
          <p:cNvSpPr txBox="1">
            <a:spLocks/>
          </p:cNvSpPr>
          <p:nvPr/>
        </p:nvSpPr>
        <p:spPr>
          <a:xfrm>
            <a:off x="9071516" y="3455153"/>
            <a:ext cx="2823523" cy="4822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dirty="0"/>
              <a:t>1</a:t>
            </a:r>
            <a:r>
              <a:rPr lang="ja-JP" altLang="en-US" dirty="0"/>
              <a:t>フレーム読込</a:t>
            </a:r>
          </a:p>
        </p:txBody>
      </p:sp>
      <p:sp>
        <p:nvSpPr>
          <p:cNvPr id="29" name="ひし形 28">
            <a:extLst>
              <a:ext uri="{FF2B5EF4-FFF2-40B4-BE49-F238E27FC236}">
                <a16:creationId xmlns:a16="http://schemas.microsoft.com/office/drawing/2014/main" id="{98A5B1DE-646B-4845-861A-2174DC89661A}"/>
              </a:ext>
            </a:extLst>
          </p:cNvPr>
          <p:cNvSpPr/>
          <p:nvPr/>
        </p:nvSpPr>
        <p:spPr>
          <a:xfrm>
            <a:off x="6096000" y="4127249"/>
            <a:ext cx="2655095" cy="377403"/>
          </a:xfrm>
          <a:prstGeom prst="diamond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コンテンツ プレースホルダー 2">
            <a:extLst>
              <a:ext uri="{FF2B5EF4-FFF2-40B4-BE49-F238E27FC236}">
                <a16:creationId xmlns:a16="http://schemas.microsoft.com/office/drawing/2014/main" id="{AC6F9E6B-3A9E-49FD-A9A2-E30837BDDF3A}"/>
              </a:ext>
            </a:extLst>
          </p:cNvPr>
          <p:cNvSpPr txBox="1">
            <a:spLocks/>
          </p:cNvSpPr>
          <p:nvPr/>
        </p:nvSpPr>
        <p:spPr>
          <a:xfrm>
            <a:off x="9071515" y="4026497"/>
            <a:ext cx="2823523" cy="79456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dirty="0"/>
              <a:t>フレーム読込に失敗してないか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どうか確認</a:t>
            </a:r>
          </a:p>
        </p:txBody>
      </p:sp>
      <p:sp>
        <p:nvSpPr>
          <p:cNvPr id="40" name="コンテンツ プレースホルダー 2">
            <a:extLst>
              <a:ext uri="{FF2B5EF4-FFF2-40B4-BE49-F238E27FC236}">
                <a16:creationId xmlns:a16="http://schemas.microsoft.com/office/drawing/2014/main" id="{395A50D7-92E1-4E90-84FF-D98EAE26FB20}"/>
              </a:ext>
            </a:extLst>
          </p:cNvPr>
          <p:cNvSpPr txBox="1">
            <a:spLocks/>
          </p:cNvSpPr>
          <p:nvPr/>
        </p:nvSpPr>
        <p:spPr>
          <a:xfrm>
            <a:off x="6753544" y="4063182"/>
            <a:ext cx="1380486" cy="4822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dirty="0"/>
              <a:t>If not ret</a:t>
            </a:r>
            <a:endParaRPr lang="ja-JP" altLang="en-US" dirty="0"/>
          </a:p>
        </p:txBody>
      </p: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D43901A7-DCFA-496E-884D-600C624DC641}"/>
              </a:ext>
            </a:extLst>
          </p:cNvPr>
          <p:cNvCxnSpPr>
            <a:cxnSpLocks/>
            <a:stCxn id="10" idx="1"/>
            <a:endCxn id="34" idx="0"/>
          </p:cNvCxnSpPr>
          <p:nvPr/>
        </p:nvCxnSpPr>
        <p:spPr>
          <a:xfrm>
            <a:off x="7344124" y="3128964"/>
            <a:ext cx="10368" cy="300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38C381F8-DA4E-4D01-9B66-3057187291BD}"/>
              </a:ext>
            </a:extLst>
          </p:cNvPr>
          <p:cNvCxnSpPr>
            <a:cxnSpLocks/>
          </p:cNvCxnSpPr>
          <p:nvPr/>
        </p:nvCxnSpPr>
        <p:spPr>
          <a:xfrm flipH="1">
            <a:off x="7414133" y="3963587"/>
            <a:ext cx="10370" cy="180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B3D6229B-C3CD-4058-AB8F-35B906030992}"/>
              </a:ext>
            </a:extLst>
          </p:cNvPr>
          <p:cNvCxnSpPr>
            <a:cxnSpLocks/>
          </p:cNvCxnSpPr>
          <p:nvPr/>
        </p:nvCxnSpPr>
        <p:spPr>
          <a:xfrm>
            <a:off x="7423547" y="4464862"/>
            <a:ext cx="0" cy="205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E3233E08-2BA9-4492-8BB2-E6D4DE1578D4}"/>
              </a:ext>
            </a:extLst>
          </p:cNvPr>
          <p:cNvCxnSpPr>
            <a:cxnSpLocks/>
            <a:stCxn id="36" idx="2"/>
          </p:cNvCxnSpPr>
          <p:nvPr/>
        </p:nvCxnSpPr>
        <p:spPr>
          <a:xfrm>
            <a:off x="7443788" y="5204511"/>
            <a:ext cx="23739" cy="165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矢印コネクタ 55">
            <a:extLst>
              <a:ext uri="{FF2B5EF4-FFF2-40B4-BE49-F238E27FC236}">
                <a16:creationId xmlns:a16="http://schemas.microsoft.com/office/drawing/2014/main" id="{EE73FC0F-E6DC-4E51-BC6D-126A94FA0441}"/>
              </a:ext>
            </a:extLst>
          </p:cNvPr>
          <p:cNvCxnSpPr>
            <a:cxnSpLocks/>
          </p:cNvCxnSpPr>
          <p:nvPr/>
        </p:nvCxnSpPr>
        <p:spPr>
          <a:xfrm>
            <a:off x="7423547" y="5647268"/>
            <a:ext cx="0" cy="205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コンテンツ プレースホルダー 2">
            <a:extLst>
              <a:ext uri="{FF2B5EF4-FFF2-40B4-BE49-F238E27FC236}">
                <a16:creationId xmlns:a16="http://schemas.microsoft.com/office/drawing/2014/main" id="{8DAFE0FC-74F9-4BBB-9EF9-54F3164DBDFF}"/>
              </a:ext>
            </a:extLst>
          </p:cNvPr>
          <p:cNvSpPr txBox="1">
            <a:spLocks/>
          </p:cNvSpPr>
          <p:nvPr/>
        </p:nvSpPr>
        <p:spPr>
          <a:xfrm>
            <a:off x="9071516" y="4678294"/>
            <a:ext cx="2823523" cy="4822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dirty="0"/>
              <a:t>画面に表示</a:t>
            </a:r>
          </a:p>
        </p:txBody>
      </p:sp>
      <p:cxnSp>
        <p:nvCxnSpPr>
          <p:cNvPr id="59" name="直線矢印コネクタ 58">
            <a:extLst>
              <a:ext uri="{FF2B5EF4-FFF2-40B4-BE49-F238E27FC236}">
                <a16:creationId xmlns:a16="http://schemas.microsoft.com/office/drawing/2014/main" id="{151988C8-E3DD-452D-83A8-04C52F6B65C5}"/>
              </a:ext>
            </a:extLst>
          </p:cNvPr>
          <p:cNvCxnSpPr>
            <a:cxnSpLocks/>
            <a:stCxn id="25" idx="2"/>
          </p:cNvCxnSpPr>
          <p:nvPr/>
        </p:nvCxnSpPr>
        <p:spPr>
          <a:xfrm>
            <a:off x="8730356" y="5516350"/>
            <a:ext cx="3411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57362DB8-4E19-4404-826E-9B99FA14C68E}"/>
              </a:ext>
            </a:extLst>
          </p:cNvPr>
          <p:cNvCxnSpPr>
            <a:cxnSpLocks/>
          </p:cNvCxnSpPr>
          <p:nvPr/>
        </p:nvCxnSpPr>
        <p:spPr>
          <a:xfrm flipV="1">
            <a:off x="9071515" y="2970636"/>
            <a:ext cx="0" cy="2545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矢印コネクタ 64">
            <a:extLst>
              <a:ext uri="{FF2B5EF4-FFF2-40B4-BE49-F238E27FC236}">
                <a16:creationId xmlns:a16="http://schemas.microsoft.com/office/drawing/2014/main" id="{5B6B257A-2F62-4FAC-9DA1-7321039C6AED}"/>
              </a:ext>
            </a:extLst>
          </p:cNvPr>
          <p:cNvCxnSpPr>
            <a:cxnSpLocks/>
            <a:endCxn id="10" idx="0"/>
          </p:cNvCxnSpPr>
          <p:nvPr/>
        </p:nvCxnSpPr>
        <p:spPr>
          <a:xfrm flipH="1">
            <a:off x="8730358" y="2970636"/>
            <a:ext cx="34115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コンテンツ プレースホルダー 2">
            <a:extLst>
              <a:ext uri="{FF2B5EF4-FFF2-40B4-BE49-F238E27FC236}">
                <a16:creationId xmlns:a16="http://schemas.microsoft.com/office/drawing/2014/main" id="{5788F106-C163-4A4B-9632-C66A1A03003D}"/>
              </a:ext>
            </a:extLst>
          </p:cNvPr>
          <p:cNvSpPr txBox="1">
            <a:spLocks/>
          </p:cNvSpPr>
          <p:nvPr/>
        </p:nvSpPr>
        <p:spPr>
          <a:xfrm>
            <a:off x="9229725" y="5777145"/>
            <a:ext cx="2823523" cy="39290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/>
              <a:t>画面、キャプチャー１の</a:t>
            </a:r>
            <a:r>
              <a:rPr lang="ja-JP" altLang="en-US" dirty="0"/>
              <a:t>解放</a:t>
            </a:r>
          </a:p>
        </p:txBody>
      </p:sp>
    </p:spTree>
    <p:extLst>
      <p:ext uri="{BB962C8B-B14F-4D97-AF65-F5344CB8AC3E}">
        <p14:creationId xmlns:p14="http://schemas.microsoft.com/office/powerpoint/2010/main" val="1748514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E97AF39-E41B-4CA5-BC6A-C09CFC560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135856"/>
            <a:ext cx="9603275" cy="717898"/>
          </a:xfrm>
        </p:spPr>
        <p:txBody>
          <a:bodyPr/>
          <a:lstStyle/>
          <a:p>
            <a:r>
              <a:rPr kumimoji="1" lang="ja-JP" altLang="en-US" dirty="0"/>
              <a:t>ミッションパッドを使った制御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2EBC479-3DBA-4CA8-A7C2-D8E2F57D96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33031" y="2015731"/>
            <a:ext cx="5299265" cy="4121407"/>
          </a:xfrm>
        </p:spPr>
        <p:txBody>
          <a:bodyPr>
            <a:normAutofit fontScale="85000" lnSpcReduction="10000"/>
          </a:bodyPr>
          <a:lstStyle/>
          <a:p>
            <a:r>
              <a:rPr kumimoji="1" lang="ja-JP" altLang="en-US" dirty="0"/>
              <a:t>ミッションパッドの検出を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/>
              <a:t>　行う時はこのようなコマンドを送信します。</a:t>
            </a: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　・ミッションパッド検出オンにする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　・</a:t>
            </a:r>
            <a:r>
              <a:rPr kumimoji="1" lang="ja-JP" altLang="en-US" dirty="0"/>
              <a:t>ミッションパッド検出オフにする</a:t>
            </a: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ドローンの</a:t>
            </a:r>
            <a:r>
              <a:rPr lang="ja-JP" altLang="en-US" b="0" i="0" dirty="0">
                <a:solidFill>
                  <a:srgbClr val="303030"/>
                </a:solidFill>
                <a:effectLst/>
                <a:latin typeface="Barlow"/>
              </a:rPr>
              <a:t>機体底面部に</a:t>
            </a:r>
            <a:endParaRPr lang="en-US" altLang="ja-JP" b="0" i="0" dirty="0">
              <a:solidFill>
                <a:srgbClr val="303030"/>
              </a:solidFill>
              <a:effectLst/>
              <a:latin typeface="Barlow"/>
            </a:endParaRPr>
          </a:p>
          <a:p>
            <a:pPr marL="0" indent="0">
              <a:buNone/>
            </a:pPr>
            <a:r>
              <a:rPr lang="ja-JP" altLang="en-US" b="0" i="0" dirty="0">
                <a:solidFill>
                  <a:srgbClr val="303030"/>
                </a:solidFill>
                <a:effectLst/>
                <a:latin typeface="Barlow"/>
              </a:rPr>
              <a:t>「ビジョンポジショニングシステム」という、</a:t>
            </a:r>
            <a:endParaRPr lang="en-US" altLang="ja-JP" b="0" i="0" dirty="0">
              <a:solidFill>
                <a:srgbClr val="303030"/>
              </a:solidFill>
              <a:effectLst/>
              <a:latin typeface="Barlow"/>
            </a:endParaRPr>
          </a:p>
          <a:p>
            <a:pPr marL="0" indent="0">
              <a:buNone/>
            </a:pPr>
            <a:r>
              <a:rPr lang="ja-JP" altLang="en-US" b="0" i="0" dirty="0">
                <a:solidFill>
                  <a:srgbClr val="303030"/>
                </a:solidFill>
                <a:effectLst/>
                <a:latin typeface="Barlow"/>
              </a:rPr>
              <a:t>下方センサーがあるので、そのセンサーで</a:t>
            </a:r>
            <a:endParaRPr lang="en-US" altLang="ja-JP" b="0" i="0" dirty="0">
              <a:solidFill>
                <a:srgbClr val="303030"/>
              </a:solidFill>
              <a:effectLst/>
              <a:latin typeface="Barlow"/>
            </a:endParaRPr>
          </a:p>
          <a:p>
            <a:pPr marL="0" indent="0">
              <a:buNone/>
            </a:pPr>
            <a:r>
              <a:rPr lang="ja-JP" altLang="en-US" b="0" i="0" dirty="0">
                <a:solidFill>
                  <a:srgbClr val="303030"/>
                </a:solidFill>
                <a:effectLst/>
                <a:latin typeface="Barlow"/>
              </a:rPr>
              <a:t>ミッションパッドを検出します。</a:t>
            </a:r>
            <a:endParaRPr lang="en-US" altLang="ja-JP" dirty="0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BC4F03E9-2A35-4687-A401-CBD62393A286}"/>
              </a:ext>
            </a:extLst>
          </p:cNvPr>
          <p:cNvSpPr/>
          <p:nvPr/>
        </p:nvSpPr>
        <p:spPr>
          <a:xfrm>
            <a:off x="7430897" y="2065738"/>
            <a:ext cx="1320197" cy="53458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command</a:t>
            </a: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488E510B-0309-4E7C-888C-084E6EEE576B}"/>
              </a:ext>
            </a:extLst>
          </p:cNvPr>
          <p:cNvSpPr/>
          <p:nvPr/>
        </p:nvSpPr>
        <p:spPr>
          <a:xfrm>
            <a:off x="7430897" y="3435324"/>
            <a:ext cx="1320197" cy="53458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takeoff</a:t>
            </a: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297C2305-9EF8-4C95-914B-A97739F223A5}"/>
              </a:ext>
            </a:extLst>
          </p:cNvPr>
          <p:cNvSpPr/>
          <p:nvPr/>
        </p:nvSpPr>
        <p:spPr>
          <a:xfrm>
            <a:off x="7430897" y="5494920"/>
            <a:ext cx="1320197" cy="53458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land</a:t>
            </a:r>
          </a:p>
        </p:txBody>
      </p:sp>
      <p:sp>
        <p:nvSpPr>
          <p:cNvPr id="7" name="コンテンツ プレースホルダー 2">
            <a:extLst>
              <a:ext uri="{FF2B5EF4-FFF2-40B4-BE49-F238E27FC236}">
                <a16:creationId xmlns:a16="http://schemas.microsoft.com/office/drawing/2014/main" id="{AEACDBAC-121B-4459-8E65-22FFD03AD666}"/>
              </a:ext>
            </a:extLst>
          </p:cNvPr>
          <p:cNvSpPr txBox="1">
            <a:spLocks/>
          </p:cNvSpPr>
          <p:nvPr/>
        </p:nvSpPr>
        <p:spPr>
          <a:xfrm>
            <a:off x="8872537" y="2157412"/>
            <a:ext cx="2443163" cy="4572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dirty="0"/>
              <a:t>コマンドモードにする</a:t>
            </a:r>
          </a:p>
        </p:txBody>
      </p:sp>
      <p:sp>
        <p:nvSpPr>
          <p:cNvPr id="8" name="コンテンツ プレースホルダー 2">
            <a:extLst>
              <a:ext uri="{FF2B5EF4-FFF2-40B4-BE49-F238E27FC236}">
                <a16:creationId xmlns:a16="http://schemas.microsoft.com/office/drawing/2014/main" id="{D933ACA7-FE84-4247-BAD1-1C4C833B88E3}"/>
              </a:ext>
            </a:extLst>
          </p:cNvPr>
          <p:cNvSpPr txBox="1">
            <a:spLocks/>
          </p:cNvSpPr>
          <p:nvPr/>
        </p:nvSpPr>
        <p:spPr>
          <a:xfrm>
            <a:off x="8872537" y="2721785"/>
            <a:ext cx="2728913" cy="68932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dirty="0"/>
              <a:t>ミッションパッド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検出オンにする</a:t>
            </a:r>
          </a:p>
        </p:txBody>
      </p:sp>
      <p:sp>
        <p:nvSpPr>
          <p:cNvPr id="9" name="コンテンツ プレースホルダー 2">
            <a:extLst>
              <a:ext uri="{FF2B5EF4-FFF2-40B4-BE49-F238E27FC236}">
                <a16:creationId xmlns:a16="http://schemas.microsoft.com/office/drawing/2014/main" id="{E17EC57E-B30D-4D05-BFFA-529A5CE5FB77}"/>
              </a:ext>
            </a:extLst>
          </p:cNvPr>
          <p:cNvSpPr txBox="1">
            <a:spLocks/>
          </p:cNvSpPr>
          <p:nvPr/>
        </p:nvSpPr>
        <p:spPr>
          <a:xfrm>
            <a:off x="8872537" y="5533613"/>
            <a:ext cx="2443163" cy="4572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dirty="0"/>
              <a:t>自動着陸</a:t>
            </a:r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EF8ECBD3-51E9-423C-9CEF-1C9C9771642C}"/>
              </a:ext>
            </a:extLst>
          </p:cNvPr>
          <p:cNvCxnSpPr>
            <a:cxnSpLocks/>
            <a:stCxn id="4" idx="2"/>
            <a:endCxn id="23" idx="0"/>
          </p:cNvCxnSpPr>
          <p:nvPr/>
        </p:nvCxnSpPr>
        <p:spPr>
          <a:xfrm>
            <a:off x="8090996" y="2600325"/>
            <a:ext cx="0" cy="121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B7BB4169-9AFE-4324-90CF-E13B433DB1EF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8090996" y="3969911"/>
            <a:ext cx="0" cy="1474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34B18185-6BBF-4FD9-B42E-F970A71747DE}"/>
              </a:ext>
            </a:extLst>
          </p:cNvPr>
          <p:cNvCxnSpPr>
            <a:cxnSpLocks/>
            <a:stCxn id="30" idx="2"/>
            <a:endCxn id="6" idx="0"/>
          </p:cNvCxnSpPr>
          <p:nvPr/>
        </p:nvCxnSpPr>
        <p:spPr>
          <a:xfrm>
            <a:off x="8090996" y="5289315"/>
            <a:ext cx="0" cy="2056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四角形: 角を丸くする 22">
            <a:extLst>
              <a:ext uri="{FF2B5EF4-FFF2-40B4-BE49-F238E27FC236}">
                <a16:creationId xmlns:a16="http://schemas.microsoft.com/office/drawing/2014/main" id="{2D65E56B-5D95-4D4A-AC51-2F7D422552FD}"/>
              </a:ext>
            </a:extLst>
          </p:cNvPr>
          <p:cNvSpPr/>
          <p:nvPr/>
        </p:nvSpPr>
        <p:spPr>
          <a:xfrm>
            <a:off x="7430897" y="2721785"/>
            <a:ext cx="1320197" cy="53458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mon</a:t>
            </a:r>
          </a:p>
        </p:txBody>
      </p:sp>
      <p:sp>
        <p:nvSpPr>
          <p:cNvPr id="24" name="コンテンツ プレースホルダー 2">
            <a:extLst>
              <a:ext uri="{FF2B5EF4-FFF2-40B4-BE49-F238E27FC236}">
                <a16:creationId xmlns:a16="http://schemas.microsoft.com/office/drawing/2014/main" id="{7CB93EE7-AF74-4136-80BF-16AB9A82A044}"/>
              </a:ext>
            </a:extLst>
          </p:cNvPr>
          <p:cNvSpPr txBox="1">
            <a:spLocks/>
          </p:cNvSpPr>
          <p:nvPr/>
        </p:nvSpPr>
        <p:spPr>
          <a:xfrm>
            <a:off x="8872537" y="3473744"/>
            <a:ext cx="2728913" cy="53458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dirty="0"/>
              <a:t>自動離陸</a:t>
            </a:r>
          </a:p>
        </p:txBody>
      </p: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AE26CA20-C098-4450-8CE8-FDEE9343764F}"/>
              </a:ext>
            </a:extLst>
          </p:cNvPr>
          <p:cNvCxnSpPr>
            <a:cxnSpLocks/>
            <a:stCxn id="23" idx="2"/>
            <a:endCxn id="5" idx="0"/>
          </p:cNvCxnSpPr>
          <p:nvPr/>
        </p:nvCxnSpPr>
        <p:spPr>
          <a:xfrm>
            <a:off x="8090996" y="3256372"/>
            <a:ext cx="0" cy="178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四角形: 角を丸くする 29">
            <a:extLst>
              <a:ext uri="{FF2B5EF4-FFF2-40B4-BE49-F238E27FC236}">
                <a16:creationId xmlns:a16="http://schemas.microsoft.com/office/drawing/2014/main" id="{67C1EFBB-B15A-4E12-85AB-0170713F28D3}"/>
              </a:ext>
            </a:extLst>
          </p:cNvPr>
          <p:cNvSpPr/>
          <p:nvPr/>
        </p:nvSpPr>
        <p:spPr>
          <a:xfrm>
            <a:off x="7430897" y="4754728"/>
            <a:ext cx="1320197" cy="53458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>
                <a:solidFill>
                  <a:schemeClr val="tx1"/>
                </a:solidFill>
              </a:rPr>
              <a:t>moff</a:t>
            </a:r>
            <a:endParaRPr kumimoji="1" lang="en-US" altLang="ja-JP" dirty="0">
              <a:solidFill>
                <a:schemeClr val="tx1"/>
              </a:solidFill>
            </a:endParaRPr>
          </a:p>
        </p:txBody>
      </p:sp>
      <p:sp>
        <p:nvSpPr>
          <p:cNvPr id="35" name="四角形: 角を丸くする 34">
            <a:extLst>
              <a:ext uri="{FF2B5EF4-FFF2-40B4-BE49-F238E27FC236}">
                <a16:creationId xmlns:a16="http://schemas.microsoft.com/office/drawing/2014/main" id="{4483BCF2-376B-4AF3-8EA2-22154C96E033}"/>
              </a:ext>
            </a:extLst>
          </p:cNvPr>
          <p:cNvSpPr/>
          <p:nvPr/>
        </p:nvSpPr>
        <p:spPr>
          <a:xfrm>
            <a:off x="7430897" y="4117338"/>
            <a:ext cx="4041964" cy="53458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様々なコマンドを送信</a:t>
            </a:r>
            <a:endParaRPr kumimoji="1" lang="en-US" altLang="ja-JP" dirty="0">
              <a:solidFill>
                <a:schemeClr val="tx1"/>
              </a:solidFill>
            </a:endParaRPr>
          </a:p>
        </p:txBody>
      </p: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B9F2CFEA-6B31-42AA-83C7-3804C2C8E0AD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8090995" y="4651925"/>
            <a:ext cx="1" cy="1028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コンテンツ プレースホルダー 2">
            <a:extLst>
              <a:ext uri="{FF2B5EF4-FFF2-40B4-BE49-F238E27FC236}">
                <a16:creationId xmlns:a16="http://schemas.microsoft.com/office/drawing/2014/main" id="{9BABB53B-4B4C-422D-AC6C-15D86D8BBA42}"/>
              </a:ext>
            </a:extLst>
          </p:cNvPr>
          <p:cNvSpPr txBox="1">
            <a:spLocks/>
          </p:cNvSpPr>
          <p:nvPr/>
        </p:nvSpPr>
        <p:spPr>
          <a:xfrm>
            <a:off x="8872537" y="4714560"/>
            <a:ext cx="2728913" cy="68932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dirty="0"/>
              <a:t>ミッションパッド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検出オフにする</a:t>
            </a:r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9D7B500F-F74D-40FC-83B2-4FBFC88830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0897" y="988429"/>
            <a:ext cx="771278" cy="788649"/>
          </a:xfrm>
          <a:prstGeom prst="rect">
            <a:avLst/>
          </a:prstGeom>
        </p:spPr>
      </p:pic>
      <p:pic>
        <p:nvPicPr>
          <p:cNvPr id="25" name="図 24">
            <a:extLst>
              <a:ext uri="{FF2B5EF4-FFF2-40B4-BE49-F238E27FC236}">
                <a16:creationId xmlns:a16="http://schemas.microsoft.com/office/drawing/2014/main" id="{3E957556-5034-4424-B928-F7C0E593E9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9198" y="988429"/>
            <a:ext cx="771278" cy="788649"/>
          </a:xfrm>
          <a:prstGeom prst="rect">
            <a:avLst/>
          </a:prstGeom>
        </p:spPr>
      </p:pic>
      <p:pic>
        <p:nvPicPr>
          <p:cNvPr id="27" name="図 26">
            <a:extLst>
              <a:ext uri="{FF2B5EF4-FFF2-40B4-BE49-F238E27FC236}">
                <a16:creationId xmlns:a16="http://schemas.microsoft.com/office/drawing/2014/main" id="{E438AB51-E9D7-456E-A29E-2BC940D633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7499" y="988429"/>
            <a:ext cx="771278" cy="788649"/>
          </a:xfrm>
          <a:prstGeom prst="rect">
            <a:avLst/>
          </a:prstGeom>
        </p:spPr>
      </p:pic>
      <p:pic>
        <p:nvPicPr>
          <p:cNvPr id="28" name="図 27">
            <a:extLst>
              <a:ext uri="{FF2B5EF4-FFF2-40B4-BE49-F238E27FC236}">
                <a16:creationId xmlns:a16="http://schemas.microsoft.com/office/drawing/2014/main" id="{4A05C81A-9A36-45E3-ACDC-9FFB4FEA69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5800" y="988429"/>
            <a:ext cx="771278" cy="788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6322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8CCC45-8F6B-473E-B2C2-144D6F281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200150"/>
            <a:ext cx="9603275" cy="653604"/>
          </a:xfrm>
        </p:spPr>
        <p:txBody>
          <a:bodyPr/>
          <a:lstStyle/>
          <a:p>
            <a:r>
              <a:rPr kumimoji="1" lang="ja-JP" altLang="en-US" dirty="0"/>
              <a:t>コマンド一覧</a:t>
            </a:r>
          </a:p>
        </p:txBody>
      </p:sp>
      <p:graphicFrame>
        <p:nvGraphicFramePr>
          <p:cNvPr id="4" name="表 4">
            <a:extLst>
              <a:ext uri="{FF2B5EF4-FFF2-40B4-BE49-F238E27FC236}">
                <a16:creationId xmlns:a16="http://schemas.microsoft.com/office/drawing/2014/main" id="{0A727D1B-9F13-4E04-BD2D-9C54D99CDBE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082529"/>
              </p:ext>
            </p:extLst>
          </p:nvPr>
        </p:nvGraphicFramePr>
        <p:xfrm>
          <a:off x="1451579" y="1937588"/>
          <a:ext cx="9604374" cy="30494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2344">
                  <a:extLst>
                    <a:ext uri="{9D8B030D-6E8A-4147-A177-3AD203B41FA5}">
                      <a16:colId xmlns:a16="http://schemas.microsoft.com/office/drawing/2014/main" val="3117964763"/>
                    </a:ext>
                  </a:extLst>
                </a:gridCol>
                <a:gridCol w="7362030">
                  <a:extLst>
                    <a:ext uri="{9D8B030D-6E8A-4147-A177-3AD203B41FA5}">
                      <a16:colId xmlns:a16="http://schemas.microsoft.com/office/drawing/2014/main" val="1401192551"/>
                    </a:ext>
                  </a:extLst>
                </a:gridCol>
              </a:tblGrid>
              <a:tr h="397737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コマンド名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内容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4622638"/>
                  </a:ext>
                </a:extLst>
              </a:tr>
              <a:tr h="956103"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mdirection</a:t>
                      </a:r>
                      <a:r>
                        <a:rPr kumimoji="1" lang="en-US" altLang="ja-JP" dirty="0"/>
                        <a:t> X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検出方法の設定</a:t>
                      </a:r>
                      <a:endParaRPr kumimoji="1" lang="en-US" altLang="ja-JP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1" lang="ja-JP" alt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・</a:t>
                      </a:r>
                      <a:r>
                        <a:rPr kumimoji="1" lang="en-US" altLang="ja-JP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0: </a:t>
                      </a:r>
                      <a:r>
                        <a:rPr kumimoji="1" lang="ja-JP" alt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後退の検出のみ有効</a:t>
                      </a:r>
                      <a:endParaRPr kumimoji="1" lang="en-US" altLang="ja-JP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1" lang="ja-JP" alt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・</a:t>
                      </a:r>
                      <a:r>
                        <a:rPr kumimoji="1" lang="en-US" altLang="ja-JP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1: </a:t>
                      </a:r>
                      <a:r>
                        <a:rPr kumimoji="1" lang="ja-JP" alt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前進の検出のみ有効</a:t>
                      </a:r>
                    </a:p>
                    <a:p>
                      <a:r>
                        <a:rPr kumimoji="1" lang="ja-JP" alt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・</a:t>
                      </a:r>
                      <a:r>
                        <a:rPr kumimoji="1" lang="en-US" altLang="ja-JP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2: 0</a:t>
                      </a:r>
                      <a:r>
                        <a:rPr kumimoji="1" lang="ja-JP" alt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と</a:t>
                      </a:r>
                      <a:r>
                        <a:rPr kumimoji="1" lang="en-US" altLang="ja-JP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kumimoji="1" lang="ja-JP" alt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のどちらも有効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8113881"/>
                  </a:ext>
                </a:extLst>
              </a:tr>
              <a:tr h="51482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go x y z speed mid</a:t>
                      </a:r>
                      <a:endParaRPr kumimoji="1" lang="ja-JP" altLang="en-US" dirty="0"/>
                    </a:p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mid</a:t>
                      </a:r>
                      <a:r>
                        <a:rPr kumimoji="1" lang="ja-JP" altLang="en-US" dirty="0"/>
                        <a:t>のミッションパッドを検出し、</a:t>
                      </a:r>
                      <a:endParaRPr kumimoji="1" lang="en-US" altLang="ja-JP" dirty="0"/>
                    </a:p>
                    <a:p>
                      <a:r>
                        <a:rPr kumimoji="1" lang="ja-JP" altLang="en-US" dirty="0"/>
                        <a:t>ミッションパッドを軸に</a:t>
                      </a:r>
                      <a:r>
                        <a:rPr kumimoji="1" lang="en-US" altLang="ja-JP" dirty="0"/>
                        <a:t>(</a:t>
                      </a:r>
                      <a:r>
                        <a:rPr kumimoji="1" lang="en-US" altLang="ja-JP" dirty="0" err="1"/>
                        <a:t>x,y,z</a:t>
                      </a:r>
                      <a:r>
                        <a:rPr kumimoji="1" lang="en-US" altLang="ja-JP" dirty="0"/>
                        <a:t>)</a:t>
                      </a:r>
                      <a:r>
                        <a:rPr kumimoji="1" lang="ja-JP" altLang="en-US" dirty="0"/>
                        <a:t>の座標に</a:t>
                      </a:r>
                      <a:r>
                        <a:rPr kumimoji="1" lang="en-US" altLang="ja-JP" dirty="0"/>
                        <a:t>(speed)cm/s</a:t>
                      </a:r>
                      <a:r>
                        <a:rPr kumimoji="1" lang="ja-JP" altLang="en-US" dirty="0"/>
                        <a:t>移動する。</a:t>
                      </a:r>
                      <a:endParaRPr kumimoji="1" lang="en-US" altLang="ja-JP" dirty="0"/>
                    </a:p>
                    <a:p>
                      <a:r>
                        <a:rPr kumimoji="1" lang="ja-JP" altLang="en-US" dirty="0"/>
                        <a:t>ミッションパッドの有効範囲は</a:t>
                      </a:r>
                      <a:r>
                        <a:rPr kumimoji="1" lang="en-US" altLang="ja-JP" dirty="0"/>
                        <a:t>1</a:t>
                      </a:r>
                      <a:r>
                        <a:rPr kumimoji="1" lang="ja-JP" altLang="en-US" dirty="0"/>
                        <a:t>～</a:t>
                      </a:r>
                      <a:r>
                        <a:rPr kumimoji="1" lang="en-US" altLang="ja-JP" dirty="0"/>
                        <a:t>8</a:t>
                      </a:r>
                      <a:r>
                        <a:rPr kumimoji="1" lang="ja-JP" altLang="en-US" dirty="0"/>
                        <a:t>番。</a:t>
                      </a:r>
                      <a:endParaRPr kumimoji="1" lang="en-US" altLang="ja-JP" dirty="0"/>
                    </a:p>
                    <a:p>
                      <a:r>
                        <a:rPr kumimoji="1" lang="ja-JP" altLang="en-US" dirty="0"/>
                        <a:t>・</a:t>
                      </a:r>
                      <a:r>
                        <a:rPr kumimoji="1" lang="en-US" altLang="ja-JP" dirty="0" err="1"/>
                        <a:t>x,y,z</a:t>
                      </a:r>
                      <a:r>
                        <a:rPr kumimoji="1" lang="ja-JP" altLang="en-US" dirty="0"/>
                        <a:t>の有効範囲は</a:t>
                      </a:r>
                      <a:r>
                        <a:rPr kumimoji="1" lang="en-US" altLang="ja-JP" dirty="0"/>
                        <a:t>-500-500</a:t>
                      </a:r>
                      <a:r>
                        <a:rPr kumimoji="1" lang="ja-JP" altLang="en-US" dirty="0"/>
                        <a:t>。</a:t>
                      </a:r>
                      <a:endParaRPr kumimoji="1" lang="en-US" altLang="ja-JP" dirty="0"/>
                    </a:p>
                    <a:p>
                      <a:r>
                        <a:rPr kumimoji="1" lang="ja-JP" altLang="en-US" dirty="0"/>
                        <a:t>・</a:t>
                      </a:r>
                      <a:r>
                        <a:rPr kumimoji="1" lang="en-US" altLang="ja-JP" dirty="0"/>
                        <a:t>speed</a:t>
                      </a:r>
                      <a:r>
                        <a:rPr kumimoji="1" lang="ja-JP" altLang="en-US" dirty="0"/>
                        <a:t>の有効範囲は</a:t>
                      </a:r>
                      <a:r>
                        <a:rPr kumimoji="1" lang="en-US" altLang="ja-JP" dirty="0"/>
                        <a:t>10</a:t>
                      </a:r>
                      <a:r>
                        <a:rPr kumimoji="1" lang="ja-JP" altLang="en-US" dirty="0"/>
                        <a:t>～</a:t>
                      </a:r>
                      <a:r>
                        <a:rPr kumimoji="1" lang="en-US" altLang="ja-JP" dirty="0"/>
                        <a:t>100(cm/s)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06584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06130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8CCC45-8F6B-473E-B2C2-144D6F281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200150"/>
            <a:ext cx="9603275" cy="653604"/>
          </a:xfrm>
        </p:spPr>
        <p:txBody>
          <a:bodyPr/>
          <a:lstStyle/>
          <a:p>
            <a:r>
              <a:rPr kumimoji="1" lang="ja-JP" altLang="en-US" dirty="0"/>
              <a:t>コマンド一覧</a:t>
            </a:r>
          </a:p>
        </p:txBody>
      </p:sp>
      <p:graphicFrame>
        <p:nvGraphicFramePr>
          <p:cNvPr id="4" name="表 4">
            <a:extLst>
              <a:ext uri="{FF2B5EF4-FFF2-40B4-BE49-F238E27FC236}">
                <a16:creationId xmlns:a16="http://schemas.microsoft.com/office/drawing/2014/main" id="{0A727D1B-9F13-4E04-BD2D-9C54D99CDBE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1588650"/>
              </p:ext>
            </p:extLst>
          </p:nvPr>
        </p:nvGraphicFramePr>
        <p:xfrm>
          <a:off x="1451579" y="1937588"/>
          <a:ext cx="9604374" cy="44210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2344">
                  <a:extLst>
                    <a:ext uri="{9D8B030D-6E8A-4147-A177-3AD203B41FA5}">
                      <a16:colId xmlns:a16="http://schemas.microsoft.com/office/drawing/2014/main" val="3117964763"/>
                    </a:ext>
                  </a:extLst>
                </a:gridCol>
                <a:gridCol w="7362030">
                  <a:extLst>
                    <a:ext uri="{9D8B030D-6E8A-4147-A177-3AD203B41FA5}">
                      <a16:colId xmlns:a16="http://schemas.microsoft.com/office/drawing/2014/main" val="1401192551"/>
                    </a:ext>
                  </a:extLst>
                </a:gridCol>
              </a:tblGrid>
              <a:tr h="397737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コマンド名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内容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4622638"/>
                  </a:ext>
                </a:extLst>
              </a:tr>
              <a:tr h="956103">
                <a:tc>
                  <a:txBody>
                    <a:bodyPr/>
                    <a:lstStyle/>
                    <a:p>
                      <a:r>
                        <a:rPr kumimoji="1" lang="es-ES" altLang="ja-JP" dirty="0"/>
                        <a:t>curve x1 y1 z1 x2 </a:t>
                      </a:r>
                    </a:p>
                    <a:p>
                      <a:r>
                        <a:rPr kumimoji="1" lang="es-ES" altLang="ja-JP" dirty="0"/>
                        <a:t>y2 z2 speed mid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mid</a:t>
                      </a:r>
                      <a:r>
                        <a:rPr kumimoji="1" lang="ja-JP" altLang="en-US" dirty="0"/>
                        <a:t>のミッションパッドを検出し、</a:t>
                      </a:r>
                      <a:endParaRPr kumimoji="1" lang="en-US" altLang="ja-JP" dirty="0"/>
                    </a:p>
                    <a:p>
                      <a:r>
                        <a:rPr kumimoji="1" lang="ja-JP" altLang="en-US" dirty="0"/>
                        <a:t>ミッションパッドを軸に</a:t>
                      </a:r>
                      <a:r>
                        <a:rPr kumimoji="1" lang="en-US" altLang="ja-JP" dirty="0"/>
                        <a:t>(x1,y1,z1)</a:t>
                      </a:r>
                      <a:r>
                        <a:rPr kumimoji="1" lang="ja-JP" altLang="en-US" dirty="0"/>
                        <a:t>の座標に</a:t>
                      </a:r>
                      <a:r>
                        <a:rPr kumimoji="1" lang="en-US" altLang="ja-JP" dirty="0"/>
                        <a:t>(speed)cm/s</a:t>
                      </a:r>
                      <a:r>
                        <a:rPr kumimoji="1" lang="ja-JP" altLang="en-US" dirty="0"/>
                        <a:t>移動し、</a:t>
                      </a:r>
                      <a:endParaRPr kumimoji="1" lang="en-US" altLang="ja-JP" dirty="0"/>
                    </a:p>
                    <a:p>
                      <a:r>
                        <a:rPr kumimoji="1" lang="ja-JP" altLang="en-US" dirty="0"/>
                        <a:t>さらに</a:t>
                      </a:r>
                      <a:r>
                        <a:rPr kumimoji="1" lang="en-US" altLang="ja-JP" dirty="0"/>
                        <a:t>(x2,y2,z2)</a:t>
                      </a:r>
                      <a:r>
                        <a:rPr kumimoji="1" lang="ja-JP" altLang="en-US" dirty="0"/>
                        <a:t>の座標に</a:t>
                      </a:r>
                      <a:r>
                        <a:rPr kumimoji="1" lang="en-US" altLang="ja-JP" dirty="0"/>
                        <a:t>(speed)cm/s</a:t>
                      </a:r>
                      <a:r>
                        <a:rPr kumimoji="1" lang="ja-JP" altLang="en-US" dirty="0"/>
                        <a:t>移動する。</a:t>
                      </a:r>
                      <a:endParaRPr kumimoji="1" lang="en-US" altLang="ja-JP" dirty="0"/>
                    </a:p>
                    <a:p>
                      <a:r>
                        <a:rPr kumimoji="1" lang="ja-JP" altLang="en-US" dirty="0"/>
                        <a:t>・ミッションパッドの有効範囲は</a:t>
                      </a:r>
                      <a:r>
                        <a:rPr kumimoji="1" lang="en-US" altLang="ja-JP" dirty="0"/>
                        <a:t>1</a:t>
                      </a:r>
                      <a:r>
                        <a:rPr kumimoji="1" lang="ja-JP" altLang="en-US" dirty="0"/>
                        <a:t>～</a:t>
                      </a:r>
                      <a:r>
                        <a:rPr kumimoji="1" lang="en-US" altLang="ja-JP" dirty="0"/>
                        <a:t>8</a:t>
                      </a:r>
                      <a:r>
                        <a:rPr kumimoji="1" lang="ja-JP" altLang="en-US" dirty="0"/>
                        <a:t>番。</a:t>
                      </a:r>
                      <a:endParaRPr kumimoji="1" lang="en-US" altLang="ja-JP" dirty="0"/>
                    </a:p>
                    <a:p>
                      <a:r>
                        <a:rPr kumimoji="1" lang="ja-JP" altLang="en-US" dirty="0"/>
                        <a:t>・</a:t>
                      </a:r>
                      <a:r>
                        <a:rPr kumimoji="1" lang="en-US" altLang="ja-JP" dirty="0" err="1"/>
                        <a:t>x,y,z</a:t>
                      </a:r>
                      <a:r>
                        <a:rPr kumimoji="1" lang="ja-JP" altLang="en-US" dirty="0"/>
                        <a:t>の有効範囲は</a:t>
                      </a:r>
                      <a:r>
                        <a:rPr kumimoji="1" lang="en-US" altLang="ja-JP" dirty="0"/>
                        <a:t>-500-500</a:t>
                      </a:r>
                      <a:r>
                        <a:rPr kumimoji="1" lang="ja-JP" altLang="en-US" dirty="0"/>
                        <a:t>。</a:t>
                      </a:r>
                      <a:endParaRPr kumimoji="1" lang="en-US" altLang="ja-JP" dirty="0"/>
                    </a:p>
                    <a:p>
                      <a:r>
                        <a:rPr kumimoji="1" lang="ja-JP" altLang="en-US" dirty="0"/>
                        <a:t>・</a:t>
                      </a:r>
                      <a:r>
                        <a:rPr kumimoji="1" lang="en-US" altLang="ja-JP" dirty="0"/>
                        <a:t>speed</a:t>
                      </a:r>
                      <a:r>
                        <a:rPr kumimoji="1" lang="ja-JP" altLang="en-US" dirty="0"/>
                        <a:t>の有効範囲は</a:t>
                      </a:r>
                      <a:r>
                        <a:rPr kumimoji="1" lang="en-US" altLang="ja-JP" dirty="0"/>
                        <a:t>10</a:t>
                      </a:r>
                      <a:r>
                        <a:rPr kumimoji="1" lang="ja-JP" altLang="en-US" dirty="0"/>
                        <a:t>～</a:t>
                      </a:r>
                      <a:r>
                        <a:rPr kumimoji="1" lang="en-US" altLang="ja-JP" dirty="0"/>
                        <a:t>100(cm/s)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8113881"/>
                  </a:ext>
                </a:extLst>
              </a:tr>
              <a:tr h="514824">
                <a:tc>
                  <a:txBody>
                    <a:bodyPr/>
                    <a:lstStyle/>
                    <a:p>
                      <a:r>
                        <a:rPr kumimoji="1" lang="en-US" altLang="ja-JP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jump x y z speed yaw mid1 mid2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mid1</a:t>
                      </a:r>
                      <a:r>
                        <a:rPr kumimoji="1" lang="ja-JP" altLang="en-US" dirty="0"/>
                        <a:t>のミッションパッドを検出し、ミッションパッドを軸に</a:t>
                      </a:r>
                      <a:endParaRPr kumimoji="1" lang="en-US" altLang="ja-JP" dirty="0"/>
                    </a:p>
                    <a:p>
                      <a:r>
                        <a:rPr kumimoji="1" lang="en-US" altLang="ja-JP" dirty="0"/>
                        <a:t>(x1,y1,z1)</a:t>
                      </a:r>
                      <a:r>
                        <a:rPr kumimoji="1" lang="ja-JP" altLang="en-US" dirty="0"/>
                        <a:t>の座標に</a:t>
                      </a:r>
                      <a:r>
                        <a:rPr kumimoji="1" lang="en-US" altLang="ja-JP" dirty="0"/>
                        <a:t>(speed)cm/s</a:t>
                      </a:r>
                      <a:r>
                        <a:rPr kumimoji="1" lang="ja-JP" altLang="en-US" dirty="0"/>
                        <a:t>移動し、</a:t>
                      </a:r>
                      <a:r>
                        <a:rPr kumimoji="1" lang="en-US" altLang="ja-JP" dirty="0"/>
                        <a:t>(yaw)°</a:t>
                      </a:r>
                      <a:r>
                        <a:rPr kumimoji="1" lang="ja-JP" altLang="en-US" dirty="0"/>
                        <a:t>回転する。</a:t>
                      </a:r>
                      <a:endParaRPr kumimoji="1" lang="en-US" altLang="ja-JP" dirty="0"/>
                    </a:p>
                    <a:p>
                      <a:r>
                        <a:rPr kumimoji="1" lang="ja-JP" altLang="en-US" dirty="0"/>
                        <a:t>さらに</a:t>
                      </a:r>
                      <a:r>
                        <a:rPr kumimoji="1" lang="en-US" altLang="ja-JP" dirty="0"/>
                        <a:t>mid2</a:t>
                      </a:r>
                      <a:r>
                        <a:rPr kumimoji="1" lang="ja-JP" altLang="en-US" dirty="0"/>
                        <a:t>のミッションパッドを検出し、</a:t>
                      </a:r>
                      <a:endParaRPr kumimoji="1" lang="en-US" altLang="ja-JP" dirty="0"/>
                    </a:p>
                    <a:p>
                      <a:r>
                        <a:rPr kumimoji="1" lang="en-US" altLang="ja-JP" dirty="0"/>
                        <a:t>(x2,y2,z2)</a:t>
                      </a:r>
                      <a:r>
                        <a:rPr kumimoji="1" lang="ja-JP" altLang="en-US" dirty="0"/>
                        <a:t>の座標に</a:t>
                      </a:r>
                      <a:r>
                        <a:rPr kumimoji="1" lang="en-US" altLang="ja-JP" dirty="0"/>
                        <a:t>(speed)cm/s</a:t>
                      </a:r>
                      <a:r>
                        <a:rPr kumimoji="1" lang="ja-JP" altLang="en-US" dirty="0"/>
                        <a:t>移動する。</a:t>
                      </a:r>
                      <a:endParaRPr kumimoji="1" lang="en-US" altLang="ja-JP" dirty="0"/>
                    </a:p>
                    <a:p>
                      <a:r>
                        <a:rPr kumimoji="1" lang="ja-JP" altLang="en-US" dirty="0"/>
                        <a:t>・ミッションパッドの有効範囲は</a:t>
                      </a:r>
                      <a:r>
                        <a:rPr kumimoji="1" lang="en-US" altLang="ja-JP" dirty="0"/>
                        <a:t>1</a:t>
                      </a:r>
                      <a:r>
                        <a:rPr kumimoji="1" lang="ja-JP" altLang="en-US" dirty="0"/>
                        <a:t>～</a:t>
                      </a:r>
                      <a:r>
                        <a:rPr kumimoji="1" lang="en-US" altLang="ja-JP" dirty="0"/>
                        <a:t>8</a:t>
                      </a:r>
                      <a:r>
                        <a:rPr kumimoji="1" lang="ja-JP" altLang="en-US" dirty="0"/>
                        <a:t>番。</a:t>
                      </a:r>
                      <a:endParaRPr kumimoji="1" lang="en-US" altLang="ja-JP" dirty="0"/>
                    </a:p>
                    <a:p>
                      <a:r>
                        <a:rPr kumimoji="1" lang="ja-JP" altLang="en-US" dirty="0"/>
                        <a:t>・</a:t>
                      </a:r>
                      <a:r>
                        <a:rPr kumimoji="1" lang="en-US" altLang="ja-JP" dirty="0" err="1"/>
                        <a:t>x,y,z</a:t>
                      </a:r>
                      <a:r>
                        <a:rPr kumimoji="1" lang="ja-JP" altLang="en-US" dirty="0"/>
                        <a:t>の有効範囲は</a:t>
                      </a:r>
                      <a:r>
                        <a:rPr kumimoji="1" lang="en-US" altLang="ja-JP" dirty="0"/>
                        <a:t>-500-500</a:t>
                      </a:r>
                      <a:r>
                        <a:rPr kumimoji="1" lang="ja-JP" altLang="en-US" dirty="0"/>
                        <a:t>。</a:t>
                      </a:r>
                      <a:endParaRPr kumimoji="1" lang="en-US" altLang="ja-JP" dirty="0"/>
                    </a:p>
                    <a:p>
                      <a:r>
                        <a:rPr kumimoji="1" lang="ja-JP" altLang="en-US" dirty="0"/>
                        <a:t>・</a:t>
                      </a:r>
                      <a:r>
                        <a:rPr kumimoji="1" lang="en-US" altLang="ja-JP" dirty="0"/>
                        <a:t>speed</a:t>
                      </a:r>
                      <a:r>
                        <a:rPr kumimoji="1" lang="ja-JP" altLang="en-US" dirty="0"/>
                        <a:t>の有効範囲は</a:t>
                      </a:r>
                      <a:r>
                        <a:rPr kumimoji="1" lang="en-US" altLang="ja-JP" dirty="0"/>
                        <a:t>10</a:t>
                      </a:r>
                      <a:r>
                        <a:rPr kumimoji="1" lang="ja-JP" altLang="en-US" dirty="0"/>
                        <a:t>～</a:t>
                      </a:r>
                      <a:r>
                        <a:rPr kumimoji="1" lang="en-US" altLang="ja-JP" dirty="0"/>
                        <a:t>100(cm/s)</a:t>
                      </a:r>
                      <a:endParaRPr kumimoji="1" lang="ja-JP" altLang="en-US" dirty="0"/>
                    </a:p>
                    <a:p>
                      <a:r>
                        <a:rPr kumimoji="1" lang="ja-JP" altLang="en-US" dirty="0"/>
                        <a:t>・</a:t>
                      </a:r>
                      <a:r>
                        <a:rPr kumimoji="1" lang="en-US" altLang="ja-JP" dirty="0"/>
                        <a:t>yaw</a:t>
                      </a:r>
                      <a:r>
                        <a:rPr kumimoji="1" lang="ja-JP" altLang="en-US" dirty="0"/>
                        <a:t>の有効範囲は１～</a:t>
                      </a:r>
                      <a:r>
                        <a:rPr kumimoji="1" lang="en-US" altLang="ja-JP" dirty="0"/>
                        <a:t>360°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06584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5736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0270B68-EBC7-4C40-8386-6998AF5FC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116353"/>
            <a:ext cx="9603275" cy="737401"/>
          </a:xfrm>
        </p:spPr>
        <p:txBody>
          <a:bodyPr/>
          <a:lstStyle/>
          <a:p>
            <a:r>
              <a:rPr kumimoji="1" lang="ja-JP" altLang="en-US" dirty="0"/>
              <a:t>ドローンを制御する上で必要な知識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6965EBE-48A4-486D-8768-B2BAB7398C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1501623"/>
          </a:xfrm>
          <a:solidFill>
            <a:srgbClr val="FFFFCC"/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kumimoji="1" lang="ja-JP" altLang="en-US" dirty="0"/>
              <a:t>ソケットプログラミングの知識</a:t>
            </a:r>
            <a:endParaRPr kumimoji="1" lang="en-US" altLang="ja-JP" dirty="0"/>
          </a:p>
          <a:p>
            <a:r>
              <a:rPr lang="en-US" altLang="ja-JP" dirty="0"/>
              <a:t>Python</a:t>
            </a:r>
            <a:r>
              <a:rPr lang="ja-JP" altLang="en-US" dirty="0"/>
              <a:t>の知識</a:t>
            </a:r>
            <a:endParaRPr lang="en-US" altLang="ja-JP" dirty="0"/>
          </a:p>
          <a:p>
            <a:r>
              <a:rPr kumimoji="1" lang="en-US" altLang="ja-JP" dirty="0"/>
              <a:t>Tello(</a:t>
            </a:r>
            <a:r>
              <a:rPr kumimoji="1" lang="ja-JP" altLang="en-US" dirty="0"/>
              <a:t>ドローン</a:t>
            </a:r>
            <a:r>
              <a:rPr kumimoji="1" lang="en-US" altLang="ja-JP" dirty="0"/>
              <a:t>)</a:t>
            </a:r>
            <a:r>
              <a:rPr kumimoji="1" lang="ja-JP" altLang="en-US" dirty="0"/>
              <a:t>の知識</a:t>
            </a:r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71E00ADA-0576-4699-B9EE-6B32468C30AB}"/>
              </a:ext>
            </a:extLst>
          </p:cNvPr>
          <p:cNvSpPr txBox="1">
            <a:spLocks/>
          </p:cNvSpPr>
          <p:nvPr/>
        </p:nvSpPr>
        <p:spPr>
          <a:xfrm>
            <a:off x="1451579" y="3679333"/>
            <a:ext cx="9603275" cy="206231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dirty="0"/>
              <a:t>ドローンで使用するソケットプログラミングと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Tello</a:t>
            </a:r>
            <a:r>
              <a:rPr lang="ja-JP" altLang="en-US" dirty="0"/>
              <a:t>の知識を解説していきます。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 algn="ctr">
              <a:buNone/>
            </a:pPr>
            <a:r>
              <a:rPr lang="ja-JP" altLang="en-US" dirty="0"/>
              <a:t>↓↓↓</a:t>
            </a:r>
            <a:endParaRPr lang="en-US" altLang="ja-JP" dirty="0"/>
          </a:p>
          <a:p>
            <a:pPr marL="0" indent="0">
              <a:buNone/>
            </a:pP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59802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5AF2D1B-11FF-42AA-9D3E-DF1F1E8A9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228550"/>
            <a:ext cx="9603275" cy="625204"/>
          </a:xfrm>
        </p:spPr>
        <p:txBody>
          <a:bodyPr/>
          <a:lstStyle/>
          <a:p>
            <a:r>
              <a:rPr kumimoji="1" lang="ja-JP" altLang="en-US" dirty="0"/>
              <a:t>ソケットプログラミングとは・・・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838CB59-C301-4D19-B33E-8AA2D6128E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3"/>
            <a:ext cx="9603275" cy="1344548"/>
          </a:xfrm>
        </p:spPr>
        <p:txBody>
          <a:bodyPr/>
          <a:lstStyle/>
          <a:p>
            <a:r>
              <a:rPr lang="ja-JP" alt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さまざまなオペレーティング・システム（</a:t>
            </a:r>
            <a:r>
              <a:rPr lang="en-US" altLang="ja-JP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OS</a:t>
            </a:r>
            <a:r>
              <a:rPr lang="ja-JP" alt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）上で、さまざまな</a:t>
            </a:r>
            <a:r>
              <a:rPr lang="ja-JP" altLang="en-US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プログラミング</a:t>
            </a:r>
            <a:r>
              <a:rPr lang="ja-JP" alt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言語がサポートしている</a:t>
            </a:r>
            <a:r>
              <a:rPr lang="ja-JP" alt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ネットワーク上のアプリケーションやプロセスを作成</a:t>
            </a:r>
            <a:r>
              <a:rPr lang="ja-JP" alt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することができます。</a:t>
            </a:r>
            <a:endParaRPr kumimoji="1" lang="ja-JP" alt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EB0D334D-E2A7-4F51-83E1-E5D54D8697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9175" y="3797615"/>
            <a:ext cx="1960466" cy="1295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8C541A47-DF5E-40A7-98D1-D63D2906DCB9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25734" y="3768116"/>
            <a:ext cx="1653575" cy="1560561"/>
          </a:xfrm>
          <a:prstGeom prst="rect">
            <a:avLst/>
          </a:prstGeom>
        </p:spPr>
      </p:pic>
      <p:sp>
        <p:nvSpPr>
          <p:cNvPr id="7" name="矢印: 左右 6">
            <a:extLst>
              <a:ext uri="{FF2B5EF4-FFF2-40B4-BE49-F238E27FC236}">
                <a16:creationId xmlns:a16="http://schemas.microsoft.com/office/drawing/2014/main" id="{196C65AE-89DE-4028-98F3-57BB61AF0FD6}"/>
              </a:ext>
            </a:extLst>
          </p:cNvPr>
          <p:cNvSpPr/>
          <p:nvPr/>
        </p:nvSpPr>
        <p:spPr>
          <a:xfrm>
            <a:off x="4052826" y="3797615"/>
            <a:ext cx="3856627" cy="1178062"/>
          </a:xfrm>
          <a:prstGeom prst="left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通信</a:t>
            </a:r>
          </a:p>
        </p:txBody>
      </p:sp>
    </p:spTree>
    <p:extLst>
      <p:ext uri="{BB962C8B-B14F-4D97-AF65-F5344CB8AC3E}">
        <p14:creationId xmlns:p14="http://schemas.microsoft.com/office/powerpoint/2010/main" val="22566136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E92B6FD-E1BA-4C6B-A882-EE79D2045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234160"/>
            <a:ext cx="9603275" cy="619594"/>
          </a:xfrm>
        </p:spPr>
        <p:txBody>
          <a:bodyPr/>
          <a:lstStyle/>
          <a:p>
            <a:r>
              <a:rPr kumimoji="1" lang="ja-JP" altLang="en-US" dirty="0"/>
              <a:t>送受信方法：</a:t>
            </a:r>
            <a:r>
              <a:rPr kumimoji="1" lang="en-US" altLang="ja-JP" dirty="0"/>
              <a:t>TCP/UDP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5E460BA-F15B-4DEE-A8A3-FFABCC26E2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132626"/>
          </a:xfrm>
        </p:spPr>
        <p:txBody>
          <a:bodyPr>
            <a:normAutofit fontScale="92500" lnSpcReduction="10000"/>
          </a:bodyPr>
          <a:lstStyle/>
          <a:p>
            <a:r>
              <a:rPr kumimoji="1" lang="en-US" altLang="ja-JP" dirty="0"/>
              <a:t>TCP</a:t>
            </a:r>
          </a:p>
          <a:p>
            <a:pPr marL="0" indent="0">
              <a:buNone/>
            </a:pPr>
            <a:r>
              <a:rPr lang="ja-JP" altLang="en-US" dirty="0"/>
              <a:t>　確実にデータを送受信できるように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　コネクションをはって送受信行う。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　確実にデータが届く。</a:t>
            </a:r>
            <a:endParaRPr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r>
              <a:rPr lang="en-US" altLang="ja-JP" dirty="0"/>
              <a:t>UDP(</a:t>
            </a:r>
            <a:r>
              <a:rPr lang="ja-JP" altLang="en-US" u="sng" dirty="0"/>
              <a:t>ドローンで使用していきます</a:t>
            </a:r>
            <a:r>
              <a:rPr lang="en-US" altLang="ja-JP" dirty="0"/>
              <a:t>)</a:t>
            </a:r>
          </a:p>
          <a:p>
            <a:pPr marL="0" indent="0">
              <a:buNone/>
            </a:pPr>
            <a:r>
              <a:rPr kumimoji="1" lang="ja-JP" altLang="en-US" dirty="0"/>
              <a:t>　片方は送信するだけ。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/>
              <a:t>　受信する箇所</a:t>
            </a:r>
            <a:r>
              <a:rPr lang="ja-JP" altLang="en-US" dirty="0"/>
              <a:t>があったら無事に届く。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　確実性は低いが、すぐに使える。</a:t>
            </a:r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6" name="矢印: 右 5">
            <a:extLst>
              <a:ext uri="{FF2B5EF4-FFF2-40B4-BE49-F238E27FC236}">
                <a16:creationId xmlns:a16="http://schemas.microsoft.com/office/drawing/2014/main" id="{DBB44D77-4CE3-47BE-A110-966CA6BC0C5E}"/>
              </a:ext>
            </a:extLst>
          </p:cNvPr>
          <p:cNvSpPr/>
          <p:nvPr/>
        </p:nvSpPr>
        <p:spPr>
          <a:xfrm>
            <a:off x="7725543" y="2000290"/>
            <a:ext cx="1525869" cy="5191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7EC1B356-D5C6-409E-8CC9-E4B4932FF074}"/>
              </a:ext>
            </a:extLst>
          </p:cNvPr>
          <p:cNvSpPr/>
          <p:nvPr/>
        </p:nvSpPr>
        <p:spPr>
          <a:xfrm>
            <a:off x="7533984" y="2756054"/>
            <a:ext cx="1781280" cy="3253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コネクション</a:t>
            </a:r>
          </a:p>
        </p:txBody>
      </p:sp>
      <p:sp>
        <p:nvSpPr>
          <p:cNvPr id="9" name="矢印: 右 8">
            <a:extLst>
              <a:ext uri="{FF2B5EF4-FFF2-40B4-BE49-F238E27FC236}">
                <a16:creationId xmlns:a16="http://schemas.microsoft.com/office/drawing/2014/main" id="{CA26F535-65D1-49F4-8545-F4B1BC4AD952}"/>
              </a:ext>
            </a:extLst>
          </p:cNvPr>
          <p:cNvSpPr/>
          <p:nvPr/>
        </p:nvSpPr>
        <p:spPr>
          <a:xfrm rot="10800000">
            <a:off x="7597836" y="3243400"/>
            <a:ext cx="1653575" cy="5191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矢印: 右 16">
            <a:extLst>
              <a:ext uri="{FF2B5EF4-FFF2-40B4-BE49-F238E27FC236}">
                <a16:creationId xmlns:a16="http://schemas.microsoft.com/office/drawing/2014/main" id="{42755AAF-23C4-4C79-A7CD-6CA7EB6FF123}"/>
              </a:ext>
            </a:extLst>
          </p:cNvPr>
          <p:cNvSpPr/>
          <p:nvPr/>
        </p:nvSpPr>
        <p:spPr>
          <a:xfrm>
            <a:off x="7725543" y="4832076"/>
            <a:ext cx="1525869" cy="5191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矢印: 右 17">
            <a:extLst>
              <a:ext uri="{FF2B5EF4-FFF2-40B4-BE49-F238E27FC236}">
                <a16:creationId xmlns:a16="http://schemas.microsoft.com/office/drawing/2014/main" id="{B849D90F-41AB-43AB-9335-94CEC043CD98}"/>
              </a:ext>
            </a:extLst>
          </p:cNvPr>
          <p:cNvSpPr/>
          <p:nvPr/>
        </p:nvSpPr>
        <p:spPr>
          <a:xfrm rot="10800000">
            <a:off x="7597836" y="5360434"/>
            <a:ext cx="1653575" cy="5191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5" name="図 14">
            <a:extLst>
              <a:ext uri="{FF2B5EF4-FFF2-40B4-BE49-F238E27FC236}">
                <a16:creationId xmlns:a16="http://schemas.microsoft.com/office/drawing/2014/main" id="{CFE88CCE-D469-4A6D-A59E-18AF80000427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94393" y="2201970"/>
            <a:ext cx="1653575" cy="1560561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E36C2908-350E-4AE7-9D1E-09BFF03E70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5264" y="2275732"/>
            <a:ext cx="1960466" cy="1295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A7BF536C-9A1D-4E21-B441-2903A30B71F5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94393" y="4603239"/>
            <a:ext cx="1653575" cy="1560561"/>
          </a:xfrm>
          <a:prstGeom prst="rect">
            <a:avLst/>
          </a:prstGeom>
        </p:spPr>
      </p:pic>
      <p:pic>
        <p:nvPicPr>
          <p:cNvPr id="19" name="Picture 2">
            <a:extLst>
              <a:ext uri="{FF2B5EF4-FFF2-40B4-BE49-F238E27FC236}">
                <a16:creationId xmlns:a16="http://schemas.microsoft.com/office/drawing/2014/main" id="{58445BC0-C816-4A1D-A9DD-8FCFBE9F99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5264" y="4677001"/>
            <a:ext cx="1960466" cy="1295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18562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FA842DF-88E7-4E2B-9FD7-159B40233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278731"/>
            <a:ext cx="9603275" cy="575023"/>
          </a:xfrm>
        </p:spPr>
        <p:txBody>
          <a:bodyPr/>
          <a:lstStyle/>
          <a:p>
            <a:r>
              <a:rPr kumimoji="1" lang="en-US" altLang="ja-JP" dirty="0"/>
              <a:t>UDP</a:t>
            </a:r>
            <a:r>
              <a:rPr kumimoji="1" lang="ja-JP" altLang="en-US" dirty="0"/>
              <a:t>のイメージ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158C990-B514-4C55-B3DB-EC368BCE37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3"/>
            <a:ext cx="9603275" cy="1049236"/>
          </a:xfrm>
        </p:spPr>
        <p:txBody>
          <a:bodyPr/>
          <a:lstStyle/>
          <a:p>
            <a:pPr marL="0" indent="0">
              <a:buNone/>
            </a:pPr>
            <a:r>
              <a:rPr kumimoji="1" lang="ja-JP" altLang="en-US" dirty="0"/>
              <a:t>   送信は、投げる人</a:t>
            </a:r>
            <a:r>
              <a:rPr kumimoji="1" lang="en-US" altLang="ja-JP" dirty="0"/>
              <a:t>(</a:t>
            </a:r>
            <a:r>
              <a:rPr kumimoji="1" lang="ja-JP" altLang="en-US" dirty="0"/>
              <a:t>パソコン</a:t>
            </a:r>
            <a:r>
              <a:rPr kumimoji="1" lang="en-US" altLang="ja-JP" dirty="0"/>
              <a:t>)</a:t>
            </a:r>
            <a:r>
              <a:rPr kumimoji="1" lang="ja-JP" altLang="en-US" dirty="0"/>
              <a:t>がいて、ボール</a:t>
            </a:r>
            <a:r>
              <a:rPr kumimoji="1" lang="en-US" altLang="ja-JP" dirty="0"/>
              <a:t>(</a:t>
            </a:r>
            <a:r>
              <a:rPr kumimoji="1" lang="ja-JP" altLang="en-US" dirty="0"/>
              <a:t>データ</a:t>
            </a:r>
            <a:r>
              <a:rPr kumimoji="1" lang="en-US" altLang="ja-JP" dirty="0"/>
              <a:t>)</a:t>
            </a:r>
            <a:r>
              <a:rPr kumimoji="1" lang="ja-JP" altLang="en-US" dirty="0"/>
              <a:t>を投げる</a:t>
            </a:r>
            <a:r>
              <a:rPr kumimoji="1" lang="en-US" altLang="ja-JP" dirty="0"/>
              <a:t>(</a:t>
            </a:r>
            <a:r>
              <a:rPr kumimoji="1" lang="ja-JP" altLang="en-US" dirty="0"/>
              <a:t>送信</a:t>
            </a:r>
            <a:r>
              <a:rPr kumimoji="1" lang="en-US" altLang="ja-JP" dirty="0"/>
              <a:t>)</a:t>
            </a:r>
            <a:r>
              <a:rPr kumimoji="1" lang="ja-JP" altLang="en-US" dirty="0"/>
              <a:t>イメージ。</a:t>
            </a:r>
            <a:endParaRPr kumimoji="1" lang="en-US" altLang="ja-JP" dirty="0"/>
          </a:p>
          <a:p>
            <a:pPr marL="0" indent="0">
              <a:buNone/>
            </a:pPr>
            <a:r>
              <a:rPr lang="en-US" altLang="ja-JP" dirty="0"/>
              <a:t>   </a:t>
            </a:r>
            <a:r>
              <a:rPr lang="ja-JP" altLang="en-US" dirty="0"/>
              <a:t>ただし相手先</a:t>
            </a:r>
            <a:r>
              <a:rPr lang="en-US" altLang="ja-JP" dirty="0"/>
              <a:t>(</a:t>
            </a:r>
            <a:r>
              <a:rPr lang="ja-JP" altLang="en-US" dirty="0"/>
              <a:t>ドローン</a:t>
            </a:r>
            <a:r>
              <a:rPr lang="en-US" altLang="ja-JP" dirty="0"/>
              <a:t>)</a:t>
            </a:r>
            <a:r>
              <a:rPr lang="ja-JP" altLang="en-US" dirty="0"/>
              <a:t>を指定しても受取ろう</a:t>
            </a:r>
            <a:r>
              <a:rPr lang="en-US" altLang="ja-JP" dirty="0"/>
              <a:t>(</a:t>
            </a:r>
            <a:r>
              <a:rPr lang="ja-JP" altLang="en-US" dirty="0"/>
              <a:t>バインド</a:t>
            </a:r>
            <a:r>
              <a:rPr lang="en-US" altLang="ja-JP" dirty="0"/>
              <a:t>)</a:t>
            </a:r>
            <a:r>
              <a:rPr lang="ja-JP" altLang="en-US" dirty="0"/>
              <a:t>としてないと届かない。</a:t>
            </a:r>
            <a:endParaRPr kumimoji="1" lang="ja-JP" altLang="en-US" dirty="0"/>
          </a:p>
        </p:txBody>
      </p:sp>
      <p:sp>
        <p:nvSpPr>
          <p:cNvPr id="4" name="矢印: 右 3">
            <a:extLst>
              <a:ext uri="{FF2B5EF4-FFF2-40B4-BE49-F238E27FC236}">
                <a16:creationId xmlns:a16="http://schemas.microsoft.com/office/drawing/2014/main" id="{16967E78-A2A7-4D5A-B231-0AF2DE39CD9D}"/>
              </a:ext>
            </a:extLst>
          </p:cNvPr>
          <p:cNvSpPr/>
          <p:nvPr/>
        </p:nvSpPr>
        <p:spPr>
          <a:xfrm>
            <a:off x="5014354" y="3948068"/>
            <a:ext cx="1653575" cy="5191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ADF1262A-752A-4199-81B5-F5A954A1CA82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65979" y="3442747"/>
            <a:ext cx="1653575" cy="1560561"/>
          </a:xfrm>
          <a:prstGeom prst="rect">
            <a:avLst/>
          </a:prstGeom>
        </p:spPr>
      </p:pic>
      <p:sp>
        <p:nvSpPr>
          <p:cNvPr id="7" name="フローチャート: 結合子 6">
            <a:extLst>
              <a:ext uri="{FF2B5EF4-FFF2-40B4-BE49-F238E27FC236}">
                <a16:creationId xmlns:a16="http://schemas.microsoft.com/office/drawing/2014/main" id="{490B05FD-62FC-48FB-BAEB-B5887CF690D2}"/>
              </a:ext>
            </a:extLst>
          </p:cNvPr>
          <p:cNvSpPr/>
          <p:nvPr/>
        </p:nvSpPr>
        <p:spPr>
          <a:xfrm>
            <a:off x="6747778" y="3882502"/>
            <a:ext cx="706837" cy="650261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44E1F923-8548-47BA-8B67-41D0B9E9427C}"/>
              </a:ext>
            </a:extLst>
          </p:cNvPr>
          <p:cNvSpPr/>
          <p:nvPr/>
        </p:nvSpPr>
        <p:spPr>
          <a:xfrm>
            <a:off x="8541656" y="3226948"/>
            <a:ext cx="2513198" cy="2427746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53791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FA842DF-88E7-4E2B-9FD7-159B40233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278731"/>
            <a:ext cx="9603275" cy="575023"/>
          </a:xfrm>
        </p:spPr>
        <p:txBody>
          <a:bodyPr/>
          <a:lstStyle/>
          <a:p>
            <a:r>
              <a:rPr kumimoji="1" lang="en-US" altLang="ja-JP" dirty="0"/>
              <a:t>UDP</a:t>
            </a:r>
            <a:r>
              <a:rPr kumimoji="1" lang="ja-JP" altLang="en-US" dirty="0"/>
              <a:t>のイメージ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158C990-B514-4C55-B3DB-EC368BCE37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3"/>
            <a:ext cx="9603275" cy="1049236"/>
          </a:xfrm>
        </p:spPr>
        <p:txBody>
          <a:bodyPr/>
          <a:lstStyle/>
          <a:p>
            <a:pPr marL="0" indent="0">
              <a:buNone/>
            </a:pPr>
            <a:r>
              <a:rPr kumimoji="1" lang="ja-JP" altLang="en-US" dirty="0"/>
              <a:t>   受信は、バインド</a:t>
            </a:r>
            <a:r>
              <a:rPr kumimoji="1" lang="en-US" altLang="ja-JP" dirty="0"/>
              <a:t>(</a:t>
            </a:r>
            <a:r>
              <a:rPr kumimoji="1" lang="ja-JP" altLang="en-US" dirty="0"/>
              <a:t>受取る準備</a:t>
            </a:r>
            <a:r>
              <a:rPr kumimoji="1" lang="en-US" altLang="ja-JP" dirty="0"/>
              <a:t>)</a:t>
            </a:r>
            <a:r>
              <a:rPr kumimoji="1" lang="ja-JP" altLang="en-US" dirty="0"/>
              <a:t>をすると誰からでも受信</a:t>
            </a:r>
            <a:r>
              <a:rPr lang="ja-JP" altLang="en-US" dirty="0"/>
              <a:t>できる。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　受取データの中身を取り出し</a:t>
            </a:r>
            <a:r>
              <a:rPr kumimoji="1" lang="en-US" altLang="ja-JP" dirty="0"/>
              <a:t>(</a:t>
            </a:r>
            <a:r>
              <a:rPr kumimoji="1" lang="en-US" altLang="ja-JP" dirty="0" err="1"/>
              <a:t>recvfrom</a:t>
            </a:r>
            <a:r>
              <a:rPr kumimoji="1" lang="en-US" altLang="ja-JP" dirty="0"/>
              <a:t>)</a:t>
            </a:r>
            <a:r>
              <a:rPr kumimoji="1" lang="ja-JP" altLang="en-US" dirty="0"/>
              <a:t>てデータの中身を確認する。</a:t>
            </a:r>
            <a:endParaRPr kumimoji="1" lang="en-US" altLang="ja-JP" dirty="0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5BF22FC0-C64B-4D25-9AA5-445CC21529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9420" y="3472246"/>
            <a:ext cx="1960466" cy="1295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376B5F6F-A3BF-44CE-AA2D-E5E915D74C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3216" y="3226948"/>
            <a:ext cx="1959570" cy="1785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0502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FA842DF-88E7-4E2B-9FD7-159B40233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278731"/>
            <a:ext cx="9603275" cy="575023"/>
          </a:xfrm>
        </p:spPr>
        <p:txBody>
          <a:bodyPr/>
          <a:lstStyle/>
          <a:p>
            <a:r>
              <a:rPr kumimoji="1" lang="en-US" altLang="ja-JP" dirty="0"/>
              <a:t>UDP</a:t>
            </a:r>
            <a:r>
              <a:rPr kumimoji="1" lang="ja-JP" altLang="en-US" dirty="0"/>
              <a:t>のイメージ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158C990-B514-4C55-B3DB-EC368BCE37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247352"/>
            <a:ext cx="9603275" cy="575023"/>
          </a:xfrm>
        </p:spPr>
        <p:txBody>
          <a:bodyPr/>
          <a:lstStyle/>
          <a:p>
            <a:pPr marL="0" indent="0">
              <a:buNone/>
            </a:pPr>
            <a:r>
              <a:rPr lang="ja-JP" altLang="en-US" dirty="0"/>
              <a:t>双方の送受信が成立して、初めて送受信のやり取りが出来る。</a:t>
            </a:r>
            <a:endParaRPr kumimoji="1" lang="en-US" altLang="ja-JP" dirty="0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5BF22FC0-C64B-4D25-9AA5-445CC21529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9420" y="3472246"/>
            <a:ext cx="1960466" cy="1295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376B5F6F-A3BF-44CE-AA2D-E5E915D74C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3216" y="3226948"/>
            <a:ext cx="1959570" cy="1785937"/>
          </a:xfrm>
          <a:prstGeom prst="rect">
            <a:avLst/>
          </a:prstGeom>
        </p:spPr>
      </p:pic>
      <p:sp>
        <p:nvSpPr>
          <p:cNvPr id="6" name="矢印: 右 5">
            <a:extLst>
              <a:ext uri="{FF2B5EF4-FFF2-40B4-BE49-F238E27FC236}">
                <a16:creationId xmlns:a16="http://schemas.microsoft.com/office/drawing/2014/main" id="{27A5520F-7863-47C5-A43F-403D16F5E2F0}"/>
              </a:ext>
            </a:extLst>
          </p:cNvPr>
          <p:cNvSpPr/>
          <p:nvPr/>
        </p:nvSpPr>
        <p:spPr>
          <a:xfrm>
            <a:off x="4617435" y="3948068"/>
            <a:ext cx="1653575" cy="5191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49348442-A0F6-4ED3-9B39-DD6DDDD73402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65979" y="3442747"/>
            <a:ext cx="1653575" cy="1560561"/>
          </a:xfrm>
          <a:prstGeom prst="rect">
            <a:avLst/>
          </a:prstGeom>
        </p:spPr>
      </p:pic>
      <p:sp>
        <p:nvSpPr>
          <p:cNvPr id="11" name="コンテンツ プレースホルダー 2">
            <a:extLst>
              <a:ext uri="{FF2B5EF4-FFF2-40B4-BE49-F238E27FC236}">
                <a16:creationId xmlns:a16="http://schemas.microsoft.com/office/drawing/2014/main" id="{55A8797B-4F21-4183-83DA-C239CDE1CE00}"/>
              </a:ext>
            </a:extLst>
          </p:cNvPr>
          <p:cNvSpPr txBox="1">
            <a:spLocks/>
          </p:cNvSpPr>
          <p:nvPr/>
        </p:nvSpPr>
        <p:spPr>
          <a:xfrm>
            <a:off x="2686258" y="5188319"/>
            <a:ext cx="1013015" cy="57502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dirty="0" err="1"/>
              <a:t>sendto</a:t>
            </a:r>
            <a:endParaRPr lang="en-US" altLang="ja-JP" dirty="0"/>
          </a:p>
        </p:txBody>
      </p:sp>
      <p:sp>
        <p:nvSpPr>
          <p:cNvPr id="12" name="コンテンツ プレースホルダー 2">
            <a:extLst>
              <a:ext uri="{FF2B5EF4-FFF2-40B4-BE49-F238E27FC236}">
                <a16:creationId xmlns:a16="http://schemas.microsoft.com/office/drawing/2014/main" id="{60D40F0D-58E0-441A-B395-6E76120EDCC8}"/>
              </a:ext>
            </a:extLst>
          </p:cNvPr>
          <p:cNvSpPr txBox="1">
            <a:spLocks/>
          </p:cNvSpPr>
          <p:nvPr/>
        </p:nvSpPr>
        <p:spPr>
          <a:xfrm>
            <a:off x="7039314" y="5188319"/>
            <a:ext cx="1111690" cy="46238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dirty="0" err="1"/>
              <a:t>recvfrom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9708765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FA842DF-88E7-4E2B-9FD7-159B40233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278731"/>
            <a:ext cx="9603275" cy="575023"/>
          </a:xfrm>
        </p:spPr>
        <p:txBody>
          <a:bodyPr/>
          <a:lstStyle/>
          <a:p>
            <a:r>
              <a:rPr kumimoji="1" lang="en-US" altLang="ja-JP" dirty="0"/>
              <a:t>IP</a:t>
            </a:r>
            <a:r>
              <a:rPr kumimoji="1" lang="ja-JP" altLang="en-US" dirty="0"/>
              <a:t>アドレスとポート番号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158C990-B514-4C55-B3DB-EC368BCE37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38765"/>
            <a:ext cx="9603275" cy="172429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ja-JP" dirty="0"/>
              <a:t>IP</a:t>
            </a:r>
            <a:r>
              <a:rPr lang="ja-JP" altLang="en-US" dirty="0"/>
              <a:t>アドレスを一言でいうと、ネットワーク上の住所。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インターネットで識別する時に使われる。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ポート番号は、プログラムを識別する為の番号。</a:t>
            </a:r>
            <a:endParaRPr lang="en-US" altLang="ja-JP" dirty="0"/>
          </a:p>
          <a:p>
            <a:pPr marL="0" indent="0">
              <a:buNone/>
            </a:pPr>
            <a:r>
              <a:rPr kumimoji="1" lang="en-US" altLang="ja-JP" dirty="0"/>
              <a:t>0</a:t>
            </a:r>
            <a:r>
              <a:rPr kumimoji="1" lang="ja-JP" altLang="en-US" dirty="0"/>
              <a:t>番～</a:t>
            </a:r>
            <a:r>
              <a:rPr kumimoji="1" lang="en-US" altLang="ja-JP" dirty="0"/>
              <a:t>66535</a:t>
            </a:r>
            <a:r>
              <a:rPr kumimoji="1" lang="ja-JP" altLang="en-US" dirty="0"/>
              <a:t>番まである。</a:t>
            </a:r>
            <a:endParaRPr kumimoji="1" lang="en-US" altLang="ja-JP" dirty="0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5BF22FC0-C64B-4D25-9AA5-445CC21529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9420" y="3948067"/>
            <a:ext cx="1960466" cy="1295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376B5F6F-A3BF-44CE-AA2D-E5E915D74C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3216" y="3702769"/>
            <a:ext cx="1959570" cy="1785937"/>
          </a:xfrm>
          <a:prstGeom prst="rect">
            <a:avLst/>
          </a:prstGeom>
        </p:spPr>
      </p:pic>
      <p:sp>
        <p:nvSpPr>
          <p:cNvPr id="6" name="矢印: 右 5">
            <a:extLst>
              <a:ext uri="{FF2B5EF4-FFF2-40B4-BE49-F238E27FC236}">
                <a16:creationId xmlns:a16="http://schemas.microsoft.com/office/drawing/2014/main" id="{27A5520F-7863-47C5-A43F-403D16F5E2F0}"/>
              </a:ext>
            </a:extLst>
          </p:cNvPr>
          <p:cNvSpPr/>
          <p:nvPr/>
        </p:nvSpPr>
        <p:spPr>
          <a:xfrm>
            <a:off x="4617435" y="4423889"/>
            <a:ext cx="1653575" cy="5191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49348442-A0F6-4ED3-9B39-DD6DDDD73402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65979" y="3918568"/>
            <a:ext cx="1653575" cy="1560561"/>
          </a:xfrm>
          <a:prstGeom prst="rect">
            <a:avLst/>
          </a:prstGeom>
        </p:spPr>
      </p:pic>
      <p:sp>
        <p:nvSpPr>
          <p:cNvPr id="11" name="コンテンツ プレースホルダー 2">
            <a:extLst>
              <a:ext uri="{FF2B5EF4-FFF2-40B4-BE49-F238E27FC236}">
                <a16:creationId xmlns:a16="http://schemas.microsoft.com/office/drawing/2014/main" id="{55A8797B-4F21-4183-83DA-C239CDE1CE00}"/>
              </a:ext>
            </a:extLst>
          </p:cNvPr>
          <p:cNvSpPr txBox="1">
            <a:spLocks/>
          </p:cNvSpPr>
          <p:nvPr/>
        </p:nvSpPr>
        <p:spPr>
          <a:xfrm>
            <a:off x="2365979" y="5664140"/>
            <a:ext cx="2041715" cy="46238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dirty="0"/>
              <a:t>NN.NN.NN.NN</a:t>
            </a:r>
          </a:p>
        </p:txBody>
      </p:sp>
      <p:sp>
        <p:nvSpPr>
          <p:cNvPr id="13" name="コンテンツ プレースホルダー 2">
            <a:extLst>
              <a:ext uri="{FF2B5EF4-FFF2-40B4-BE49-F238E27FC236}">
                <a16:creationId xmlns:a16="http://schemas.microsoft.com/office/drawing/2014/main" id="{11B42886-745A-47A9-85EE-7D2BE231761F}"/>
              </a:ext>
            </a:extLst>
          </p:cNvPr>
          <p:cNvSpPr txBox="1">
            <a:spLocks/>
          </p:cNvSpPr>
          <p:nvPr/>
        </p:nvSpPr>
        <p:spPr>
          <a:xfrm>
            <a:off x="7353336" y="5321238"/>
            <a:ext cx="3002384" cy="908112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dirty="0"/>
              <a:t>IP</a:t>
            </a:r>
            <a:r>
              <a:rPr lang="ja-JP" altLang="en-US" dirty="0"/>
              <a:t>アドレス</a:t>
            </a:r>
            <a:r>
              <a:rPr lang="en-US" altLang="ja-JP" dirty="0"/>
              <a:t>:192.168.10.1</a:t>
            </a:r>
          </a:p>
          <a:p>
            <a:pPr marL="0" indent="0">
              <a:buNone/>
            </a:pPr>
            <a:r>
              <a:rPr lang="ja-JP" altLang="en-US" dirty="0"/>
              <a:t>ポート番号</a:t>
            </a:r>
            <a:r>
              <a:rPr lang="en-US" altLang="ja-JP" dirty="0"/>
              <a:t>:8889</a:t>
            </a:r>
            <a:r>
              <a:rPr lang="ja-JP" altLang="en-US" dirty="0"/>
              <a:t>番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341948941"/>
      </p:ext>
    </p:extLst>
  </p:cSld>
  <p:clrMapOvr>
    <a:masterClrMapping/>
  </p:clrMapOvr>
</p:sld>
</file>

<file path=ppt/theme/theme1.xml><?xml version="1.0" encoding="utf-8"?>
<a:theme xmlns:a="http://schemas.openxmlformats.org/drawingml/2006/main" name="ギャラリー">
  <a:themeElements>
    <a:clrScheme name="ギャラリー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ギャラリー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ギャラリー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257</TotalTime>
  <Words>1762</Words>
  <Application>Microsoft Office PowerPoint</Application>
  <PresentationFormat>ワイド画面</PresentationFormat>
  <Paragraphs>300</Paragraphs>
  <Slides>24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24</vt:i4>
      </vt:variant>
    </vt:vector>
  </HeadingPairs>
  <TitlesOfParts>
    <vt:vector size="30" baseType="lpstr">
      <vt:lpstr>Barlow</vt:lpstr>
      <vt:lpstr>Arial</vt:lpstr>
      <vt:lpstr>Arial</vt:lpstr>
      <vt:lpstr>Consolas</vt:lpstr>
      <vt:lpstr>Gill Sans MT</vt:lpstr>
      <vt:lpstr>ギャラリー</vt:lpstr>
      <vt:lpstr>ドローン教育資料</vt:lpstr>
      <vt:lpstr>目次</vt:lpstr>
      <vt:lpstr>ドローンを制御する上で必要な知識</vt:lpstr>
      <vt:lpstr>ソケットプログラミングとは・・・</vt:lpstr>
      <vt:lpstr>送受信方法：TCP/UDP</vt:lpstr>
      <vt:lpstr>UDPのイメージ</vt:lpstr>
      <vt:lpstr>UDPのイメージ</vt:lpstr>
      <vt:lpstr>UDPのイメージ</vt:lpstr>
      <vt:lpstr>IPアドレスとポート番号</vt:lpstr>
      <vt:lpstr>ドローンへ指示を送信</vt:lpstr>
      <vt:lpstr>ドローンからデータ受信</vt:lpstr>
      <vt:lpstr>ドローンからカメラ映像受信</vt:lpstr>
      <vt:lpstr> 送信側の送信方法</vt:lpstr>
      <vt:lpstr>受信側の受信方法</vt:lpstr>
      <vt:lpstr>ドローンへの指示</vt:lpstr>
      <vt:lpstr>コマンド一覧</vt:lpstr>
      <vt:lpstr>コマンド一覧</vt:lpstr>
      <vt:lpstr>ドローンからの状態取得</vt:lpstr>
      <vt:lpstr>コマンド一覧</vt:lpstr>
      <vt:lpstr>ドローンからカメラ映像取得</vt:lpstr>
      <vt:lpstr>ドローンからカメラ映像取得</vt:lpstr>
      <vt:lpstr>ミッションパッドを使った制御</vt:lpstr>
      <vt:lpstr>コマンド一覧</vt:lpstr>
      <vt:lpstr>コマンド一覧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宏司 川津</dc:creator>
  <cp:lastModifiedBy>宏司 川津</cp:lastModifiedBy>
  <cp:revision>170</cp:revision>
  <dcterms:created xsi:type="dcterms:W3CDTF">2020-12-03T02:08:51Z</dcterms:created>
  <dcterms:modified xsi:type="dcterms:W3CDTF">2020-12-04T07:50:11Z</dcterms:modified>
</cp:coreProperties>
</file>